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717" r:id="rId4"/>
    <p:sldMasterId id="2147483719" r:id="rId5"/>
    <p:sldMasterId id="2147483731" r:id="rId6"/>
    <p:sldMasterId id="2147483735" r:id="rId7"/>
  </p:sldMasterIdLst>
  <p:notesMasterIdLst>
    <p:notesMasterId r:id="rId31"/>
  </p:notesMasterIdLst>
  <p:handoutMasterIdLst>
    <p:handoutMasterId r:id="rId32"/>
  </p:handoutMasterIdLst>
  <p:sldIdLst>
    <p:sldId id="270" r:id="rId8"/>
    <p:sldId id="272" r:id="rId9"/>
    <p:sldId id="279" r:id="rId10"/>
    <p:sldId id="280" r:id="rId11"/>
    <p:sldId id="282" r:id="rId12"/>
    <p:sldId id="281" r:id="rId13"/>
    <p:sldId id="307" r:id="rId14"/>
    <p:sldId id="286" r:id="rId15"/>
    <p:sldId id="288" r:id="rId16"/>
    <p:sldId id="289" r:id="rId17"/>
    <p:sldId id="290" r:id="rId18"/>
    <p:sldId id="304" r:id="rId19"/>
    <p:sldId id="293" r:id="rId20"/>
    <p:sldId id="294" r:id="rId21"/>
    <p:sldId id="295" r:id="rId22"/>
    <p:sldId id="296" r:id="rId23"/>
    <p:sldId id="297" r:id="rId24"/>
    <p:sldId id="299" r:id="rId25"/>
    <p:sldId id="300" r:id="rId26"/>
    <p:sldId id="287" r:id="rId27"/>
    <p:sldId id="277" r:id="rId28"/>
    <p:sldId id="276" r:id="rId29"/>
    <p:sldId id="303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ira Sans" panose="020B0503050000020004" pitchFamily="34" charset="-120"/>
      <p:regular r:id="rId37"/>
      <p:bold r:id="rId38"/>
      <p:italic r:id="rId39"/>
      <p:boldItalic r:id="rId40"/>
    </p:embeddedFont>
    <p:embeddedFont>
      <p:font typeface="Nunito" pitchFamily="2" charset="77"/>
      <p:regular r:id="rId41"/>
      <p:bold r:id="rId42"/>
      <p:italic r:id="rId43"/>
      <p:boldItalic r:id="rId44"/>
    </p:embeddedFont>
    <p:embeddedFont>
      <p:font typeface="Nunito ExtraBold" pitchFamily="2" charset="77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D5F"/>
    <a:srgbClr val="E5E5E2"/>
    <a:srgbClr val="44D9E6"/>
    <a:srgbClr val="B4F0F5"/>
    <a:srgbClr val="894CA4"/>
    <a:srgbClr val="FFBD4A"/>
    <a:srgbClr val="864D9F"/>
    <a:srgbClr val="FFBE4A"/>
    <a:srgbClr val="BAC82F"/>
    <a:srgbClr val="6E8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 autoAdjust="0"/>
    <p:restoredTop sz="76102" autoAdjust="0"/>
  </p:normalViewPr>
  <p:slideViewPr>
    <p:cSldViewPr snapToGrid="0" showGuides="1">
      <p:cViewPr varScale="1">
        <p:scale>
          <a:sx n="109" d="100"/>
          <a:sy n="109" d="100"/>
        </p:scale>
        <p:origin x="1016" y="19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3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zhangwei/Documents/mongoinsert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zhangwei/Documents/mongoinsert.xlsx" TargetMode="External"/><Relationship Id="rId4" Type="http://schemas.openxmlformats.org/officeDocument/2006/relationships/themeOverride" Target="../theme/themeOverride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Users/zhangwei/Documents/mongoinsert.xlsx" TargetMode="External"/><Relationship Id="rId4" Type="http://schemas.openxmlformats.org/officeDocument/2006/relationships/themeOverride" Target="../theme/themeOverride3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'File Size'!$A$2:$A$101</cx:f>
        <cx:lvl ptCount="100" formatCode="General">
          <cx:pt idx="0">1052494536</cx:pt>
          <cx:pt idx="1">1472948680</cx:pt>
          <cx:pt idx="2">895134080</cx:pt>
          <cx:pt idx="3">751163128</cx:pt>
          <cx:pt idx="4">318472096</cx:pt>
          <cx:pt idx="5">1054293184</cx:pt>
          <cx:pt idx="6">760100600</cx:pt>
          <cx:pt idx="7">761708184</cx:pt>
          <cx:pt idx="8">1054452184</cx:pt>
          <cx:pt idx="9">462383784</cx:pt>
          <cx:pt idx="10">1039816088</cx:pt>
          <cx:pt idx="11">1189424600</cx:pt>
          <cx:pt idx="12">1054004184</cx:pt>
          <cx:pt idx="13">761422184</cx:pt>
          <cx:pt idx="14">1053940184</cx:pt>
          <cx:pt idx="15">2100917584</cx:pt>
          <cx:pt idx="16">1948374184</cx:pt>
          <cx:pt idx="17">1616946080</cx:pt>
          <cx:pt idx="18">1948506184</cx:pt>
          <cx:pt idx="19">2114506864</cx:pt>
          <cx:pt idx="20">606177688</cx:pt>
          <cx:pt idx="21">895468128</cx:pt>
          <cx:pt idx="22">1054136184</cx:pt>
          <cx:pt idx="23">2097478184</cx:pt>
          <cx:pt idx="24">1200453184</cx:pt>
          <cx:pt idx="25">1653342184</cx:pt>
          <cx:pt idx="26">752059056</cx:pt>
          <cx:pt idx="27">1961016472</cx:pt>
          <cx:pt idx="28">1039417712</cx:pt>
          <cx:pt idx="29">462392104</cx:pt>
          <cx:pt idx="30">2105133104</cx:pt>
          <cx:pt idx="31">1054230184</cx:pt>
          <cx:pt idx="32">761485184</cx:pt>
          <cx:pt idx="33">768405184</cx:pt>
          <cx:pt idx="34">322220184</cx:pt>
          <cx:pt idx="35">2129329944</cx:pt>
          <cx:pt idx="36">606982112</cx:pt>
          <cx:pt idx="37">2099716784</cx:pt>
          <cx:pt idx="38">2118030024</cx:pt>
          <cx:pt idx="39">1653597184</cx:pt>
          <cx:pt idx="40">1653355184</cx:pt>
          <cx:pt idx="41">895560128</cx:pt>
          <cx:pt idx="42">322290600</cx:pt>
          <cx:pt idx="43">1053645600</cx:pt>
          <cx:pt idx="44">907459600</cx:pt>
          <cx:pt idx="45">1054175184</cx:pt>
          <cx:pt idx="46">1053742600</cx:pt>
          <cx:pt idx="47">2126706344</cx:pt>
          <cx:pt idx="48">1358493184</cx:pt>
          <cx:pt idx="49">2128068224</cx:pt>
          <cx:pt idx="50">1054126184</cx:pt>
          <cx:pt idx="51">1358613184</cx:pt>
          <cx:pt idx="52">2002738216</cx:pt>
          <cx:pt idx="53">1661830672</cx:pt>
          <cx:pt idx="54">1661990672</cx:pt>
          <cx:pt idx="55">1958411672</cx:pt>
          <cx:pt idx="56">1662085672</cx:pt>
          <cx:pt idx="57">1054316184</cx:pt>
          <cx:pt idx="58">761134600</cx:pt>
          <cx:pt idx="59">907890184</cx:pt>
          <cx:pt idx="60">2098857304</cx:pt>
          <cx:pt idx="61">1358201184</cx:pt>
          <cx:pt idx="62">2104755744</cx:pt>
          <cx:pt idx="63">1054480184</cx:pt>
          <cx:pt idx="64">1054433184</cx:pt>
          <cx:pt idx="65">2131554224</cx:pt>
          <cx:pt idx="66">1358420184</cx:pt>
          <cx:pt idx="67">2112818744</cx:pt>
          <cx:pt idx="68">1653497184</cx:pt>
          <cx:pt idx="69">1063332184</cx:pt>
          <cx:pt idx="70">1356215000</cx:pt>
          <cx:pt idx="71">1356059000</cx:pt>
          <cx:pt idx="72">1650736000</cx:pt>
          <cx:pt idx="73">2124087064</cx:pt>
          <cx:pt idx="74">2112353424</cx:pt>
          <cx:pt idx="75">1650684000</cx:pt>
          <cx:pt idx="76">2082006280</cx:pt>
          <cx:pt idx="77">1948142184</cx:pt>
          <cx:pt idx="78">1358367184</cx:pt>
          <cx:pt idx="79">2096470184</cx:pt>
          <cx:pt idx="80">1945182000</cx:pt>
          <cx:pt idx="81">2163348744</cx:pt>
          <cx:pt idx="82">1661732672</cx:pt>
          <cx:pt idx="83">2007338000</cx:pt>
          <cx:pt idx="84">1999312936</cx:pt>
          <cx:pt idx="85">1069545672</cx:pt>
          <cx:pt idx="86">1653439184</cx:pt>
          <cx:pt idx="87">2141511744</cx:pt>
          <cx:pt idx="88">1358504184</cx:pt>
          <cx:pt idx="89">2132422624</cx:pt>
          <cx:pt idx="90">2114534784</cx:pt>
          <cx:pt idx="91">2096596184</cx:pt>
          <cx:pt idx="92">1365618672</cx:pt>
          <cx:pt idx="93">2018274072</cx:pt>
          <cx:pt idx="94">2001959336</cx:pt>
          <cx:pt idx="95">1662047672</cx:pt>
          <cx:pt idx="96">1661829672</cx:pt>
          <cx:pt idx="97">2008465384</cx:pt>
          <cx:pt idx="98">1358677184</cx:pt>
          <cx:pt idx="99">1650808000</cx:pt>
        </cx:lvl>
      </cx:numDim>
    </cx:data>
  </cx:chartData>
  <cx:chart>
    <cx:title pos="t" align="ctr" overlay="0">
      <cx:tx>
        <cx:txData>
          <cx:v>File Size (GB)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0">
              <a:solidFill>
                <a:schemeClr val="tx1"/>
              </a:solidFill>
              <a:latin typeface="Palatino" pitchFamily="2" charset="77"/>
              <a:ea typeface="Palatino" pitchFamily="2" charset="77"/>
              <a:cs typeface="Palatino" pitchFamily="2" charset="77"/>
            </a:defRPr>
          </a:pPr>
          <a:r>
            <a: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File Size (GB)</a:t>
          </a:r>
        </a:p>
      </cx:txPr>
    </cx:title>
    <cx:plotArea>
      <cx:plotAreaRegion>
        <cx:series layoutId="boxWhisker" uniqueId="{48C17407-9CBD-9146-B6DE-C89F1EC28776}">
          <cx:tx>
            <cx:txData>
              <cx:f>'File Size'!$A$1</cx:f>
              <cx:v>FileSize</cx:v>
            </cx:txData>
          </cx:tx>
          <cx:spPr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units unit="billions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pPr>
            <a:endPara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cx:txPr>
      </cx:axis>
    </cx:plotArea>
  </cx:chart>
  <cx:spPr>
    <a:ln>
      <a:solidFill>
        <a:schemeClr val="accent3"/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'File Size'!$B$2:$B$101</cx:f>
        <cx:lvl ptCount="100" formatCode="General">
          <cx:pt idx="0">11510</cx:pt>
          <cx:pt idx="1">16010</cx:pt>
          <cx:pt idx="2">10010</cx:pt>
          <cx:pt idx="3">8510</cx:pt>
          <cx:pt idx="4">4010</cx:pt>
          <cx:pt idx="5">11510</cx:pt>
          <cx:pt idx="6">8510</cx:pt>
          <cx:pt idx="7">8510</cx:pt>
          <cx:pt idx="8">11510</cx:pt>
          <cx:pt idx="9">5512</cx:pt>
          <cx:pt idx="10">11510</cx:pt>
          <cx:pt idx="11">13010</cx:pt>
          <cx:pt idx="12">11510</cx:pt>
          <cx:pt idx="13">8510</cx:pt>
          <cx:pt idx="14">11510</cx:pt>
          <cx:pt idx="15">23040</cx:pt>
          <cx:pt idx="16">21010</cx:pt>
          <cx:pt idx="17">17510</cx:pt>
          <cx:pt idx="18">21010</cx:pt>
          <cx:pt idx="19">23131</cx:pt>
          <cx:pt idx="20">7010</cx:pt>
          <cx:pt idx="21">10010</cx:pt>
          <cx:pt idx="22">11510</cx:pt>
          <cx:pt idx="23">23010</cx:pt>
          <cx:pt idx="24">13010</cx:pt>
          <cx:pt idx="25">18010</cx:pt>
          <cx:pt idx="26">9010</cx:pt>
          <cx:pt idx="27">21005</cx:pt>
          <cx:pt idx="28">11510</cx:pt>
          <cx:pt idx="29">5510</cx:pt>
          <cx:pt idx="30">23059</cx:pt>
          <cx:pt idx="31">11510</cx:pt>
          <cx:pt idx="32">8510</cx:pt>
          <cx:pt idx="33">9010</cx:pt>
          <cx:pt idx="34">4010</cx:pt>
          <cx:pt idx="35">23232</cx:pt>
          <cx:pt idx="36">7010</cx:pt>
          <cx:pt idx="37">23030</cx:pt>
          <cx:pt idx="38">23158</cx:pt>
          <cx:pt idx="39">18010</cx:pt>
          <cx:pt idx="40">18010</cx:pt>
          <cx:pt idx="41">10010</cx:pt>
          <cx:pt idx="42">4010</cx:pt>
          <cx:pt idx="43">11510</cx:pt>
          <cx:pt idx="44">10010</cx:pt>
          <cx:pt idx="45">11510</cx:pt>
          <cx:pt idx="46">11510</cx:pt>
          <cx:pt idx="47">23212</cx:pt>
          <cx:pt idx="48">15010</cx:pt>
          <cx:pt idx="49">23223</cx:pt>
          <cx:pt idx="50">11510</cx:pt>
          <cx:pt idx="51">15010</cx:pt>
          <cx:pt idx="52">21598</cx:pt>
          <cx:pt idx="53">18010</cx:pt>
          <cx:pt idx="54">18010</cx:pt>
          <cx:pt idx="55">21010</cx:pt>
          <cx:pt idx="56">18010</cx:pt>
          <cx:pt idx="57">11510</cx:pt>
          <cx:pt idx="58">8510</cx:pt>
          <cx:pt idx="59">10010</cx:pt>
          <cx:pt idx="60">23024</cx:pt>
          <cx:pt idx="61">15010</cx:pt>
          <cx:pt idx="62">23067</cx:pt>
          <cx:pt idx="63">11510</cx:pt>
          <cx:pt idx="64">11510</cx:pt>
          <cx:pt idx="65">23248</cx:pt>
          <cx:pt idx="66">15010</cx:pt>
          <cx:pt idx="67">23117</cx:pt>
          <cx:pt idx="68">18010</cx:pt>
          <cx:pt idx="69">12010</cx:pt>
          <cx:pt idx="70">15010</cx:pt>
          <cx:pt idx="71">15010</cx:pt>
          <cx:pt idx="72">18010</cx:pt>
          <cx:pt idx="73">23196</cx:pt>
          <cx:pt idx="74">23113</cx:pt>
          <cx:pt idx="75">18010</cx:pt>
          <cx:pt idx="76">22716</cx:pt>
          <cx:pt idx="77">21010</cx:pt>
          <cx:pt idx="78">15010</cx:pt>
          <cx:pt idx="79">23010</cx:pt>
          <cx:pt idx="80">21010</cx:pt>
          <cx:pt idx="81">23484</cx:pt>
          <cx:pt idx="82">18010</cx:pt>
          <cx:pt idx="83">21666</cx:pt>
          <cx:pt idx="84">21538</cx:pt>
          <cx:pt idx="85">12010</cx:pt>
          <cx:pt idx="86">18010</cx:pt>
          <cx:pt idx="87">23317</cx:pt>
          <cx:pt idx="88">15010</cx:pt>
          <cx:pt idx="89">23253</cx:pt>
          <cx:pt idx="90">23130</cx:pt>
          <cx:pt idx="91">23010</cx:pt>
          <cx:pt idx="92">15010</cx:pt>
          <cx:pt idx="93">21810</cx:pt>
          <cx:pt idx="94">21588</cx:pt>
          <cx:pt idx="95">18010</cx:pt>
          <cx:pt idx="96">18010</cx:pt>
          <cx:pt idx="97">21684</cx:pt>
          <cx:pt idx="98">15010</cx:pt>
          <cx:pt idx="99">18010</cx:pt>
        </cx:lvl>
      </cx:numDim>
    </cx:data>
  </cx:chartData>
  <cx:chart>
    <cx:title pos="t" align="ctr" overlay="0">
      <cx:tx>
        <cx:txData>
          <cx:v>Number of Objects(×1k)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0">
              <a:solidFill>
                <a:schemeClr val="tx1"/>
              </a:solidFill>
              <a:latin typeface="Palatino" pitchFamily="2" charset="77"/>
              <a:ea typeface="Palatino" pitchFamily="2" charset="77"/>
              <a:cs typeface="Palatino" pitchFamily="2" charset="77"/>
            </a:defRPr>
          </a:pPr>
          <a:r>
            <a: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Number of Objects(×1k)</a:t>
          </a:r>
        </a:p>
      </cx:txPr>
    </cx:title>
    <cx:plotArea>
      <cx:plotAreaRegion>
        <cx:series layoutId="boxWhisker" uniqueId="{A88963B9-DDA3-A44B-A69E-A09960B0227D}">
          <cx:tx>
            <cx:txData>
              <cx:f>'File Size'!$B$1</cx:f>
              <cx:v>Number of Data Objects</cx:v>
            </cx:txData>
          </cx:tx>
          <cx:spPr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units unit="thousands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pPr>
            <a:endPara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cx:txPr>
      </cx:axis>
    </cx:plotArea>
  </cx:chart>
  <cx:spPr>
    <a:ln>
      <a:solidFill>
        <a:schemeClr val="accent3"/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'File Size'!$C$2:$C$101</cx:f>
        <cx:lvl ptCount="100" formatCode="General">
          <cx:pt idx="0">948019</cx:pt>
          <cx:pt idx="1">1043019</cx:pt>
          <cx:pt idx="2">644019</cx:pt>
          <cx:pt idx="3">547019</cx:pt>
          <cx:pt idx="4">238019</cx:pt>
          <cx:pt idx="5">969019</cx:pt>
          <cx:pt idx="6">686019</cx:pt>
          <cx:pt idx="7">701019</cx:pt>
          <cx:pt idx="8">969019</cx:pt>
          <cx:pt idx="9">338115</cx:pt>
          <cx:pt idx="10">751019</cx:pt>
          <cx:pt idx="11">939019</cx:pt>
          <cx:pt idx="12">969019</cx:pt>
          <cx:pt idx="13">701019</cx:pt>
          <cx:pt idx="14">969019</cx:pt>
          <cx:pt idx="15">2156489</cx:pt>
          <cx:pt idx="16">1999019</cx:pt>
          <cx:pt idx="17">1165019</cx:pt>
          <cx:pt idx="18">1999019</cx:pt>
          <cx:pt idx="19">2174048</cx:pt>
          <cx:pt idx="20">437019</cx:pt>
          <cx:pt idx="21">650019</cx:pt>
          <cx:pt idx="22">969019</cx:pt>
          <cx:pt idx="23">2164019</cx:pt>
          <cx:pt idx="24">1102019</cx:pt>
          <cx:pt idx="25">1697019</cx:pt>
          <cx:pt idx="26">546019</cx:pt>
          <cx:pt idx="27">2186204</cx:pt>
          <cx:pt idx="28">740019</cx:pt>
          <cx:pt idx="29">341019</cx:pt>
          <cx:pt idx="30">2179320</cx:pt>
          <cx:pt idx="31">969019</cx:pt>
          <cx:pt idx="32">701019</cx:pt>
          <cx:pt idx="33">791019</cx:pt>
          <cx:pt idx="34">299019</cx:pt>
          <cx:pt idx="35">2185097</cx:pt>
          <cx:pt idx="36">444019</cx:pt>
          <cx:pt idx="37">2158999</cx:pt>
          <cx:pt idx="38">2174071</cx:pt>
          <cx:pt idx="39">1697019</cx:pt>
          <cx:pt idx="40">1697019</cx:pt>
          <cx:pt idx="41">650019</cx:pt>
          <cx:pt idx="42">297019</cx:pt>
          <cx:pt idx="43">962019</cx:pt>
          <cx:pt idx="44">829019</cx:pt>
          <cx:pt idx="45">969019</cx:pt>
          <cx:pt idx="46">962019</cx:pt>
          <cx:pt idx="47">2186117</cx:pt>
          <cx:pt idx="48">1395019</cx:pt>
          <cx:pt idx="49">2187756</cx:pt>
          <cx:pt idx="50">969019</cx:pt>
          <cx:pt idx="51">1395019</cx:pt>
          <cx:pt idx="52">2195059</cx:pt>
          <cx:pt idx="53">1816019</cx:pt>
          <cx:pt idx="54">1816019</cx:pt>
          <cx:pt idx="55">2140019</cx:pt>
          <cx:pt idx="56">1816019</cx:pt>
          <cx:pt idx="57">969019</cx:pt>
          <cx:pt idx="58">696019</cx:pt>
          <cx:pt idx="59">835019</cx:pt>
          <cx:pt idx="60">2158105</cx:pt>
          <cx:pt idx="61">1395019</cx:pt>
          <cx:pt idx="62">2160512</cx:pt>
          <cx:pt idx="63">969019</cx:pt>
          <cx:pt idx="64">969019</cx:pt>
          <cx:pt idx="65">2187481</cx:pt>
          <cx:pt idx="66">1395019</cx:pt>
          <cx:pt idx="67">2175962</cx:pt>
          <cx:pt idx="68">1697019</cx:pt>
          <cx:pt idx="69">1093019</cx:pt>
          <cx:pt idx="70">1366019</cx:pt>
          <cx:pt idx="71">1366019</cx:pt>
          <cx:pt idx="72">1662019</cx:pt>
          <cx:pt idx="73">2183733</cx:pt>
          <cx:pt idx="74">2179366</cx:pt>
          <cx:pt idx="75">1662019</cx:pt>
          <cx:pt idx="76">2174116</cx:pt>
          <cx:pt idx="77">1999019</cx:pt>
          <cx:pt idx="78">1395019</cx:pt>
          <cx:pt idx="79">2156019</cx:pt>
          <cx:pt idx="80">1958019</cx:pt>
          <cx:pt idx="81">2181223</cx:pt>
          <cx:pt idx="82">1816019</cx:pt>
          <cx:pt idx="83">2196499</cx:pt>
          <cx:pt idx="84">2198259</cx:pt>
          <cx:pt idx="85">1168019</cx:pt>
          <cx:pt idx="86">1697019</cx:pt>
          <cx:pt idx="87">2197762</cx:pt>
          <cx:pt idx="88">1395019</cx:pt>
          <cx:pt idx="89">2192226</cx:pt>
          <cx:pt idx="90">2173899</cx:pt>
          <cx:pt idx="91">2152019</cx:pt>
          <cx:pt idx="92">1492019</cx:pt>
          <cx:pt idx="93">2208019</cx:pt>
          <cx:pt idx="94">2194259</cx:pt>
          <cx:pt idx="95">1816019</cx:pt>
          <cx:pt idx="96">1816019</cx:pt>
          <cx:pt idx="97">2197939</cx:pt>
          <cx:pt idx="98">1395019</cx:pt>
          <cx:pt idx="99">1662019</cx:pt>
        </cx:lvl>
      </cx:numDim>
    </cx:data>
  </cx:chartData>
  <cx:chart>
    <cx:title pos="t" align="ctr" overlay="0">
      <cx:tx>
        <cx:txData>
          <cx:v>Number of K-V Pairs(×1m)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0">
              <a:solidFill>
                <a:schemeClr val="tx1"/>
              </a:solidFill>
              <a:latin typeface="Palatino" pitchFamily="2" charset="77"/>
              <a:ea typeface="Palatino" pitchFamily="2" charset="77"/>
              <a:cs typeface="Palatino" pitchFamily="2" charset="77"/>
            </a:defRPr>
          </a:pPr>
          <a:r>
            <a: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Number of K-V Pairs(×1m)</a:t>
          </a:r>
        </a:p>
      </cx:txPr>
    </cx:title>
    <cx:plotArea>
      <cx:plotAreaRegion>
        <cx:series layoutId="boxWhisker" uniqueId="{ED143DB7-5123-0C4A-A651-E008E1792711}">
          <cx:spPr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units unit="millions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pPr>
            <a:endParaRPr lang="en-US" sz="1200" b="0" i="0" u="none" strike="noStrike" baseline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cx:txPr>
      </cx:axis>
    </cx:plotArea>
  </cx:chart>
  <cx:spPr>
    <a:ln>
      <a:solidFill>
        <a:schemeClr val="accent3"/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11/19/19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morning</a:t>
            </a:r>
            <a:r>
              <a:rPr lang="zh-CN" altLang="en-US" dirty="0"/>
              <a:t> </a:t>
            </a:r>
            <a:r>
              <a:rPr lang="en-US" altLang="zh-CN" dirty="0"/>
              <a:t>everyone.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Wei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Texas</a:t>
            </a:r>
            <a:r>
              <a:rPr lang="zh-CN" altLang="en-US" dirty="0"/>
              <a:t> </a:t>
            </a:r>
            <a:r>
              <a:rPr lang="en-US" altLang="zh-CN" dirty="0"/>
              <a:t>Tech</a:t>
            </a:r>
            <a:r>
              <a:rPr lang="zh-CN" altLang="en-US" dirty="0"/>
              <a:t> </a:t>
            </a:r>
            <a:r>
              <a:rPr lang="en-US" altLang="zh-CN" dirty="0"/>
              <a:t>University.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Today,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querying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0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building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first</a:t>
            </a:r>
            <a:r>
              <a:rPr lang="zh-CN" altLang="en-US" b="0" dirty="0"/>
              <a:t> </a:t>
            </a:r>
            <a:r>
              <a:rPr lang="en-US" altLang="zh-CN" b="0" dirty="0"/>
              <a:t>time,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recursively</a:t>
            </a:r>
            <a:r>
              <a:rPr lang="zh-CN" altLang="en-US" b="0" dirty="0"/>
              <a:t> </a:t>
            </a:r>
            <a:r>
              <a:rPr lang="en-US" altLang="zh-CN" b="0" dirty="0"/>
              <a:t>scan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specified</a:t>
            </a:r>
            <a:r>
              <a:rPr lang="zh-CN" altLang="en-US" b="0" dirty="0"/>
              <a:t> </a:t>
            </a:r>
            <a:r>
              <a:rPr lang="en-US" altLang="zh-CN" b="0" dirty="0"/>
              <a:t>directories,</a:t>
            </a:r>
            <a:r>
              <a:rPr lang="zh-CN" altLang="en-US" b="0" dirty="0"/>
              <a:t> </a:t>
            </a:r>
            <a:r>
              <a:rPr lang="en-US" altLang="zh-CN" b="0" dirty="0"/>
              <a:t>scan</a:t>
            </a:r>
            <a:r>
              <a:rPr lang="zh-CN" altLang="en-US" b="0" dirty="0"/>
              <a:t> </a:t>
            </a:r>
            <a:r>
              <a:rPr lang="en-US" altLang="zh-CN" b="0" dirty="0"/>
              <a:t>every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contains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objects.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recursively</a:t>
            </a:r>
            <a:r>
              <a:rPr lang="zh-CN" altLang="en-US" b="0" dirty="0"/>
              <a:t> </a:t>
            </a:r>
            <a:r>
              <a:rPr lang="en-US" altLang="zh-CN" b="0" dirty="0"/>
              <a:t>scan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group,</a:t>
            </a:r>
            <a:r>
              <a:rPr lang="zh-CN" altLang="en-US" b="0" dirty="0"/>
              <a:t> </a:t>
            </a:r>
            <a:r>
              <a:rPr lang="en-US" altLang="zh-CN" b="0" dirty="0"/>
              <a:t>until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reach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dataset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finally</a:t>
            </a:r>
            <a:r>
              <a:rPr lang="zh-CN" altLang="en-US" b="0" dirty="0"/>
              <a:t> </a:t>
            </a:r>
            <a:r>
              <a:rPr lang="en-US" altLang="zh-CN" b="0" dirty="0"/>
              <a:t>extract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b="0" dirty="0"/>
          </a:p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parallel</a:t>
            </a:r>
            <a:r>
              <a:rPr lang="zh-CN" altLang="en-US" b="0" dirty="0"/>
              <a:t> </a:t>
            </a:r>
            <a:r>
              <a:rPr lang="en-US" altLang="zh-CN" b="0" dirty="0"/>
              <a:t>scenario,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also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using</a:t>
            </a:r>
            <a:r>
              <a:rPr lang="zh-CN" altLang="en-US" b="0" dirty="0"/>
              <a:t> </a:t>
            </a:r>
            <a:r>
              <a:rPr lang="en-US" altLang="zh-CN" b="0" dirty="0"/>
              <a:t>parallel</a:t>
            </a:r>
            <a:r>
              <a:rPr lang="zh-CN" altLang="en-US" b="0" dirty="0"/>
              <a:t> </a:t>
            </a:r>
            <a:r>
              <a:rPr lang="en-US" altLang="zh-CN" b="0" dirty="0"/>
              <a:t>processes.</a:t>
            </a:r>
            <a:r>
              <a:rPr lang="zh-CN" altLang="en-US" b="0" dirty="0"/>
              <a:t> </a:t>
            </a:r>
            <a:r>
              <a:rPr lang="en-US" altLang="zh-CN" b="0" dirty="0"/>
              <a:t>Suppose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n</a:t>
            </a:r>
            <a:r>
              <a:rPr lang="zh-CN" altLang="en-US" b="0" dirty="0"/>
              <a:t> </a:t>
            </a:r>
            <a:r>
              <a:rPr lang="en-US" altLang="zh-CN" b="0" dirty="0"/>
              <a:t>processes,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maintains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counter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keeps</a:t>
            </a:r>
            <a:r>
              <a:rPr lang="zh-CN" altLang="en-US" b="0" dirty="0"/>
              <a:t> </a:t>
            </a:r>
            <a:r>
              <a:rPr lang="en-US" altLang="zh-CN" b="0" dirty="0"/>
              <a:t>tracking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has</a:t>
            </a:r>
            <a:r>
              <a:rPr lang="zh-CN" altLang="en-US" b="0" dirty="0"/>
              <a:t> </a:t>
            </a:r>
            <a:r>
              <a:rPr lang="en-US" altLang="zh-CN" b="0" dirty="0"/>
              <a:t>scanned.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any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rank</a:t>
            </a:r>
            <a:r>
              <a:rPr lang="zh-CN" altLang="en-US" b="0" dirty="0"/>
              <a:t> </a:t>
            </a:r>
            <a:r>
              <a:rPr lang="en-US" altLang="zh-CN" b="0" dirty="0"/>
              <a:t>r,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conditions</a:t>
            </a:r>
            <a:r>
              <a:rPr lang="zh-CN" altLang="en-US" b="0" dirty="0"/>
              <a:t> </a:t>
            </a:r>
            <a:r>
              <a:rPr lang="en-US" altLang="zh-CN" b="0" dirty="0"/>
              <a:t>hold</a:t>
            </a:r>
            <a:r>
              <a:rPr lang="zh-CN" altLang="en-US" b="0" dirty="0"/>
              <a:t> </a:t>
            </a:r>
            <a:r>
              <a:rPr lang="en-US" altLang="zh-CN" b="0" dirty="0"/>
              <a:t>true.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case,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different</a:t>
            </a:r>
            <a:r>
              <a:rPr lang="zh-CN" altLang="en-US" b="0" dirty="0"/>
              <a:t> </a:t>
            </a:r>
            <a:r>
              <a:rPr lang="en-US" altLang="zh-CN" b="0" dirty="0"/>
              <a:t>portion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16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make</a:t>
            </a:r>
            <a:r>
              <a:rPr lang="zh-CN" altLang="en-US" b="0" dirty="0"/>
              <a:t> </a:t>
            </a:r>
            <a:r>
              <a:rPr lang="en-US" altLang="zh-CN" b="0" dirty="0"/>
              <a:t>mobility</a:t>
            </a:r>
            <a:r>
              <a:rPr lang="zh-CN" altLang="en-US" b="0" dirty="0"/>
              <a:t> </a:t>
            </a:r>
            <a:r>
              <a:rPr lang="en-US" altLang="zh-CN" b="0" dirty="0"/>
              <a:t>possible,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must</a:t>
            </a:r>
            <a:r>
              <a:rPr lang="zh-CN" altLang="en-US" b="0" dirty="0"/>
              <a:t> </a:t>
            </a:r>
            <a:r>
              <a:rPr lang="en-US" altLang="zh-CN" b="0" dirty="0"/>
              <a:t>design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format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which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make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persistent.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have….</a:t>
            </a:r>
          </a:p>
          <a:p>
            <a:endParaRPr lang="en-US" b="0" dirty="0"/>
          </a:p>
          <a:p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secret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keeping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compact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group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value</a:t>
            </a:r>
            <a:r>
              <a:rPr lang="zh-CN" altLang="en-US" b="0" dirty="0"/>
              <a:t> </a:t>
            </a:r>
            <a:r>
              <a:rPr lang="en-US" altLang="zh-CN" b="0" dirty="0"/>
              <a:t>blocks</a:t>
            </a:r>
            <a:r>
              <a:rPr lang="zh-CN" altLang="en-US" b="0" dirty="0"/>
              <a:t> </a:t>
            </a:r>
            <a:r>
              <a:rPr lang="en-US" altLang="zh-CN" b="0" dirty="0"/>
              <a:t>together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corresponding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block,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hence</a:t>
            </a:r>
            <a:r>
              <a:rPr lang="zh-CN" altLang="en-US" b="0" dirty="0"/>
              <a:t> </a:t>
            </a:r>
            <a:r>
              <a:rPr lang="en-US" altLang="zh-CN" b="0" dirty="0"/>
              <a:t>there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no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repeat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names.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Also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group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FOIPs</a:t>
            </a:r>
            <a:r>
              <a:rPr lang="zh-CN" altLang="en-US" b="0" dirty="0"/>
              <a:t> </a:t>
            </a:r>
            <a:r>
              <a:rPr lang="en-US" altLang="zh-CN" b="0" dirty="0"/>
              <a:t>together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value</a:t>
            </a:r>
            <a:r>
              <a:rPr lang="zh-CN" altLang="en-US" b="0" dirty="0"/>
              <a:t> </a:t>
            </a:r>
            <a:r>
              <a:rPr lang="en-US" altLang="zh-CN" b="0" dirty="0"/>
              <a:t>blocks,</a:t>
            </a:r>
            <a:r>
              <a:rPr lang="zh-CN" altLang="en-US" b="0" dirty="0"/>
              <a:t> </a:t>
            </a:r>
            <a:r>
              <a:rPr lang="en-US" altLang="zh-CN" b="0" dirty="0"/>
              <a:t>since</a:t>
            </a:r>
            <a:r>
              <a:rPr lang="zh-CN" altLang="en-US" b="0" dirty="0"/>
              <a:t> </a:t>
            </a:r>
            <a:r>
              <a:rPr lang="en-US" altLang="zh-CN" b="0" dirty="0"/>
              <a:t>many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object</a:t>
            </a:r>
            <a:r>
              <a:rPr lang="zh-CN" altLang="en-US" b="0" dirty="0"/>
              <a:t> </a:t>
            </a:r>
            <a:r>
              <a:rPr lang="en-US" altLang="zh-CN" b="0" dirty="0"/>
              <a:t>may</a:t>
            </a:r>
            <a:r>
              <a:rPr lang="zh-CN" altLang="en-US" b="0" dirty="0"/>
              <a:t> </a:t>
            </a:r>
            <a:r>
              <a:rPr lang="en-US" altLang="zh-CN" b="0" dirty="0"/>
              <a:t>share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same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key-value</a:t>
            </a:r>
            <a:r>
              <a:rPr lang="zh-CN" altLang="en-US" b="0" dirty="0"/>
              <a:t> </a:t>
            </a:r>
            <a:r>
              <a:rPr lang="en-US" altLang="zh-CN" b="0" dirty="0"/>
              <a:t>pair.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Lastly,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use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IDs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objects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files,</a:t>
            </a:r>
            <a:r>
              <a:rPr lang="zh-CN" altLang="en-US" b="0" dirty="0"/>
              <a:t> </a:t>
            </a:r>
            <a:r>
              <a:rPr lang="en-US" altLang="zh-CN" b="0" dirty="0"/>
              <a:t>instead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their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strings,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avoid</a:t>
            </a:r>
            <a:r>
              <a:rPr lang="zh-CN" altLang="en-US" b="0" dirty="0"/>
              <a:t> </a:t>
            </a:r>
            <a:r>
              <a:rPr lang="en-US" altLang="zh-CN" b="0" dirty="0"/>
              <a:t>repeating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common</a:t>
            </a:r>
            <a:r>
              <a:rPr lang="zh-CN" altLang="en-US" b="0" dirty="0"/>
              <a:t> </a:t>
            </a:r>
            <a:r>
              <a:rPr lang="en-US" altLang="zh-CN" b="0" dirty="0"/>
              <a:t>sub-strings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those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strings.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51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In the initial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process,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portion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write its own in-memory index into a separate index file.  </a:t>
            </a:r>
          </a:p>
          <a:p>
            <a:endParaRPr lang="en-US" altLang="zh-CN" b="0" dirty="0"/>
          </a:p>
          <a:p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perform</a:t>
            </a:r>
            <a:r>
              <a:rPr lang="zh-CN" altLang="en-US" b="0" dirty="0"/>
              <a:t> </a:t>
            </a:r>
            <a:r>
              <a:rPr lang="en-US" altLang="zh-CN" b="0" dirty="0"/>
              <a:t>retrospective</a:t>
            </a:r>
            <a:r>
              <a:rPr lang="zh-CN" altLang="en-US" b="0" dirty="0"/>
              <a:t> </a:t>
            </a:r>
            <a:r>
              <a:rPr lang="en-US" altLang="zh-CN" b="0" dirty="0"/>
              <a:t>loading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load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created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other</a:t>
            </a:r>
            <a:r>
              <a:rPr lang="zh-CN" altLang="en-US" b="0" dirty="0"/>
              <a:t> </a:t>
            </a:r>
            <a:r>
              <a:rPr lang="en-US" altLang="zh-CN" b="0" dirty="0"/>
              <a:t>processes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order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complete</a:t>
            </a:r>
            <a:r>
              <a:rPr lang="zh-CN" altLang="en-US" b="0" dirty="0"/>
              <a:t> </a:t>
            </a:r>
            <a:r>
              <a:rPr lang="en-US" altLang="zh-CN" b="0" dirty="0"/>
              <a:t>copy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retrospective</a:t>
            </a:r>
            <a:r>
              <a:rPr lang="zh-CN" altLang="en-US" b="0" dirty="0"/>
              <a:t> </a:t>
            </a:r>
            <a:r>
              <a:rPr lang="en-US" altLang="zh-CN" b="0" dirty="0"/>
              <a:t>loading</a:t>
            </a:r>
            <a:r>
              <a:rPr lang="zh-CN" altLang="en-US" b="0" dirty="0"/>
              <a:t>  </a:t>
            </a:r>
            <a:r>
              <a:rPr lang="en-US" altLang="zh-CN" b="0" dirty="0"/>
              <a:t>procedure,</a:t>
            </a:r>
            <a:r>
              <a:rPr lang="zh-CN" altLang="en-US" b="0" dirty="0"/>
              <a:t> 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takes</a:t>
            </a:r>
            <a:r>
              <a:rPr lang="zh-CN" altLang="en-US" b="0" dirty="0"/>
              <a:t> </a:t>
            </a:r>
            <a:r>
              <a:rPr lang="en-US" altLang="zh-CN" b="0" dirty="0"/>
              <a:t>turns</a:t>
            </a:r>
            <a:r>
              <a:rPr lang="zh-CN" altLang="en-US" b="0" dirty="0"/>
              <a:t> 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read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 </a:t>
            </a:r>
            <a:r>
              <a:rPr lang="en-US" altLang="zh-CN" b="0" dirty="0"/>
              <a:t>index</a:t>
            </a:r>
            <a:r>
              <a:rPr lang="zh-CN" altLang="en-US" b="0" dirty="0"/>
              <a:t>  </a:t>
            </a:r>
            <a:r>
              <a:rPr lang="en-US" altLang="zh-CN" b="0" dirty="0"/>
              <a:t>files</a:t>
            </a:r>
            <a:r>
              <a:rPr lang="zh-CN" altLang="en-US" b="0" dirty="0"/>
              <a:t>  </a:t>
            </a:r>
            <a:r>
              <a:rPr lang="en-US" altLang="zh-CN" b="0" dirty="0"/>
              <a:t>created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 </a:t>
            </a:r>
            <a:r>
              <a:rPr lang="en-US" altLang="zh-CN" b="0" dirty="0"/>
              <a:t>other</a:t>
            </a:r>
            <a:r>
              <a:rPr lang="zh-CN" altLang="en-US" b="0" dirty="0"/>
              <a:t>   </a:t>
            </a:r>
            <a:r>
              <a:rPr lang="en-US" altLang="zh-CN" b="0" dirty="0"/>
              <a:t>processes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n-1</a:t>
            </a:r>
            <a:r>
              <a:rPr lang="zh-CN" altLang="en-US" b="0" dirty="0"/>
              <a:t>  </a:t>
            </a:r>
            <a:r>
              <a:rPr lang="en-US" altLang="zh-CN" b="0" dirty="0"/>
              <a:t>time</a:t>
            </a:r>
            <a:r>
              <a:rPr lang="zh-CN" altLang="en-US" b="0" dirty="0"/>
              <a:t> </a:t>
            </a:r>
            <a:r>
              <a:rPr lang="en-US" altLang="zh-CN" b="0" dirty="0"/>
              <a:t>steps.</a:t>
            </a:r>
          </a:p>
          <a:p>
            <a:endParaRPr lang="en-US" b="0" dirty="0"/>
          </a:p>
          <a:p>
            <a:r>
              <a:rPr lang="en-US" altLang="zh-CN" b="0" dirty="0"/>
              <a:t>In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 </a:t>
            </a:r>
            <a:r>
              <a:rPr lang="en-US" altLang="zh-CN" b="0" dirty="0"/>
              <a:t>case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 </a:t>
            </a:r>
            <a:r>
              <a:rPr lang="en-US" altLang="zh-CN" b="0" dirty="0" err="1"/>
              <a:t>recoverying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index,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addition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 </a:t>
            </a:r>
            <a:r>
              <a:rPr lang="en-US" altLang="zh-CN" b="0" dirty="0"/>
              <a:t>steps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perform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retrospective</a:t>
            </a:r>
            <a:r>
              <a:rPr lang="zh-CN" altLang="en-US" b="0" dirty="0"/>
              <a:t> </a:t>
            </a:r>
            <a:r>
              <a:rPr lang="en-US" altLang="zh-CN" b="0" dirty="0"/>
              <a:t>loading,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perform</a:t>
            </a:r>
            <a:r>
              <a:rPr lang="zh-CN" altLang="en-US" b="0" dirty="0"/>
              <a:t> </a:t>
            </a:r>
            <a:r>
              <a:rPr lang="en-US" altLang="zh-CN" b="0" dirty="0"/>
              <a:t>one</a:t>
            </a:r>
            <a:r>
              <a:rPr lang="zh-CN" altLang="en-US" b="0" dirty="0"/>
              <a:t> </a:t>
            </a:r>
            <a:r>
              <a:rPr lang="en-US" altLang="zh-CN" b="0" dirty="0"/>
              <a:t>more</a:t>
            </a:r>
            <a:r>
              <a:rPr lang="zh-CN" altLang="en-US" b="0" dirty="0"/>
              <a:t> </a:t>
            </a:r>
            <a:r>
              <a:rPr lang="en-US" altLang="zh-CN" b="0" dirty="0"/>
              <a:t>loading</a:t>
            </a:r>
            <a:r>
              <a:rPr lang="zh-CN" altLang="en-US" b="0" dirty="0"/>
              <a:t> </a:t>
            </a:r>
            <a:r>
              <a:rPr lang="en-US" altLang="zh-CN" b="0" dirty="0"/>
              <a:t>step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process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completely</a:t>
            </a:r>
            <a:r>
              <a:rPr lang="zh-CN" altLang="en-US" b="0" dirty="0"/>
              <a:t> </a:t>
            </a:r>
            <a:r>
              <a:rPr lang="en-US" altLang="zh-CN" b="0" dirty="0"/>
              <a:t>recover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6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serving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queries,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basically</a:t>
            </a:r>
            <a:r>
              <a:rPr lang="zh-CN" altLang="en-US" b="0" dirty="0"/>
              <a:t> </a:t>
            </a:r>
            <a:r>
              <a:rPr lang="en-US" altLang="zh-CN" b="0" dirty="0"/>
              <a:t>examine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query</a:t>
            </a:r>
            <a:r>
              <a:rPr lang="zh-CN" altLang="en-US" b="0" dirty="0"/>
              <a:t> </a:t>
            </a:r>
            <a:r>
              <a:rPr lang="en-US" altLang="zh-CN" b="0" dirty="0"/>
              <a:t>conditions.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match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name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name</a:t>
            </a:r>
            <a:r>
              <a:rPr lang="zh-CN" altLang="en-US" b="0" dirty="0"/>
              <a:t> </a:t>
            </a:r>
            <a:r>
              <a:rPr lang="en-US" altLang="zh-CN" b="0" dirty="0"/>
              <a:t>ART,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further</a:t>
            </a:r>
            <a:r>
              <a:rPr lang="zh-CN" altLang="en-US" b="0" dirty="0"/>
              <a:t> </a:t>
            </a:r>
            <a:r>
              <a:rPr lang="en-US" altLang="zh-CN" b="0" dirty="0"/>
              <a:t>go</a:t>
            </a:r>
            <a:r>
              <a:rPr lang="zh-CN" altLang="en-US" b="0" dirty="0"/>
              <a:t> </a:t>
            </a:r>
            <a:r>
              <a:rPr lang="en-US" altLang="zh-CN" b="0" dirty="0"/>
              <a:t>through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value</a:t>
            </a:r>
            <a:r>
              <a:rPr lang="zh-CN" altLang="en-US" b="0" dirty="0"/>
              <a:t> </a:t>
            </a:r>
            <a:r>
              <a:rPr lang="en-US" altLang="zh-CN" b="0" dirty="0"/>
              <a:t>trees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retrieve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corresponding</a:t>
            </a:r>
            <a:r>
              <a:rPr lang="zh-CN" altLang="en-US" b="0" dirty="0"/>
              <a:t> </a:t>
            </a:r>
            <a:r>
              <a:rPr lang="en-US" altLang="zh-CN" b="0" dirty="0"/>
              <a:t>FIOP</a:t>
            </a:r>
            <a:r>
              <a:rPr lang="zh-CN" altLang="en-US" b="0" dirty="0"/>
              <a:t> </a:t>
            </a:r>
            <a:r>
              <a:rPr lang="en-US" altLang="zh-CN" b="0" dirty="0"/>
              <a:t>list.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Then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retrieve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object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according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ID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object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ID.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55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experimentally</a:t>
            </a:r>
            <a:r>
              <a:rPr lang="zh-CN" altLang="en-US" b="0" dirty="0"/>
              <a:t> </a:t>
            </a:r>
            <a:r>
              <a:rPr lang="en-US" altLang="zh-CN" b="0" dirty="0"/>
              <a:t>evaluate</a:t>
            </a:r>
            <a:r>
              <a:rPr lang="zh-CN" altLang="en-US" b="0" dirty="0"/>
              <a:t> </a:t>
            </a:r>
            <a:r>
              <a:rPr lang="en-US" altLang="zh-CN" b="0" dirty="0"/>
              <a:t>MIQS.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control</a:t>
            </a:r>
            <a:r>
              <a:rPr lang="zh-CN" altLang="en-US" b="0" dirty="0"/>
              <a:t> </a:t>
            </a:r>
            <a:r>
              <a:rPr lang="en-US" altLang="zh-CN" b="0" dirty="0"/>
              <a:t>experiment,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implemented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same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functionality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top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MongoDB.</a:t>
            </a:r>
            <a:r>
              <a:rPr lang="zh-CN" altLang="en-US" b="0" dirty="0"/>
              <a:t> </a:t>
            </a:r>
            <a:r>
              <a:rPr lang="en-US" altLang="zh-CN" b="0" dirty="0"/>
              <a:t>,</a:t>
            </a:r>
            <a:r>
              <a:rPr lang="zh-CN" altLang="en-US" b="0" dirty="0"/>
              <a:t> </a:t>
            </a:r>
            <a:r>
              <a:rPr lang="en-US" altLang="zh-CN" b="0" dirty="0"/>
              <a:t>because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NoSQL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featuring</a:t>
            </a:r>
            <a:r>
              <a:rPr lang="zh-CN" altLang="en-US" b="0" dirty="0"/>
              <a:t> </a:t>
            </a:r>
            <a:r>
              <a:rPr lang="en-US" altLang="zh-CN" b="0" dirty="0"/>
              <a:t>flexible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schema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used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both</a:t>
            </a:r>
            <a:r>
              <a:rPr lang="zh-CN" altLang="en-US" b="0" dirty="0"/>
              <a:t> </a:t>
            </a:r>
            <a:r>
              <a:rPr lang="en-US" altLang="zh-CN" b="0" dirty="0"/>
              <a:t>SPOT</a:t>
            </a:r>
            <a:r>
              <a:rPr lang="zh-CN" altLang="en-US" b="0" dirty="0"/>
              <a:t> </a:t>
            </a:r>
            <a:r>
              <a:rPr lang="en-US" altLang="zh-CN" b="0" dirty="0"/>
              <a:t>Suite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JGI</a:t>
            </a:r>
            <a:r>
              <a:rPr lang="zh-CN" altLang="en-US" b="0" dirty="0"/>
              <a:t> </a:t>
            </a:r>
            <a:r>
              <a:rPr lang="en-US" altLang="zh-CN" b="0" dirty="0"/>
              <a:t>JAMO.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consider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typical</a:t>
            </a:r>
            <a:r>
              <a:rPr lang="zh-CN" altLang="en-US" b="0" dirty="0"/>
              <a:t> </a:t>
            </a:r>
            <a:r>
              <a:rPr lang="en-US" altLang="zh-CN" b="0" dirty="0"/>
              <a:t>example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database-powered</a:t>
            </a:r>
            <a:r>
              <a:rPr lang="zh-CN" altLang="en-US" b="0" dirty="0"/>
              <a:t> </a:t>
            </a:r>
            <a:r>
              <a:rPr lang="en-US" altLang="zh-CN" b="0" dirty="0"/>
              <a:t>solution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compare</a:t>
            </a:r>
            <a:r>
              <a:rPr lang="zh-CN" altLang="en-US" b="0" dirty="0"/>
              <a:t> </a:t>
            </a:r>
            <a:r>
              <a:rPr lang="en-US" altLang="zh-CN" b="0" dirty="0"/>
              <a:t>with.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simulating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real</a:t>
            </a:r>
            <a:r>
              <a:rPr lang="zh-CN" altLang="en-US" b="0" dirty="0"/>
              <a:t> </a:t>
            </a:r>
            <a:r>
              <a:rPr lang="en-US" altLang="zh-CN" b="0" dirty="0"/>
              <a:t>use</a:t>
            </a:r>
            <a:r>
              <a:rPr lang="zh-CN" altLang="en-US" b="0" dirty="0"/>
              <a:t> </a:t>
            </a:r>
            <a:r>
              <a:rPr lang="en-US" altLang="zh-CN" b="0" dirty="0"/>
              <a:t>case,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setup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separate</a:t>
            </a:r>
            <a:r>
              <a:rPr lang="zh-CN" altLang="en-US" b="0" dirty="0"/>
              <a:t> </a:t>
            </a:r>
            <a:r>
              <a:rPr lang="en-US" altLang="zh-CN" b="0" dirty="0"/>
              <a:t>machine</a:t>
            </a:r>
            <a:r>
              <a:rPr lang="zh-CN" altLang="en-US" b="0" dirty="0"/>
              <a:t> </a:t>
            </a:r>
            <a:r>
              <a:rPr lang="en-US" altLang="zh-CN" b="0" dirty="0"/>
              <a:t>different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Edison,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step</a:t>
            </a:r>
            <a:r>
              <a:rPr lang="zh-CN" altLang="en-US" b="0" dirty="0"/>
              <a:t> </a:t>
            </a:r>
            <a:r>
              <a:rPr lang="en-US" altLang="zh-CN" b="0" dirty="0"/>
              <a:t>both</a:t>
            </a:r>
            <a:r>
              <a:rPr lang="zh-CN" altLang="en-US" b="0" dirty="0"/>
              <a:t> </a:t>
            </a:r>
            <a:r>
              <a:rPr lang="en-US" altLang="zh-CN" b="0" dirty="0"/>
              <a:t>clients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Edison.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choose</a:t>
            </a:r>
            <a:r>
              <a:rPr lang="zh-CN" altLang="en-US" b="0" dirty="0"/>
              <a:t> </a:t>
            </a:r>
            <a:r>
              <a:rPr lang="en-US" altLang="zh-CN" b="0" dirty="0"/>
              <a:t>100</a:t>
            </a:r>
            <a:r>
              <a:rPr lang="zh-CN" altLang="en-US" b="0" dirty="0"/>
              <a:t> </a:t>
            </a:r>
            <a:r>
              <a:rPr lang="en-US" altLang="zh-CN" b="0" dirty="0"/>
              <a:t>HDF5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….</a:t>
            </a:r>
            <a:r>
              <a:rPr lang="zh-CN" altLang="en-US" b="0" dirty="0"/>
              <a:t>  </a:t>
            </a:r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take</a:t>
            </a:r>
            <a:r>
              <a:rPr lang="zh-CN" altLang="en-US" b="0" dirty="0"/>
              <a:t> </a:t>
            </a:r>
            <a:r>
              <a:rPr lang="en-US" altLang="zh-CN" b="0" dirty="0"/>
              <a:t>145GB</a:t>
            </a:r>
            <a:r>
              <a:rPr lang="zh-CN" altLang="en-US" b="0" dirty="0"/>
              <a:t> </a:t>
            </a:r>
            <a:r>
              <a:rPr lang="en-US" altLang="zh-CN" b="0" dirty="0"/>
              <a:t>overall</a:t>
            </a:r>
            <a:r>
              <a:rPr lang="zh-CN" altLang="en-US" b="0" dirty="0"/>
              <a:t> </a:t>
            </a:r>
            <a:r>
              <a:rPr lang="en-US" altLang="zh-CN" b="0" dirty="0"/>
              <a:t>space,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they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144</a:t>
            </a:r>
            <a:r>
              <a:rPr lang="zh-CN" altLang="en-US" b="0" dirty="0"/>
              <a:t> </a:t>
            </a:r>
            <a:r>
              <a:rPr lang="en-US" altLang="zh-CN" b="0" dirty="0"/>
              <a:t>million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1.5</a:t>
            </a:r>
            <a:r>
              <a:rPr lang="zh-CN" altLang="en-US" b="0" dirty="0"/>
              <a:t> </a:t>
            </a:r>
            <a:r>
              <a:rPr lang="en-US" altLang="zh-CN" b="0" dirty="0"/>
              <a:t>million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objects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total.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entire</a:t>
            </a:r>
            <a:r>
              <a:rPr lang="zh-CN" altLang="en-US" b="0" dirty="0"/>
              <a:t> </a:t>
            </a:r>
            <a:r>
              <a:rPr lang="en-US" altLang="zh-CN" b="0" dirty="0"/>
              <a:t>experiment,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increase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indexed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20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5</a:t>
            </a:r>
            <a:r>
              <a:rPr lang="zh-CN" altLang="en-US" b="0" dirty="0"/>
              <a:t> </a:t>
            </a:r>
            <a:r>
              <a:rPr lang="en-US" altLang="zh-CN" b="0" dirty="0"/>
              <a:t>times,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see</a:t>
            </a:r>
            <a:r>
              <a:rPr lang="zh-CN" altLang="en-US" b="0" dirty="0"/>
              <a:t> </a:t>
            </a:r>
            <a:r>
              <a:rPr lang="en-US" altLang="zh-CN" b="0" dirty="0"/>
              <a:t>how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objects,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K-V</a:t>
            </a:r>
            <a:r>
              <a:rPr lang="zh-CN" altLang="en-US" b="0" dirty="0"/>
              <a:t> </a:t>
            </a:r>
            <a:r>
              <a:rPr lang="en-US" altLang="zh-CN" b="0" dirty="0"/>
              <a:t>pairs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total</a:t>
            </a:r>
            <a:r>
              <a:rPr lang="zh-CN" altLang="en-US" b="0" dirty="0"/>
              <a:t> </a:t>
            </a:r>
            <a:r>
              <a:rPr lang="en-US" altLang="zh-CN" b="0" dirty="0"/>
              <a:t>size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grow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increases.</a:t>
            </a:r>
            <a:r>
              <a:rPr lang="zh-CN" altLang="en-US" b="0" dirty="0"/>
              <a:t> 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5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MongoDB,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took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5-9</a:t>
            </a:r>
            <a:r>
              <a:rPr lang="zh-CN" altLang="en-US" dirty="0"/>
              <a:t> </a:t>
            </a:r>
            <a:r>
              <a:rPr lang="en-US" altLang="zh-CN" dirty="0"/>
              <a:t>minutes.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50%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indexing,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99%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recovering,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  <a:r>
              <a:rPr lang="zh-CN" altLang="en-US" dirty="0"/>
              <a:t> </a:t>
            </a:r>
            <a:r>
              <a:rPr lang="en-US" altLang="zh-CN" dirty="0"/>
              <a:t>indexed.</a:t>
            </a:r>
            <a:r>
              <a:rPr lang="zh-CN" altLang="en-US" dirty="0"/>
              <a:t> </a:t>
            </a:r>
            <a:endParaRPr lang="en-US" altLang="zh-CN" b="1" dirty="0"/>
          </a:p>
          <a:p>
            <a:r>
              <a:rPr lang="en-US" altLang="zh-CN" b="0" dirty="0"/>
              <a:t>Also,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MIQS,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finished</a:t>
            </a:r>
            <a:r>
              <a:rPr lang="zh-CN" altLang="en-US" b="0" dirty="0"/>
              <a:t> </a:t>
            </a:r>
            <a:r>
              <a:rPr lang="en-US" altLang="zh-CN" b="0" dirty="0"/>
              <a:t>within</a:t>
            </a:r>
            <a:r>
              <a:rPr lang="zh-CN" altLang="en-US" b="0" dirty="0"/>
              <a:t> </a:t>
            </a:r>
            <a:r>
              <a:rPr lang="en-US" altLang="zh-CN" b="0" dirty="0"/>
              <a:t>8-14</a:t>
            </a:r>
            <a:r>
              <a:rPr lang="zh-CN" altLang="en-US" b="0" dirty="0"/>
              <a:t> </a:t>
            </a:r>
            <a:r>
              <a:rPr lang="en-US" altLang="zh-CN" b="0" dirty="0"/>
              <a:t>minutes,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recovering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finished</a:t>
            </a:r>
            <a:r>
              <a:rPr lang="zh-CN" altLang="en-US" b="0" dirty="0"/>
              <a:t> </a:t>
            </a:r>
            <a:r>
              <a:rPr lang="en-US" altLang="zh-CN" b="0" dirty="0"/>
              <a:t>within</a:t>
            </a:r>
            <a:r>
              <a:rPr lang="zh-CN" altLang="en-US" b="0" dirty="0"/>
              <a:t> </a:t>
            </a:r>
            <a:r>
              <a:rPr lang="en-US" altLang="zh-CN" b="0" dirty="0"/>
              <a:t>2min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2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break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causes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MongoDB-powered</a:t>
            </a:r>
            <a:r>
              <a:rPr lang="zh-CN" altLang="en-US" dirty="0"/>
              <a:t> </a:t>
            </a:r>
            <a:r>
              <a:rPr lang="en-US" altLang="zh-CN" dirty="0"/>
              <a:t>solution.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scanning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MongoDB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took</a:t>
            </a:r>
            <a:r>
              <a:rPr lang="zh-CN" altLang="en-US" dirty="0"/>
              <a:t> </a:t>
            </a:r>
            <a:r>
              <a:rPr lang="en-US" altLang="zh-CN" dirty="0"/>
              <a:t>3-6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MongoDB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insert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BSON</a:t>
            </a:r>
            <a:r>
              <a:rPr lang="zh-CN" altLang="en-US" dirty="0"/>
              <a:t> </a:t>
            </a:r>
            <a:r>
              <a:rPr lang="en-US" altLang="zh-CN" dirty="0"/>
              <a:t>documents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metadata.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duplicate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builds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index,</a:t>
            </a:r>
            <a:r>
              <a:rPr lang="zh-CN" altLang="en-US" dirty="0"/>
              <a:t> 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finished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minute.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storing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1-2</a:t>
            </a:r>
            <a:r>
              <a:rPr lang="zh-CN" altLang="en-US" dirty="0"/>
              <a:t> </a:t>
            </a:r>
            <a:r>
              <a:rPr lang="en-US" altLang="zh-CN" dirty="0"/>
              <a:t>seconds,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ignorable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b="0" dirty="0"/>
          </a:p>
          <a:p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took</a:t>
            </a:r>
            <a:r>
              <a:rPr lang="zh-CN" altLang="en-US" b="0" dirty="0"/>
              <a:t> </a:t>
            </a:r>
            <a:r>
              <a:rPr lang="en-US" altLang="zh-CN" b="0" dirty="0"/>
              <a:t>5-8</a:t>
            </a:r>
            <a:r>
              <a:rPr lang="zh-CN" altLang="en-US" b="0" dirty="0"/>
              <a:t> </a:t>
            </a:r>
            <a:r>
              <a:rPr lang="en-US" altLang="zh-CN" b="0" dirty="0"/>
              <a:t>minutes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amazingly,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time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storing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persistent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still</a:t>
            </a:r>
            <a:r>
              <a:rPr lang="zh-CN" altLang="en-US" b="0" dirty="0"/>
              <a:t> </a:t>
            </a:r>
            <a:r>
              <a:rPr lang="en-US" altLang="zh-CN" b="0" dirty="0"/>
              <a:t>ignorable.</a:t>
            </a:r>
            <a:r>
              <a:rPr lang="zh-CN" altLang="en-US" b="0" dirty="0"/>
              <a:t>  </a:t>
            </a:r>
            <a:endParaRPr lang="en-US" altLang="zh-CN" b="0" dirty="0"/>
          </a:p>
          <a:p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able</a:t>
            </a:r>
            <a:r>
              <a:rPr lang="zh-CN" altLang="en-US" b="0" dirty="0"/>
              <a:t>  </a:t>
            </a:r>
            <a:r>
              <a:rPr lang="en-US" altLang="zh-CN" b="0" dirty="0"/>
              <a:t>to</a:t>
            </a:r>
            <a:r>
              <a:rPr lang="zh-CN" altLang="en-US" b="0" dirty="0"/>
              <a:t>  </a:t>
            </a:r>
            <a:r>
              <a:rPr lang="en-US" altLang="zh-CN" b="0" dirty="0"/>
              <a:t>recover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16</a:t>
            </a:r>
            <a:r>
              <a:rPr lang="zh-CN" altLang="en-US" b="0" dirty="0"/>
              <a:t> </a:t>
            </a:r>
            <a:r>
              <a:rPr lang="en-US" altLang="zh-CN" b="0" dirty="0"/>
              <a:t>indexed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within</a:t>
            </a:r>
            <a:r>
              <a:rPr lang="zh-CN" altLang="en-US" b="0" dirty="0"/>
              <a:t> </a:t>
            </a:r>
            <a:r>
              <a:rPr lang="en-US" altLang="zh-CN" b="0" dirty="0"/>
              <a:t>40</a:t>
            </a:r>
            <a:r>
              <a:rPr lang="zh-CN" altLang="en-US" b="0" dirty="0"/>
              <a:t> </a:t>
            </a:r>
            <a:r>
              <a:rPr lang="en-US" altLang="zh-CN" b="0" dirty="0"/>
              <a:t>seconds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just</a:t>
            </a:r>
            <a:r>
              <a:rPr lang="zh-CN" altLang="en-US" b="0" dirty="0"/>
              <a:t>  </a:t>
            </a:r>
            <a:r>
              <a:rPr lang="en-US" altLang="zh-CN" b="0" dirty="0"/>
              <a:t>within</a:t>
            </a:r>
            <a:r>
              <a:rPr lang="zh-CN" altLang="en-US" b="0" dirty="0"/>
              <a:t> </a:t>
            </a:r>
            <a:r>
              <a:rPr lang="en-US" altLang="zh-CN" b="0" dirty="0"/>
              <a:t>2</a:t>
            </a:r>
            <a:r>
              <a:rPr lang="zh-CN" altLang="en-US" b="0" dirty="0"/>
              <a:t> </a:t>
            </a:r>
            <a:r>
              <a:rPr lang="en-US" altLang="zh-CN" b="0" dirty="0"/>
              <a:t>minutes.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really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good</a:t>
            </a:r>
            <a:r>
              <a:rPr lang="zh-CN" altLang="en-US" b="0" dirty="0"/>
              <a:t> </a:t>
            </a:r>
            <a:r>
              <a:rPr lang="en-US" altLang="zh-CN" b="0" dirty="0"/>
              <a:t>news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once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built,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should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able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migrate</a:t>
            </a:r>
            <a:r>
              <a:rPr lang="zh-CN" altLang="en-US" b="0" dirty="0"/>
              <a:t> </a:t>
            </a:r>
            <a:r>
              <a:rPr lang="en-US" altLang="zh-CN" b="0" dirty="0"/>
              <a:t>your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re-built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service</a:t>
            </a:r>
            <a:r>
              <a:rPr lang="zh-CN" altLang="en-US" b="0" dirty="0"/>
              <a:t> </a:t>
            </a:r>
            <a:r>
              <a:rPr lang="en-US" altLang="zh-CN" b="0" dirty="0"/>
              <a:t>at</a:t>
            </a:r>
            <a:r>
              <a:rPr lang="zh-CN" altLang="en-US" b="0" dirty="0"/>
              <a:t> </a:t>
            </a:r>
            <a:r>
              <a:rPr lang="en-US" altLang="zh-CN" b="0" dirty="0"/>
              <a:t>minimal</a:t>
            </a:r>
            <a:r>
              <a:rPr lang="zh-CN" altLang="en-US" b="0" dirty="0"/>
              <a:t> </a:t>
            </a:r>
            <a:r>
              <a:rPr lang="en-US" altLang="zh-CN" b="0" dirty="0"/>
              <a:t>cost!</a:t>
            </a:r>
          </a:p>
          <a:p>
            <a:endParaRPr lang="en-US" altLang="zh-CN" b="0" dirty="0"/>
          </a:p>
          <a:p>
            <a:endParaRPr lang="en-US" altLang="zh-CN" b="0" dirty="0"/>
          </a:p>
          <a:p>
            <a:endParaRPr lang="en-US" altLang="zh-CN" b="0" dirty="0"/>
          </a:p>
          <a:p>
            <a:r>
              <a:rPr lang="en-US" altLang="zh-CN" dirty="0"/>
              <a:t>Remember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situation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scanning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files?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figures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2-4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totally</a:t>
            </a:r>
            <a:r>
              <a:rPr lang="zh-CN" altLang="en-US" dirty="0"/>
              <a:t> </a:t>
            </a:r>
            <a:r>
              <a:rPr lang="en-US" altLang="zh-CN" dirty="0"/>
              <a:t>unacceptable.</a:t>
            </a:r>
            <a:r>
              <a:rPr lang="zh-CN" altLang="en-US" dirty="0"/>
              <a:t> </a:t>
            </a:r>
            <a:endParaRPr lang="en-US" altLang="zh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39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query</a:t>
            </a:r>
            <a:r>
              <a:rPr lang="zh-CN" altLang="en-US" b="0" dirty="0"/>
              <a:t> </a:t>
            </a:r>
            <a:r>
              <a:rPr lang="en-US" altLang="zh-CN" b="0" dirty="0"/>
              <a:t>test,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increase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number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processes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20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5</a:t>
            </a:r>
            <a:r>
              <a:rPr lang="zh-CN" altLang="en-US" b="0" dirty="0"/>
              <a:t> </a:t>
            </a:r>
            <a:r>
              <a:rPr lang="en-US" altLang="zh-CN" b="0" dirty="0"/>
              <a:t>times.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see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does</a:t>
            </a:r>
            <a:r>
              <a:rPr lang="zh-CN" altLang="en-US" b="0" dirty="0"/>
              <a:t> </a:t>
            </a:r>
            <a:r>
              <a:rPr lang="en-US" altLang="zh-CN" b="0" dirty="0"/>
              <a:t>not</a:t>
            </a:r>
            <a:r>
              <a:rPr lang="zh-CN" altLang="en-US" b="0" dirty="0"/>
              <a:t> </a:t>
            </a:r>
            <a:r>
              <a:rPr lang="en-US" altLang="zh-CN" b="0" dirty="0"/>
              <a:t>scale</a:t>
            </a:r>
            <a:r>
              <a:rPr lang="zh-CN" altLang="en-US" b="0" dirty="0"/>
              <a:t> </a:t>
            </a:r>
            <a:r>
              <a:rPr lang="en-US" altLang="zh-CN" b="0" dirty="0"/>
              <a:t>well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query</a:t>
            </a:r>
            <a:r>
              <a:rPr lang="zh-CN" altLang="en-US" b="0" dirty="0"/>
              <a:t> </a:t>
            </a:r>
            <a:r>
              <a:rPr lang="en-US" altLang="zh-CN" b="0" dirty="0"/>
              <a:t>latency</a:t>
            </a:r>
            <a:r>
              <a:rPr lang="zh-CN" altLang="en-US" b="0" dirty="0"/>
              <a:t> </a:t>
            </a:r>
            <a:r>
              <a:rPr lang="en-US" altLang="zh-CN" b="0" dirty="0"/>
              <a:t>drastically</a:t>
            </a:r>
            <a:r>
              <a:rPr lang="zh-CN" altLang="en-US" b="0" dirty="0"/>
              <a:t> </a:t>
            </a:r>
            <a:r>
              <a:rPr lang="en-US" altLang="zh-CN" b="0" dirty="0"/>
              <a:t>increases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scale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60</a:t>
            </a:r>
            <a:r>
              <a:rPr lang="zh-CN" altLang="en-US" b="0" dirty="0"/>
              <a:t> </a:t>
            </a:r>
            <a:r>
              <a:rPr lang="en-US" altLang="zh-CN" b="0" dirty="0"/>
              <a:t>processes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way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100</a:t>
            </a:r>
            <a:r>
              <a:rPr lang="zh-CN" altLang="en-US" b="0" dirty="0"/>
              <a:t> </a:t>
            </a:r>
            <a:r>
              <a:rPr lang="en-US" altLang="zh-CN" b="0" dirty="0"/>
              <a:t>processes,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ends</a:t>
            </a:r>
            <a:r>
              <a:rPr lang="zh-CN" altLang="en-US" b="0" dirty="0"/>
              <a:t> </a:t>
            </a:r>
            <a:r>
              <a:rPr lang="en-US" altLang="zh-CN" b="0" dirty="0"/>
              <a:t>up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over</a:t>
            </a:r>
            <a:r>
              <a:rPr lang="zh-CN" altLang="en-US" b="0" dirty="0"/>
              <a:t> </a:t>
            </a:r>
            <a:r>
              <a:rPr lang="en-US" altLang="zh-CN" b="0" dirty="0"/>
              <a:t>5minutes.</a:t>
            </a:r>
          </a:p>
          <a:p>
            <a:r>
              <a:rPr lang="en-US" altLang="zh-CN" b="0" dirty="0"/>
              <a:t>But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query</a:t>
            </a:r>
            <a:r>
              <a:rPr lang="zh-CN" altLang="en-US" b="0" dirty="0"/>
              <a:t> </a:t>
            </a:r>
            <a:r>
              <a:rPr lang="en-US" altLang="zh-CN" b="0" dirty="0"/>
              <a:t>latency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remains</a:t>
            </a:r>
            <a:r>
              <a:rPr lang="zh-CN" altLang="en-US" b="0" dirty="0"/>
              <a:t> </a:t>
            </a:r>
            <a:r>
              <a:rPr lang="en-US" altLang="zh-CN" b="0" dirty="0"/>
              <a:t>pretty</a:t>
            </a:r>
            <a:r>
              <a:rPr lang="zh-CN" altLang="en-US" b="0" dirty="0"/>
              <a:t> </a:t>
            </a:r>
            <a:r>
              <a:rPr lang="en-US" altLang="zh-CN" b="0" dirty="0"/>
              <a:t>steady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ends</a:t>
            </a:r>
            <a:r>
              <a:rPr lang="zh-CN" altLang="en-US" b="0" dirty="0"/>
              <a:t> </a:t>
            </a:r>
            <a:r>
              <a:rPr lang="en-US" altLang="zh-CN" b="0" dirty="0"/>
              <a:t>up</a:t>
            </a:r>
            <a:r>
              <a:rPr lang="zh-CN" altLang="en-US" b="0" dirty="0"/>
              <a:t> </a:t>
            </a:r>
            <a:r>
              <a:rPr lang="en-US" altLang="zh-CN" b="0" dirty="0"/>
              <a:t>at</a:t>
            </a:r>
            <a:r>
              <a:rPr lang="zh-CN" altLang="en-US" b="0" dirty="0"/>
              <a:t> </a:t>
            </a:r>
            <a:r>
              <a:rPr lang="en-US" altLang="zh-CN" b="0" dirty="0"/>
              <a:t>0.29ms.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altLang="zh-CN" b="0" dirty="0"/>
          </a:p>
          <a:p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throughput,</a:t>
            </a:r>
            <a:r>
              <a:rPr lang="zh-CN" altLang="en-US" b="0" dirty="0"/>
              <a:t> </a:t>
            </a:r>
            <a:r>
              <a:rPr lang="en-US" altLang="zh-CN" b="0" dirty="0"/>
              <a:t>since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show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log-scale</a:t>
            </a:r>
            <a:r>
              <a:rPr lang="zh-CN" altLang="en-US" b="0" dirty="0"/>
              <a:t> </a:t>
            </a:r>
            <a:r>
              <a:rPr lang="en-US" altLang="zh-CN" b="0" dirty="0"/>
              <a:t>plot,</a:t>
            </a:r>
            <a:r>
              <a:rPr lang="zh-CN" altLang="en-US" b="0" dirty="0"/>
              <a:t> </a:t>
            </a:r>
            <a:r>
              <a:rPr lang="en-US" altLang="zh-CN" b="0" dirty="0"/>
              <a:t>but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still</a:t>
            </a:r>
            <a:r>
              <a:rPr lang="zh-CN" altLang="en-US" b="0" dirty="0"/>
              <a:t> </a:t>
            </a:r>
            <a:r>
              <a:rPr lang="en-US" altLang="zh-CN" b="0" dirty="0"/>
              <a:t>see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throughput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million</a:t>
            </a:r>
            <a:r>
              <a:rPr lang="zh-CN" altLang="en-US" b="0" dirty="0"/>
              <a:t> </a:t>
            </a:r>
            <a:r>
              <a:rPr lang="en-US" altLang="zh-CN" b="0" dirty="0"/>
              <a:t>times</a:t>
            </a:r>
            <a:r>
              <a:rPr lang="zh-CN" altLang="en-US" b="0" dirty="0"/>
              <a:t> </a:t>
            </a:r>
            <a:r>
              <a:rPr lang="en-US" altLang="zh-CN" b="0" dirty="0"/>
              <a:t>larger</a:t>
            </a:r>
            <a:r>
              <a:rPr lang="zh-CN" altLang="en-US" b="0" dirty="0"/>
              <a:t> </a:t>
            </a:r>
            <a:r>
              <a:rPr lang="en-US" altLang="zh-CN" b="0" dirty="0"/>
              <a:t>than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case.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000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memory</a:t>
            </a:r>
            <a:r>
              <a:rPr lang="zh-CN" altLang="en-US" b="0" dirty="0"/>
              <a:t> </a:t>
            </a:r>
            <a:r>
              <a:rPr lang="en-US" altLang="zh-CN" b="0" dirty="0"/>
              <a:t>consumption,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took</a:t>
            </a:r>
            <a:r>
              <a:rPr lang="zh-CN" altLang="en-US" b="0" dirty="0"/>
              <a:t> </a:t>
            </a:r>
            <a:r>
              <a:rPr lang="en-US" altLang="zh-CN" b="0" dirty="0"/>
              <a:t>4.2GB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both</a:t>
            </a:r>
            <a:r>
              <a:rPr lang="zh-CN" altLang="en-US" b="0" dirty="0"/>
              <a:t> </a:t>
            </a:r>
            <a:r>
              <a:rPr lang="en-US" altLang="zh-CN" b="0" dirty="0"/>
              <a:t>BSON</a:t>
            </a:r>
            <a:r>
              <a:rPr lang="zh-CN" altLang="en-US" b="0" dirty="0"/>
              <a:t> </a:t>
            </a:r>
            <a:r>
              <a:rPr lang="en-US" altLang="zh-CN" b="0" dirty="0"/>
              <a:t>documents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index.</a:t>
            </a:r>
            <a:r>
              <a:rPr lang="zh-CN" altLang="en-US" b="0" dirty="0"/>
              <a:t> </a:t>
            </a:r>
            <a:r>
              <a:rPr lang="en-US" altLang="zh-CN" b="0" dirty="0"/>
              <a:t>But</a:t>
            </a:r>
            <a:r>
              <a:rPr lang="zh-CN" altLang="en-US" b="0" dirty="0"/>
              <a:t> </a:t>
            </a:r>
            <a:r>
              <a:rPr lang="en-US" altLang="zh-CN" b="0" dirty="0"/>
              <a:t>Most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space</a:t>
            </a:r>
            <a:r>
              <a:rPr lang="zh-CN" altLang="en-US" b="0" dirty="0"/>
              <a:t> </a:t>
            </a:r>
            <a:r>
              <a:rPr lang="en-US" altLang="zh-CN" b="0" dirty="0"/>
              <a:t>was</a:t>
            </a:r>
            <a:r>
              <a:rPr lang="zh-CN" altLang="en-US" b="0" dirty="0"/>
              <a:t> </a:t>
            </a:r>
            <a:r>
              <a:rPr lang="en-US" altLang="zh-CN" b="0" dirty="0"/>
              <a:t>used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BSON</a:t>
            </a:r>
            <a:r>
              <a:rPr lang="zh-CN" altLang="en-US" b="0" dirty="0"/>
              <a:t> </a:t>
            </a:r>
            <a:r>
              <a:rPr lang="en-US" altLang="zh-CN" b="0" dirty="0"/>
              <a:t>documents.</a:t>
            </a:r>
          </a:p>
          <a:p>
            <a:endParaRPr lang="en-US" b="0" dirty="0"/>
          </a:p>
          <a:p>
            <a:r>
              <a:rPr lang="en-US" altLang="zh-CN" b="0" dirty="0"/>
              <a:t>But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MIQS,</a:t>
            </a:r>
            <a:r>
              <a:rPr lang="zh-CN" altLang="en-US" b="0" dirty="0"/>
              <a:t> </a:t>
            </a:r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same</a:t>
            </a:r>
            <a:r>
              <a:rPr lang="zh-CN" altLang="en-US" b="0" dirty="0"/>
              <a:t> </a:t>
            </a:r>
            <a:r>
              <a:rPr lang="en-US" altLang="zh-CN" b="0" dirty="0"/>
              <a:t>amount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attributes,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takes</a:t>
            </a:r>
            <a:r>
              <a:rPr lang="zh-CN" altLang="en-US" b="0" dirty="0"/>
              <a:t> </a:t>
            </a:r>
            <a:r>
              <a:rPr lang="en-US" altLang="zh-CN" b="0" dirty="0"/>
              <a:t>up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600MB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space,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twice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space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consumed,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able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attributes.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see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either</a:t>
            </a:r>
            <a:r>
              <a:rPr lang="zh-CN" altLang="en-US" b="0" dirty="0"/>
              <a:t> </a:t>
            </a:r>
            <a:r>
              <a:rPr lang="en-US" altLang="zh-CN" b="0" dirty="0"/>
              <a:t>save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lot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space</a:t>
            </a:r>
            <a:r>
              <a:rPr lang="zh-CN" altLang="en-US" b="0" dirty="0"/>
              <a:t> </a:t>
            </a:r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same</a:t>
            </a:r>
            <a:r>
              <a:rPr lang="zh-CN" altLang="en-US" b="0" dirty="0"/>
              <a:t> </a:t>
            </a:r>
            <a:r>
              <a:rPr lang="en-US" altLang="zh-CN" b="0" dirty="0"/>
              <a:t>amount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much</a:t>
            </a:r>
            <a:r>
              <a:rPr lang="zh-CN" altLang="en-US" b="0" dirty="0"/>
              <a:t> </a:t>
            </a:r>
            <a:r>
              <a:rPr lang="en-US" altLang="zh-CN" b="0" dirty="0"/>
              <a:t>more</a:t>
            </a:r>
            <a:r>
              <a:rPr lang="zh-CN" altLang="en-US" b="0" dirty="0"/>
              <a:t> </a:t>
            </a:r>
            <a:r>
              <a:rPr lang="en-US" altLang="zh-CN" b="0" dirty="0"/>
              <a:t>attributes</a:t>
            </a:r>
            <a:r>
              <a:rPr lang="zh-CN" altLang="en-US" b="0" dirty="0"/>
              <a:t> </a:t>
            </a:r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consuming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same</a:t>
            </a:r>
            <a:r>
              <a:rPr lang="zh-CN" altLang="en-US" b="0" dirty="0"/>
              <a:t> </a:t>
            </a:r>
            <a:r>
              <a:rPr lang="en-US" altLang="zh-CN" b="0" dirty="0"/>
              <a:t>amount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memory.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3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Scientific</a:t>
            </a:r>
            <a:r>
              <a:rPr lang="zh-CN" altLang="en-US" dirty="0"/>
              <a:t> </a:t>
            </a:r>
            <a:r>
              <a:rPr lang="en-US" altLang="zh-CN" dirty="0"/>
              <a:t>applications,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observations,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generating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ever-increasing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variety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25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study,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addressed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problem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case</a:t>
            </a:r>
            <a:r>
              <a:rPr lang="zh-CN" altLang="en-US" b="0" dirty="0"/>
              <a:t> </a:t>
            </a:r>
            <a:r>
              <a:rPr lang="en-US" altLang="zh-CN" b="0" dirty="0"/>
              <a:t>where</a:t>
            </a:r>
            <a:r>
              <a:rPr lang="zh-CN" altLang="en-US" b="0" dirty="0"/>
              <a:t> </a:t>
            </a:r>
            <a:r>
              <a:rPr lang="en-US" altLang="zh-CN" b="0" dirty="0"/>
              <a:t>there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no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case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has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used.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proposed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self-contained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querying</a:t>
            </a:r>
            <a:r>
              <a:rPr lang="zh-CN" altLang="en-US" b="0" dirty="0"/>
              <a:t> </a:t>
            </a:r>
            <a:r>
              <a:rPr lang="en-US" altLang="zh-CN" b="0" dirty="0"/>
              <a:t>service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self-describing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formats</a:t>
            </a:r>
            <a:r>
              <a:rPr lang="zh-CN" altLang="en-US" b="0" dirty="0"/>
              <a:t> </a:t>
            </a:r>
            <a:r>
              <a:rPr lang="en-US" altLang="zh-CN" b="0" dirty="0"/>
              <a:t>which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following</a:t>
            </a:r>
            <a:r>
              <a:rPr lang="zh-CN" altLang="en-US" b="0" dirty="0"/>
              <a:t> </a:t>
            </a:r>
            <a:r>
              <a:rPr lang="en-US" altLang="zh-CN" b="0" dirty="0"/>
              <a:t>benefits.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b="0" dirty="0"/>
          </a:p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future,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seek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integrate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compact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layout</a:t>
            </a:r>
            <a:r>
              <a:rPr lang="zh-CN" altLang="en-US" b="0" dirty="0"/>
              <a:t> </a:t>
            </a:r>
            <a:r>
              <a:rPr lang="en-US" altLang="zh-CN" b="0" dirty="0"/>
              <a:t>into</a:t>
            </a:r>
            <a:r>
              <a:rPr lang="zh-CN" altLang="en-US" b="0" dirty="0"/>
              <a:t> </a:t>
            </a:r>
            <a:r>
              <a:rPr lang="en-US" altLang="zh-CN" b="0" dirty="0"/>
              <a:t>HDF5,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enhance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supporting</a:t>
            </a:r>
            <a:r>
              <a:rPr lang="zh-CN" altLang="en-US" b="0" dirty="0"/>
              <a:t> </a:t>
            </a:r>
            <a:r>
              <a:rPr lang="en-US" altLang="zh-CN" b="0" dirty="0"/>
              <a:t>more</a:t>
            </a:r>
            <a:r>
              <a:rPr lang="zh-CN" altLang="en-US" b="0" dirty="0"/>
              <a:t> </a:t>
            </a:r>
            <a:r>
              <a:rPr lang="en-US" altLang="zh-CN" b="0" dirty="0"/>
              <a:t>types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queries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further</a:t>
            </a:r>
            <a:r>
              <a:rPr lang="zh-CN" altLang="en-US" b="0" dirty="0"/>
              <a:t> </a:t>
            </a:r>
            <a:r>
              <a:rPr lang="en-US" altLang="zh-CN" b="0" dirty="0"/>
              <a:t>improve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overall</a:t>
            </a:r>
            <a:r>
              <a:rPr lang="zh-CN" altLang="en-US" b="0" dirty="0"/>
              <a:t> </a:t>
            </a:r>
            <a:r>
              <a:rPr lang="en-US" altLang="zh-CN" b="0" dirty="0"/>
              <a:t>performance.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81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this,</a:t>
            </a:r>
            <a:r>
              <a:rPr lang="zh-CN" altLang="en-US" dirty="0"/>
              <a:t> 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us.</a:t>
            </a:r>
            <a:r>
              <a:rPr lang="zh-CN" altLang="en-US" dirty="0"/>
              <a:t>  </a:t>
            </a:r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audiences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appreciate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suggestions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anonymous</a:t>
            </a:r>
            <a:r>
              <a:rPr lang="zh-CN" altLang="en-US" dirty="0"/>
              <a:t> </a:t>
            </a:r>
            <a:r>
              <a:rPr lang="en-US" altLang="zh-CN" dirty="0"/>
              <a:t>reviewers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funding</a:t>
            </a:r>
            <a:r>
              <a:rPr lang="zh-CN" altLang="en-US" dirty="0"/>
              <a:t> </a:t>
            </a:r>
            <a:r>
              <a:rPr lang="en-US" altLang="zh-CN" dirty="0"/>
              <a:t>agencies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 err="1"/>
              <a:t>fundings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project.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78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Lawrence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Berkeley</a:t>
            </a:r>
            <a:r>
              <a:rPr lang="zh-CN" altLang="en-US" baseline="0" dirty="0"/>
              <a:t> </a:t>
            </a:r>
            <a:r>
              <a:rPr lang="en-US" altLang="zh-CN" baseline="0" dirty="0"/>
              <a:t>National</a:t>
            </a:r>
            <a:r>
              <a:rPr lang="zh-CN" altLang="en-US" baseline="0" dirty="0"/>
              <a:t> </a:t>
            </a:r>
            <a:r>
              <a:rPr lang="en-US" altLang="zh-CN" baseline="0" dirty="0"/>
              <a:t>Laboratory</a:t>
            </a:r>
            <a:r>
              <a:rPr lang="zh-CN" altLang="en-US" baseline="0" dirty="0"/>
              <a:t> </a:t>
            </a:r>
            <a:r>
              <a:rPr lang="en-US" altLang="zh-CN" baseline="0" dirty="0"/>
              <a:t>under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U.S.</a:t>
            </a:r>
            <a:r>
              <a:rPr lang="zh-CN" altLang="en-US" baseline="0" dirty="0"/>
              <a:t> </a:t>
            </a:r>
            <a:r>
              <a:rPr lang="en-US" altLang="zh-CN" baseline="0" dirty="0"/>
              <a:t>Department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23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E58B6-A2A9-F54B-A527-3D55873295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3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along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scientific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prevalently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format,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stored</a:t>
            </a:r>
            <a:r>
              <a:rPr lang="zh-CN" altLang="en-US" dirty="0"/>
              <a:t> </a:t>
            </a:r>
            <a:r>
              <a:rPr lang="en-US" altLang="zh-CN" dirty="0"/>
              <a:t>alongside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objects.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HDF5,</a:t>
            </a:r>
            <a:r>
              <a:rPr lang="zh-CN" altLang="en-US" dirty="0"/>
              <a:t> </a:t>
            </a:r>
            <a:r>
              <a:rPr lang="en-US" altLang="zh-CN" dirty="0" err="1"/>
              <a:t>netCDF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ADIOS-BP,</a:t>
            </a:r>
            <a:r>
              <a:rPr lang="zh-CN" altLang="en-US" dirty="0"/>
              <a:t> </a:t>
            </a:r>
            <a:r>
              <a:rPr lang="en-US" altLang="zh-CN" dirty="0"/>
              <a:t>ASDF,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study,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de-facto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hierarchical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flat</a:t>
            </a:r>
            <a:r>
              <a:rPr lang="zh-CN" altLang="en-US" dirty="0"/>
              <a:t> </a:t>
            </a:r>
            <a:r>
              <a:rPr lang="en-US" altLang="zh-CN" dirty="0"/>
              <a:t>organization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4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collection.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hierarchy,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directories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hierarchy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groups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datasets.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Joining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hierarchies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collection</a:t>
            </a:r>
            <a:r>
              <a:rPr lang="zh-CN" altLang="en-US" dirty="0"/>
              <a:t> </a:t>
            </a:r>
            <a:r>
              <a:rPr lang="en-US" altLang="zh-CN" dirty="0"/>
              <a:t>hierarchy.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collection,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"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"brightness=60"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"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"temperature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50"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08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However,</a:t>
            </a:r>
            <a:r>
              <a:rPr lang="zh-CN" altLang="en-US" b="0" dirty="0"/>
              <a:t> </a:t>
            </a:r>
            <a:r>
              <a:rPr lang="en-US" altLang="zh-CN" b="0" dirty="0"/>
              <a:t>if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would</a:t>
            </a:r>
            <a:r>
              <a:rPr lang="zh-CN" altLang="en-US" b="0" dirty="0"/>
              <a:t> </a:t>
            </a:r>
            <a:r>
              <a:rPr lang="en-US" altLang="zh-CN" b="0" dirty="0"/>
              <a:t>like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respond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those</a:t>
            </a:r>
            <a:r>
              <a:rPr lang="zh-CN" altLang="en-US" b="0" dirty="0"/>
              <a:t> </a:t>
            </a:r>
            <a:r>
              <a:rPr lang="en-US" altLang="zh-CN" b="0" dirty="0"/>
              <a:t>queries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files,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only</a:t>
            </a:r>
            <a:r>
              <a:rPr lang="zh-CN" altLang="en-US" b="0" dirty="0"/>
              <a:t> </a:t>
            </a:r>
            <a:r>
              <a:rPr lang="en-US" altLang="zh-CN" b="0" dirty="0"/>
              <a:t>way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do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scan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examine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 </a:t>
            </a:r>
            <a:r>
              <a:rPr lang="en-US" altLang="zh-CN" b="0" dirty="0"/>
              <a:t>each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</a:p>
          <a:p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see</a:t>
            </a:r>
            <a:r>
              <a:rPr lang="zh-CN" altLang="en-US" b="0" dirty="0"/>
              <a:t> </a:t>
            </a:r>
            <a:r>
              <a:rPr lang="en-US" altLang="zh-CN" b="0" dirty="0"/>
              <a:t>which</a:t>
            </a:r>
            <a:r>
              <a:rPr lang="zh-CN" altLang="en-US" b="0" dirty="0"/>
              <a:t> 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object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which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meets</a:t>
            </a:r>
            <a:r>
              <a:rPr lang="zh-CN" altLang="en-US" b="0" dirty="0"/>
              <a:t> </a:t>
            </a:r>
            <a:r>
              <a:rPr lang="en-US" altLang="zh-CN" b="0" dirty="0"/>
              <a:t>our</a:t>
            </a:r>
            <a:r>
              <a:rPr lang="zh-CN" altLang="en-US" b="0" dirty="0"/>
              <a:t> </a:t>
            </a:r>
            <a:r>
              <a:rPr lang="en-US" altLang="zh-CN" b="0" dirty="0"/>
              <a:t>query</a:t>
            </a:r>
            <a:r>
              <a:rPr lang="zh-CN" altLang="en-US" b="0" dirty="0"/>
              <a:t> </a:t>
            </a:r>
            <a:r>
              <a:rPr lang="en-US" altLang="zh-CN" b="0" dirty="0"/>
              <a:t>condition.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6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enable</a:t>
            </a:r>
            <a:r>
              <a:rPr lang="zh-CN" altLang="en-US" b="0" dirty="0"/>
              <a:t> </a:t>
            </a:r>
            <a:r>
              <a:rPr lang="en-US" altLang="zh-CN" b="0" dirty="0"/>
              <a:t>efficient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search,</a:t>
            </a:r>
            <a:r>
              <a:rPr lang="zh-CN" altLang="en-US" b="0" dirty="0"/>
              <a:t> </a:t>
            </a:r>
            <a:r>
              <a:rPr lang="en-US" altLang="zh-CN" b="0" dirty="0"/>
              <a:t>some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system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using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system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store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perform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example,</a:t>
            </a:r>
            <a:r>
              <a:rPr lang="zh-CN" altLang="en-US" b="0" dirty="0"/>
              <a:t> </a:t>
            </a:r>
            <a:r>
              <a:rPr lang="en-US" altLang="zh-CN" b="0" dirty="0"/>
              <a:t>SPOT</a:t>
            </a:r>
            <a:r>
              <a:rPr lang="zh-CN" altLang="en-US" b="0" dirty="0"/>
              <a:t> </a:t>
            </a:r>
            <a:r>
              <a:rPr lang="en-US" altLang="zh-CN" b="0" dirty="0"/>
              <a:t>Suite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ALS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 </a:t>
            </a:r>
            <a:r>
              <a:rPr lang="en-US" altLang="zh-CN" b="0" dirty="0"/>
              <a:t>LBNL</a:t>
            </a:r>
            <a:r>
              <a:rPr lang="zh-CN" altLang="en-US" b="0" dirty="0"/>
              <a:t> </a:t>
            </a:r>
            <a:r>
              <a:rPr lang="en-US" altLang="zh-CN" b="0" dirty="0"/>
              <a:t>stores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tomography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into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MongoDB.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similarly,</a:t>
            </a:r>
            <a:r>
              <a:rPr lang="zh-CN" altLang="en-US" b="0" dirty="0"/>
              <a:t> </a:t>
            </a:r>
            <a:r>
              <a:rPr lang="en-US" altLang="zh-CN" b="0" dirty="0"/>
              <a:t>JAMO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JGI</a:t>
            </a:r>
            <a:r>
              <a:rPr lang="zh-CN" altLang="en-US" b="0" dirty="0"/>
              <a:t>  </a:t>
            </a:r>
            <a:r>
              <a:rPr lang="en-US" altLang="zh-CN" b="0" dirty="0"/>
              <a:t>group,</a:t>
            </a:r>
            <a:r>
              <a:rPr lang="zh-CN" altLang="en-US" b="0" dirty="0"/>
              <a:t> </a:t>
            </a:r>
            <a:r>
              <a:rPr lang="en-US" altLang="zh-CN" b="0" dirty="0"/>
              <a:t>storing</a:t>
            </a:r>
            <a:r>
              <a:rPr lang="zh-CN" altLang="en-US" b="0" dirty="0"/>
              <a:t> </a:t>
            </a:r>
            <a:r>
              <a:rPr lang="en-US" altLang="zh-CN" b="0" dirty="0"/>
              <a:t>genomics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MongoDB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 </a:t>
            </a:r>
            <a:r>
              <a:rPr lang="en-US" altLang="zh-CN" b="0" dirty="0"/>
              <a:t>well.</a:t>
            </a:r>
            <a:r>
              <a:rPr lang="zh-CN" altLang="en-US" b="0" dirty="0"/>
              <a:t> </a:t>
            </a:r>
            <a:r>
              <a:rPr lang="en-US" altLang="zh-CN" b="0" dirty="0"/>
              <a:t>Solutions</a:t>
            </a:r>
            <a:r>
              <a:rPr lang="zh-CN" altLang="en-US" b="0" dirty="0"/>
              <a:t> </a:t>
            </a:r>
            <a:r>
              <a:rPr lang="en-US" altLang="zh-CN" b="0" dirty="0"/>
              <a:t>like</a:t>
            </a:r>
            <a:r>
              <a:rPr lang="zh-CN" altLang="en-US" b="0" dirty="0"/>
              <a:t> </a:t>
            </a:r>
            <a:r>
              <a:rPr lang="en-US" altLang="zh-CN" b="0" dirty="0"/>
              <a:t>BIMM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biomedical</a:t>
            </a:r>
            <a:r>
              <a:rPr lang="zh-CN" altLang="en-US" b="0" dirty="0"/>
              <a:t> </a:t>
            </a:r>
            <a:r>
              <a:rPr lang="en-US" altLang="zh-CN" b="0" dirty="0"/>
              <a:t>images,</a:t>
            </a:r>
            <a:r>
              <a:rPr lang="zh-CN" altLang="en-US" b="0" dirty="0"/>
              <a:t> </a:t>
            </a:r>
            <a:r>
              <a:rPr lang="en-US" altLang="zh-CN" b="0" dirty="0"/>
              <a:t>EMPRESS</a:t>
            </a:r>
            <a:r>
              <a:rPr lang="zh-CN" altLang="en-US" b="0" dirty="0"/>
              <a:t> </a:t>
            </a:r>
            <a:r>
              <a:rPr lang="en-US" altLang="zh-CN" b="0" dirty="0"/>
              <a:t>2.0</a:t>
            </a:r>
            <a:r>
              <a:rPr lang="zh-CN" altLang="en-US" b="0" dirty="0"/>
              <a:t> </a:t>
            </a:r>
            <a:r>
              <a:rPr lang="en-US" altLang="zh-CN" b="0" dirty="0"/>
              <a:t>from</a:t>
            </a:r>
            <a:r>
              <a:rPr lang="zh-CN" altLang="en-US" b="0" dirty="0"/>
              <a:t> </a:t>
            </a:r>
            <a:r>
              <a:rPr lang="en-US" altLang="zh-CN" b="0" dirty="0"/>
              <a:t>Sandia</a:t>
            </a:r>
            <a:r>
              <a:rPr lang="zh-CN" altLang="en-US" b="0" dirty="0"/>
              <a:t> </a:t>
            </a:r>
            <a:r>
              <a:rPr lang="en-US" altLang="zh-CN" b="0" dirty="0"/>
              <a:t>National</a:t>
            </a:r>
            <a:r>
              <a:rPr lang="zh-CN" altLang="en-US" b="0" dirty="0"/>
              <a:t>  </a:t>
            </a:r>
            <a:r>
              <a:rPr lang="en-US" altLang="zh-CN" b="0" dirty="0"/>
              <a:t>Lab,</a:t>
            </a:r>
            <a:r>
              <a:rPr lang="zh-CN" altLang="en-US" b="0" dirty="0"/>
              <a:t> </a:t>
            </a:r>
            <a:r>
              <a:rPr lang="en-US" altLang="zh-CN" b="0" dirty="0"/>
              <a:t>they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using</a:t>
            </a:r>
            <a:r>
              <a:rPr lang="zh-CN" altLang="en-US" b="0" dirty="0"/>
              <a:t>  </a:t>
            </a:r>
            <a:r>
              <a:rPr lang="en-US" altLang="zh-CN" b="0" dirty="0"/>
              <a:t>RDBMS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store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dataset.</a:t>
            </a:r>
            <a:r>
              <a:rPr lang="zh-CN" altLang="en-US" b="0" dirty="0"/>
              <a:t>  </a:t>
            </a:r>
            <a:endParaRPr lang="en-US" altLang="zh-CN" b="0" dirty="0"/>
          </a:p>
          <a:p>
            <a:endParaRPr lang="en-US" b="0" dirty="0"/>
          </a:p>
          <a:p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traditional</a:t>
            </a:r>
            <a:r>
              <a:rPr lang="zh-CN" altLang="en-US" b="0" dirty="0"/>
              <a:t> </a:t>
            </a:r>
            <a:r>
              <a:rPr lang="en-US" altLang="zh-CN" b="0" dirty="0"/>
              <a:t>scientific</a:t>
            </a:r>
            <a:r>
              <a:rPr lang="zh-CN" altLang="en-US" b="0" dirty="0"/>
              <a:t> </a:t>
            </a:r>
            <a:r>
              <a:rPr lang="en-US" altLang="zh-CN" b="0" dirty="0"/>
              <a:t>computing</a:t>
            </a:r>
            <a:r>
              <a:rPr lang="zh-CN" altLang="en-US" b="0" dirty="0"/>
              <a:t> </a:t>
            </a:r>
            <a:r>
              <a:rPr lang="en-US" altLang="zh-CN" b="0" dirty="0"/>
              <a:t>scenario,</a:t>
            </a:r>
            <a:r>
              <a:rPr lang="zh-CN" altLang="en-US" b="0" dirty="0"/>
              <a:t> </a:t>
            </a:r>
            <a:r>
              <a:rPr lang="en-US" altLang="zh-CN" b="0" dirty="0"/>
              <a:t>where</a:t>
            </a:r>
            <a:r>
              <a:rPr lang="zh-CN" altLang="en-US" b="0" dirty="0"/>
              <a:t>  </a:t>
            </a:r>
            <a:r>
              <a:rPr lang="en-US" altLang="zh-CN" b="0" dirty="0"/>
              <a:t>you</a:t>
            </a:r>
            <a:r>
              <a:rPr lang="zh-CN" altLang="en-US" b="0" dirty="0"/>
              <a:t> 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HPC</a:t>
            </a:r>
            <a:r>
              <a:rPr lang="zh-CN" altLang="en-US" b="0" dirty="0"/>
              <a:t>  </a:t>
            </a:r>
            <a:r>
              <a:rPr lang="en-US" altLang="zh-CN" b="0" dirty="0"/>
              <a:t>system</a:t>
            </a:r>
            <a:r>
              <a:rPr lang="zh-CN" altLang="en-US" b="0" dirty="0"/>
              <a:t> </a:t>
            </a:r>
            <a:r>
              <a:rPr lang="en-US" altLang="zh-CN" b="0" dirty="0"/>
              <a:t>hosting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shared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system,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 </a:t>
            </a:r>
            <a:r>
              <a:rPr lang="en-US" altLang="zh-CN" b="0" dirty="0"/>
              <a:t>bunch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it,</a:t>
            </a:r>
            <a:r>
              <a:rPr lang="zh-CN" altLang="en-US" b="0" dirty="0"/>
              <a:t>  </a:t>
            </a:r>
            <a:r>
              <a:rPr lang="en-US" altLang="zh-CN" b="0" dirty="0"/>
              <a:t>applications</a:t>
            </a:r>
            <a:r>
              <a:rPr lang="zh-CN" altLang="en-US" b="0" dirty="0"/>
              <a:t> 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running</a:t>
            </a:r>
            <a:r>
              <a:rPr lang="zh-CN" altLang="en-US" b="0" dirty="0"/>
              <a:t> </a:t>
            </a:r>
            <a:r>
              <a:rPr lang="en-US" altLang="zh-CN" b="0" dirty="0"/>
              <a:t>over</a:t>
            </a:r>
            <a:r>
              <a:rPr lang="zh-CN" altLang="en-US" b="0" dirty="0"/>
              <a:t> </a:t>
            </a:r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files.</a:t>
            </a:r>
            <a:r>
              <a:rPr lang="zh-CN" altLang="en-US" b="0" dirty="0"/>
              <a:t> </a:t>
            </a:r>
            <a:r>
              <a:rPr lang="en-US" altLang="zh-CN" b="0" dirty="0"/>
              <a:t>However,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using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first</a:t>
            </a:r>
            <a:r>
              <a:rPr lang="zh-CN" altLang="en-US" b="0" dirty="0"/>
              <a:t> </a:t>
            </a:r>
            <a:r>
              <a:rPr lang="en-US" altLang="zh-CN" b="0" dirty="0"/>
              <a:t>thing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do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deploy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 </a:t>
            </a:r>
            <a:r>
              <a:rPr lang="en-US" altLang="zh-CN" b="0" dirty="0"/>
              <a:t>database.</a:t>
            </a:r>
            <a:r>
              <a:rPr lang="zh-CN" altLang="en-US" b="0" dirty="0"/>
              <a:t> </a:t>
            </a:r>
            <a:r>
              <a:rPr lang="en-US" altLang="zh-CN" b="0" dirty="0"/>
              <a:t>Then</a:t>
            </a:r>
            <a:r>
              <a:rPr lang="zh-CN" altLang="en-US" b="0" dirty="0"/>
              <a:t> </a:t>
            </a:r>
            <a:r>
              <a:rPr lang="en-US" altLang="zh-CN" b="0" dirty="0"/>
              <a:t>there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deployment</a:t>
            </a:r>
            <a:r>
              <a:rPr lang="zh-CN" altLang="en-US" b="0" dirty="0"/>
              <a:t> </a:t>
            </a:r>
            <a:r>
              <a:rPr lang="en-US" altLang="zh-CN" b="0" dirty="0"/>
              <a:t>effort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pay.</a:t>
            </a:r>
            <a:r>
              <a:rPr lang="zh-CN" altLang="en-US" b="0" dirty="0"/>
              <a:t> </a:t>
            </a:r>
            <a:r>
              <a:rPr lang="en-US" altLang="zh-CN" b="0" dirty="0"/>
              <a:t>After</a:t>
            </a:r>
            <a:r>
              <a:rPr lang="zh-CN" altLang="en-US" b="0" dirty="0"/>
              <a:t> </a:t>
            </a:r>
            <a:r>
              <a:rPr lang="en-US" altLang="zh-CN" b="0" dirty="0"/>
              <a:t>setting</a:t>
            </a:r>
            <a:r>
              <a:rPr lang="zh-CN" altLang="en-US" b="0" dirty="0"/>
              <a:t> </a:t>
            </a:r>
            <a:r>
              <a:rPr lang="en-US" altLang="zh-CN" b="0" dirty="0"/>
              <a:t>up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database,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transform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into</a:t>
            </a:r>
            <a:r>
              <a:rPr lang="zh-CN" altLang="en-US" b="0" dirty="0"/>
              <a:t> </a:t>
            </a:r>
            <a:r>
              <a:rPr lang="en-US" altLang="zh-CN" b="0" dirty="0"/>
              <a:t>another</a:t>
            </a:r>
            <a:r>
              <a:rPr lang="zh-CN" altLang="en-US" b="0" dirty="0"/>
              <a:t> </a:t>
            </a:r>
            <a:r>
              <a:rPr lang="en-US" altLang="zh-CN" b="0" dirty="0"/>
              <a:t>format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complies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model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system.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works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done</a:t>
            </a:r>
            <a:r>
              <a:rPr lang="zh-CN" altLang="en-US" b="0" dirty="0"/>
              <a:t> </a:t>
            </a:r>
            <a:r>
              <a:rPr lang="en-US" altLang="zh-CN" b="0" dirty="0"/>
              <a:t>just</a:t>
            </a:r>
            <a:r>
              <a:rPr lang="zh-CN" altLang="en-US" b="0" dirty="0"/>
              <a:t> </a:t>
            </a:r>
            <a:r>
              <a:rPr lang="en-US" altLang="zh-CN" b="0" dirty="0"/>
              <a:t>leads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storage</a:t>
            </a:r>
            <a:r>
              <a:rPr lang="zh-CN" altLang="en-US" b="0" dirty="0"/>
              <a:t> </a:t>
            </a:r>
            <a:r>
              <a:rPr lang="en-US" altLang="zh-CN" b="0" dirty="0"/>
              <a:t>redundancy</a:t>
            </a:r>
            <a:r>
              <a:rPr lang="zh-CN" altLang="en-US" b="0" dirty="0"/>
              <a:t> </a:t>
            </a:r>
            <a:r>
              <a:rPr lang="en-US" altLang="zh-CN" b="0" dirty="0"/>
              <a:t>since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just</a:t>
            </a:r>
            <a:r>
              <a:rPr lang="zh-CN" altLang="en-US" b="0" dirty="0"/>
              <a:t> </a:t>
            </a:r>
            <a:r>
              <a:rPr lang="en-US" altLang="zh-CN" b="0" dirty="0"/>
              <a:t>duplicated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database.</a:t>
            </a:r>
            <a:r>
              <a:rPr lang="zh-CN" altLang="en-US" b="0" dirty="0"/>
              <a:t>  </a:t>
            </a:r>
            <a:r>
              <a:rPr lang="en-US" altLang="zh-CN" b="0" dirty="0"/>
              <a:t>Since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cannot</a:t>
            </a:r>
            <a:r>
              <a:rPr lang="zh-CN" altLang="en-US" b="0" dirty="0"/>
              <a:t> </a:t>
            </a:r>
            <a:r>
              <a:rPr lang="en-US" altLang="zh-CN" b="0" dirty="0"/>
              <a:t>run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an</a:t>
            </a:r>
            <a:r>
              <a:rPr lang="zh-CN" altLang="en-US" b="0" dirty="0"/>
              <a:t> </a:t>
            </a:r>
            <a:r>
              <a:rPr lang="en-US" altLang="zh-CN" b="0" dirty="0"/>
              <a:t>HPC</a:t>
            </a:r>
            <a:r>
              <a:rPr lang="zh-CN" altLang="en-US" b="0" dirty="0"/>
              <a:t> </a:t>
            </a:r>
            <a:r>
              <a:rPr lang="en-US" altLang="zh-CN" b="0" dirty="0"/>
              <a:t>node,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find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dedicated</a:t>
            </a:r>
            <a:r>
              <a:rPr lang="zh-CN" altLang="en-US" b="0" dirty="0"/>
              <a:t> </a:t>
            </a:r>
            <a:r>
              <a:rPr lang="en-US" altLang="zh-CN" b="0" dirty="0"/>
              <a:t>system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host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then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maintain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system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 </a:t>
            </a:r>
            <a:r>
              <a:rPr lang="en-US" altLang="zh-CN" b="0" dirty="0"/>
              <a:t>run</a:t>
            </a:r>
            <a:r>
              <a:rPr lang="zh-CN" altLang="en-US" b="0" dirty="0"/>
              <a:t> </a:t>
            </a:r>
            <a:r>
              <a:rPr lang="en-US" altLang="zh-CN" b="0" dirty="0"/>
              <a:t>normally,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also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maintain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make</a:t>
            </a:r>
            <a:r>
              <a:rPr lang="zh-CN" altLang="en-US" b="0" dirty="0"/>
              <a:t> </a:t>
            </a:r>
            <a:r>
              <a:rPr lang="en-US" altLang="zh-CN" b="0" dirty="0"/>
              <a:t>sure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synchronized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original</a:t>
            </a:r>
            <a:r>
              <a:rPr lang="zh-CN" altLang="en-US" b="0" dirty="0"/>
              <a:t> </a:t>
            </a:r>
            <a:r>
              <a:rPr lang="en-US" altLang="zh-CN" b="0" dirty="0"/>
              <a:t>copy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files.</a:t>
            </a:r>
            <a:r>
              <a:rPr lang="zh-CN" altLang="en-US" b="0" dirty="0"/>
              <a:t> </a:t>
            </a:r>
            <a:r>
              <a:rPr lang="en-US" altLang="zh-CN" b="0" dirty="0"/>
              <a:t>Since</a:t>
            </a:r>
            <a:r>
              <a:rPr lang="zh-CN" altLang="en-US" b="0" dirty="0"/>
              <a:t> </a:t>
            </a:r>
            <a:r>
              <a:rPr lang="en-US" altLang="zh-CN" b="0" dirty="0"/>
              <a:t>most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accessed</a:t>
            </a:r>
            <a:r>
              <a:rPr lang="zh-CN" altLang="en-US" b="0" dirty="0"/>
              <a:t> </a:t>
            </a:r>
            <a:r>
              <a:rPr lang="en-US" altLang="zh-CN" b="0" dirty="0"/>
              <a:t>through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network,</a:t>
            </a:r>
            <a:r>
              <a:rPr lang="zh-CN" altLang="en-US" b="0" dirty="0"/>
              <a:t> </a:t>
            </a:r>
            <a:r>
              <a:rPr lang="en-US" altLang="zh-CN" b="0" dirty="0"/>
              <a:t>there</a:t>
            </a:r>
            <a:r>
              <a:rPr lang="zh-CN" altLang="en-US" b="0" dirty="0"/>
              <a:t> </a:t>
            </a:r>
            <a:r>
              <a:rPr lang="en-US" altLang="zh-CN" b="0" dirty="0"/>
              <a:t>could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performance</a:t>
            </a:r>
            <a:r>
              <a:rPr lang="zh-CN" altLang="en-US" b="0" dirty="0"/>
              <a:t> </a:t>
            </a:r>
            <a:r>
              <a:rPr lang="en-US" altLang="zh-CN" b="0" dirty="0"/>
              <a:t>issues</a:t>
            </a:r>
            <a:r>
              <a:rPr lang="zh-CN" altLang="en-US" b="0" dirty="0"/>
              <a:t> </a:t>
            </a:r>
            <a:r>
              <a:rPr lang="en-US" altLang="zh-CN" b="0" dirty="0"/>
              <a:t>caused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network</a:t>
            </a:r>
            <a:r>
              <a:rPr lang="zh-CN" altLang="en-US" b="0" dirty="0"/>
              <a:t> </a:t>
            </a:r>
            <a:r>
              <a:rPr lang="en-US" altLang="zh-CN" b="0" dirty="0"/>
              <a:t>congestion,</a:t>
            </a:r>
            <a:r>
              <a:rPr lang="zh-CN" altLang="en-US" b="0" dirty="0"/>
              <a:t> </a:t>
            </a:r>
            <a:r>
              <a:rPr lang="en-US" altLang="zh-CN" b="0" dirty="0"/>
              <a:t>etc.</a:t>
            </a:r>
            <a:r>
              <a:rPr lang="zh-CN" altLang="en-US" b="0" dirty="0"/>
              <a:t>  </a:t>
            </a:r>
            <a:r>
              <a:rPr lang="en-US" altLang="zh-CN" b="0" dirty="0"/>
              <a:t>Also,</a:t>
            </a:r>
            <a:r>
              <a:rPr lang="zh-CN" altLang="en-US" b="0" dirty="0"/>
              <a:t> </a:t>
            </a:r>
            <a:r>
              <a:rPr lang="en-US" altLang="zh-CN" b="0" dirty="0"/>
              <a:t>when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want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migrate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another</a:t>
            </a:r>
            <a:r>
              <a:rPr lang="zh-CN" altLang="en-US" b="0" dirty="0"/>
              <a:t> </a:t>
            </a:r>
            <a:r>
              <a:rPr lang="en-US" altLang="zh-CN" b="0" dirty="0"/>
              <a:t>facility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still</a:t>
            </a:r>
            <a:r>
              <a:rPr lang="zh-CN" altLang="en-US" b="0" dirty="0"/>
              <a:t> </a:t>
            </a:r>
            <a:r>
              <a:rPr lang="en-US" altLang="zh-CN" b="0" dirty="0"/>
              <a:t>hope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such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capability,</a:t>
            </a:r>
            <a:r>
              <a:rPr lang="zh-CN" altLang="en-US" b="0" dirty="0"/>
              <a:t> 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migrate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well,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repeat</a:t>
            </a:r>
            <a:r>
              <a:rPr lang="zh-CN" altLang="en-US" b="0" dirty="0"/>
              <a:t> </a:t>
            </a:r>
            <a:r>
              <a:rPr lang="en-US" altLang="zh-CN" b="0" dirty="0"/>
              <a:t>some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tedious</a:t>
            </a:r>
            <a:r>
              <a:rPr lang="zh-CN" altLang="en-US" b="0" dirty="0"/>
              <a:t> </a:t>
            </a:r>
            <a:r>
              <a:rPr lang="en-US" altLang="zh-CN" b="0" dirty="0"/>
              <a:t>works</a:t>
            </a:r>
            <a:r>
              <a:rPr lang="zh-CN" altLang="en-US" b="0" dirty="0"/>
              <a:t> </a:t>
            </a:r>
            <a:r>
              <a:rPr lang="en-US" altLang="zh-CN" b="0" dirty="0"/>
              <a:t>above</a:t>
            </a:r>
            <a:r>
              <a:rPr lang="zh-CN" altLang="en-US" b="0" dirty="0"/>
              <a:t> </a:t>
            </a:r>
            <a:r>
              <a:rPr lang="en-US" altLang="zh-CN" b="0" dirty="0"/>
              <a:t>at</a:t>
            </a:r>
            <a:r>
              <a:rPr lang="zh-CN" altLang="en-US" b="0" dirty="0"/>
              <a:t> </a:t>
            </a:r>
            <a:r>
              <a:rPr lang="en-US" altLang="zh-CN" b="0" dirty="0"/>
              <a:t>another</a:t>
            </a:r>
            <a:r>
              <a:rPr lang="zh-CN" altLang="en-US" b="0" dirty="0"/>
              <a:t> </a:t>
            </a:r>
            <a:r>
              <a:rPr lang="en-US" altLang="zh-CN" b="0" dirty="0"/>
              <a:t>facility.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portability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mobility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really</a:t>
            </a:r>
            <a:r>
              <a:rPr lang="zh-CN" altLang="en-US" b="0" dirty="0"/>
              <a:t> </a:t>
            </a:r>
            <a:r>
              <a:rPr lang="en-US" altLang="zh-CN" b="0" dirty="0"/>
              <a:t>bad.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just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result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violating</a:t>
            </a:r>
            <a:r>
              <a:rPr lang="zh-CN" altLang="en-US" b="0" dirty="0"/>
              <a:t> </a:t>
            </a:r>
            <a:r>
              <a:rPr lang="en-US" altLang="zh-CN" b="0" dirty="0"/>
              <a:t>self-contained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management</a:t>
            </a:r>
            <a:r>
              <a:rPr lang="zh-CN" altLang="en-US" b="0" dirty="0"/>
              <a:t> </a:t>
            </a:r>
            <a:r>
              <a:rPr lang="en-US" altLang="zh-CN" b="0" dirty="0"/>
              <a:t>principle.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altLang="zh-CN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8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Having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much</a:t>
            </a:r>
            <a:r>
              <a:rPr lang="zh-CN" altLang="en-US" b="0" dirty="0"/>
              <a:t> </a:t>
            </a:r>
            <a:r>
              <a:rPr lang="en-US" altLang="zh-CN" b="0" dirty="0"/>
              <a:t>troubles,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looking</a:t>
            </a:r>
            <a:r>
              <a:rPr lang="zh-CN" altLang="en-US" b="0" dirty="0"/>
              <a:t> </a:t>
            </a:r>
            <a:r>
              <a:rPr lang="en-US" altLang="zh-CN" b="0" dirty="0"/>
              <a:t>forward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new</a:t>
            </a:r>
            <a:r>
              <a:rPr lang="zh-CN" altLang="en-US" b="0" dirty="0"/>
              <a:t> </a:t>
            </a:r>
            <a:r>
              <a:rPr lang="en-US" altLang="zh-CN" b="0" dirty="0"/>
              <a:t>era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search!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What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want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new</a:t>
            </a:r>
            <a:r>
              <a:rPr lang="zh-CN" altLang="en-US" b="0" dirty="0"/>
              <a:t> </a:t>
            </a:r>
            <a:r>
              <a:rPr lang="en-US" altLang="zh-CN" b="0" dirty="0"/>
              <a:t>era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self-contained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comes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direct</a:t>
            </a:r>
            <a:r>
              <a:rPr lang="zh-CN" altLang="en-US" b="0" dirty="0"/>
              <a:t> </a:t>
            </a:r>
            <a:r>
              <a:rPr lang="en-US" altLang="zh-CN" b="0" dirty="0"/>
              <a:t>access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address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search.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no</a:t>
            </a:r>
            <a:r>
              <a:rPr lang="zh-CN" altLang="en-US" b="0" dirty="0"/>
              <a:t> </a:t>
            </a:r>
            <a:r>
              <a:rPr lang="en-US" altLang="zh-CN" b="0" dirty="0"/>
              <a:t>longer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scan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no</a:t>
            </a:r>
            <a:r>
              <a:rPr lang="zh-CN" altLang="en-US" b="0" dirty="0"/>
              <a:t> </a:t>
            </a:r>
            <a:r>
              <a:rPr lang="en-US" altLang="zh-CN" b="0" dirty="0"/>
              <a:t>longer</a:t>
            </a:r>
            <a:r>
              <a:rPr lang="zh-CN" altLang="en-US" b="0" dirty="0"/>
              <a:t> </a:t>
            </a:r>
            <a:r>
              <a:rPr lang="en-US" altLang="zh-CN" b="0" dirty="0"/>
              <a:t>use</a:t>
            </a:r>
            <a:r>
              <a:rPr lang="zh-CN" altLang="en-US" b="0" dirty="0"/>
              <a:t> </a:t>
            </a:r>
            <a:r>
              <a:rPr lang="en-US" altLang="zh-CN" b="0" dirty="0"/>
              <a:t>external</a:t>
            </a:r>
            <a:r>
              <a:rPr lang="zh-CN" altLang="en-US" b="0" dirty="0"/>
              <a:t> </a:t>
            </a:r>
            <a:r>
              <a:rPr lang="en-US" altLang="zh-CN" b="0" dirty="0"/>
              <a:t>database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such</a:t>
            </a:r>
            <a:r>
              <a:rPr lang="zh-CN" altLang="en-US" b="0" dirty="0"/>
              <a:t> </a:t>
            </a:r>
            <a:r>
              <a:rPr lang="en-US" altLang="zh-CN" b="0" dirty="0"/>
              <a:t>purpose.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solution</a:t>
            </a:r>
            <a:r>
              <a:rPr lang="zh-CN" altLang="en-US" b="0" dirty="0"/>
              <a:t> </a:t>
            </a:r>
            <a:r>
              <a:rPr lang="en-US" altLang="zh-CN" b="0" dirty="0"/>
              <a:t>should</a:t>
            </a:r>
            <a:r>
              <a:rPr lang="zh-CN" altLang="en-US" b="0" dirty="0"/>
              <a:t> </a:t>
            </a:r>
            <a:r>
              <a:rPr lang="en-US" altLang="zh-CN" b="0" dirty="0"/>
              <a:t>hide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complexity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schema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well</a:t>
            </a:r>
            <a:r>
              <a:rPr lang="zh-CN" altLang="en-US" b="0" dirty="0"/>
              <a:t> </a:t>
            </a:r>
            <a:r>
              <a:rPr lang="en-US" altLang="zh-CN" b="0" dirty="0"/>
              <a:t>as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process,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also</a:t>
            </a:r>
            <a:r>
              <a:rPr lang="zh-CN" altLang="en-US" b="0" dirty="0"/>
              <a:t> </a:t>
            </a:r>
            <a:r>
              <a:rPr lang="en-US" altLang="zh-CN" b="1" dirty="0"/>
              <a:t>brings</a:t>
            </a:r>
            <a:r>
              <a:rPr lang="zh-CN" altLang="en-US" b="1" dirty="0"/>
              <a:t> </a:t>
            </a:r>
            <a:r>
              <a:rPr lang="en-US" altLang="zh-CN" b="1" dirty="0"/>
              <a:t>back</a:t>
            </a:r>
            <a:r>
              <a:rPr lang="zh-CN" altLang="en-US" b="1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portability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mobility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self-describing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formats</a:t>
            </a:r>
            <a:r>
              <a:rPr lang="zh-CN" altLang="en-US" b="0" dirty="0"/>
              <a:t> </a:t>
            </a:r>
            <a:r>
              <a:rPr lang="en-US" altLang="zh-CN" b="0" dirty="0"/>
              <a:t>originally</a:t>
            </a:r>
            <a:r>
              <a:rPr lang="zh-CN" altLang="en-US" b="0" dirty="0"/>
              <a:t> </a:t>
            </a:r>
            <a:r>
              <a:rPr lang="en-US" altLang="zh-CN" b="0" dirty="0"/>
              <a:t>have.</a:t>
            </a:r>
            <a:r>
              <a:rPr lang="zh-CN" altLang="en-US" b="0" dirty="0"/>
              <a:t> </a:t>
            </a:r>
            <a:r>
              <a:rPr lang="en-US" altLang="zh-CN" b="0" dirty="0"/>
              <a:t>Also,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solution</a:t>
            </a:r>
            <a:r>
              <a:rPr lang="zh-CN" altLang="en-US" b="0" dirty="0"/>
              <a:t> </a:t>
            </a:r>
            <a:r>
              <a:rPr lang="en-US" altLang="zh-CN" b="0" dirty="0"/>
              <a:t>should</a:t>
            </a:r>
            <a:r>
              <a:rPr lang="zh-CN" altLang="en-US" b="0" dirty="0"/>
              <a:t> </a:t>
            </a:r>
            <a:r>
              <a:rPr lang="en-US" altLang="zh-CN" b="1" dirty="0"/>
              <a:t>come</a:t>
            </a:r>
            <a:r>
              <a:rPr lang="zh-CN" altLang="en-US" b="1" dirty="0"/>
              <a:t> </a:t>
            </a:r>
            <a:r>
              <a:rPr lang="en-US" altLang="zh-CN" b="1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minimal</a:t>
            </a:r>
            <a:r>
              <a:rPr lang="zh-CN" altLang="en-US" b="0" dirty="0"/>
              <a:t> </a:t>
            </a:r>
            <a:r>
              <a:rPr lang="en-US" altLang="zh-CN" b="0" dirty="0"/>
              <a:t>storage</a:t>
            </a:r>
            <a:r>
              <a:rPr lang="zh-CN" altLang="en-US" b="0" dirty="0"/>
              <a:t> </a:t>
            </a:r>
            <a:r>
              <a:rPr lang="en-US" altLang="zh-CN" b="0" dirty="0"/>
              <a:t>requirement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performance</a:t>
            </a:r>
            <a:r>
              <a:rPr lang="zh-CN" altLang="en-US" b="0" dirty="0"/>
              <a:t> </a:t>
            </a:r>
            <a:r>
              <a:rPr lang="en-US" altLang="zh-CN" b="0" dirty="0"/>
              <a:t>gain.</a:t>
            </a:r>
            <a:r>
              <a:rPr lang="zh-CN" altLang="en-US" b="0" dirty="0"/>
              <a:t> </a:t>
            </a:r>
            <a:endParaRPr lang="en-US" altLang="zh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1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Therefore,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this</a:t>
            </a:r>
            <a:r>
              <a:rPr lang="zh-CN" altLang="en-US" b="0" dirty="0"/>
              <a:t> </a:t>
            </a:r>
            <a:r>
              <a:rPr lang="en-US" altLang="zh-CN" b="0" dirty="0"/>
              <a:t>study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propose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–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indexing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querying</a:t>
            </a:r>
            <a:r>
              <a:rPr lang="zh-CN" altLang="en-US" b="0" dirty="0"/>
              <a:t> </a:t>
            </a:r>
            <a:r>
              <a:rPr lang="en-US" altLang="zh-CN" b="0" dirty="0"/>
              <a:t>service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self-describing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formats.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Our</a:t>
            </a:r>
            <a:r>
              <a:rPr lang="zh-CN" altLang="en-US" b="0" dirty="0"/>
              <a:t> </a:t>
            </a:r>
            <a:r>
              <a:rPr lang="en-US" altLang="zh-CN" b="0" dirty="0"/>
              <a:t>design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still</a:t>
            </a:r>
            <a:r>
              <a:rPr lang="zh-CN" altLang="en-US" b="0" dirty="0"/>
              <a:t> </a:t>
            </a:r>
            <a:r>
              <a:rPr lang="en-US" altLang="zh-CN" b="0" dirty="0"/>
              <a:t>based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scenario</a:t>
            </a:r>
            <a:r>
              <a:rPr lang="zh-CN" altLang="en-US" b="0" dirty="0"/>
              <a:t> </a:t>
            </a:r>
            <a:r>
              <a:rPr lang="en-US" altLang="zh-CN" b="0" dirty="0"/>
              <a:t>where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have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shared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systems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HPC,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applications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 </a:t>
            </a:r>
            <a:r>
              <a:rPr lang="en-US" altLang="zh-CN" b="0" dirty="0"/>
              <a:t>there</a:t>
            </a:r>
            <a:r>
              <a:rPr lang="zh-CN" altLang="en-US" b="0" dirty="0"/>
              <a:t> </a:t>
            </a:r>
            <a:r>
              <a:rPr lang="en-US" altLang="zh-CN" b="0" dirty="0"/>
              <a:t>,</a:t>
            </a:r>
            <a:r>
              <a:rPr lang="zh-CN" altLang="en-US" b="0" dirty="0"/>
              <a:t> </a:t>
            </a:r>
            <a:r>
              <a:rPr lang="en-US" altLang="zh-CN" b="0" dirty="0"/>
              <a:t>accessing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Instead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using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database,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use</a:t>
            </a:r>
            <a:r>
              <a:rPr lang="zh-CN" altLang="en-US" b="0" dirty="0"/>
              <a:t> </a:t>
            </a:r>
            <a:r>
              <a:rPr lang="en-US" altLang="zh-CN" b="0" dirty="0"/>
              <a:t>an</a:t>
            </a:r>
            <a:r>
              <a:rPr lang="zh-CN" altLang="en-US" b="0" dirty="0"/>
              <a:t>  </a:t>
            </a:r>
            <a:r>
              <a:rPr lang="en-US" altLang="zh-CN" b="0" dirty="0"/>
              <a:t>index</a:t>
            </a:r>
            <a:r>
              <a:rPr lang="zh-CN" altLang="en-US" b="0" dirty="0"/>
              <a:t>  </a:t>
            </a:r>
            <a:r>
              <a:rPr lang="en-US" altLang="zh-CN" b="0" dirty="0"/>
              <a:t>builder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an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inverted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specified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attributes,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make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persistent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storing</a:t>
            </a:r>
            <a:r>
              <a:rPr lang="zh-CN" altLang="en-US" b="0" dirty="0"/>
              <a:t> </a:t>
            </a:r>
            <a:r>
              <a:rPr lang="en-US" altLang="zh-CN" b="0" dirty="0"/>
              <a:t>it</a:t>
            </a:r>
            <a:r>
              <a:rPr lang="zh-CN" altLang="en-US" b="0" dirty="0"/>
              <a:t> </a:t>
            </a:r>
            <a:r>
              <a:rPr lang="en-US" altLang="zh-CN" b="0" dirty="0"/>
              <a:t>into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alongside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in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shared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system.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expose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service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applications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them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perform</a:t>
            </a:r>
            <a:r>
              <a:rPr lang="zh-CN" altLang="en-US" b="0" dirty="0"/>
              <a:t> </a:t>
            </a:r>
            <a:r>
              <a:rPr lang="en-US" altLang="zh-CN" b="0" dirty="0"/>
              <a:t>metadata</a:t>
            </a:r>
            <a:r>
              <a:rPr lang="zh-CN" altLang="en-US" b="0" dirty="0"/>
              <a:t> </a:t>
            </a:r>
            <a:r>
              <a:rPr lang="en-US" altLang="zh-CN" b="0" dirty="0"/>
              <a:t>search.</a:t>
            </a:r>
            <a:r>
              <a:rPr lang="zh-CN" altLang="en-US" b="0" dirty="0"/>
              <a:t> </a:t>
            </a:r>
            <a:endParaRPr lang="en-US" altLang="zh-CN" b="0" dirty="0"/>
          </a:p>
          <a:p>
            <a:endParaRPr lang="en-US" b="0" dirty="0"/>
          </a:p>
          <a:p>
            <a:r>
              <a:rPr lang="en-US" altLang="zh-CN" b="0" dirty="0"/>
              <a:t>These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highlights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:</a:t>
            </a:r>
            <a:r>
              <a:rPr lang="zh-CN" altLang="en-US" b="0" dirty="0"/>
              <a:t>  </a:t>
            </a:r>
            <a:r>
              <a:rPr lang="en-US" altLang="zh-CN" b="0" dirty="0"/>
              <a:t>complexity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well-hidden,</a:t>
            </a:r>
            <a:r>
              <a:rPr lang="zh-CN" altLang="en-US" b="0" dirty="0"/>
              <a:t> </a:t>
            </a:r>
            <a:r>
              <a:rPr lang="en-US" altLang="zh-CN" b="0" dirty="0"/>
              <a:t>because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functionalities</a:t>
            </a:r>
            <a:r>
              <a:rPr lang="zh-CN" altLang="en-US" b="0" dirty="0"/>
              <a:t> </a:t>
            </a:r>
            <a:r>
              <a:rPr lang="en-US" altLang="zh-CN" b="0" dirty="0"/>
              <a:t>are</a:t>
            </a:r>
            <a:r>
              <a:rPr lang="zh-CN" altLang="en-US" b="0" dirty="0"/>
              <a:t> </a:t>
            </a:r>
            <a:r>
              <a:rPr lang="en-US" altLang="zh-CN" b="0" dirty="0"/>
              <a:t>well</a:t>
            </a:r>
            <a:r>
              <a:rPr lang="zh-CN" altLang="en-US" b="0" dirty="0"/>
              <a:t> </a:t>
            </a:r>
            <a:r>
              <a:rPr lang="en-US" altLang="zh-CN" b="0" dirty="0"/>
              <a:t>integrated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encapsulated</a:t>
            </a:r>
            <a:r>
              <a:rPr lang="zh-CN" altLang="en-US" b="0" dirty="0"/>
              <a:t> </a:t>
            </a:r>
            <a:r>
              <a:rPr lang="en-US" altLang="zh-CN" b="0" dirty="0"/>
              <a:t>underneath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interfaces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builder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service.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MIQS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be</a:t>
            </a:r>
            <a:r>
              <a:rPr lang="zh-CN" altLang="en-US" b="0" dirty="0"/>
              <a:t> </a:t>
            </a:r>
            <a:r>
              <a:rPr lang="en-US" altLang="zh-CN" b="0" dirty="0"/>
              <a:t>migrated</a:t>
            </a:r>
            <a:r>
              <a:rPr lang="zh-CN" altLang="en-US" b="0" dirty="0"/>
              <a:t> </a:t>
            </a:r>
            <a:r>
              <a:rPr lang="en-US" altLang="zh-CN" b="0" dirty="0"/>
              <a:t>along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files,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will</a:t>
            </a:r>
            <a:r>
              <a:rPr lang="zh-CN" altLang="en-US" b="0" dirty="0"/>
              <a:t> </a:t>
            </a:r>
            <a:r>
              <a:rPr lang="en-US" altLang="zh-CN" b="0" dirty="0"/>
              <a:t>enjoy</a:t>
            </a:r>
            <a:r>
              <a:rPr lang="zh-CN" altLang="en-US" b="0" dirty="0"/>
              <a:t> </a:t>
            </a:r>
            <a:r>
              <a:rPr lang="en-US" altLang="zh-CN" b="0" dirty="0"/>
              <a:t>portability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mobility.</a:t>
            </a:r>
            <a:r>
              <a:rPr lang="zh-CN" altLang="en-US" b="0" dirty="0"/>
              <a:t> </a:t>
            </a:r>
            <a:r>
              <a:rPr lang="en-US" altLang="zh-CN" b="0" dirty="0"/>
              <a:t>Also,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do</a:t>
            </a:r>
            <a:r>
              <a:rPr lang="zh-CN" altLang="en-US" b="0" dirty="0"/>
              <a:t> </a:t>
            </a:r>
            <a:r>
              <a:rPr lang="en-US" altLang="zh-CN" b="0" dirty="0"/>
              <a:t>not</a:t>
            </a:r>
            <a:r>
              <a:rPr lang="zh-CN" altLang="en-US" b="0" dirty="0"/>
              <a:t> </a:t>
            </a:r>
            <a:r>
              <a:rPr lang="en-US" altLang="zh-CN" b="0" dirty="0"/>
              <a:t>need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duplicate</a:t>
            </a:r>
            <a:r>
              <a:rPr lang="zh-CN" altLang="en-US" b="0" dirty="0"/>
              <a:t> </a:t>
            </a:r>
            <a:r>
              <a:rPr lang="en-US" altLang="zh-CN" b="0" dirty="0"/>
              <a:t>all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metadata,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we</a:t>
            </a:r>
            <a:r>
              <a:rPr lang="zh-CN" altLang="en-US" b="0" dirty="0"/>
              <a:t> </a:t>
            </a:r>
            <a:r>
              <a:rPr lang="en-US" altLang="zh-CN" b="0" dirty="0"/>
              <a:t>keep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so</a:t>
            </a:r>
            <a:r>
              <a:rPr lang="zh-CN" altLang="en-US" b="0" dirty="0"/>
              <a:t> </a:t>
            </a:r>
            <a:r>
              <a:rPr lang="en-US" altLang="zh-CN" b="0" dirty="0"/>
              <a:t>you</a:t>
            </a:r>
            <a:r>
              <a:rPr lang="zh-CN" altLang="en-US" b="0" dirty="0"/>
              <a:t> </a:t>
            </a:r>
            <a:r>
              <a:rPr lang="en-US" altLang="zh-CN" b="0" dirty="0"/>
              <a:t>can</a:t>
            </a:r>
            <a:r>
              <a:rPr lang="zh-CN" altLang="en-US" b="0" dirty="0"/>
              <a:t> </a:t>
            </a:r>
            <a:r>
              <a:rPr lang="en-US" altLang="zh-CN" b="0" dirty="0"/>
              <a:t>expect</a:t>
            </a:r>
            <a:r>
              <a:rPr lang="zh-CN" altLang="en-US" b="0" dirty="0"/>
              <a:t> </a:t>
            </a:r>
            <a:r>
              <a:rPr lang="en-US" altLang="zh-CN" b="0" dirty="0"/>
              <a:t>minimal</a:t>
            </a:r>
            <a:r>
              <a:rPr lang="zh-CN" altLang="en-US" b="0" dirty="0"/>
              <a:t> </a:t>
            </a:r>
            <a:r>
              <a:rPr lang="en-US" altLang="zh-CN" b="0" dirty="0"/>
              <a:t>storage</a:t>
            </a:r>
            <a:r>
              <a:rPr lang="zh-CN" altLang="en-US" b="0" dirty="0"/>
              <a:t> </a:t>
            </a:r>
            <a:r>
              <a:rPr lang="en-US" altLang="zh-CN" b="0" dirty="0"/>
              <a:t>requirement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performance</a:t>
            </a:r>
            <a:r>
              <a:rPr lang="zh-CN" altLang="en-US" b="0" dirty="0"/>
              <a:t> </a:t>
            </a:r>
            <a:r>
              <a:rPr lang="en-US" altLang="zh-CN" b="0" dirty="0"/>
              <a:t>gains.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4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Looking</a:t>
            </a:r>
            <a:r>
              <a:rPr lang="zh-CN" altLang="en-US" b="0" dirty="0"/>
              <a:t> </a:t>
            </a:r>
            <a:r>
              <a:rPr lang="en-US" altLang="zh-CN" b="0" dirty="0"/>
              <a:t>at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details,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in-memory</a:t>
            </a:r>
            <a:r>
              <a:rPr lang="zh-CN" altLang="en-US" b="0" dirty="0"/>
              <a:t> </a:t>
            </a:r>
            <a:r>
              <a:rPr lang="en-US" altLang="zh-CN" b="0" dirty="0"/>
              <a:t>index</a:t>
            </a:r>
            <a:r>
              <a:rPr lang="zh-CN" altLang="en-US" b="0" dirty="0"/>
              <a:t> </a:t>
            </a:r>
            <a:r>
              <a:rPr lang="en-US" altLang="zh-CN" b="0" dirty="0"/>
              <a:t>is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combined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zh-CN" altLang="en-US" b="0" dirty="0"/>
              <a:t> </a:t>
            </a:r>
            <a:r>
              <a:rPr lang="en-US" altLang="zh-CN" b="0" dirty="0"/>
              <a:t>structure</a:t>
            </a:r>
            <a:r>
              <a:rPr lang="zh-CN" altLang="en-US" b="0" dirty="0"/>
              <a:t> </a:t>
            </a:r>
            <a:r>
              <a:rPr lang="en-US" altLang="zh-CN" b="0" dirty="0"/>
              <a:t>that</a:t>
            </a:r>
            <a:r>
              <a:rPr lang="zh-CN" altLang="en-US" b="0" dirty="0"/>
              <a:t> </a:t>
            </a:r>
            <a:r>
              <a:rPr lang="en-US" altLang="zh-CN" b="0" dirty="0"/>
              <a:t>comes</a:t>
            </a:r>
            <a:r>
              <a:rPr lang="zh-CN" altLang="en-US" b="0" dirty="0"/>
              <a:t> </a:t>
            </a:r>
            <a:r>
              <a:rPr lang="en-US" altLang="zh-CN" b="0" dirty="0"/>
              <a:t>with</a:t>
            </a:r>
            <a:r>
              <a:rPr lang="zh-CN" altLang="en-US" b="0" dirty="0"/>
              <a:t> </a:t>
            </a:r>
            <a:r>
              <a:rPr lang="en-US" altLang="zh-CN" b="0" dirty="0"/>
              <a:t>two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lists</a:t>
            </a:r>
            <a:r>
              <a:rPr lang="zh-CN" altLang="en-US" b="0" dirty="0"/>
              <a:t> </a:t>
            </a:r>
            <a:r>
              <a:rPr lang="en-US" altLang="zh-CN" b="0" dirty="0"/>
              <a:t>–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file</a:t>
            </a:r>
            <a:r>
              <a:rPr lang="zh-CN" altLang="en-US" b="0" dirty="0"/>
              <a:t> </a:t>
            </a:r>
            <a:r>
              <a:rPr lang="en-US" altLang="zh-CN" b="0" dirty="0"/>
              <a:t>path</a:t>
            </a:r>
            <a:r>
              <a:rPr lang="zh-CN" altLang="en-US" b="0" dirty="0"/>
              <a:t> </a:t>
            </a:r>
            <a:r>
              <a:rPr lang="en-US" altLang="zh-CN" b="0" dirty="0"/>
              <a:t>list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object</a:t>
            </a:r>
            <a:r>
              <a:rPr lang="zh-CN" altLang="en-US" b="0" dirty="0"/>
              <a:t> </a:t>
            </a:r>
            <a:r>
              <a:rPr lang="en-US" altLang="zh-CN" b="0" dirty="0"/>
              <a:t>list,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</a:t>
            </a:r>
            <a:r>
              <a:rPr lang="en-US" altLang="zh-CN" b="0" dirty="0"/>
              <a:t>Adaptive</a:t>
            </a:r>
            <a:r>
              <a:rPr lang="zh-CN" altLang="en-US" b="0" dirty="0"/>
              <a:t> </a:t>
            </a:r>
            <a:r>
              <a:rPr lang="en-US" altLang="zh-CN" b="0" dirty="0"/>
              <a:t>radix</a:t>
            </a:r>
            <a:r>
              <a:rPr lang="zh-CN" altLang="en-US" b="0" dirty="0"/>
              <a:t> </a:t>
            </a:r>
            <a:r>
              <a:rPr lang="en-US" altLang="zh-CN" b="0" dirty="0"/>
              <a:t>trees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name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string</a:t>
            </a:r>
            <a:r>
              <a:rPr lang="zh-CN" altLang="en-US" b="0" dirty="0"/>
              <a:t> 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values,</a:t>
            </a:r>
            <a:r>
              <a:rPr lang="zh-CN" altLang="en-US" b="0" dirty="0"/>
              <a:t> </a:t>
            </a:r>
            <a:r>
              <a:rPr lang="en-US" altLang="zh-CN" b="0" dirty="0"/>
              <a:t>the</a:t>
            </a:r>
            <a:r>
              <a:rPr lang="zh-CN" altLang="en-US" b="0" dirty="0"/>
              <a:t>  </a:t>
            </a:r>
            <a:r>
              <a:rPr lang="en-US" altLang="zh-CN" b="0" dirty="0"/>
              <a:t>self-balancing</a:t>
            </a:r>
            <a:r>
              <a:rPr lang="zh-CN" altLang="en-US" b="0" dirty="0"/>
              <a:t> </a:t>
            </a:r>
            <a:r>
              <a:rPr lang="en-US" altLang="zh-CN" b="0" dirty="0"/>
              <a:t>search</a:t>
            </a:r>
            <a:r>
              <a:rPr lang="zh-CN" altLang="en-US" b="0" dirty="0"/>
              <a:t> </a:t>
            </a:r>
            <a:r>
              <a:rPr lang="en-US" altLang="zh-CN" b="0" dirty="0"/>
              <a:t>tree</a:t>
            </a:r>
            <a:r>
              <a:rPr lang="zh-CN" altLang="en-US" b="0" dirty="0"/>
              <a:t> </a:t>
            </a:r>
            <a:r>
              <a:rPr lang="en-US" altLang="zh-CN" b="0" dirty="0"/>
              <a:t>for</a:t>
            </a:r>
            <a:r>
              <a:rPr lang="zh-CN" altLang="en-US" b="0" dirty="0"/>
              <a:t> </a:t>
            </a:r>
            <a:r>
              <a:rPr lang="en-US" altLang="zh-CN" b="0" dirty="0"/>
              <a:t>numeric</a:t>
            </a:r>
            <a:r>
              <a:rPr lang="zh-CN" altLang="en-US" b="0" dirty="0"/>
              <a:t> </a:t>
            </a:r>
            <a:r>
              <a:rPr lang="en-US" altLang="zh-CN" b="0" dirty="0"/>
              <a:t>attribute</a:t>
            </a:r>
            <a:r>
              <a:rPr lang="zh-CN" altLang="en-US" b="0" dirty="0"/>
              <a:t> </a:t>
            </a:r>
            <a:r>
              <a:rPr lang="en-US" altLang="zh-CN" b="0" dirty="0"/>
              <a:t>values.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E58B6-A2A9-F54B-A527-3D55873295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0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39" y="289766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E5E5E2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>
                <a:solidFill>
                  <a:srgbClr val="E5E5E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4724" y="1213659"/>
            <a:ext cx="10382552" cy="51351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46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30529"/>
            <a:ext cx="1967345" cy="529520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30530"/>
            <a:ext cx="8026400" cy="529520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5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0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58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9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70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76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601"/>
            <a:ext cx="10363200" cy="68164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5205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FFBD4A"/>
                </a:solidFill>
                <a:latin typeface="Nunito" pitchFamily="2" charset="77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7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43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56541"/>
            <a:ext cx="10363200" cy="1875015"/>
          </a:xfrm>
        </p:spPr>
        <p:txBody>
          <a:bodyPr anchor="t"/>
          <a:lstStyle>
            <a:lvl1pPr algn="l">
              <a:defRPr sz="5333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55826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51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24" y="214342"/>
            <a:ext cx="10382552" cy="59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723" y="1294647"/>
            <a:ext cx="5089676" cy="48309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94647"/>
            <a:ext cx="5089676" cy="483098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54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723" y="1222202"/>
            <a:ext cx="5091793" cy="95468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E5E5E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724" y="2172361"/>
            <a:ext cx="5091793" cy="42303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17683"/>
            <a:ext cx="5093909" cy="95468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E5E5E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2363"/>
            <a:ext cx="5093909" cy="423036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99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2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6379033"/>
          </a:xfrm>
          <a:solidFill>
            <a:schemeClr val="tx1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3"/>
            <a:ext cx="4011084" cy="874104"/>
          </a:xfrm>
          <a:solidFill>
            <a:schemeClr val="tx1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13164"/>
            <a:ext cx="4011084" cy="5438920"/>
          </a:xfrm>
        </p:spPr>
        <p:txBody>
          <a:bodyPr/>
          <a:lstStyle>
            <a:lvl1pPr marL="0" indent="0">
              <a:buNone/>
              <a:defRPr sz="1867">
                <a:solidFill>
                  <a:srgbClr val="E5E5E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59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B08A5-93C6-C44D-B7B0-FDA709BDCA1F}"/>
              </a:ext>
            </a:extLst>
          </p:cNvPr>
          <p:cNvSpPr/>
          <p:nvPr userDrawn="1"/>
        </p:nvSpPr>
        <p:spPr>
          <a:xfrm>
            <a:off x="907142" y="0"/>
            <a:ext cx="10377715" cy="12302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07143" y="1600200"/>
            <a:ext cx="10377715" cy="50311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TTUS_fl2Cv8rvs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1"/>
          <a:stretch/>
        </p:blipFill>
        <p:spPr>
          <a:xfrm>
            <a:off x="1006896" y="122270"/>
            <a:ext cx="4515757" cy="985741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1A20F-BAA7-EE43-A0E8-26DDE96688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16" y="162597"/>
            <a:ext cx="1190388" cy="905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54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Tx/>
        <a:buNone/>
        <a:defRPr sz="5067" b="0" i="0" kern="1200">
          <a:solidFill>
            <a:schemeClr val="bg1"/>
          </a:solidFill>
          <a:latin typeface="Nunito" pitchFamily="2" charset="77"/>
          <a:ea typeface="+mn-ea"/>
          <a:cs typeface="Times New Roman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90000"/>
        <a:buFont typeface="Wingdings" charset="2"/>
        <a:buChar char="§"/>
        <a:defRPr sz="4000" b="0" i="0" kern="1200">
          <a:solidFill>
            <a:schemeClr val="bg1"/>
          </a:solidFill>
          <a:latin typeface="Nunito" pitchFamily="2" charset="77"/>
          <a:ea typeface="+mn-ea"/>
          <a:cs typeface="Times New Roman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/>
        <a:buChar char="•"/>
        <a:defRPr sz="2400" b="0" i="0" kern="1200">
          <a:solidFill>
            <a:schemeClr val="bg1"/>
          </a:solidFill>
          <a:latin typeface="Nunito" pitchFamily="2" charset="77"/>
          <a:ea typeface="+mn-ea"/>
          <a:cs typeface="Times New Roman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/>
        <a:buChar char="–"/>
        <a:defRPr sz="2400" b="0" i="0" kern="1200">
          <a:solidFill>
            <a:schemeClr val="bg1"/>
          </a:solidFill>
          <a:latin typeface="Nunito" pitchFamily="2" charset="77"/>
          <a:ea typeface="+mn-ea"/>
          <a:cs typeface="Times New Roman"/>
        </a:defRPr>
      </a:lvl4pPr>
      <a:lvl5pPr marL="2438339" indent="0" algn="l" defTabSz="609585" rtl="0" eaLnBrk="1" latinLnBrk="0" hangingPunct="1">
        <a:spcBef>
          <a:spcPct val="20000"/>
        </a:spcBef>
        <a:buFontTx/>
        <a:buNone/>
        <a:defRPr sz="2400" b="0" i="0" kern="1200">
          <a:solidFill>
            <a:schemeClr val="bg1"/>
          </a:solidFill>
          <a:latin typeface="Nunito" pitchFamily="2" charset="77"/>
          <a:ea typeface="+mn-ea"/>
          <a:cs typeface="Times New Roman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724" y="1257913"/>
            <a:ext cx="10382552" cy="501865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E2AE6-4274-7243-9635-CC3DDCA0AC1D}"/>
              </a:ext>
            </a:extLst>
          </p:cNvPr>
          <p:cNvSpPr/>
          <p:nvPr userDrawn="1"/>
        </p:nvSpPr>
        <p:spPr>
          <a:xfrm>
            <a:off x="-8315" y="6458988"/>
            <a:ext cx="12277899" cy="457201"/>
          </a:xfrm>
          <a:prstGeom prst="rect">
            <a:avLst/>
          </a:prstGeom>
          <a:blipFill dpi="0" rotWithShape="1">
            <a:blip r:embed="rId13"/>
            <a:srcRect/>
            <a:tile tx="0" ty="0" sx="74000" sy="74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2B60567-3EA8-BC4D-A4E7-565D69262B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7EF76-2135-E148-8EFD-21D5D2E1BF06}"/>
              </a:ext>
            </a:extLst>
          </p:cNvPr>
          <p:cNvSpPr/>
          <p:nvPr userDrawn="1"/>
        </p:nvSpPr>
        <p:spPr>
          <a:xfrm>
            <a:off x="-8314" y="-66501"/>
            <a:ext cx="12277899" cy="906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724" y="160078"/>
            <a:ext cx="10382552" cy="59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9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effectLst/>
          <a:latin typeface="Fira Sans" panose="020B0503050000020004" pitchFamily="34" charset="-120"/>
          <a:ea typeface="Fira Sans" panose="020B0503050000020004" pitchFamily="34" charset="-120"/>
          <a:cs typeface="Menlo" panose="020B0609030804020204" pitchFamily="49" charset="0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Tx/>
        <a:buNone/>
        <a:defRPr sz="3600" b="0" i="0" kern="1200">
          <a:solidFill>
            <a:srgbClr val="FFBD4A"/>
          </a:solidFill>
          <a:latin typeface="Palatino" pitchFamily="2" charset="77"/>
          <a:ea typeface="Palatino" pitchFamily="2" charset="77"/>
          <a:cs typeface="Times New Roman"/>
        </a:defRPr>
      </a:lvl1pPr>
      <a:lvl2pPr marL="404813" indent="-377825" algn="l" defTabSz="609585" rtl="0" eaLnBrk="1" latinLnBrk="0" hangingPunct="1">
        <a:spcBef>
          <a:spcPct val="20000"/>
        </a:spcBef>
        <a:buClr>
          <a:srgbClr val="864D9F"/>
        </a:buClr>
        <a:buSzPct val="90000"/>
        <a:buFont typeface="Wingdings" charset="2"/>
        <a:buChar char="§"/>
        <a:tabLst/>
        <a:defRPr sz="3200" b="0" i="0" kern="1200">
          <a:solidFill>
            <a:srgbClr val="E5E5E2"/>
          </a:solidFill>
          <a:latin typeface="Palatino" pitchFamily="2" charset="77"/>
          <a:ea typeface="Palatino" pitchFamily="2" charset="77"/>
          <a:cs typeface="Times New Roman"/>
        </a:defRPr>
      </a:lvl2pPr>
      <a:lvl3pPr marL="522288" indent="-306388" algn="l" defTabSz="609585" rtl="0" eaLnBrk="1" latinLnBrk="0" hangingPunct="1">
        <a:spcBef>
          <a:spcPct val="20000"/>
        </a:spcBef>
        <a:buClr>
          <a:srgbClr val="864D9F"/>
        </a:buClr>
        <a:buFont typeface="Arial"/>
        <a:buChar char="•"/>
        <a:tabLst/>
        <a:defRPr sz="2800" b="0" i="0" kern="1200">
          <a:solidFill>
            <a:srgbClr val="E5E5E2"/>
          </a:solidFill>
          <a:latin typeface="Palatino" pitchFamily="2" charset="77"/>
          <a:ea typeface="Palatino" pitchFamily="2" charset="77"/>
          <a:cs typeface="Times New Roman"/>
        </a:defRPr>
      </a:lvl3pPr>
      <a:lvl4pPr marL="746125" indent="-296863" algn="l" defTabSz="609585" rtl="0" eaLnBrk="1" latinLnBrk="0" hangingPunct="1">
        <a:spcBef>
          <a:spcPct val="20000"/>
        </a:spcBef>
        <a:buClr>
          <a:srgbClr val="864D9F"/>
        </a:buClr>
        <a:buFont typeface="Arial"/>
        <a:buChar char="–"/>
        <a:tabLst/>
        <a:defRPr sz="2400" b="0" i="0" kern="1200">
          <a:solidFill>
            <a:srgbClr val="E5E5E2"/>
          </a:solidFill>
          <a:latin typeface="Palatino" pitchFamily="2" charset="77"/>
          <a:ea typeface="Palatino" pitchFamily="2" charset="77"/>
          <a:cs typeface="Times New Roman"/>
        </a:defRPr>
      </a:lvl4pPr>
      <a:lvl5pPr marL="971550" indent="0" algn="l" defTabSz="609585" rtl="0" eaLnBrk="1" latinLnBrk="0" hangingPunct="1">
        <a:spcBef>
          <a:spcPct val="20000"/>
        </a:spcBef>
        <a:buFontTx/>
        <a:buNone/>
        <a:tabLst/>
        <a:defRPr sz="2000" b="0" i="0" kern="1200">
          <a:solidFill>
            <a:srgbClr val="E5E5E2"/>
          </a:solidFill>
          <a:latin typeface="Palatino" pitchFamily="2" charset="77"/>
          <a:ea typeface="Palatino" pitchFamily="2" charset="77"/>
          <a:cs typeface="Times New Roman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4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9.png"/><Relationship Id="rId5" Type="http://schemas.openxmlformats.org/officeDocument/2006/relationships/image" Target="../media/image5.jpg"/><Relationship Id="rId10" Type="http://schemas.openxmlformats.org/officeDocument/2006/relationships/image" Target="../media/image8.svg"/><Relationship Id="rId4" Type="http://schemas.openxmlformats.org/officeDocument/2006/relationships/image" Target="../media/image1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emf"/><Relationship Id="rId18" Type="http://schemas.openxmlformats.org/officeDocument/2006/relationships/image" Target="../media/image87.emf"/><Relationship Id="rId3" Type="http://schemas.openxmlformats.org/officeDocument/2006/relationships/image" Target="../media/image72.emf"/><Relationship Id="rId21" Type="http://schemas.openxmlformats.org/officeDocument/2006/relationships/image" Target="../media/image90.emf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17" Type="http://schemas.openxmlformats.org/officeDocument/2006/relationships/image" Target="../media/image86.emf"/><Relationship Id="rId25" Type="http://schemas.openxmlformats.org/officeDocument/2006/relationships/image" Target="../media/image94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5.emf"/><Relationship Id="rId20" Type="http://schemas.openxmlformats.org/officeDocument/2006/relationships/image" Target="../media/image8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24" Type="http://schemas.openxmlformats.org/officeDocument/2006/relationships/image" Target="../media/image93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23" Type="http://schemas.openxmlformats.org/officeDocument/2006/relationships/image" Target="../media/image92.emf"/><Relationship Id="rId10" Type="http://schemas.openxmlformats.org/officeDocument/2006/relationships/image" Target="../media/image79.emf"/><Relationship Id="rId19" Type="http://schemas.openxmlformats.org/officeDocument/2006/relationships/image" Target="../media/image88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Relationship Id="rId22" Type="http://schemas.openxmlformats.org/officeDocument/2006/relationships/image" Target="../media/image9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9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microsoft.com/office/2014/relationships/chartEx" Target="../charts/chartEx2.xml"/><Relationship Id="rId4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htang4@lbl.gov" TargetMode="External"/><Relationship Id="rId3" Type="http://schemas.openxmlformats.org/officeDocument/2006/relationships/hyperlink" Target="https://discl.cs.ttu.edu/" TargetMode="External"/><Relationship Id="rId7" Type="http://schemas.openxmlformats.org/officeDocument/2006/relationships/hyperlink" Target="https://sdm.lbl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.Chen@ttu.edu" TargetMode="External"/><Relationship Id="rId11" Type="http://schemas.openxmlformats.org/officeDocument/2006/relationships/hyperlink" Target="http://bit.ly/SC19-MIQS" TargetMode="External"/><Relationship Id="rId5" Type="http://schemas.openxmlformats.org/officeDocument/2006/relationships/hyperlink" Target="mailto:Brody.Williams@ttu.edu" TargetMode="External"/><Relationship Id="rId10" Type="http://schemas.openxmlformats.org/officeDocument/2006/relationships/image" Target="../media/image109.png"/><Relationship Id="rId4" Type="http://schemas.openxmlformats.org/officeDocument/2006/relationships/hyperlink" Target="mailto:X-Spirit.zhang@ttu.edu" TargetMode="External"/><Relationship Id="rId9" Type="http://schemas.openxmlformats.org/officeDocument/2006/relationships/hyperlink" Target="mailto:sbyna@lbl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33.emf"/><Relationship Id="rId21" Type="http://schemas.openxmlformats.org/officeDocument/2006/relationships/image" Target="../media/image51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19" Type="http://schemas.openxmlformats.org/officeDocument/2006/relationships/image" Target="../media/image49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89A46A-C143-9E41-863B-1CB682CE9F76}"/>
              </a:ext>
            </a:extLst>
          </p:cNvPr>
          <p:cNvSpPr/>
          <p:nvPr/>
        </p:nvSpPr>
        <p:spPr>
          <a:xfrm>
            <a:off x="427015" y="3985624"/>
            <a:ext cx="3192253" cy="18137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74320" rtlCol="0" anchor="t"/>
          <a:lstStyle/>
          <a:p>
            <a:pPr algn="r"/>
            <a:r>
              <a:rPr lang="en-US" altLang="zh-CN" sz="2400" b="1" dirty="0">
                <a:latin typeface="Nunito" pitchFamily="2" charset="77"/>
              </a:rPr>
              <a:t>Authors:</a:t>
            </a:r>
            <a:endParaRPr lang="en-US" sz="2400" b="1" dirty="0">
              <a:latin typeface="Nunito" pitchFamily="2" charset="7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3022" y="3991415"/>
            <a:ext cx="8160888" cy="1807964"/>
          </a:xfrm>
          <a:prstGeom prst="rect">
            <a:avLst/>
          </a:prstGeom>
          <a:solidFill>
            <a:srgbClr val="FFBE4A"/>
          </a:solidFill>
          <a:ln>
            <a:noFill/>
          </a:ln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lnSpc>
                <a:spcPts val="2800"/>
              </a:lnSpc>
              <a:defRPr/>
            </a:pPr>
            <a:r>
              <a:rPr lang="zh-CN" altLang="en-US" sz="2133" dirty="0">
                <a:solidFill>
                  <a:schemeClr val="bg1"/>
                </a:solidFill>
                <a:latin typeface="Times New Roman"/>
                <a:ea typeface="宋体" panose="02010600030101010101" pitchFamily="2" charset="-122"/>
                <a:cs typeface="Times New Roman"/>
              </a:rPr>
              <a:t>      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Wei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Zhang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                </a:t>
            </a:r>
            <a:r>
              <a:rPr lang="zh-CN" altLang="en-US" sz="8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Texas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Tech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University</a:t>
            </a:r>
          </a:p>
          <a:p>
            <a:pPr algn="l" defTabSz="609585">
              <a:lnSpc>
                <a:spcPts val="2800"/>
              </a:lnSpc>
              <a:defRPr/>
            </a:pP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Suren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 err="1">
                <a:latin typeface="Nunito" pitchFamily="2" charset="77"/>
                <a:ea typeface="宋体" panose="02010600030101010101" pitchFamily="2" charset="-122"/>
                <a:cs typeface="Times New Roman"/>
              </a:rPr>
              <a:t>Byna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        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       </a:t>
            </a:r>
            <a:r>
              <a:rPr lang="zh-CN" altLang="en-US" sz="800" dirty="0">
                <a:latin typeface="Nunito" pitchFamily="2" charset="77"/>
                <a:cs typeface="Times New Roman"/>
              </a:rPr>
              <a:t>  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Lawrence Berkeley National Laboratory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</a:t>
            </a:r>
            <a:endParaRPr lang="en-US" altLang="zh-CN" sz="2000" dirty="0">
              <a:latin typeface="Nunito" pitchFamily="2" charset="77"/>
              <a:ea typeface="宋体" panose="02010600030101010101" pitchFamily="2" charset="-122"/>
              <a:cs typeface="Times New Roman"/>
            </a:endParaRPr>
          </a:p>
          <a:p>
            <a:pPr algn="l" defTabSz="609585">
              <a:lnSpc>
                <a:spcPts val="2800"/>
              </a:lnSpc>
              <a:defRPr/>
            </a:pP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</a:t>
            </a:r>
            <a:r>
              <a:rPr lang="en-US" altLang="zh-CN" sz="2000" dirty="0" err="1">
                <a:latin typeface="Nunito" pitchFamily="2" charset="77"/>
                <a:ea typeface="宋体" panose="02010600030101010101" pitchFamily="2" charset="-122"/>
                <a:cs typeface="Times New Roman"/>
              </a:rPr>
              <a:t>Houjun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Tang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      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       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Lawrence Berkeley National Laboratory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</a:t>
            </a:r>
            <a:endParaRPr lang="en-US" altLang="zh-CN" sz="2000" dirty="0">
              <a:latin typeface="Nunito" pitchFamily="2" charset="77"/>
              <a:ea typeface="宋体" panose="02010600030101010101" pitchFamily="2" charset="-122"/>
              <a:cs typeface="Times New Roman"/>
            </a:endParaRPr>
          </a:p>
          <a:p>
            <a:pPr algn="l" defTabSz="609585">
              <a:lnSpc>
                <a:spcPts val="2800"/>
              </a:lnSpc>
              <a:defRPr/>
            </a:pP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Brody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Williams</a:t>
            </a:r>
            <a:r>
              <a:rPr lang="zh-CN" altLang="en-US" sz="2000" dirty="0">
                <a:latin typeface="Nunito" pitchFamily="2" charset="77"/>
                <a:ea typeface="宋体" panose="02010600030101010101" pitchFamily="2" charset="-122"/>
                <a:cs typeface="Times New Roman"/>
              </a:rPr>
              <a:t>         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       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Texas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Tech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University</a:t>
            </a:r>
            <a:endParaRPr lang="en-US" altLang="zh-CN" sz="2000" dirty="0">
              <a:latin typeface="Nunito" pitchFamily="2" charset="77"/>
              <a:ea typeface="宋体" panose="02010600030101010101" pitchFamily="2" charset="-122"/>
              <a:cs typeface="Times New Roman"/>
            </a:endParaRPr>
          </a:p>
          <a:p>
            <a:pPr lvl="0" algn="l" defTabSz="609585">
              <a:lnSpc>
                <a:spcPts val="2800"/>
              </a:lnSpc>
              <a:spcBef>
                <a:spcPts val="0"/>
              </a:spcBef>
              <a:defRPr/>
            </a:pPr>
            <a:r>
              <a:rPr lang="zh-CN" altLang="en-US" sz="2000" dirty="0">
                <a:latin typeface="Nunito" pitchFamily="2" charset="77"/>
                <a:cs typeface="Times New Roman"/>
              </a:rPr>
              <a:t>      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Yong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</a:t>
            </a:r>
            <a:r>
              <a:rPr lang="en-US" altLang="zh-CN" sz="2000" dirty="0">
                <a:latin typeface="Nunito" pitchFamily="2" charset="77"/>
                <a:cs typeface="Times New Roman"/>
              </a:rPr>
              <a:t>Chen</a:t>
            </a:r>
            <a:r>
              <a:rPr lang="zh-CN" altLang="en-US" sz="2000" dirty="0">
                <a:latin typeface="Nunito" pitchFamily="2" charset="77"/>
                <a:cs typeface="Times New Roman"/>
              </a:rPr>
              <a:t>                 </a:t>
            </a:r>
            <a:r>
              <a:rPr lang="zh-CN" altLang="en-US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       </a:t>
            </a:r>
            <a:r>
              <a:rPr lang="zh-CN" altLang="en-US" sz="8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    </a:t>
            </a:r>
            <a:r>
              <a:rPr lang="en-US" altLang="zh-CN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Texas</a:t>
            </a:r>
            <a:r>
              <a:rPr lang="zh-CN" altLang="en-US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Tech</a:t>
            </a:r>
            <a:r>
              <a:rPr lang="zh-CN" altLang="en-US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Nunito" pitchFamily="2" charset="77"/>
                <a:cs typeface="Times New Roman"/>
              </a:rPr>
              <a:t>University</a:t>
            </a:r>
          </a:p>
          <a:p>
            <a:pPr algn="l" defTabSz="609585">
              <a:lnSpc>
                <a:spcPts val="2800"/>
              </a:lnSpc>
              <a:defRPr/>
            </a:pPr>
            <a:endParaRPr lang="en-US" sz="1867" i="1" dirty="0">
              <a:latin typeface="Nunito" pitchFamily="2" charset="77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EE5AD5-EDA0-2A40-AB30-072F11AEFF08}"/>
              </a:ext>
            </a:extLst>
          </p:cNvPr>
          <p:cNvSpPr/>
          <p:nvPr/>
        </p:nvSpPr>
        <p:spPr>
          <a:xfrm>
            <a:off x="428091" y="1947672"/>
            <a:ext cx="3174934" cy="2047636"/>
          </a:xfrm>
          <a:prstGeom prst="rect">
            <a:avLst/>
          </a:prstGeom>
          <a:solidFill>
            <a:srgbClr val="4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74320" rtlCol="0" anchor="t" anchorCtr="0"/>
          <a:lstStyle/>
          <a:p>
            <a:pPr algn="r"/>
            <a:r>
              <a:rPr lang="en-US" altLang="zh-CN" sz="2400" b="1" dirty="0">
                <a:solidFill>
                  <a:schemeClr val="tx1"/>
                </a:solidFill>
                <a:latin typeface="Nunito" pitchFamily="2" charset="77"/>
              </a:rPr>
              <a:t>Topic:</a:t>
            </a:r>
            <a:endParaRPr lang="en-US" b="1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04101" y="1947672"/>
            <a:ext cx="8159809" cy="2047636"/>
          </a:xfrm>
          <a:prstGeom prst="rect">
            <a:avLst/>
          </a:prstGeom>
          <a:blipFill dpi="0" rotWithShape="1">
            <a:blip r:embed="rId4"/>
            <a:srcRect/>
            <a:tile tx="0" ty="0" sx="70000" sy="70000" flip="none" algn="tl"/>
          </a:blipFill>
          <a:ln>
            <a:noFill/>
          </a:ln>
          <a:effectLst/>
        </p:spPr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2667" b="1" dirty="0">
                <a:ln w="0"/>
                <a:solidFill>
                  <a:schemeClr val="bg1"/>
                </a:solidFill>
                <a:latin typeface="Nunito ExtraBold" pitchFamily="2" charset="77"/>
              </a:rPr>
              <a:t>MIQS: Metadata Indexing and Querying Service for Self-Describing File Formats</a:t>
            </a:r>
            <a:endParaRPr lang="en-US" sz="2400" b="1" dirty="0">
              <a:ln w="0"/>
              <a:solidFill>
                <a:schemeClr val="bg1"/>
              </a:solidFill>
              <a:latin typeface="Nunito ExtraBold" pitchFamily="2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667" y="6411048"/>
            <a:ext cx="8379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     </a:t>
            </a:r>
            <a:r>
              <a:rPr 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The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31st</a:t>
            </a:r>
            <a:r>
              <a:rPr 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International Conference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for</a:t>
            </a:r>
            <a:r>
              <a:rPr 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 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High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Performance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Computing,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Networking,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Storage,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and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Analysis</a:t>
            </a:r>
            <a:r>
              <a:rPr 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(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SC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’19,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Denver,</a:t>
            </a:r>
            <a:r>
              <a:rPr lang="zh-CN" alt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CO</a:t>
            </a:r>
            <a:r>
              <a:rPr lang="en-US" sz="1100" dirty="0">
                <a:solidFill>
                  <a:schemeClr val="bg1"/>
                </a:solidFill>
                <a:latin typeface="Nunito" pitchFamily="2" charset="77"/>
                <a:ea typeface="Times New Roman" charset="0"/>
                <a:cs typeface="Times New Roman" charset="0"/>
              </a:rPr>
              <a:t>)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14" y="4095400"/>
            <a:ext cx="255709" cy="298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69" y="5487277"/>
            <a:ext cx="253356" cy="29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37" y="4426931"/>
            <a:ext cx="445020" cy="338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37" y="4784040"/>
            <a:ext cx="445020" cy="338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C7F9F9-B61F-0E41-8979-E5362198BB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15" y="5145628"/>
            <a:ext cx="255709" cy="298189"/>
          </a:xfrm>
          <a:prstGeom prst="rect">
            <a:avLst/>
          </a:prstGeom>
        </p:spPr>
      </p:pic>
      <p:pic>
        <p:nvPicPr>
          <p:cNvPr id="14" name="Picture Placeholder 16">
            <a:extLst>
              <a:ext uri="{FF2B5EF4-FFF2-40B4-BE49-F238E27FC236}">
                <a16:creationId xmlns:a16="http://schemas.microsoft.com/office/drawing/2014/main" id="{1F7D23D2-982E-F14C-A180-2CF64DD3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19268" y="6339640"/>
            <a:ext cx="362516" cy="376478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BE2E7BF-0656-6C40-B2DC-8C5CFD0752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949" y="1976758"/>
            <a:ext cx="1836273" cy="18362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126E22-CBC6-454F-8F6F-82CE73416100}"/>
              </a:ext>
            </a:extLst>
          </p:cNvPr>
          <p:cNvSpPr/>
          <p:nvPr/>
        </p:nvSpPr>
        <p:spPr>
          <a:xfrm>
            <a:off x="0" y="1270527"/>
            <a:ext cx="12192000" cy="429843"/>
          </a:xfrm>
          <a:prstGeom prst="rect">
            <a:avLst/>
          </a:prstGeom>
          <a:solidFill>
            <a:srgbClr val="E5E5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54DC00-3112-BC48-9A84-2712D500B458}"/>
              </a:ext>
            </a:extLst>
          </p:cNvPr>
          <p:cNvSpPr/>
          <p:nvPr/>
        </p:nvSpPr>
        <p:spPr>
          <a:xfrm>
            <a:off x="0" y="1277119"/>
            <a:ext cx="12192000" cy="423251"/>
          </a:xfrm>
          <a:prstGeom prst="rect">
            <a:avLst/>
          </a:prstGeom>
          <a:blipFill dpi="0" rotWithShape="1">
            <a:blip r:embed="rId11"/>
            <a:srcRect/>
            <a:tile tx="0" ty="0" sx="26000" sy="26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D32BB5-04C1-6449-8D4E-CA5B5000C722}"/>
              </a:ext>
            </a:extLst>
          </p:cNvPr>
          <p:cNvSpPr/>
          <p:nvPr/>
        </p:nvSpPr>
        <p:spPr>
          <a:xfrm>
            <a:off x="436743" y="5799379"/>
            <a:ext cx="3166279" cy="540261"/>
          </a:xfrm>
          <a:prstGeom prst="rect">
            <a:avLst/>
          </a:prstGeom>
          <a:solidFill>
            <a:srgbClr val="F25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altLang="zh-CN" sz="2400" b="1" dirty="0">
                <a:solidFill>
                  <a:schemeClr val="tx1"/>
                </a:solidFill>
                <a:latin typeface="Nunito" pitchFamily="2" charset="77"/>
              </a:rPr>
              <a:t>Date:</a:t>
            </a:r>
            <a:endParaRPr lang="en-US" sz="2400" b="1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84B78-6D8E-A645-9929-7F7D65E0C0EC}"/>
              </a:ext>
            </a:extLst>
          </p:cNvPr>
          <p:cNvSpPr/>
          <p:nvPr/>
        </p:nvSpPr>
        <p:spPr>
          <a:xfrm>
            <a:off x="3603022" y="5800001"/>
            <a:ext cx="8160888" cy="540261"/>
          </a:xfrm>
          <a:prstGeom prst="rect">
            <a:avLst/>
          </a:prstGeom>
          <a:solidFill>
            <a:srgbClr val="6E8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i="1" dirty="0">
                <a:latin typeface="Nunito" pitchFamily="2" charset="77"/>
                <a:cs typeface="Times New Roman"/>
              </a:rPr>
              <a:t>November</a:t>
            </a:r>
            <a:r>
              <a:rPr lang="zh-CN" altLang="en-US" i="1" dirty="0">
                <a:latin typeface="Nunito" pitchFamily="2" charset="77"/>
                <a:cs typeface="Times New Roman"/>
              </a:rPr>
              <a:t> </a:t>
            </a:r>
            <a:r>
              <a:rPr lang="en-US" altLang="zh-CN" i="1" dirty="0">
                <a:latin typeface="Nunito" pitchFamily="2" charset="77"/>
                <a:cs typeface="Times New Roman"/>
              </a:rPr>
              <a:t>19</a:t>
            </a:r>
            <a:r>
              <a:rPr lang="en-US" altLang="zh-CN" i="1" baseline="30000" dirty="0">
                <a:latin typeface="Nunito" pitchFamily="2" charset="77"/>
                <a:cs typeface="Times New Roman"/>
              </a:rPr>
              <a:t>th</a:t>
            </a:r>
            <a:r>
              <a:rPr lang="en-US" altLang="zh-CN" i="1" dirty="0">
                <a:latin typeface="Nunito" pitchFamily="2" charset="77"/>
                <a:cs typeface="Times New Roman"/>
              </a:rPr>
              <a:t>,</a:t>
            </a:r>
            <a:r>
              <a:rPr lang="zh-CN" altLang="en-US" i="1" dirty="0">
                <a:latin typeface="Nunito" pitchFamily="2" charset="77"/>
                <a:cs typeface="Times New Roman"/>
              </a:rPr>
              <a:t> </a:t>
            </a:r>
            <a:r>
              <a:rPr lang="en-US" altLang="zh-CN" i="1" dirty="0">
                <a:latin typeface="Nunito" pitchFamily="2" charset="77"/>
                <a:cs typeface="Times New Roman"/>
              </a:rPr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3" y="268267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Initial Indexing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91408-7CC6-6748-98FE-218625D002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776215" y="975467"/>
            <a:ext cx="6395537" cy="143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AFE2C-B3DE-1B41-A276-F983140852DE}"/>
              </a:ext>
            </a:extLst>
          </p:cNvPr>
          <p:cNvSpPr txBox="1"/>
          <p:nvPr/>
        </p:nvSpPr>
        <p:spPr>
          <a:xfrm>
            <a:off x="1301616" y="2655703"/>
            <a:ext cx="534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Process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b="1" i="1" dirty="0">
                <a:latin typeface="Palatino" pitchFamily="2" charset="77"/>
                <a:ea typeface="Palatino" pitchFamily="2" charset="77"/>
              </a:rPr>
              <a:t>r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only index when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b="1" i="1" dirty="0" err="1">
                <a:latin typeface="Palatino" pitchFamily="2" charset="77"/>
                <a:ea typeface="Palatino" pitchFamily="2" charset="77"/>
              </a:rPr>
              <a:t>file_counter</a:t>
            </a:r>
            <a:r>
              <a:rPr lang="en-US" b="1" i="1" baseline="-25000" dirty="0" err="1">
                <a:latin typeface="Palatino" pitchFamily="2" charset="77"/>
                <a:ea typeface="Palatino" pitchFamily="2" charset="77"/>
              </a:rPr>
              <a:t>r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 % </a:t>
            </a:r>
            <a:r>
              <a:rPr lang="en-US" b="1" i="1" dirty="0">
                <a:latin typeface="Palatino" pitchFamily="2" charset="77"/>
                <a:ea typeface="Palatino" pitchFamily="2" charset="77"/>
              </a:rPr>
              <a:t>n == 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828A58B-8A37-7E48-B35E-5A808C78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4691" y="1177637"/>
            <a:ext cx="4281054" cy="4947998"/>
          </a:xfrm>
        </p:spPr>
        <p:txBody>
          <a:bodyPr>
            <a:normAutofit/>
          </a:bodyPr>
          <a:lstStyle/>
          <a:p>
            <a:pPr marL="327025" lvl="2" indent="-327025"/>
            <a:r>
              <a:rPr lang="en-US" sz="2400" dirty="0"/>
              <a:t>Recursive scan</a:t>
            </a:r>
          </a:p>
          <a:p>
            <a:pPr marL="327025" lvl="2" indent="-327025"/>
            <a:endParaRPr lang="en-US" sz="2400" dirty="0"/>
          </a:p>
          <a:p>
            <a:pPr marL="327025" lvl="2" indent="-327025"/>
            <a:endParaRPr lang="en-US" sz="2400" dirty="0"/>
          </a:p>
          <a:p>
            <a:pPr marL="327025" lvl="2" indent="-327025"/>
            <a:r>
              <a:rPr lang="en-US" sz="2400" dirty="0" err="1"/>
              <a:t>file_counter</a:t>
            </a:r>
            <a:endParaRPr lang="en-US" sz="2400" dirty="0"/>
          </a:p>
          <a:p>
            <a:pPr marL="517525" lvl="3" indent="-312738"/>
            <a:r>
              <a:rPr lang="en-US" sz="2000" dirty="0"/>
              <a:t>Number of files encountered</a:t>
            </a:r>
            <a:endParaRPr lang="en-US" sz="2667" dirty="0"/>
          </a:p>
          <a:p>
            <a:pPr marL="327025" lvl="2" indent="-327025"/>
            <a:r>
              <a:rPr lang="en-US" sz="2801" dirty="0"/>
              <a:t>n</a:t>
            </a:r>
          </a:p>
          <a:p>
            <a:pPr marL="550862" lvl="3" indent="-327025"/>
            <a:r>
              <a:rPr lang="en-US" sz="2267" dirty="0"/>
              <a:t>Number of processes</a:t>
            </a:r>
          </a:p>
          <a:p>
            <a:pPr marL="0" lvl="2"/>
            <a:r>
              <a:rPr lang="en-US" sz="2801" dirty="0"/>
              <a:t>r</a:t>
            </a:r>
          </a:p>
          <a:p>
            <a:pPr marL="517525" lvl="3" indent="-273050"/>
            <a:r>
              <a:rPr lang="en-US" sz="2267" dirty="0"/>
              <a:t>Process rank</a:t>
            </a:r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E3CBE15-009D-DD49-AAA6-CA1ADD7ED8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5442" y="3172116"/>
            <a:ext cx="7138652" cy="29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34231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Compact Index File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BF44696-DA61-43EA-9F50-A321A125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3289" y="1248152"/>
            <a:ext cx="5089676" cy="4830987"/>
          </a:xfrm>
        </p:spPr>
        <p:txBody>
          <a:bodyPr>
            <a:normAutofit/>
          </a:bodyPr>
          <a:lstStyle/>
          <a:p>
            <a:pPr marL="347663" lvl="2" indent="-309563"/>
            <a:r>
              <a:rPr lang="en-US" sz="2400" dirty="0"/>
              <a:t>Making mobility possible</a:t>
            </a:r>
          </a:p>
          <a:p>
            <a:pPr marL="571500" lvl="3" indent="-309563"/>
            <a:r>
              <a:rPr lang="en-US" sz="2000" dirty="0"/>
              <a:t>Small index files</a:t>
            </a:r>
          </a:p>
          <a:p>
            <a:pPr marL="347663" lvl="2" indent="-309563"/>
            <a:r>
              <a:rPr lang="en-US" sz="2400" dirty="0"/>
              <a:t>Keeping compact layout</a:t>
            </a:r>
          </a:p>
          <a:p>
            <a:pPr marL="571500" lvl="3" indent="-309563"/>
            <a:r>
              <a:rPr lang="en-US" sz="2000" dirty="0"/>
              <a:t>Grouping value blocks in attribute block</a:t>
            </a:r>
          </a:p>
          <a:p>
            <a:pPr marL="571500" lvl="3" indent="-309563"/>
            <a:r>
              <a:rPr lang="en-US" sz="2000" dirty="0"/>
              <a:t>Grouping FOIPs in value block</a:t>
            </a:r>
          </a:p>
          <a:p>
            <a:pPr marL="571500" lvl="3" indent="-309563"/>
            <a:r>
              <a:rPr lang="en-US" sz="2000" dirty="0"/>
              <a:t>Use ID instead of path strings</a:t>
            </a:r>
          </a:p>
          <a:p>
            <a:pPr marL="347663" lvl="2" indent="-309563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44169-3A5F-6245-928F-D68B9F73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5" y="1361806"/>
            <a:ext cx="6128907" cy="4085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E38C4-8730-8342-831D-5B037C1D7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381" y="1853876"/>
            <a:ext cx="2327436" cy="2187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0674B-0D1F-3940-9439-DCD06B809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01" y="4200316"/>
            <a:ext cx="2026959" cy="762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B71FF-954F-DD45-B00A-B6C833E93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004" y="1756475"/>
            <a:ext cx="1193154" cy="62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3CA9E-8766-E648-8212-1D129690D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381" y="2012993"/>
            <a:ext cx="871124" cy="2636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ACB5F-59CC-A941-8C69-8F911131B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353" y="2378990"/>
            <a:ext cx="1191464" cy="710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A69E3-40C7-A247-9346-3F635B9D62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388" y="3392911"/>
            <a:ext cx="1492015" cy="165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2ACFD-C275-E840-B362-AFA6306AA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0747" y="3087385"/>
            <a:ext cx="71196" cy="258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3DD841-CF13-3B46-9921-2F919769F6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288" y="1777936"/>
            <a:ext cx="1735718" cy="62251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6F9EF6-59EC-7B45-81C0-A9F90472A469}"/>
              </a:ext>
            </a:extLst>
          </p:cNvPr>
          <p:cNvCxnSpPr/>
          <p:nvPr/>
        </p:nvCxnSpPr>
        <p:spPr>
          <a:xfrm flipH="1">
            <a:off x="2462069" y="1900370"/>
            <a:ext cx="28628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618727-8B58-6343-AFF8-50A787C65F6F}"/>
              </a:ext>
            </a:extLst>
          </p:cNvPr>
          <p:cNvCxnSpPr/>
          <p:nvPr/>
        </p:nvCxnSpPr>
        <p:spPr>
          <a:xfrm flipH="1">
            <a:off x="2462069" y="2028232"/>
            <a:ext cx="28628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7E8FB32-8D0D-D445-AB8F-97092E94C2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724" y="2491331"/>
            <a:ext cx="1414317" cy="1875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A50020-3D1E-0340-8EA0-35B187511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4724" y="4510613"/>
            <a:ext cx="1425964" cy="7799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F98C48-FC99-5345-86A8-46AEE2E9ED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218" y="2623752"/>
            <a:ext cx="323495" cy="1886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B903F8-A8FD-D54B-B3CF-783DEACA03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781" y="3606650"/>
            <a:ext cx="279400" cy="11745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83BFF5-6B65-B148-B27F-728C79FD6AF3}"/>
              </a:ext>
            </a:extLst>
          </p:cNvPr>
          <p:cNvSpPr/>
          <p:nvPr/>
        </p:nvSpPr>
        <p:spPr>
          <a:xfrm>
            <a:off x="2773690" y="4301701"/>
            <a:ext cx="1235060" cy="847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F319D7-691A-7945-9AD2-3DBE48FB2BD8}"/>
              </a:ext>
            </a:extLst>
          </p:cNvPr>
          <p:cNvSpPr/>
          <p:nvPr/>
        </p:nvSpPr>
        <p:spPr>
          <a:xfrm>
            <a:off x="1081176" y="3512916"/>
            <a:ext cx="1109998" cy="853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FB7102-34C9-EC49-BC01-16BFFB9DF58B}"/>
              </a:ext>
            </a:extLst>
          </p:cNvPr>
          <p:cNvSpPr/>
          <p:nvPr/>
        </p:nvSpPr>
        <p:spPr>
          <a:xfrm>
            <a:off x="1055221" y="4473710"/>
            <a:ext cx="1109998" cy="853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 animBg="1"/>
      <p:bldP spid="10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92497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– Index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Read/Write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43461E8-6514-427C-A78B-590141DF4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7832" y="1312505"/>
            <a:ext cx="5089676" cy="4830987"/>
          </a:xfrm>
        </p:spPr>
        <p:txBody>
          <a:bodyPr>
            <a:normAutofit/>
          </a:bodyPr>
          <a:lstStyle/>
          <a:p>
            <a:pPr marL="323850" lvl="2" indent="-323850"/>
            <a:r>
              <a:rPr lang="en-US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Persistence</a:t>
            </a:r>
            <a:endParaRPr lang="en-US" dirty="0"/>
          </a:p>
          <a:p>
            <a:pPr marL="547687" lvl="3" indent="-323850"/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 </a:t>
            </a:r>
            <a:r>
              <a:rPr lang="en-US" altLang="zh-CN" dirty="0">
                <a:sym typeface="Wingdings" pitchFamily="2" charset="2"/>
              </a:rPr>
              <a:t>index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file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</a:t>
            </a:r>
            <a:r>
              <a:rPr lang="en-US" dirty="0"/>
              <a:t> </a:t>
            </a:r>
          </a:p>
          <a:p>
            <a:pPr marL="323850" lvl="2" indent="-323850"/>
            <a:r>
              <a:rPr lang="en-US" dirty="0"/>
              <a:t>Retrospective loading</a:t>
            </a:r>
          </a:p>
          <a:p>
            <a:pPr marL="547687" lvl="3" indent="-323850"/>
            <a:r>
              <a:rPr lang="en-US" altLang="zh-CN" sz="2266" dirty="0"/>
              <a:t>Process</a:t>
            </a:r>
            <a:r>
              <a:rPr lang="zh-CN" altLang="en-US" sz="2266" dirty="0"/>
              <a:t> </a:t>
            </a:r>
            <a:r>
              <a:rPr lang="en-US" altLang="zh-CN" sz="2266" dirty="0"/>
              <a:t>r</a:t>
            </a:r>
            <a:r>
              <a:rPr lang="zh-CN" altLang="en-US" sz="2266" dirty="0"/>
              <a:t>  </a:t>
            </a:r>
            <a:r>
              <a:rPr lang="en-US" altLang="zh-CN" sz="2266" dirty="0">
                <a:sym typeface="Wingdings" pitchFamily="2" charset="2"/>
              </a:rPr>
              <a:t></a:t>
            </a:r>
            <a:r>
              <a:rPr lang="zh-CN" altLang="en-US" sz="2266" dirty="0">
                <a:sym typeface="Wingdings" pitchFamily="2" charset="2"/>
              </a:rPr>
              <a:t> </a:t>
            </a:r>
            <a:r>
              <a:rPr lang="en-US" sz="2266" dirty="0"/>
              <a:t>(n+r-s-1)%n</a:t>
            </a:r>
            <a:r>
              <a:rPr lang="zh-CN" altLang="en-US" sz="2266" dirty="0"/>
              <a:t> </a:t>
            </a:r>
            <a:r>
              <a:rPr lang="en-US" altLang="zh-CN" sz="2266" dirty="0"/>
              <a:t>(s</a:t>
            </a:r>
            <a:r>
              <a:rPr lang="zh-CN" altLang="en-US" sz="2266" dirty="0"/>
              <a:t> </a:t>
            </a:r>
            <a:r>
              <a:rPr lang="en-US" altLang="zh-CN" sz="2266" dirty="0"/>
              <a:t>&lt;</a:t>
            </a:r>
            <a:r>
              <a:rPr lang="zh-CN" altLang="en-US" sz="2266" dirty="0"/>
              <a:t> </a:t>
            </a:r>
            <a:r>
              <a:rPr lang="en-US" altLang="zh-CN" sz="2266" dirty="0"/>
              <a:t>n-1)</a:t>
            </a:r>
            <a:endParaRPr lang="en-US" dirty="0"/>
          </a:p>
          <a:p>
            <a:pPr marL="323850" lvl="2" indent="-323850"/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Recovery</a:t>
            </a:r>
          </a:p>
          <a:p>
            <a:pPr marL="547687" lvl="3" indent="-323850"/>
            <a:r>
              <a:rPr lang="en-US" altLang="zh-CN" sz="2533" dirty="0"/>
              <a:t>Process</a:t>
            </a:r>
            <a:r>
              <a:rPr lang="zh-CN" altLang="en-US" sz="2533" dirty="0"/>
              <a:t> </a:t>
            </a:r>
            <a:r>
              <a:rPr lang="en-US" altLang="zh-CN" sz="2533" dirty="0"/>
              <a:t>r</a:t>
            </a:r>
            <a:r>
              <a:rPr lang="zh-CN" altLang="en-US" sz="2533" dirty="0"/>
              <a:t>  </a:t>
            </a:r>
            <a:r>
              <a:rPr lang="en-US" altLang="zh-CN" sz="2533" dirty="0">
                <a:sym typeface="Wingdings" pitchFamily="2" charset="2"/>
              </a:rPr>
              <a:t></a:t>
            </a:r>
            <a:r>
              <a:rPr lang="zh-CN" altLang="en-US" sz="2533" dirty="0">
                <a:sym typeface="Wingdings" pitchFamily="2" charset="2"/>
              </a:rPr>
              <a:t> </a:t>
            </a:r>
            <a:r>
              <a:rPr lang="en-US" sz="2533" dirty="0"/>
              <a:t>(n+r-s-1)%n</a:t>
            </a:r>
            <a:r>
              <a:rPr lang="zh-CN" altLang="en-US" sz="2533" dirty="0"/>
              <a:t> </a:t>
            </a:r>
            <a:r>
              <a:rPr lang="en-US" altLang="zh-CN" sz="2533" dirty="0"/>
              <a:t>(s</a:t>
            </a:r>
            <a:r>
              <a:rPr lang="zh-CN" altLang="en-US" sz="2533" dirty="0"/>
              <a:t> </a:t>
            </a:r>
            <a:r>
              <a:rPr lang="en-US" altLang="zh-CN" sz="2533" dirty="0"/>
              <a:t>&lt;</a:t>
            </a:r>
            <a:r>
              <a:rPr lang="zh-CN" altLang="en-US" sz="2533" dirty="0"/>
              <a:t> </a:t>
            </a:r>
            <a:r>
              <a:rPr lang="en-US" altLang="zh-CN" sz="2533" dirty="0"/>
              <a:t>n)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2CB71-DCEE-7A4E-9916-98D4934D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6" y="1187094"/>
            <a:ext cx="5130800" cy="59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6699C-2A16-844B-B622-525A740E4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6" y="2104439"/>
            <a:ext cx="5092700" cy="318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E2425-6279-C64B-A315-421A1DB41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480" y="2206322"/>
            <a:ext cx="8382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2F2F1-BCC4-D240-BF86-F3703795D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480" y="3275833"/>
            <a:ext cx="8382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3119F-3D85-9049-BE32-34BC8E9D0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480" y="4419076"/>
            <a:ext cx="8382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514F9-0CF2-9E4E-8A7E-A9616FBBA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66" y="1787222"/>
            <a:ext cx="83820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5310E-9CCB-2B4C-B9E0-BEA7FB134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266" y="3275833"/>
            <a:ext cx="838200" cy="77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0EAC5-E7D9-0A4F-B97D-C3C37B277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66" y="4419076"/>
            <a:ext cx="8382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026DB0-3216-FC4E-9E5C-4E15F631F6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2042" y="2206322"/>
            <a:ext cx="8382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50FA0-742B-234A-AA21-E3A23CE893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2042" y="3310939"/>
            <a:ext cx="838200" cy="774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2CBB9-DE4B-0F4E-8B3C-1E91E2421A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2042" y="4419466"/>
            <a:ext cx="83820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B3896B-E290-E74C-9F3A-8FE62480DF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2692" y="1783994"/>
            <a:ext cx="596900" cy="393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0B9CF6-6DAA-8D4D-BB98-157BB273B7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4207" y="1783994"/>
            <a:ext cx="584200" cy="393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CBCC9-142F-5142-BEB8-6F2E79FEB8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3022" y="1783994"/>
            <a:ext cx="584200" cy="393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365DDF-1056-E54F-A6F9-61BA85D770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4204" y="2206322"/>
            <a:ext cx="838200" cy="7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F419B5-2ACD-9D45-8E9D-B07E274567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4204" y="3323639"/>
            <a:ext cx="838200" cy="76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E9BA4-86A0-4246-9A49-DEFF5F7811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08089" y="4419076"/>
            <a:ext cx="838200" cy="774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13CCF4-5174-6B43-A654-748FB19895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76366" y="2199972"/>
            <a:ext cx="838200" cy="77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43D530-A478-044D-9469-69403DA3920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76366" y="3323639"/>
            <a:ext cx="838200" cy="76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E20645-2CA9-2E4A-B650-1E6BBB5608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7307" y="4419076"/>
            <a:ext cx="838200" cy="76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0198CF-8460-5A4C-8897-7C232AD988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0466" y="5362026"/>
            <a:ext cx="1193800" cy="876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EB06EA-9132-5442-B9D4-1F9634354B8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36258" y="5362026"/>
            <a:ext cx="24257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245765-F065-D141-9D82-B90290A6C8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3569" y="5794393"/>
            <a:ext cx="3530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48078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Serving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F453BB5-341E-4122-8A4B-089F4F8B4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1294647"/>
            <a:ext cx="5475206" cy="4830987"/>
          </a:xfrm>
        </p:spPr>
        <p:txBody>
          <a:bodyPr>
            <a:normAutofit/>
          </a:bodyPr>
          <a:lstStyle/>
          <a:p>
            <a:pPr marL="347663" lvl="2" indent="-309563"/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 </a:t>
            </a:r>
            <a:r>
              <a:rPr lang="en-US" altLang="zh-CN" dirty="0"/>
              <a:t>ART</a:t>
            </a:r>
          </a:p>
          <a:p>
            <a:pPr marL="347663" lvl="2" indent="-309563"/>
            <a:r>
              <a:rPr lang="en-US" altLang="zh-CN" dirty="0"/>
              <a:t>Numeric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 </a:t>
            </a:r>
            <a:r>
              <a:rPr lang="en-US" altLang="zh-CN" dirty="0"/>
              <a:t>SBST.</a:t>
            </a:r>
          </a:p>
          <a:p>
            <a:pPr marL="347663" lvl="2" indent="-309563"/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 </a:t>
            </a:r>
            <a:r>
              <a:rPr lang="en-US" altLang="zh-CN" dirty="0"/>
              <a:t>ART</a:t>
            </a:r>
          </a:p>
          <a:p>
            <a:pPr marL="347663" lvl="2" indent="-309563"/>
            <a:r>
              <a:rPr lang="en-US" altLang="zh-CN" dirty="0"/>
              <a:t>Retrieve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FOIPs</a:t>
            </a:r>
          </a:p>
          <a:p>
            <a:pPr marL="347663" lvl="2" indent="-309563"/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paths </a:t>
            </a:r>
            <a:r>
              <a:rPr lang="en-US" altLang="zh-CN" dirty="0">
                <a:sym typeface="Wingdings" pitchFamily="2" charset="2"/>
              </a:rPr>
              <a:t> File Path List</a:t>
            </a:r>
            <a:endParaRPr lang="en-US" altLang="zh-CN" dirty="0"/>
          </a:p>
          <a:p>
            <a:pPr marL="347663" lvl="2" indent="-309563"/>
            <a:r>
              <a:rPr lang="en-US" altLang="zh-CN" dirty="0"/>
              <a:t>Object paths </a:t>
            </a:r>
            <a:r>
              <a:rPr lang="en-US" altLang="zh-CN" dirty="0">
                <a:sym typeface="Wingdings" pitchFamily="2" charset="2"/>
              </a:rPr>
              <a:t> Object Path List</a:t>
            </a:r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68799-5D44-2B4B-B728-1C9C020C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49" y="2657493"/>
            <a:ext cx="2344226" cy="694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6E6AD-9AE3-6347-9983-469DB3847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11" y="3469498"/>
            <a:ext cx="4251863" cy="753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BAAEE-79CB-EC46-805A-CB952FDF3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11" y="4270129"/>
            <a:ext cx="4251863" cy="176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3F54B2-3A24-C24A-BCFA-00A1B61A0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160" y="2065154"/>
            <a:ext cx="3890004" cy="753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49BFC-76F8-5742-A233-639CCBFCF175}"/>
              </a:ext>
            </a:extLst>
          </p:cNvPr>
          <p:cNvSpPr txBox="1"/>
          <p:nvPr/>
        </p:nvSpPr>
        <p:spPr>
          <a:xfrm>
            <a:off x="1279330" y="1539240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Brightness=50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3B65F-EC70-9745-9E20-3FBD82794EF9}"/>
              </a:ext>
            </a:extLst>
          </p:cNvPr>
          <p:cNvSpPr txBox="1"/>
          <p:nvPr/>
        </p:nvSpPr>
        <p:spPr>
          <a:xfrm>
            <a:off x="3511757" y="1539240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Author=“Oscar”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AB18-E93F-8E4A-94B5-DA41B2A66BF8}"/>
              </a:ext>
            </a:extLst>
          </p:cNvPr>
          <p:cNvSpPr txBox="1"/>
          <p:nvPr/>
        </p:nvSpPr>
        <p:spPr>
          <a:xfrm>
            <a:off x="2442597" y="2604932"/>
            <a:ext cx="351378" cy="1072858"/>
          </a:xfrm>
          <a:prstGeom prst="rect">
            <a:avLst/>
          </a:prstGeom>
          <a:noFill/>
        </p:spPr>
        <p:txBody>
          <a:bodyPr vert="vert" wrap="none" rtlCol="0" anchor="ctr" anchorCtr="1">
            <a:spAutoFit/>
          </a:bodyPr>
          <a:lstStyle/>
          <a:p>
            <a:pPr>
              <a:lnSpc>
                <a:spcPts val="1060"/>
              </a:lnSpc>
            </a:pPr>
            <a:r>
              <a:rPr lang="en-US" altLang="zh-CN" dirty="0"/>
              <a:t>Brightness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96448-3768-9041-909C-2CB02388060E}"/>
              </a:ext>
            </a:extLst>
          </p:cNvPr>
          <p:cNvSpPr txBox="1"/>
          <p:nvPr/>
        </p:nvSpPr>
        <p:spPr>
          <a:xfrm>
            <a:off x="3520034" y="2578834"/>
            <a:ext cx="351378" cy="747962"/>
          </a:xfrm>
          <a:prstGeom prst="rect">
            <a:avLst/>
          </a:prstGeom>
          <a:noFill/>
        </p:spPr>
        <p:txBody>
          <a:bodyPr vert="vert" wrap="none" rtlCol="0" anchor="ctr" anchorCtr="1">
            <a:spAutoFit/>
          </a:bodyPr>
          <a:lstStyle/>
          <a:p>
            <a:pPr>
              <a:lnSpc>
                <a:spcPts val="1060"/>
              </a:lnSpc>
            </a:pPr>
            <a:r>
              <a:rPr lang="en-US" altLang="zh-CN" dirty="0"/>
              <a:t>Author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7E884-662B-D74E-AEDB-EAC9692AD79A}"/>
              </a:ext>
            </a:extLst>
          </p:cNvPr>
          <p:cNvSpPr txBox="1"/>
          <p:nvPr/>
        </p:nvSpPr>
        <p:spPr>
          <a:xfrm>
            <a:off x="4692249" y="3427020"/>
            <a:ext cx="351378" cy="621004"/>
          </a:xfrm>
          <a:prstGeom prst="rect">
            <a:avLst/>
          </a:prstGeom>
          <a:noFill/>
        </p:spPr>
        <p:txBody>
          <a:bodyPr vert="vert" wrap="none" rtlCol="0" anchor="ctr" anchorCtr="1">
            <a:spAutoFit/>
          </a:bodyPr>
          <a:lstStyle/>
          <a:p>
            <a:pPr>
              <a:lnSpc>
                <a:spcPts val="1060"/>
              </a:lnSpc>
            </a:pPr>
            <a:r>
              <a:rPr lang="en-US" altLang="zh-CN" dirty="0"/>
              <a:t>Oscar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2BD4FA-8A5D-D14D-BE00-5DAD102029B8}"/>
              </a:ext>
            </a:extLst>
          </p:cNvPr>
          <p:cNvSpPr txBox="1"/>
          <p:nvPr/>
        </p:nvSpPr>
        <p:spPr>
          <a:xfrm>
            <a:off x="1208323" y="3656104"/>
            <a:ext cx="418704" cy="259045"/>
          </a:xfrm>
          <a:prstGeom prst="rect">
            <a:avLst/>
          </a:prstGeom>
          <a:noFill/>
        </p:spPr>
        <p:txBody>
          <a:bodyPr vert="horz" wrap="none" rtlCol="0" anchor="ctr" anchorCtr="1">
            <a:spAutoFit/>
          </a:bodyPr>
          <a:lstStyle/>
          <a:p>
            <a:pPr>
              <a:lnSpc>
                <a:spcPts val="1060"/>
              </a:lnSpc>
            </a:pPr>
            <a:r>
              <a:rPr lang="en-US" altLang="zh-CN" dirty="0"/>
              <a:t>50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2213-CAA5-0E4B-A946-47C6B251B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48" y="4446922"/>
            <a:ext cx="4249592" cy="591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D8B386-931C-B246-A7D2-CCB3E2260AE4}"/>
              </a:ext>
            </a:extLst>
          </p:cNvPr>
          <p:cNvSpPr txBox="1"/>
          <p:nvPr/>
        </p:nvSpPr>
        <p:spPr>
          <a:xfrm>
            <a:off x="1657381" y="513409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[(0,1)]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7B4E0-C2E4-994F-8D96-54F4494CFD4F}"/>
              </a:ext>
            </a:extLst>
          </p:cNvPr>
          <p:cNvSpPr/>
          <p:nvPr/>
        </p:nvSpPr>
        <p:spPr>
          <a:xfrm>
            <a:off x="3834384" y="513409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[(0,1)]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25A47-2C19-A246-BBCE-1103E7E5F869}"/>
              </a:ext>
            </a:extLst>
          </p:cNvPr>
          <p:cNvSpPr txBox="1"/>
          <p:nvPr/>
        </p:nvSpPr>
        <p:spPr>
          <a:xfrm>
            <a:off x="519193" y="5811864"/>
            <a:ext cx="536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”/home/Oscar/data/test.hdf5”,”/2019/05/2/B/</a:t>
            </a:r>
            <a:r>
              <a:rPr lang="en-US" altLang="zh-CN" dirty="0" err="1"/>
              <a:t>pixel.fit</a:t>
            </a:r>
            <a:r>
              <a:rPr lang="en-US" altLang="zh-CN" dirty="0"/>
              <a:t>”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D6765A-00D1-DA49-AD5A-5CE47885009A}"/>
              </a:ext>
            </a:extLst>
          </p:cNvPr>
          <p:cNvCxnSpPr>
            <a:cxnSpLocks/>
          </p:cNvCxnSpPr>
          <p:nvPr/>
        </p:nvCxnSpPr>
        <p:spPr>
          <a:xfrm flipV="1">
            <a:off x="1347933" y="2270502"/>
            <a:ext cx="0" cy="291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A4591F-A7EB-5242-9AC6-A8108D969D7F}"/>
              </a:ext>
            </a:extLst>
          </p:cNvPr>
          <p:cNvCxnSpPr>
            <a:cxnSpLocks/>
          </p:cNvCxnSpPr>
          <p:nvPr/>
        </p:nvCxnSpPr>
        <p:spPr>
          <a:xfrm flipV="1">
            <a:off x="3770835" y="2270502"/>
            <a:ext cx="0" cy="291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2" grpId="0"/>
      <p:bldP spid="13" grpId="0"/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1485" y="252770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DAC70A5-A2F1-0948-BAB9-7963ABD2EA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35303"/>
              </p:ext>
            </p:extLst>
          </p:nvPr>
        </p:nvGraphicFramePr>
        <p:xfrm>
          <a:off x="6096000" y="1149717"/>
          <a:ext cx="5469232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34616">
                  <a:extLst>
                    <a:ext uri="{9D8B030D-6E8A-4147-A177-3AD203B41FA5}">
                      <a16:colId xmlns:a16="http://schemas.microsoft.com/office/drawing/2014/main" val="2375872573"/>
                    </a:ext>
                  </a:extLst>
                </a:gridCol>
                <a:gridCol w="2734616">
                  <a:extLst>
                    <a:ext uri="{9D8B030D-6E8A-4147-A177-3AD203B41FA5}">
                      <a16:colId xmlns:a16="http://schemas.microsoft.com/office/drawing/2014/main" val="5416198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MIQS Evaluation Platform</a:t>
                      </a:r>
                      <a:endParaRPr lang="en-US" sz="1800" b="0" i="0" dirty="0">
                        <a:latin typeface="Nunito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Supercomputer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Edison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2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CPU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 * Ivy Bridge @2.4GHz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8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Memory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64GB DDR3 1866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0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Network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23.7TB/s global bandwidth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2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Lustre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30PB @ 700GB peak I/O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55827"/>
                  </a:ext>
                </a:extLst>
              </a:tr>
            </a:tbl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DB56B12-D56E-45FE-BFDB-11510A9F3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67" y="1310145"/>
            <a:ext cx="5089676" cy="4830987"/>
          </a:xfrm>
        </p:spPr>
        <p:txBody>
          <a:bodyPr>
            <a:normAutofit/>
          </a:bodyPr>
          <a:lstStyle/>
          <a:p>
            <a:pPr marL="317500" lvl="2" indent="-317500"/>
            <a:r>
              <a:rPr lang="en-US" dirty="0"/>
              <a:t>MIQS </a:t>
            </a:r>
            <a:r>
              <a:rPr lang="en-US" dirty="0" err="1"/>
              <a:t>v.s</a:t>
            </a:r>
            <a:r>
              <a:rPr lang="en-US" dirty="0"/>
              <a:t>. MongoDB</a:t>
            </a:r>
          </a:p>
          <a:p>
            <a:pPr marL="541337" lvl="3" indent="-317500"/>
            <a:r>
              <a:rPr lang="en-US" dirty="0"/>
              <a:t>NoSQL</a:t>
            </a:r>
          </a:p>
          <a:p>
            <a:pPr marL="541337" lvl="3" indent="-317500"/>
            <a:r>
              <a:rPr lang="en-US" dirty="0"/>
              <a:t>Flexible Data Schema</a:t>
            </a:r>
          </a:p>
          <a:p>
            <a:pPr marL="541337" lvl="3" indent="-317500"/>
            <a:r>
              <a:rPr lang="en-US" dirty="0"/>
              <a:t>State-of-the-art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9CC554CB-15D5-6C4C-A0A4-E60A73356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894175"/>
              </p:ext>
            </p:extLst>
          </p:nvPr>
        </p:nvGraphicFramePr>
        <p:xfrm>
          <a:off x="6092761" y="3483244"/>
          <a:ext cx="5469232" cy="2804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34616">
                  <a:extLst>
                    <a:ext uri="{9D8B030D-6E8A-4147-A177-3AD203B41FA5}">
                      <a16:colId xmlns:a16="http://schemas.microsoft.com/office/drawing/2014/main" val="2375872573"/>
                    </a:ext>
                  </a:extLst>
                </a:gridCol>
                <a:gridCol w="2734616">
                  <a:extLst>
                    <a:ext uri="{9D8B030D-6E8A-4147-A177-3AD203B41FA5}">
                      <a16:colId xmlns:a16="http://schemas.microsoft.com/office/drawing/2014/main" val="5416198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MongoDB Evaluation Platform</a:t>
                      </a:r>
                      <a:endParaRPr lang="en-US" sz="1800" b="0" i="0" dirty="0">
                        <a:latin typeface="Nunito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Host machine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Different from Edison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2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CPU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* Haswell @2.3GHz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8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Memory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128GB DDR4 2133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0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Network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56Gb/s bandwidth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2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HDD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6TB 7200rpm 6Gb/s SAS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5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MongoDB Storage Engine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WiredTiger</a:t>
                      </a:r>
                      <a:r>
                        <a:rPr lang="en-US" sz="1600" dirty="0"/>
                        <a:t> with data </a:t>
                      </a:r>
                      <a:r>
                        <a:rPr lang="en-US" altLang="zh-CN" sz="1600" dirty="0"/>
                        <a:t>compression</a:t>
                      </a:r>
                      <a:endParaRPr lang="en-US" sz="1600" b="0" i="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81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15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44482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04E8AF-15E6-49F3-9BFA-5B4EE7573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272" y="1279687"/>
            <a:ext cx="4767657" cy="4830988"/>
          </a:xfrm>
        </p:spPr>
        <p:txBody>
          <a:bodyPr/>
          <a:lstStyle/>
          <a:p>
            <a:pPr marL="347663" lvl="2" indent="-309563"/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endParaRPr lang="en-US" altLang="zh-CN" dirty="0"/>
          </a:p>
          <a:p>
            <a:pPr marL="347663" lvl="2" indent="-309563"/>
            <a:r>
              <a:rPr lang="en-US" altLang="zh-CN" dirty="0"/>
              <a:t>Baryon</a:t>
            </a:r>
            <a:r>
              <a:rPr lang="zh-CN" altLang="en-US" dirty="0"/>
              <a:t> </a:t>
            </a:r>
            <a:r>
              <a:rPr lang="en-US" altLang="zh-CN" dirty="0"/>
              <a:t>Oscillation</a:t>
            </a:r>
            <a:r>
              <a:rPr lang="zh-CN" altLang="en-US" dirty="0"/>
              <a:t> </a:t>
            </a:r>
            <a:r>
              <a:rPr lang="en-US" altLang="zh-CN" dirty="0"/>
              <a:t>Spectroscopic</a:t>
            </a:r>
            <a:r>
              <a:rPr lang="zh-CN" altLang="en-US" dirty="0"/>
              <a:t> </a:t>
            </a:r>
            <a:r>
              <a:rPr lang="en-US" altLang="zh-CN" dirty="0"/>
              <a:t>Survey(BOSS)</a:t>
            </a:r>
          </a:p>
          <a:p>
            <a:pPr marL="347663" lvl="2" indent="-309563"/>
            <a:r>
              <a:rPr lang="en-US" altLang="zh-CN" dirty="0"/>
              <a:t>145</a:t>
            </a:r>
            <a:r>
              <a:rPr lang="zh-CN" altLang="en-US" dirty="0"/>
              <a:t> </a:t>
            </a:r>
            <a:r>
              <a:rPr lang="en-US" altLang="zh-CN" dirty="0"/>
              <a:t>GB</a:t>
            </a:r>
            <a:r>
              <a:rPr lang="zh-CN" altLang="en-US" dirty="0"/>
              <a:t> </a:t>
            </a:r>
            <a:endParaRPr lang="en-US" altLang="zh-CN" dirty="0"/>
          </a:p>
          <a:p>
            <a:pPr marL="347663" lvl="2" indent="-309563"/>
            <a:r>
              <a:rPr lang="en-US" altLang="zh-CN" dirty="0"/>
              <a:t>144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</a:p>
          <a:p>
            <a:pPr marL="347663" lvl="2" indent="-309563"/>
            <a:r>
              <a:rPr lang="en-US" altLang="zh-CN" dirty="0"/>
              <a:t>1.5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objects.</a:t>
            </a:r>
            <a:r>
              <a:rPr lang="zh-CN" altLang="en-US" dirty="0"/>
              <a:t> </a:t>
            </a:r>
            <a:endParaRPr lang="en-US" altLang="zh-CN" dirty="0"/>
          </a:p>
          <a:p>
            <a:pPr marL="347663" lvl="2" indent="-309563"/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BA2CCE95-9AD1-AD4A-A987-CCE0F31CCE3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9857535"/>
                  </p:ext>
                </p:extLst>
              </p:nvPr>
            </p:nvGraphicFramePr>
            <p:xfrm>
              <a:off x="5903769" y="1358147"/>
              <a:ext cx="1745278" cy="1765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BA2CCE95-9AD1-AD4A-A987-CCE0F31CCE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3769" y="1358147"/>
                <a:ext cx="1745278" cy="17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9E3407BD-21EA-3441-917B-E1FC48C989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4907880"/>
                  </p:ext>
                </p:extLst>
              </p:nvPr>
            </p:nvGraphicFramePr>
            <p:xfrm>
              <a:off x="7764319" y="1345447"/>
              <a:ext cx="1745278" cy="1765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9E3407BD-21EA-3441-917B-E1FC48C989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4319" y="1345447"/>
                <a:ext cx="1745278" cy="17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04960F03-8EFF-7F4B-A19C-CCA6B3DC64E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6355938"/>
                  </p:ext>
                </p:extLst>
              </p:nvPr>
            </p:nvGraphicFramePr>
            <p:xfrm>
              <a:off x="9624869" y="1345447"/>
              <a:ext cx="1745278" cy="1765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04960F03-8EFF-7F4B-A19C-CCA6B3DC64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4869" y="1345447"/>
                <a:ext cx="1745278" cy="17653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95333D-94E2-6F44-BD1B-4CDE302FA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938" y="3348280"/>
            <a:ext cx="5523080" cy="24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68267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0D7A2D-263B-40FC-A4EF-A4862AC36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777" y="1130300"/>
            <a:ext cx="5089676" cy="4419600"/>
          </a:xfrm>
        </p:spPr>
        <p:txBody>
          <a:bodyPr>
            <a:normAutofit/>
          </a:bodyPr>
          <a:lstStyle/>
          <a:p>
            <a:pPr marL="176213" lvl="2" indent="-176213"/>
            <a:r>
              <a:rPr lang="en-US" altLang="zh-CN" sz="2400" dirty="0"/>
              <a:t>16</a:t>
            </a:r>
            <a:r>
              <a:rPr lang="zh-CN" altLang="en-US" sz="2400" dirty="0"/>
              <a:t> </a:t>
            </a:r>
            <a:r>
              <a:rPr lang="en-US" altLang="zh-CN" sz="2400" dirty="0"/>
              <a:t>attributes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MongoDB</a:t>
            </a:r>
          </a:p>
          <a:p>
            <a:pPr marL="400050" lvl="3" indent="-176213"/>
            <a:r>
              <a:rPr lang="en-US" altLang="zh-CN" sz="1800" dirty="0"/>
              <a:t>5-9</a:t>
            </a:r>
            <a:r>
              <a:rPr lang="zh-CN" altLang="en-US" sz="1800" dirty="0"/>
              <a:t> </a:t>
            </a:r>
            <a:r>
              <a:rPr lang="en-US" altLang="zh-CN" sz="1800" dirty="0"/>
              <a:t>min</a:t>
            </a:r>
          </a:p>
          <a:p>
            <a:pPr marL="176213" lvl="2" indent="-176213"/>
            <a:r>
              <a:rPr lang="en-US" altLang="zh-CN" sz="2400" dirty="0"/>
              <a:t>16</a:t>
            </a:r>
            <a:r>
              <a:rPr lang="zh-CN" altLang="en-US" sz="2400" dirty="0"/>
              <a:t> </a:t>
            </a:r>
            <a:r>
              <a:rPr lang="en-US" altLang="zh-CN" sz="2400" dirty="0"/>
              <a:t>attributes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MIQS</a:t>
            </a:r>
          </a:p>
          <a:p>
            <a:pPr marL="400050" lvl="3" indent="-176213"/>
            <a:r>
              <a:rPr lang="en-US" altLang="zh-CN" sz="1800" dirty="0"/>
              <a:t>50%</a:t>
            </a:r>
            <a:r>
              <a:rPr lang="zh-CN" altLang="en-US" sz="1800" dirty="0"/>
              <a:t> </a:t>
            </a:r>
            <a:r>
              <a:rPr lang="en-US" altLang="zh-CN" sz="1800" dirty="0"/>
              <a:t>Indexing</a:t>
            </a:r>
            <a:r>
              <a:rPr lang="zh-CN" altLang="en-US" sz="1800" dirty="0"/>
              <a:t> </a:t>
            </a:r>
            <a:r>
              <a:rPr lang="en-US" altLang="zh-CN" sz="1800" dirty="0"/>
              <a:t>Time</a:t>
            </a:r>
            <a:r>
              <a:rPr lang="zh-CN" altLang="en-US" sz="1800" dirty="0"/>
              <a:t> </a:t>
            </a:r>
            <a:r>
              <a:rPr lang="en-US" altLang="zh-CN" sz="1800" dirty="0"/>
              <a:t>Reduction</a:t>
            </a:r>
            <a:r>
              <a:rPr lang="zh-CN" altLang="en-US" sz="1800" dirty="0"/>
              <a:t> </a:t>
            </a:r>
            <a:r>
              <a:rPr lang="en-US" altLang="zh-CN" sz="1800" dirty="0"/>
              <a:t>(initial</a:t>
            </a:r>
            <a:r>
              <a:rPr lang="zh-CN" altLang="en-US" sz="1800" dirty="0"/>
              <a:t> </a:t>
            </a:r>
            <a:r>
              <a:rPr lang="en-US" altLang="zh-CN" sz="1800" dirty="0"/>
              <a:t>indexing)</a:t>
            </a:r>
          </a:p>
          <a:p>
            <a:pPr marL="400050" lvl="3" indent="-176213"/>
            <a:r>
              <a:rPr lang="en-US" altLang="zh-CN" sz="1800" dirty="0"/>
              <a:t>99%</a:t>
            </a:r>
            <a:r>
              <a:rPr lang="zh-CN" altLang="en-US" sz="1800" dirty="0"/>
              <a:t> </a:t>
            </a:r>
            <a:r>
              <a:rPr lang="en-US" altLang="zh-CN" sz="1800" dirty="0"/>
              <a:t>Indexing</a:t>
            </a:r>
            <a:r>
              <a:rPr lang="zh-CN" altLang="en-US" sz="1800" dirty="0"/>
              <a:t> </a:t>
            </a:r>
            <a:r>
              <a:rPr lang="en-US" altLang="zh-CN" sz="1800" dirty="0"/>
              <a:t>Time</a:t>
            </a:r>
            <a:r>
              <a:rPr lang="zh-CN" altLang="en-US" sz="1800" dirty="0"/>
              <a:t> </a:t>
            </a:r>
            <a:r>
              <a:rPr lang="en-US" altLang="zh-CN" sz="1800" dirty="0"/>
              <a:t>Reduction</a:t>
            </a:r>
            <a:r>
              <a:rPr lang="zh-CN" altLang="en-US" sz="1800" dirty="0"/>
              <a:t> </a:t>
            </a:r>
            <a:r>
              <a:rPr lang="en-US" altLang="zh-CN" sz="1800" dirty="0"/>
              <a:t>(index</a:t>
            </a:r>
            <a:r>
              <a:rPr lang="zh-CN" altLang="en-US" sz="1800" dirty="0"/>
              <a:t> </a:t>
            </a:r>
            <a:r>
              <a:rPr lang="en-US" altLang="zh-CN" sz="1800" dirty="0"/>
              <a:t>recovering)</a:t>
            </a:r>
          </a:p>
          <a:p>
            <a:pPr marL="176213" lvl="2" indent="-176213"/>
            <a:r>
              <a:rPr lang="en-US" altLang="zh-CN" sz="2400" dirty="0"/>
              <a:t>You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also:</a:t>
            </a:r>
          </a:p>
          <a:p>
            <a:pPr marL="400050" lvl="3" indent="-176213"/>
            <a:r>
              <a:rPr lang="en-US" altLang="zh-CN" sz="1800" dirty="0"/>
              <a:t>Index</a:t>
            </a:r>
            <a:r>
              <a:rPr lang="zh-CN" altLang="en-US" sz="1800" dirty="0"/>
              <a:t> </a:t>
            </a:r>
            <a:r>
              <a:rPr lang="en-US" altLang="zh-CN" sz="1800" dirty="0"/>
              <a:t>all</a:t>
            </a:r>
            <a:r>
              <a:rPr lang="zh-CN" altLang="en-US" sz="1800" dirty="0"/>
              <a:t> </a:t>
            </a:r>
            <a:r>
              <a:rPr lang="en-US" altLang="zh-CN" sz="1800" dirty="0"/>
              <a:t>attributes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MIQS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8-14min.</a:t>
            </a:r>
          </a:p>
          <a:p>
            <a:pPr marL="400050" lvl="3" indent="-176213"/>
            <a:r>
              <a:rPr lang="en-US" altLang="zh-CN" sz="1800" dirty="0"/>
              <a:t>Recover</a:t>
            </a:r>
            <a:r>
              <a:rPr lang="zh-CN" altLang="en-US" sz="1800" dirty="0"/>
              <a:t> </a:t>
            </a:r>
            <a:r>
              <a:rPr lang="en-US" altLang="zh-CN" sz="1800" dirty="0"/>
              <a:t>index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all</a:t>
            </a:r>
            <a:r>
              <a:rPr lang="zh-CN" altLang="en-US" sz="1800" dirty="0"/>
              <a:t> </a:t>
            </a:r>
            <a:r>
              <a:rPr lang="en-US" altLang="zh-CN" sz="1800" dirty="0"/>
              <a:t>attributes</a:t>
            </a:r>
            <a:r>
              <a:rPr lang="zh-CN" altLang="en-US" sz="1800" dirty="0"/>
              <a:t> </a:t>
            </a:r>
            <a:r>
              <a:rPr lang="en-US" altLang="zh-CN" sz="1800" dirty="0"/>
              <a:t>within</a:t>
            </a:r>
            <a:r>
              <a:rPr lang="zh-CN" altLang="en-US" sz="1800" dirty="0"/>
              <a:t> </a:t>
            </a:r>
            <a:r>
              <a:rPr lang="en-US" altLang="zh-CN" sz="1800" dirty="0"/>
              <a:t>2min.</a:t>
            </a:r>
          </a:p>
          <a:p>
            <a:pPr lvl="2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7D41D0E-22CF-2A43-B416-81928E4C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23" y="1993900"/>
            <a:ext cx="5473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24828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(Break-down)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03E851-7772-433C-A004-EFB37AC7E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723" y="1294647"/>
            <a:ext cx="5089676" cy="4830988"/>
          </a:xfrm>
        </p:spPr>
        <p:txBody>
          <a:bodyPr>
            <a:normAutofit fontScale="92500" lnSpcReduction="20000"/>
          </a:bodyPr>
          <a:lstStyle/>
          <a:p>
            <a:pPr marL="323850" lvl="2" indent="-323850"/>
            <a:r>
              <a:rPr lang="en-US" altLang="zh-CN" dirty="0"/>
              <a:t>Scanning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equal</a:t>
            </a:r>
            <a:r>
              <a:rPr lang="zh-CN" altLang="en-US" dirty="0"/>
              <a:t> </a:t>
            </a:r>
            <a:r>
              <a:rPr lang="en-US" altLang="zh-CN" dirty="0"/>
              <a:t>(MIQS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MongoDB)</a:t>
            </a:r>
          </a:p>
          <a:p>
            <a:pPr marL="323850" lvl="2" indent="-323850"/>
            <a:r>
              <a:rPr lang="en-US" altLang="zh-CN" dirty="0"/>
              <a:t>MongoDB</a:t>
            </a:r>
          </a:p>
          <a:p>
            <a:pPr marL="547687" lvl="3" indent="-323850"/>
            <a:r>
              <a:rPr lang="en-US" altLang="zh-CN" dirty="0"/>
              <a:t>Inserting</a:t>
            </a:r>
            <a:r>
              <a:rPr lang="zh-CN" altLang="en-US" dirty="0"/>
              <a:t> </a:t>
            </a:r>
            <a:r>
              <a:rPr lang="en-US" altLang="zh-CN" dirty="0"/>
              <a:t>BSON</a:t>
            </a:r>
            <a:r>
              <a:rPr lang="zh-CN" altLang="en-US" dirty="0"/>
              <a:t> </a:t>
            </a:r>
            <a:r>
              <a:rPr lang="en-US" altLang="zh-CN" dirty="0"/>
              <a:t>(3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6min)</a:t>
            </a:r>
          </a:p>
          <a:p>
            <a:pPr marL="323850" lvl="2" indent="-323850"/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</a:p>
          <a:p>
            <a:pPr marL="547687" lvl="3" indent="-323850"/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index:</a:t>
            </a:r>
            <a:r>
              <a:rPr lang="zh-CN" altLang="en-US" dirty="0"/>
              <a:t> </a:t>
            </a:r>
            <a:r>
              <a:rPr lang="en-US" altLang="zh-CN" dirty="0"/>
              <a:t>0.5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1min</a:t>
            </a:r>
          </a:p>
          <a:p>
            <a:pPr marL="547687" lvl="3" indent="-323850"/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ignorable</a:t>
            </a:r>
          </a:p>
          <a:p>
            <a:pPr marL="323850" lvl="2" indent="-323850"/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attributes:</a:t>
            </a:r>
          </a:p>
          <a:p>
            <a:pPr marL="547687" lvl="3" indent="-323850"/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index: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8min</a:t>
            </a:r>
          </a:p>
          <a:p>
            <a:pPr marL="547687" lvl="3" indent="-323850"/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ignorable</a:t>
            </a:r>
          </a:p>
          <a:p>
            <a:pPr marL="323850" lvl="2" indent="-323850"/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recovery</a:t>
            </a:r>
          </a:p>
          <a:p>
            <a:pPr marL="547687" lvl="3" indent="-323850"/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attributes: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40s</a:t>
            </a:r>
          </a:p>
          <a:p>
            <a:pPr marL="547687" lvl="3" indent="-323850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attributes: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2min.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E7EF8-DAAB-1443-BE71-04F98629D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48" y="3710141"/>
            <a:ext cx="2310648" cy="184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B16EC-AA3E-0543-A89C-50261483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49" y="3710141"/>
            <a:ext cx="2310647" cy="1848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9215B-B9A6-6241-BA88-07714DA83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549" y="1294647"/>
            <a:ext cx="2310647" cy="184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37383-E0FF-2542-AA1C-C2BE68DFE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150" y="1294647"/>
            <a:ext cx="2310647" cy="1848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9B512-6DB1-C048-9150-5B82C0EE9B65}"/>
              </a:ext>
            </a:extLst>
          </p:cNvPr>
          <p:cNvSpPr txBox="1"/>
          <p:nvPr/>
        </p:nvSpPr>
        <p:spPr>
          <a:xfrm>
            <a:off x="6319183" y="3136612"/>
            <a:ext cx="24865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MongoDB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Indexing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Time</a:t>
            </a:r>
          </a:p>
          <a:p>
            <a:pPr algn="ctr"/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93C56-C11A-2843-BDCD-9C7E5FA3E254}"/>
              </a:ext>
            </a:extLst>
          </p:cNvPr>
          <p:cNvSpPr txBox="1"/>
          <p:nvPr/>
        </p:nvSpPr>
        <p:spPr>
          <a:xfrm>
            <a:off x="9218913" y="3139776"/>
            <a:ext cx="213391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MIQS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Indexing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Time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endParaRPr lang="en-US" altLang="zh-CN" sz="1600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45728-D9CF-5A47-BEB6-0CDEFC2E3225}"/>
              </a:ext>
            </a:extLst>
          </p:cNvPr>
          <p:cNvSpPr txBox="1"/>
          <p:nvPr/>
        </p:nvSpPr>
        <p:spPr>
          <a:xfrm>
            <a:off x="6495513" y="5558659"/>
            <a:ext cx="213391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MIQS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Indexing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Time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endParaRPr lang="en-US" altLang="zh-CN" sz="1600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(all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93EBE-B06D-2C4D-86A6-48837B6AB850}"/>
              </a:ext>
            </a:extLst>
          </p:cNvPr>
          <p:cNvSpPr txBox="1"/>
          <p:nvPr/>
        </p:nvSpPr>
        <p:spPr>
          <a:xfrm>
            <a:off x="8941593" y="5681769"/>
            <a:ext cx="268855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MIQS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Index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Recovery</a:t>
            </a:r>
            <a:r>
              <a:rPr lang="zh-CN" altLang="en-US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dirty="0">
                <a:latin typeface="Palatino" pitchFamily="2" charset="77"/>
                <a:ea typeface="Palatino" pitchFamily="2" charset="77"/>
              </a:rPr>
              <a:t>Time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02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20518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FE2EB6-BF89-49DC-AE64-F6B2DA5A1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924" y="1745265"/>
            <a:ext cx="5089676" cy="2577354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US" altLang="zh-CN" dirty="0"/>
              <a:t>Latency</a:t>
            </a:r>
          </a:p>
          <a:p>
            <a:pPr lvl="3"/>
            <a:r>
              <a:rPr lang="en-US" altLang="zh-CN" dirty="0"/>
              <a:t>MongoDB: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min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</a:p>
          <a:p>
            <a:pPr lvl="3"/>
            <a:r>
              <a:rPr lang="en-US" altLang="zh-CN" dirty="0"/>
              <a:t>MIQS:</a:t>
            </a:r>
            <a:r>
              <a:rPr lang="zh-CN" altLang="en-US" dirty="0"/>
              <a:t>  </a:t>
            </a:r>
            <a:r>
              <a:rPr lang="en-US" altLang="zh-CN" dirty="0"/>
              <a:t>0.29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</a:p>
          <a:p>
            <a:pPr lvl="2"/>
            <a:r>
              <a:rPr lang="en-US" altLang="zh-CN" dirty="0"/>
              <a:t>Throughput:</a:t>
            </a:r>
          </a:p>
          <a:p>
            <a:pPr lvl="3"/>
            <a:r>
              <a:rPr lang="en-US" altLang="zh-CN" dirty="0"/>
              <a:t>MongoDB:</a:t>
            </a:r>
            <a:r>
              <a:rPr lang="zh-CN" altLang="en-US" dirty="0"/>
              <a:t> </a:t>
            </a:r>
            <a:r>
              <a:rPr lang="en-US" altLang="zh-CN" dirty="0"/>
              <a:t>319</a:t>
            </a:r>
            <a:r>
              <a:rPr lang="zh-CN" altLang="en-US" dirty="0"/>
              <a:t> </a:t>
            </a:r>
            <a:r>
              <a:rPr lang="en-US" altLang="zh-CN" dirty="0" err="1"/>
              <a:t>kQPS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</a:p>
          <a:p>
            <a:pPr lvl="3"/>
            <a:r>
              <a:rPr lang="en-US" altLang="zh-CN" dirty="0"/>
              <a:t>MIQS:</a:t>
            </a:r>
            <a:r>
              <a:rPr lang="zh-CN" altLang="en-US" dirty="0"/>
              <a:t> </a:t>
            </a:r>
            <a:r>
              <a:rPr lang="en-US" altLang="zh-CN" dirty="0"/>
              <a:t>363</a:t>
            </a:r>
            <a:r>
              <a:rPr lang="zh-CN" altLang="en-US" dirty="0"/>
              <a:t> </a:t>
            </a:r>
            <a:r>
              <a:rPr lang="en-US" altLang="zh-CN" dirty="0"/>
              <a:t>billion</a:t>
            </a:r>
            <a:r>
              <a:rPr lang="zh-CN" altLang="en-US" dirty="0"/>
              <a:t> </a:t>
            </a:r>
            <a:r>
              <a:rPr lang="en-US" altLang="zh-CN" dirty="0"/>
              <a:t>QPS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930B3-F38F-0D40-ABC2-54A39B2D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101" y="1261765"/>
            <a:ext cx="5266125" cy="188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5F370-0E23-FA4F-BB53-D349C503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102" y="3710141"/>
            <a:ext cx="5266125" cy="18860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64CA4C-B9E3-F847-8210-F11C9A759B30}"/>
              </a:ext>
            </a:extLst>
          </p:cNvPr>
          <p:cNvSpPr txBox="1"/>
          <p:nvPr/>
        </p:nvSpPr>
        <p:spPr>
          <a:xfrm>
            <a:off x="6286783" y="3256654"/>
            <a:ext cx="497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Query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Latency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Comparison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2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68102-DC54-E84D-B2D4-7A99B76DE436}"/>
              </a:ext>
            </a:extLst>
          </p:cNvPr>
          <p:cNvSpPr txBox="1"/>
          <p:nvPr/>
        </p:nvSpPr>
        <p:spPr>
          <a:xfrm>
            <a:off x="6096000" y="5705030"/>
            <a:ext cx="5455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Query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Throughput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Comparison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20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074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14300"/>
            <a:ext cx="10382552" cy="5769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41055B-E35D-4AF1-8274-C30D270D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549" y="1080054"/>
            <a:ext cx="5089676" cy="2268260"/>
          </a:xfrm>
        </p:spPr>
        <p:txBody>
          <a:bodyPr>
            <a:normAutofit fontScale="92500" lnSpcReduction="20000"/>
          </a:bodyPr>
          <a:lstStyle/>
          <a:p>
            <a:pPr lvl="2"/>
            <a:endParaRPr lang="en-US" altLang="zh-CN" dirty="0"/>
          </a:p>
          <a:p>
            <a:pPr lvl="2"/>
            <a:r>
              <a:rPr lang="en-US" altLang="zh-CN" dirty="0"/>
              <a:t>MongoDB:</a:t>
            </a:r>
          </a:p>
          <a:p>
            <a:pPr lvl="3"/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4.2GB</a:t>
            </a:r>
          </a:p>
          <a:p>
            <a:pPr lvl="2"/>
            <a:r>
              <a:rPr lang="en-US" altLang="zh-CN" dirty="0"/>
              <a:t>MIQS</a:t>
            </a:r>
            <a:r>
              <a:rPr lang="zh-CN" altLang="en-US" dirty="0"/>
              <a:t>：</a:t>
            </a:r>
            <a:endParaRPr lang="en-US" altLang="zh-CN" dirty="0"/>
          </a:p>
          <a:p>
            <a:pPr lvl="3"/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attributes: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600</a:t>
            </a:r>
            <a:r>
              <a:rPr lang="zh-CN" altLang="en-US" dirty="0"/>
              <a:t> </a:t>
            </a:r>
            <a:r>
              <a:rPr lang="en-US" altLang="zh-CN" dirty="0"/>
              <a:t>MB</a:t>
            </a:r>
          </a:p>
          <a:p>
            <a:pPr lvl="3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attributes: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7.8GB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D6A2F-5D6E-144B-8A1C-5E7E05B29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90" y="3737130"/>
            <a:ext cx="2130693" cy="1977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DFDB7-BE07-6E4A-9C6C-DD9CD2A77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048" y="3739869"/>
            <a:ext cx="2130693" cy="1977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F4C19-784D-B54D-B936-40DED25B2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606" y="3737130"/>
            <a:ext cx="2130693" cy="19779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720A14-BC16-344E-956F-3EEB3063FB6E}"/>
              </a:ext>
            </a:extLst>
          </p:cNvPr>
          <p:cNvSpPr txBox="1"/>
          <p:nvPr/>
        </p:nvSpPr>
        <p:spPr>
          <a:xfrm>
            <a:off x="1936905" y="5853003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MongoDB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Memory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Consumption</a:t>
            </a:r>
          </a:p>
          <a:p>
            <a:pPr algn="ctr"/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46D1-9641-BA42-A38D-1FDFF60A6C05}"/>
              </a:ext>
            </a:extLst>
          </p:cNvPr>
          <p:cNvSpPr txBox="1"/>
          <p:nvPr/>
        </p:nvSpPr>
        <p:spPr>
          <a:xfrm>
            <a:off x="4866876" y="5853003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MIQS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Memory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Consumption</a:t>
            </a:r>
          </a:p>
          <a:p>
            <a:pPr algn="ctr"/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(16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00435-EE59-1345-B506-CC2072F7EF78}"/>
              </a:ext>
            </a:extLst>
          </p:cNvPr>
          <p:cNvSpPr txBox="1"/>
          <p:nvPr/>
        </p:nvSpPr>
        <p:spPr>
          <a:xfrm>
            <a:off x="7621318" y="5853003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MIQS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Memory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Consumption</a:t>
            </a:r>
          </a:p>
          <a:p>
            <a:pPr algn="ctr"/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(all</a:t>
            </a:r>
            <a:r>
              <a:rPr lang="zh-CN" altLang="en-US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</a:rPr>
              <a:t>attributes)</a:t>
            </a:r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006489-88B6-3F4E-9AC5-5461929BD68E}"/>
              </a:ext>
            </a:extLst>
          </p:cNvPr>
          <p:cNvSpPr txBox="1">
            <a:spLocks/>
          </p:cNvSpPr>
          <p:nvPr/>
        </p:nvSpPr>
        <p:spPr>
          <a:xfrm>
            <a:off x="6430193" y="1080054"/>
            <a:ext cx="5089676" cy="22682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Tx/>
              <a:buNone/>
              <a:defRPr sz="3733" b="0" i="0" kern="1200">
                <a:solidFill>
                  <a:srgbClr val="FFBD4A"/>
                </a:solidFill>
                <a:latin typeface="Palatino" pitchFamily="2" charset="77"/>
                <a:ea typeface="Palatino" pitchFamily="2" charset="77"/>
                <a:cs typeface="Times New Roman"/>
              </a:defRPr>
            </a:lvl1pPr>
            <a:lvl2pPr marL="404813" indent="-377825" algn="l" defTabSz="609585" rtl="0" eaLnBrk="1" latinLnBrk="0" hangingPunct="1">
              <a:spcBef>
                <a:spcPct val="20000"/>
              </a:spcBef>
              <a:buClr>
                <a:srgbClr val="864D9F"/>
              </a:buClr>
              <a:buSzPct val="90000"/>
              <a:buFont typeface="Wingdings" charset="2"/>
              <a:buChar char="§"/>
              <a:tabLst/>
              <a:defRPr sz="3200" b="0" i="0" kern="1200">
                <a:solidFill>
                  <a:srgbClr val="E5E5E2"/>
                </a:solidFill>
                <a:latin typeface="Palatino" pitchFamily="2" charset="77"/>
                <a:ea typeface="Palatino" pitchFamily="2" charset="77"/>
                <a:cs typeface="Times New Roman"/>
              </a:defRPr>
            </a:lvl2pPr>
            <a:lvl3pPr marL="522288" indent="-306388" algn="l" defTabSz="609585" rtl="0" eaLnBrk="1" latinLnBrk="0" hangingPunct="1">
              <a:spcBef>
                <a:spcPct val="20000"/>
              </a:spcBef>
              <a:buClr>
                <a:srgbClr val="864D9F"/>
              </a:buClr>
              <a:buFont typeface="Arial"/>
              <a:buChar char="•"/>
              <a:tabLst/>
              <a:defRPr sz="2667" b="0" i="0" kern="1200">
                <a:solidFill>
                  <a:srgbClr val="E5E5E2"/>
                </a:solidFill>
                <a:latin typeface="Palatino" pitchFamily="2" charset="77"/>
                <a:ea typeface="Palatino" pitchFamily="2" charset="77"/>
                <a:cs typeface="Times New Roman"/>
              </a:defRPr>
            </a:lvl3pPr>
            <a:lvl4pPr marL="746125" indent="-296863" algn="l" defTabSz="609585" rtl="0" eaLnBrk="1" latinLnBrk="0" hangingPunct="1">
              <a:spcBef>
                <a:spcPct val="20000"/>
              </a:spcBef>
              <a:buClr>
                <a:srgbClr val="864D9F"/>
              </a:buClr>
              <a:buFont typeface="Arial"/>
              <a:buChar char="–"/>
              <a:tabLst/>
              <a:defRPr sz="2400" b="0" i="0" kern="1200">
                <a:solidFill>
                  <a:srgbClr val="E5E5E2"/>
                </a:solidFill>
                <a:latin typeface="Palatino" pitchFamily="2" charset="77"/>
                <a:ea typeface="Palatino" pitchFamily="2" charset="77"/>
                <a:cs typeface="Times New Roman"/>
              </a:defRPr>
            </a:lvl4pPr>
            <a:lvl5pPr marL="971550" indent="0" algn="l" defTabSz="609585" rtl="0" eaLnBrk="1" latinLnBrk="0" hangingPunct="1">
              <a:spcBef>
                <a:spcPct val="20000"/>
              </a:spcBef>
              <a:buFontTx/>
              <a:buNone/>
              <a:tabLst/>
              <a:defRPr sz="2400" b="0" i="0" kern="1200">
                <a:solidFill>
                  <a:srgbClr val="E5E5E2"/>
                </a:solidFill>
                <a:latin typeface="Palatino" pitchFamily="2" charset="77"/>
                <a:ea typeface="Palatino" pitchFamily="2" charset="77"/>
                <a:cs typeface="Times New Roman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dirty="0"/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can:</a:t>
            </a:r>
          </a:p>
          <a:p>
            <a:pPr lvl="3"/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lvl="3"/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406145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35337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Scientific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FD1896-F8F7-4BF5-AA76-41ECD0602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51" y="1306843"/>
            <a:ext cx="5089676" cy="4818791"/>
          </a:xfrm>
        </p:spPr>
        <p:txBody>
          <a:bodyPr/>
          <a:lstStyle/>
          <a:p>
            <a:pPr marL="404813" lvl="1" indent="-377825"/>
            <a:r>
              <a:rPr lang="en-US" altLang="zh-CN" dirty="0"/>
              <a:t>Scientific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pPr marL="938200" lvl="2" indent="-377825"/>
            <a:r>
              <a:rPr lang="en-US" altLang="zh-CN" dirty="0"/>
              <a:t>Experiments</a:t>
            </a:r>
          </a:p>
          <a:p>
            <a:pPr marL="938200" lvl="2" indent="-377825"/>
            <a:r>
              <a:rPr lang="en-US" altLang="zh-CN" dirty="0"/>
              <a:t>Observations</a:t>
            </a:r>
          </a:p>
          <a:p>
            <a:pPr marL="404813" lvl="1" indent="-377825"/>
            <a:r>
              <a:rPr lang="en-US" altLang="zh-CN" dirty="0"/>
              <a:t>Ever-increasing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marL="938200" lvl="2" indent="-377825"/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pPr marL="938200" lvl="2" indent="-377825"/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pPr marL="938200" lvl="2" indent="-377825"/>
            <a:r>
              <a:rPr lang="en-US" altLang="zh-CN" dirty="0"/>
              <a:t>Variety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7DDBDD-E253-154D-BCF1-DB779A9ABD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61873" y="1231711"/>
            <a:ext cx="1549400" cy="184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91D2DC-FC6D-294E-9948-350A181F2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087" y="1306843"/>
            <a:ext cx="2451100" cy="185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011107-525F-A948-8D2B-CBE22E7109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3561" y="1306843"/>
            <a:ext cx="1346200" cy="323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270665-145B-304F-B834-1B135FD9000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1261" y="4839957"/>
            <a:ext cx="25908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2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38B444-C4F9-4896-B8CE-0E74A2CD4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723" y="863600"/>
            <a:ext cx="10382552" cy="32258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5100" dirty="0"/>
              <a:t>Conclusion</a:t>
            </a:r>
            <a:endParaRPr lang="en-US" altLang="zh-CN" dirty="0"/>
          </a:p>
          <a:p>
            <a:pPr marL="123826" lvl="2" indent="-317500"/>
            <a:r>
              <a:rPr lang="en-US" altLang="zh-CN" sz="4400" dirty="0"/>
              <a:t>Problems:</a:t>
            </a:r>
            <a:r>
              <a:rPr lang="zh-CN" altLang="en-US" sz="4400" dirty="0"/>
              <a:t> </a:t>
            </a:r>
            <a:r>
              <a:rPr lang="en-US" altLang="zh-CN" sz="4400" dirty="0"/>
              <a:t>No</a:t>
            </a:r>
            <a:r>
              <a:rPr lang="zh-CN" altLang="en-US" sz="4400" dirty="0"/>
              <a:t> </a:t>
            </a:r>
            <a:r>
              <a:rPr lang="en-US" altLang="zh-CN" sz="4400" dirty="0"/>
              <a:t>metadata</a:t>
            </a:r>
            <a:r>
              <a:rPr lang="zh-CN" altLang="en-US" sz="4400" dirty="0"/>
              <a:t> </a:t>
            </a:r>
            <a:r>
              <a:rPr lang="en-US" altLang="zh-CN" sz="4400" dirty="0"/>
              <a:t>indexing</a:t>
            </a:r>
            <a:r>
              <a:rPr lang="zh-CN" altLang="en-US" sz="4400" dirty="0"/>
              <a:t> </a:t>
            </a:r>
            <a:r>
              <a:rPr lang="en-US" altLang="zh-CN" sz="4400" dirty="0"/>
              <a:t>or</a:t>
            </a:r>
            <a:r>
              <a:rPr lang="zh-CN" altLang="en-US" sz="4400" dirty="0"/>
              <a:t> </a:t>
            </a:r>
            <a:r>
              <a:rPr lang="en-US" altLang="zh-CN" sz="4400" dirty="0"/>
              <a:t>Not</a:t>
            </a:r>
            <a:r>
              <a:rPr lang="zh-CN" altLang="en-US" sz="4400" dirty="0"/>
              <a:t> </a:t>
            </a:r>
            <a:r>
              <a:rPr lang="en-US" altLang="zh-CN" sz="4400" dirty="0"/>
              <a:t>self-contained.</a:t>
            </a:r>
          </a:p>
          <a:p>
            <a:pPr marL="123826" lvl="2" indent="-317500"/>
            <a:r>
              <a:rPr lang="en-US" altLang="zh-CN" sz="4400" dirty="0"/>
              <a:t>MIQS</a:t>
            </a:r>
            <a:r>
              <a:rPr lang="zh-CN" altLang="en-US" sz="4400" dirty="0"/>
              <a:t> </a:t>
            </a:r>
            <a:r>
              <a:rPr lang="en-US" altLang="zh-CN" sz="4400" dirty="0"/>
              <a:t>–</a:t>
            </a:r>
            <a:r>
              <a:rPr lang="zh-CN" altLang="en-US" sz="4400" dirty="0"/>
              <a:t> </a:t>
            </a:r>
            <a:r>
              <a:rPr lang="en-US" altLang="zh-CN" sz="4400" dirty="0"/>
              <a:t>Self-contained</a:t>
            </a:r>
            <a:r>
              <a:rPr lang="zh-CN" altLang="en-US" sz="4400" dirty="0"/>
              <a:t> </a:t>
            </a:r>
            <a:r>
              <a:rPr lang="en-US" altLang="zh-CN" sz="4400" dirty="0"/>
              <a:t>Metadata</a:t>
            </a:r>
            <a:r>
              <a:rPr lang="zh-CN" altLang="en-US" sz="4400" dirty="0"/>
              <a:t> </a:t>
            </a:r>
            <a:r>
              <a:rPr lang="en-US" altLang="zh-CN" sz="4400" dirty="0"/>
              <a:t>Indexing</a:t>
            </a:r>
            <a:r>
              <a:rPr lang="zh-CN" altLang="en-US" sz="4400" dirty="0"/>
              <a:t> </a:t>
            </a:r>
            <a:r>
              <a:rPr lang="en-US" altLang="zh-CN" sz="4400" dirty="0"/>
              <a:t>and</a:t>
            </a:r>
            <a:r>
              <a:rPr lang="zh-CN" altLang="en-US" sz="4400" dirty="0"/>
              <a:t> </a:t>
            </a:r>
            <a:r>
              <a:rPr lang="en-US" altLang="zh-CN" sz="4400" dirty="0"/>
              <a:t>Querying</a:t>
            </a:r>
            <a:r>
              <a:rPr lang="zh-CN" altLang="en-US" sz="4400" dirty="0"/>
              <a:t> </a:t>
            </a:r>
            <a:r>
              <a:rPr lang="en-US" altLang="zh-CN" sz="4400" dirty="0"/>
              <a:t>Service</a:t>
            </a:r>
          </a:p>
          <a:p>
            <a:pPr marL="123826" lvl="2" indent="-317500"/>
            <a:r>
              <a:rPr lang="en-US" altLang="zh-CN" sz="4400" dirty="0"/>
              <a:t>Benefits:</a:t>
            </a:r>
          </a:p>
          <a:p>
            <a:pPr marL="573088" lvl="3" indent="-341313"/>
            <a:r>
              <a:rPr lang="en-US" altLang="zh-CN" sz="4000" dirty="0"/>
              <a:t>Minimal</a:t>
            </a:r>
            <a:r>
              <a:rPr lang="zh-CN" altLang="en-US" sz="4000" dirty="0"/>
              <a:t> </a:t>
            </a:r>
            <a:r>
              <a:rPr lang="en-US" altLang="zh-CN" sz="4000" dirty="0"/>
              <a:t>Complexity</a:t>
            </a:r>
          </a:p>
          <a:p>
            <a:pPr marL="573088" lvl="3" indent="-341313"/>
            <a:r>
              <a:rPr lang="en-US" altLang="zh-CN" sz="4000" dirty="0"/>
              <a:t>Portability</a:t>
            </a:r>
            <a:r>
              <a:rPr lang="zh-CN" altLang="en-US" sz="4000" dirty="0"/>
              <a:t> </a:t>
            </a:r>
            <a:r>
              <a:rPr lang="en-US" altLang="zh-CN" sz="4000" dirty="0"/>
              <a:t>&amp;</a:t>
            </a:r>
            <a:r>
              <a:rPr lang="zh-CN" altLang="en-US" sz="4000" dirty="0"/>
              <a:t> </a:t>
            </a:r>
            <a:r>
              <a:rPr lang="en-US" altLang="zh-CN" sz="4000" dirty="0"/>
              <a:t>Mobility</a:t>
            </a:r>
          </a:p>
          <a:p>
            <a:pPr marL="573088" lvl="3" indent="-341313"/>
            <a:r>
              <a:rPr lang="en-US" altLang="zh-CN" sz="4000" dirty="0"/>
              <a:t>Minimal Storage</a:t>
            </a:r>
            <a:r>
              <a:rPr lang="zh-CN" altLang="en-US" sz="4000" dirty="0"/>
              <a:t> </a:t>
            </a:r>
            <a:r>
              <a:rPr lang="en-US" altLang="zh-CN" sz="4000" dirty="0"/>
              <a:t>Requirements</a:t>
            </a:r>
          </a:p>
          <a:p>
            <a:pPr marL="573088" lvl="3" indent="-341313"/>
            <a:r>
              <a:rPr lang="en-US" altLang="zh-CN" sz="4000" dirty="0"/>
              <a:t>Performance</a:t>
            </a:r>
            <a:r>
              <a:rPr lang="zh-CN" altLang="en-US" sz="4000" dirty="0"/>
              <a:t> </a:t>
            </a:r>
            <a:r>
              <a:rPr lang="en-US" altLang="zh-CN" sz="4000" dirty="0"/>
              <a:t>Gains</a:t>
            </a:r>
          </a:p>
          <a:p>
            <a:pPr marL="573088" lvl="4" indent="-317500"/>
            <a:endParaRPr lang="en-US" altLang="zh-CN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2DA3758-BE9E-403E-B484-BADB2A661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723" y="4239490"/>
            <a:ext cx="10382554" cy="219941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5100" dirty="0"/>
              <a:t>Future</a:t>
            </a:r>
            <a:r>
              <a:rPr lang="zh-CN" altLang="en-US" sz="5100" dirty="0"/>
              <a:t> </a:t>
            </a:r>
            <a:r>
              <a:rPr lang="en-US" altLang="zh-CN" sz="5100" dirty="0"/>
              <a:t>Work</a:t>
            </a:r>
          </a:p>
          <a:p>
            <a:pPr marL="314325" lvl="2" indent="-314325"/>
            <a:r>
              <a:rPr lang="en-US" altLang="zh-CN" sz="4400" dirty="0"/>
              <a:t>Integrating compact index file layout into HDF5</a:t>
            </a:r>
          </a:p>
          <a:p>
            <a:pPr marL="314325" lvl="2" indent="-314325"/>
            <a:r>
              <a:rPr lang="en-US" altLang="zh-CN" sz="4400" dirty="0"/>
              <a:t>More types of queries</a:t>
            </a:r>
          </a:p>
          <a:p>
            <a:pPr marL="314325" lvl="2" indent="-314325"/>
            <a:r>
              <a:rPr lang="en-US" altLang="zh-CN" sz="4400" dirty="0"/>
              <a:t>Performance improvement</a:t>
            </a:r>
          </a:p>
          <a:p>
            <a:pPr lvl="2"/>
            <a:endParaRPr lang="en-US" altLang="zh-CN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B532B32-20A1-5E46-A8FA-EBB9749C3AC4}"/>
              </a:ext>
            </a:extLst>
          </p:cNvPr>
          <p:cNvSpPr txBox="1">
            <a:spLocks/>
          </p:cNvSpPr>
          <p:nvPr/>
        </p:nvSpPr>
        <p:spPr>
          <a:xfrm>
            <a:off x="904724" y="197471"/>
            <a:ext cx="10382552" cy="46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effectLst/>
                <a:latin typeface="Fira Sans" panose="020B0503050000020004" pitchFamily="34" charset="-120"/>
                <a:ea typeface="Fira Sans" panose="020B0503050000020004" pitchFamily="34" charset="-120"/>
                <a:cs typeface="Menlo" panose="020B0609030804020204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zh-CN" dirty="0"/>
              <a:t>Embracing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era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8156" y="941801"/>
            <a:ext cx="167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8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Paper:</a:t>
            </a:r>
            <a:endParaRPr lang="en-US" sz="2800" b="1" dirty="0">
              <a:solidFill>
                <a:prstClr val="black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5DA81-6EBE-5645-BC76-11ED1B6E6F23}"/>
              </a:ext>
            </a:extLst>
          </p:cNvPr>
          <p:cNvSpPr txBox="1"/>
          <p:nvPr/>
        </p:nvSpPr>
        <p:spPr>
          <a:xfrm>
            <a:off x="5036129" y="941801"/>
            <a:ext cx="312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8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Contact</a:t>
            </a:r>
            <a:r>
              <a:rPr lang="zh-CN" altLang="en-US" sz="28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Us:</a:t>
            </a:r>
            <a:endParaRPr lang="en-US" sz="2800" b="1" dirty="0">
              <a:solidFill>
                <a:prstClr val="black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ED636-BEE5-C04B-A06C-ADD5CD026123}"/>
              </a:ext>
            </a:extLst>
          </p:cNvPr>
          <p:cNvSpPr txBox="1"/>
          <p:nvPr/>
        </p:nvSpPr>
        <p:spPr>
          <a:xfrm>
            <a:off x="5078277" y="1587950"/>
            <a:ext cx="323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DISCL</a:t>
            </a:r>
            <a:r>
              <a:rPr lang="zh-CN" altLang="en-US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@</a:t>
            </a:r>
            <a:r>
              <a:rPr lang="zh-CN" altLang="en-US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TTU:</a:t>
            </a:r>
            <a:endParaRPr lang="en-US" sz="2400" b="1" dirty="0">
              <a:solidFill>
                <a:prstClr val="black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FFF88-7F25-2E48-9CFC-BD289D5F0E47}"/>
              </a:ext>
            </a:extLst>
          </p:cNvPr>
          <p:cNvSpPr txBox="1"/>
          <p:nvPr/>
        </p:nvSpPr>
        <p:spPr>
          <a:xfrm>
            <a:off x="8411850" y="1587949"/>
            <a:ext cx="379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SDM</a:t>
            </a:r>
            <a:r>
              <a:rPr lang="zh-CN" altLang="en-US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Group</a:t>
            </a:r>
            <a:r>
              <a:rPr lang="zh-CN" altLang="en-US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@</a:t>
            </a:r>
            <a:r>
              <a:rPr lang="zh-CN" altLang="en-US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LBNL</a:t>
            </a:r>
            <a:endParaRPr lang="en-US" sz="2400" b="1" dirty="0">
              <a:solidFill>
                <a:prstClr val="black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E304F-F44D-AE41-A455-C5E150A22460}"/>
              </a:ext>
            </a:extLst>
          </p:cNvPr>
          <p:cNvSpPr/>
          <p:nvPr/>
        </p:nvSpPr>
        <p:spPr>
          <a:xfrm>
            <a:off x="5118553" y="2151201"/>
            <a:ext cx="321440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https://discl.cs.ttu.edu</a:t>
            </a:r>
            <a:endParaRPr lang="en-US" sz="2400" dirty="0"/>
          </a:p>
          <a:p>
            <a:endParaRPr lang="en-US" sz="1600" dirty="0"/>
          </a:p>
          <a:p>
            <a:r>
              <a:rPr lang="en-US" sz="2400" dirty="0">
                <a:hlinkClick r:id="rId4"/>
              </a:rPr>
              <a:t>X-Spirit.zhang@ttu.edu</a:t>
            </a:r>
            <a:endParaRPr lang="en-US" sz="2400" dirty="0"/>
          </a:p>
          <a:p>
            <a:r>
              <a:rPr lang="en-US" sz="2400" dirty="0">
                <a:hlinkClick r:id="rId5"/>
              </a:rPr>
              <a:t>Brody.Williams@ttu.edu</a:t>
            </a:r>
            <a:endParaRPr lang="en-US" sz="2400" dirty="0"/>
          </a:p>
          <a:p>
            <a:r>
              <a:rPr lang="en-US" sz="2400" dirty="0">
                <a:hlinkClick r:id="rId6"/>
              </a:rPr>
              <a:t>Yong.Chen@ttu.edu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FD132-57CD-7A4C-813B-261D82CB4625}"/>
              </a:ext>
            </a:extLst>
          </p:cNvPr>
          <p:cNvSpPr/>
          <p:nvPr/>
        </p:nvSpPr>
        <p:spPr>
          <a:xfrm>
            <a:off x="8510577" y="2151201"/>
            <a:ext cx="256807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7"/>
              </a:rPr>
              <a:t>https://sdm.lbl.gov</a:t>
            </a:r>
            <a:endParaRPr lang="en-US" sz="2400" dirty="0"/>
          </a:p>
          <a:p>
            <a:endParaRPr lang="en-US" sz="1600" dirty="0"/>
          </a:p>
          <a:p>
            <a:r>
              <a:rPr lang="en-US" sz="2400" dirty="0">
                <a:hlinkClick r:id="rId8"/>
              </a:rPr>
              <a:t>htang4@lbl.gov</a:t>
            </a:r>
            <a:endParaRPr lang="en-US" sz="2400" dirty="0"/>
          </a:p>
          <a:p>
            <a:r>
              <a:rPr lang="en-US" sz="2400" dirty="0">
                <a:hlinkClick r:id="rId9"/>
              </a:rPr>
              <a:t>sbyna@lbl.gov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picture containing black, clock&#10;&#10;Description automatically generated">
            <a:extLst>
              <a:ext uri="{FF2B5EF4-FFF2-40B4-BE49-F238E27FC236}">
                <a16:creationId xmlns:a16="http://schemas.microsoft.com/office/drawing/2014/main" id="{0F5CF9E7-0C14-4E4C-8444-A7C1BC453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156" y="2709970"/>
            <a:ext cx="2686342" cy="268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27862-50AB-6445-81B3-96A30478C7CE}"/>
              </a:ext>
            </a:extLst>
          </p:cNvPr>
          <p:cNvSpPr txBox="1"/>
          <p:nvPr/>
        </p:nvSpPr>
        <p:spPr>
          <a:xfrm>
            <a:off x="962932" y="2136578"/>
            <a:ext cx="264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1"/>
              </a:rPr>
              <a:t>http://bit.ly/</a:t>
            </a:r>
            <a:r>
              <a:rPr lang="en-US" b="1" dirty="0">
                <a:latin typeface="Palatino" pitchFamily="2" charset="77"/>
                <a:ea typeface="Palatino" pitchFamily="2" charset="77"/>
                <a:hlinkClick r:id="rId11"/>
              </a:rPr>
              <a:t>SC19-MIQS</a:t>
            </a:r>
            <a:endParaRPr lang="en-U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DAD2D-EA96-8F4F-9D96-6C6AE11B1396}"/>
              </a:ext>
            </a:extLst>
          </p:cNvPr>
          <p:cNvSpPr txBox="1"/>
          <p:nvPr/>
        </p:nvSpPr>
        <p:spPr>
          <a:xfrm>
            <a:off x="938155" y="1538340"/>
            <a:ext cx="323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ACM Digital Library:</a:t>
            </a:r>
            <a:endParaRPr lang="en-US" sz="2400" b="1" dirty="0">
              <a:solidFill>
                <a:prstClr val="black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1CB311-3B85-C640-82FC-B1714497074A}"/>
              </a:ext>
            </a:extLst>
          </p:cNvPr>
          <p:cNvSpPr txBox="1">
            <a:spLocks/>
          </p:cNvSpPr>
          <p:nvPr/>
        </p:nvSpPr>
        <p:spPr>
          <a:xfrm>
            <a:off x="5036129" y="3967083"/>
            <a:ext cx="6307093" cy="23442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i="1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Acknowledgement:</a:t>
            </a:r>
          </a:p>
          <a:p>
            <a:pPr defTabSz="609585">
              <a:lnSpc>
                <a:spcPct val="120000"/>
              </a:lnSpc>
              <a:defRPr/>
            </a:pP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Many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thanks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to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the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audience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and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also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those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paper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reviewers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who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provided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valuable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comments.</a:t>
            </a:r>
          </a:p>
          <a:p>
            <a:pPr defTabSz="609585">
              <a:lnSpc>
                <a:spcPct val="120000"/>
              </a:lnSpc>
              <a:defRPr/>
            </a:pPr>
            <a:r>
              <a:rPr lang="en-US" sz="1050" dirty="0">
                <a:latin typeface="Palatino" pitchFamily="2" charset="77"/>
                <a:ea typeface="Palatino" pitchFamily="2" charset="77"/>
              </a:rPr>
              <a:t>This research is supported in part by the National Science Foundation under grant CNS-1338078, CNS-1362134, CCF-1409946, CCF-1718336, OAC-1835892, and CNS-1817094</a:t>
            </a:r>
            <a:r>
              <a:rPr lang="en-US" altLang="zh-CN" sz="1050" dirty="0">
                <a:latin typeface="Palatino" pitchFamily="2" charset="77"/>
                <a:ea typeface="Palatino" pitchFamily="2" charset="77"/>
              </a:rPr>
              <a:t>.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050" dirty="0">
                <a:latin typeface="Palatino" pitchFamily="2" charset="77"/>
                <a:ea typeface="Palatino" pitchFamily="2" charset="77"/>
              </a:rPr>
              <a:t>This work is sup- ported in part by the Director, Office of Science, Office of Advanced Scientific Computing Research, of the U.S. Department of Energy under Contract No. DE-AC02-05CH11231. (Project: EOD-HDF5: Experimental and Observational Data enhancements to HDF5, Program managers: Dr. Laura Biven and Dr. Lucy Nowell)</a:t>
            </a:r>
            <a:r>
              <a:rPr lang="en-US" altLang="zh-CN" sz="1050" dirty="0">
                <a:latin typeface="Palatino" pitchFamily="2" charset="77"/>
                <a:ea typeface="Palatino" pitchFamily="2" charset="77"/>
              </a:rPr>
              <a:t>.</a:t>
            </a:r>
            <a:r>
              <a:rPr lang="zh-CN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This research used resources of the National Energy Research Scienti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fi</a:t>
            </a:r>
            <a:r>
              <a:rPr lang="en-US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c Computing Center (NERSC), a DOE O</a:t>
            </a:r>
            <a:r>
              <a:rPr lang="en-US" altLang="zh-CN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ffi</a:t>
            </a:r>
            <a:r>
              <a:rPr lang="en-US" altLang="en-US" sz="105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ce of Science User Facility.</a:t>
            </a:r>
            <a:endParaRPr lang="en-US" sz="1050" dirty="0">
              <a:solidFill>
                <a:prstClr val="black"/>
              </a:solidFill>
              <a:latin typeface="Palatino" pitchFamily="2" charset="77"/>
              <a:ea typeface="Palatino" pitchFamily="2" charset="77"/>
              <a:cs typeface="DejaVu Math TeX Gy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ew_DOE_Logo_White_06020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6" y="4715903"/>
            <a:ext cx="3589861" cy="8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BNL_Logo_white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93" y="880533"/>
            <a:ext cx="2997200" cy="2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6E2237-07AC-9448-A0A5-826F90B96C99}"/>
              </a:ext>
            </a:extLst>
          </p:cNvPr>
          <p:cNvSpPr/>
          <p:nvPr/>
        </p:nvSpPr>
        <p:spPr>
          <a:xfrm>
            <a:off x="1" y="0"/>
            <a:ext cx="6206836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A003F-1E7B-6E44-AE72-C56EB961E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711" y="981013"/>
            <a:ext cx="1996733" cy="2347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8A3CB-32EE-C04C-AC79-D80A0084F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44" y="4483604"/>
            <a:ext cx="4605867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368F5C6-AD59-2C47-A844-67EAB00A1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1683" y="1741251"/>
            <a:ext cx="7688634" cy="33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68268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F2DF4B-82C9-4ADC-A9E7-3CD248224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51" y="1276539"/>
            <a:ext cx="5089676" cy="4849095"/>
          </a:xfrm>
        </p:spPr>
        <p:txBody>
          <a:bodyPr/>
          <a:lstStyle/>
          <a:p>
            <a:pPr marL="385763" lvl="1" indent="-385763"/>
            <a:r>
              <a:rPr lang="en-US" altLang="zh-CN" dirty="0"/>
              <a:t>Self-describing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Formats</a:t>
            </a:r>
          </a:p>
          <a:p>
            <a:pPr marL="919150" lvl="2" indent="-385763"/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stored</a:t>
            </a:r>
            <a:r>
              <a:rPr lang="zh-CN" altLang="en-US" dirty="0"/>
              <a:t> </a:t>
            </a:r>
            <a:r>
              <a:rPr lang="en-US" altLang="zh-CN" dirty="0"/>
              <a:t>alongside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</a:p>
          <a:p>
            <a:pPr marL="919150" lvl="2" indent="-385763"/>
            <a:r>
              <a:rPr lang="en-US" altLang="zh-CN" dirty="0"/>
              <a:t>HDF5,</a:t>
            </a:r>
            <a:r>
              <a:rPr lang="zh-CN" altLang="en-US" dirty="0"/>
              <a:t> </a:t>
            </a:r>
            <a:r>
              <a:rPr lang="en-US" altLang="zh-CN" dirty="0" err="1"/>
              <a:t>netCDF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ADIOS-BP,</a:t>
            </a:r>
            <a:r>
              <a:rPr lang="zh-CN" altLang="en-US" dirty="0"/>
              <a:t> </a:t>
            </a:r>
            <a:r>
              <a:rPr lang="en-US" altLang="zh-CN" dirty="0"/>
              <a:t>ASDF,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E10B7-E664-B649-9627-03233A508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93" y="2663165"/>
            <a:ext cx="3593687" cy="208990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EA4187E-6986-A144-8B80-195C3F2CFA4E}"/>
              </a:ext>
            </a:extLst>
          </p:cNvPr>
          <p:cNvSpPr/>
          <p:nvPr/>
        </p:nvSpPr>
        <p:spPr>
          <a:xfrm>
            <a:off x="1634437" y="3125709"/>
            <a:ext cx="1077362" cy="606582"/>
          </a:xfrm>
          <a:prstGeom prst="ellipse">
            <a:avLst/>
          </a:prstGeom>
          <a:noFill/>
          <a:ln w="28575">
            <a:solidFill>
              <a:srgbClr val="F25D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96868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over HDF5 File Collection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FF1EB6-A3BA-49C8-AB23-783A0F3A8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51" y="1303699"/>
            <a:ext cx="5089676" cy="4821935"/>
          </a:xfrm>
        </p:spPr>
        <p:txBody>
          <a:bodyPr>
            <a:normAutofit/>
          </a:bodyPr>
          <a:lstStyle/>
          <a:p>
            <a:pPr lvl="2"/>
            <a:r>
              <a:rPr lang="en-US" altLang="zh-CN" b="1" dirty="0">
                <a:solidFill>
                  <a:srgbClr val="FFBD4A"/>
                </a:solidFill>
              </a:rPr>
              <a:t>File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System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Hierarchy</a:t>
            </a:r>
          </a:p>
          <a:p>
            <a:pPr lvl="3"/>
            <a:r>
              <a:rPr lang="en-US" altLang="zh-CN" dirty="0"/>
              <a:t>Directory</a:t>
            </a:r>
          </a:p>
          <a:p>
            <a:pPr lvl="3"/>
            <a:r>
              <a:rPr lang="en-US" altLang="zh-CN" dirty="0"/>
              <a:t>HDF5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pPr lvl="2"/>
            <a:r>
              <a:rPr lang="en-US" altLang="zh-CN" b="1" dirty="0">
                <a:solidFill>
                  <a:srgbClr val="FFBD4A"/>
                </a:solidFill>
              </a:rPr>
              <a:t>+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Object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Hierarchy</a:t>
            </a:r>
          </a:p>
          <a:p>
            <a:pPr lvl="3"/>
            <a:r>
              <a:rPr lang="en-US" altLang="zh-CN" dirty="0"/>
              <a:t>Groups</a:t>
            </a:r>
          </a:p>
          <a:p>
            <a:pPr lvl="3"/>
            <a:r>
              <a:rPr lang="en-US" altLang="zh-CN" dirty="0"/>
              <a:t>Datasets</a:t>
            </a:r>
            <a:endParaRPr lang="en-US" dirty="0"/>
          </a:p>
          <a:p>
            <a:pPr lvl="2"/>
            <a:r>
              <a:rPr lang="en-US" altLang="zh-CN" b="1" dirty="0">
                <a:solidFill>
                  <a:srgbClr val="FFBD4A"/>
                </a:solidFill>
              </a:rPr>
              <a:t>=HDF5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File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Collection</a:t>
            </a:r>
            <a:r>
              <a:rPr lang="zh-CN" altLang="en-US" b="1" dirty="0">
                <a:solidFill>
                  <a:srgbClr val="FFBD4A"/>
                </a:solidFill>
              </a:rPr>
              <a:t> </a:t>
            </a:r>
            <a:r>
              <a:rPr lang="en-US" altLang="zh-CN" b="1" dirty="0">
                <a:solidFill>
                  <a:srgbClr val="FFBD4A"/>
                </a:solidFill>
              </a:rPr>
              <a:t>Hierarchy</a:t>
            </a:r>
            <a:endParaRPr lang="en-US" b="1" dirty="0">
              <a:solidFill>
                <a:srgbClr val="FFBD4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45D15-55E2-9B43-9634-A127AD8B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68" y="1698236"/>
            <a:ext cx="5822967" cy="719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3D328A-F2B2-9C4D-973D-2B15805B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69" y="2362031"/>
            <a:ext cx="2413975" cy="2825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4831D-99C3-2841-B79A-63FDBCCE6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38" y="2362031"/>
            <a:ext cx="3427097" cy="2825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03014D-8F42-C847-81A3-01B2A6FD2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93" y="2663165"/>
            <a:ext cx="3593687" cy="2089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31058-7B7D-3A44-84CA-3176D7315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541" y="3103379"/>
            <a:ext cx="1520484" cy="1209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6F0B82-6967-DB45-8A5F-6E70A1B692AE}"/>
              </a:ext>
            </a:extLst>
          </p:cNvPr>
          <p:cNvSpPr txBox="1"/>
          <p:nvPr/>
        </p:nvSpPr>
        <p:spPr>
          <a:xfrm>
            <a:off x="6172034" y="5251267"/>
            <a:ext cx="545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</a:rPr>
              <a:t>Find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data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objects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with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metadata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attribute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“brightness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=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60”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</a:rPr>
              <a:t>Find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data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files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with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any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data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object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on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which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attribute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“temperature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=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50”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964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87816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+mn-lt"/>
              </a:rPr>
              <a:t>Metadata Search by Scanning Data Files</a:t>
            </a:r>
            <a:endParaRPr lang="en-US" dirty="0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A9635-47F3-4CC9-A70F-A1BDB4A05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51" y="1294647"/>
            <a:ext cx="5089676" cy="4830988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rgbClr val="FFBD4A"/>
                </a:solidFill>
              </a:rPr>
              <a:t>Drawback</a:t>
            </a:r>
            <a:r>
              <a:rPr lang="en-US" altLang="zh-CN" sz="2800" b="1" dirty="0">
                <a:solidFill>
                  <a:srgbClr val="FFBD4A"/>
                </a:solidFill>
              </a:rPr>
              <a:t>s</a:t>
            </a:r>
          </a:p>
          <a:p>
            <a:pPr lvl="2"/>
            <a:r>
              <a:rPr lang="en-US" sz="2400" dirty="0"/>
              <a:t>Time-consuming file scanning process</a:t>
            </a:r>
          </a:p>
          <a:p>
            <a:pPr lvl="3"/>
            <a:r>
              <a:rPr lang="en-US" sz="2000" dirty="0"/>
              <a:t>Size of the data objects</a:t>
            </a:r>
          </a:p>
          <a:p>
            <a:pPr lvl="3"/>
            <a:r>
              <a:rPr lang="en-US" sz="2000" dirty="0"/>
              <a:t>Number of the data files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8FF51E-B247-4740-9E5C-7D94917B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68" y="1698236"/>
            <a:ext cx="5822967" cy="71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6FCC44-2A96-6841-BE47-14638E23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69" y="2362031"/>
            <a:ext cx="2413975" cy="2825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B58FD3-A5E5-A24B-BD2C-94333009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38" y="2362031"/>
            <a:ext cx="3427097" cy="2825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E2EFE-91F6-E745-BADE-54262D26A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93" y="2663165"/>
            <a:ext cx="3593687" cy="2089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08D2B0-E404-C646-95B7-F3B9D6303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541" y="3103379"/>
            <a:ext cx="1520484" cy="1209476"/>
          </a:xfrm>
          <a:prstGeom prst="rect">
            <a:avLst/>
          </a:prstGeom>
        </p:spPr>
      </p:pic>
      <p:sp>
        <p:nvSpPr>
          <p:cNvPr id="2" name="Pie 1">
            <a:extLst>
              <a:ext uri="{FF2B5EF4-FFF2-40B4-BE49-F238E27FC236}">
                <a16:creationId xmlns:a16="http://schemas.microsoft.com/office/drawing/2014/main" id="{328C2F6F-FC09-F44B-A864-94F9FEA5D46D}"/>
              </a:ext>
            </a:extLst>
          </p:cNvPr>
          <p:cNvSpPr/>
          <p:nvPr/>
        </p:nvSpPr>
        <p:spPr>
          <a:xfrm rot="2847048">
            <a:off x="6158635" y="3088054"/>
            <a:ext cx="373488" cy="373488"/>
          </a:xfrm>
          <a:prstGeom prst="pie">
            <a:avLst/>
          </a:prstGeom>
          <a:solidFill>
            <a:srgbClr val="FFBE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1 0.00532 0.01562 0.01064 0.03685 0.00185 C 0.0582 -0.00695 0.09622 -0.04676 0.12773 -0.05255 C 0.15924 -0.05857 0.19583 -0.03611 0.22604 -0.0338 C 0.25612 -0.03172 0.32474 -0.06389 0.30833 -0.03936 C 0.29206 -0.01505 0.1418 0.08449 0.12773 0.11273 C 0.11367 0.14074 0.19427 0.12731 0.22383 0.12963 C 0.25351 0.13171 0.27864 0.15416 0.30521 0.12569 C 0.33177 0.09722 0.38346 -0.04144 0.38346 -0.04144 L 0.38346 -0.04144 C 0.372 -0.00602 0.3151 0.14398 0.31471 0.17083 C 0.31432 0.19768 0.38125 0.12014 0.38125 0.12014 L 0.38125 0.12014 " pathEditMode="relative" ptsTypes="AAAAAAAAAAAAA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240049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Metadata Search with Database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A7A179-C494-4C23-A1B3-555394B97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651" y="1294647"/>
            <a:ext cx="5089676" cy="4830988"/>
          </a:xfrm>
        </p:spPr>
        <p:txBody>
          <a:bodyPr>
            <a:normAutofit/>
          </a:bodyPr>
          <a:lstStyle/>
          <a:p>
            <a:r>
              <a:rPr lang="en-US" sz="2800" dirty="0"/>
              <a:t>Violating self-contained data management principle</a:t>
            </a:r>
            <a:endParaRPr lang="en-US" dirty="0"/>
          </a:p>
          <a:p>
            <a:pPr lvl="2"/>
            <a:r>
              <a:rPr lang="en-US" altLang="zh-CN" dirty="0"/>
              <a:t>Deployment</a:t>
            </a:r>
            <a:r>
              <a:rPr lang="zh-CN" altLang="en-US" dirty="0"/>
              <a:t> </a:t>
            </a:r>
            <a:r>
              <a:rPr lang="en-US" altLang="zh-CN" dirty="0"/>
              <a:t>Effort</a:t>
            </a:r>
          </a:p>
          <a:p>
            <a:pPr lvl="2"/>
            <a:r>
              <a:rPr lang="en-US" dirty="0"/>
              <a:t>Data Model Adaption</a:t>
            </a:r>
          </a:p>
          <a:p>
            <a:pPr lvl="2"/>
            <a:r>
              <a:rPr lang="en-US" dirty="0"/>
              <a:t>Maintenance Demand</a:t>
            </a:r>
          </a:p>
          <a:p>
            <a:pPr lvl="2"/>
            <a:r>
              <a:rPr lang="en-US" dirty="0"/>
              <a:t>Storage Redundancy</a:t>
            </a:r>
          </a:p>
          <a:p>
            <a:pPr lvl="2"/>
            <a:r>
              <a:rPr lang="en-US" dirty="0"/>
              <a:t>Performance Issue</a:t>
            </a:r>
            <a:r>
              <a:rPr lang="en-US" altLang="zh-CN" dirty="0"/>
              <a:t>s</a:t>
            </a:r>
            <a:endParaRPr lang="en-US" dirty="0"/>
          </a:p>
          <a:p>
            <a:pPr lvl="2"/>
            <a:r>
              <a:rPr lang="en-US" dirty="0"/>
              <a:t>Poor Portability &amp; Mobility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D0609-2091-9A49-93FE-20B89B47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31" y="2937935"/>
            <a:ext cx="3670300" cy="318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236EE-10B1-BD40-8F3A-5BAE9BD0A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913" y="2937935"/>
            <a:ext cx="2108200" cy="318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302EA0-2B38-874A-9241-FF04C11F5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381" y="4295012"/>
            <a:ext cx="3276600" cy="139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6CD3B-D3DB-D14B-9294-4D5F06292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381" y="3211505"/>
            <a:ext cx="32893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CBE94-7E47-4B4E-B8BE-3AE8A7F96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313" y="3505078"/>
            <a:ext cx="12954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FFA26-AD20-3943-83F4-DB88F69EB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0281" y="4405037"/>
            <a:ext cx="3098800" cy="78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4A6F2-6439-7945-B94B-F1F541175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913" y="4104093"/>
            <a:ext cx="33274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C59884-FDDA-2E40-ACF8-7C11D9464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7482" y="3071455"/>
            <a:ext cx="4000500" cy="315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4CCA16-B3E8-7F44-A9D5-4A7C07A2C6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649781" y="3054759"/>
            <a:ext cx="46656" cy="332425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979B773-62FA-D54A-915F-09422477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14510"/>
              </p:ext>
            </p:extLst>
          </p:nvPr>
        </p:nvGraphicFramePr>
        <p:xfrm>
          <a:off x="5685347" y="999208"/>
          <a:ext cx="6266365" cy="17719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3273">
                  <a:extLst>
                    <a:ext uri="{9D8B030D-6E8A-4147-A177-3AD203B41FA5}">
                      <a16:colId xmlns:a16="http://schemas.microsoft.com/office/drawing/2014/main" val="3022045074"/>
                    </a:ext>
                  </a:extLst>
                </a:gridCol>
                <a:gridCol w="1253273">
                  <a:extLst>
                    <a:ext uri="{9D8B030D-6E8A-4147-A177-3AD203B41FA5}">
                      <a16:colId xmlns:a16="http://schemas.microsoft.com/office/drawing/2014/main" val="3567091473"/>
                    </a:ext>
                  </a:extLst>
                </a:gridCol>
                <a:gridCol w="1253273">
                  <a:extLst>
                    <a:ext uri="{9D8B030D-6E8A-4147-A177-3AD203B41FA5}">
                      <a16:colId xmlns:a16="http://schemas.microsoft.com/office/drawing/2014/main" val="36576591"/>
                    </a:ext>
                  </a:extLst>
                </a:gridCol>
                <a:gridCol w="1253273">
                  <a:extLst>
                    <a:ext uri="{9D8B030D-6E8A-4147-A177-3AD203B41FA5}">
                      <a16:colId xmlns:a16="http://schemas.microsoft.com/office/drawing/2014/main" val="2280729841"/>
                    </a:ext>
                  </a:extLst>
                </a:gridCol>
                <a:gridCol w="1253273">
                  <a:extLst>
                    <a:ext uri="{9D8B030D-6E8A-4147-A177-3AD203B41FA5}">
                      <a16:colId xmlns:a16="http://schemas.microsoft.com/office/drawing/2014/main" val="3771688393"/>
                    </a:ext>
                  </a:extLst>
                </a:gridCol>
              </a:tblGrid>
              <a:tr h="3134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Source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DB System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DB Type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55748"/>
                  </a:ext>
                </a:extLst>
              </a:tr>
              <a:tr h="313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SPOT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Suite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Tomography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HDF5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MongoDB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NoSQL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40440"/>
                  </a:ext>
                </a:extLst>
              </a:tr>
              <a:tr h="313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JAMO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Genomics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HDF5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MongoDB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74072"/>
                  </a:ext>
                </a:extLst>
              </a:tr>
              <a:tr h="313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BIMM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Biomedical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ira Sans" panose="020B0503050000020004" pitchFamily="34" charset="-120"/>
                          <a:ea typeface="Fira Sans" panose="020B0503050000020004" pitchFamily="34" charset="-120"/>
                        </a:rPr>
                        <a:t>Biomedical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MySQL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RDBMS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837402"/>
                  </a:ext>
                </a:extLst>
              </a:tr>
              <a:tr h="313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EMPRESS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2.0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ira Sans" panose="020B0503050000020004" pitchFamily="34" charset="-120"/>
                          <a:ea typeface="Fira Sans" panose="020B0503050000020004" pitchFamily="34" charset="-120"/>
                        </a:rPr>
                        <a:t>HDF5, </a:t>
                      </a:r>
                      <a:r>
                        <a:rPr lang="en-US" sz="1400" dirty="0" err="1">
                          <a:latin typeface="Fira Sans" panose="020B0503050000020004" pitchFamily="34" charset="-120"/>
                          <a:ea typeface="Fira Sans" panose="020B0503050000020004" pitchFamily="34" charset="-120"/>
                        </a:rPr>
                        <a:t>netCDF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SQLite</a:t>
                      </a:r>
                      <a:endParaRPr lang="en-US" sz="1400" dirty="0">
                        <a:latin typeface="Fira Sans" panose="020B0503050000020004" pitchFamily="34" charset="-120"/>
                        <a:ea typeface="Fira Sans" panose="020B05030500000200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5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4" y="187816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+mn-lt"/>
              </a:rPr>
              <a:t>A New Era of Metadata Search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A9635-47F3-4CC9-A70F-A1BDB4A05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51" y="1294647"/>
            <a:ext cx="5089676" cy="4830988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rgbClr val="FFBD4A"/>
                </a:solidFill>
              </a:rPr>
              <a:t>Self-contained Metadata Index</a:t>
            </a:r>
            <a:endParaRPr lang="en-US" altLang="zh-CN" sz="2800" b="1" dirty="0">
              <a:solidFill>
                <a:srgbClr val="FFBD4A"/>
              </a:solidFill>
            </a:endParaRPr>
          </a:p>
          <a:p>
            <a:pPr lvl="2"/>
            <a:r>
              <a:rPr lang="en-US" altLang="zh-CN" sz="2400" dirty="0"/>
              <a:t>Minimal C</a:t>
            </a:r>
            <a:r>
              <a:rPr lang="en-US" sz="2400" dirty="0"/>
              <a:t>omplexity:</a:t>
            </a:r>
          </a:p>
          <a:p>
            <a:pPr lvl="3"/>
            <a:r>
              <a:rPr lang="en-US" sz="2000" dirty="0"/>
              <a:t>Metadata schema</a:t>
            </a:r>
          </a:p>
          <a:p>
            <a:pPr lvl="3"/>
            <a:r>
              <a:rPr lang="en-US" sz="2000" dirty="0"/>
              <a:t>Metadata search process</a:t>
            </a:r>
          </a:p>
          <a:p>
            <a:pPr lvl="2"/>
            <a:r>
              <a:rPr lang="en-US" sz="2267" dirty="0"/>
              <a:t>Portability &amp; Mobility</a:t>
            </a:r>
          </a:p>
          <a:p>
            <a:pPr lvl="2"/>
            <a:r>
              <a:rPr lang="en-US" sz="2267" dirty="0"/>
              <a:t>Minimal Storage Requirement</a:t>
            </a:r>
          </a:p>
          <a:p>
            <a:pPr lvl="2"/>
            <a:r>
              <a:rPr lang="en-US" sz="2267" dirty="0"/>
              <a:t>Performance Gain</a:t>
            </a:r>
            <a:r>
              <a:rPr lang="en-US" altLang="zh-CN" sz="2267" dirty="0"/>
              <a:t>s</a:t>
            </a:r>
            <a:endParaRPr lang="en-US" sz="2267" dirty="0"/>
          </a:p>
          <a:p>
            <a:pPr lvl="2"/>
            <a:endParaRPr lang="en-US" sz="22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8FF51E-B247-4740-9E5C-7D94917B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68" y="1698236"/>
            <a:ext cx="5822967" cy="71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6FCC44-2A96-6841-BE47-14638E23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69" y="2362030"/>
            <a:ext cx="2413975" cy="3489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B58FD3-A5E5-A24B-BD2C-94333009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38" y="2362031"/>
            <a:ext cx="3427097" cy="348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E2EFE-91F6-E745-BADE-54262D26A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93" y="2663165"/>
            <a:ext cx="3593687" cy="2089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08D2B0-E404-C646-95B7-F3B9D6303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541" y="3103379"/>
            <a:ext cx="1520484" cy="1209476"/>
          </a:xfrm>
          <a:prstGeom prst="rect">
            <a:avLst/>
          </a:prstGeom>
        </p:spPr>
      </p:pic>
      <p:sp>
        <p:nvSpPr>
          <p:cNvPr id="2" name="Pie 1">
            <a:extLst>
              <a:ext uri="{FF2B5EF4-FFF2-40B4-BE49-F238E27FC236}">
                <a16:creationId xmlns:a16="http://schemas.microsoft.com/office/drawing/2014/main" id="{328C2F6F-FC09-F44B-A864-94F9FEA5D46D}"/>
              </a:ext>
            </a:extLst>
          </p:cNvPr>
          <p:cNvSpPr/>
          <p:nvPr/>
        </p:nvSpPr>
        <p:spPr>
          <a:xfrm rot="2847048">
            <a:off x="6158635" y="3088054"/>
            <a:ext cx="373488" cy="373488"/>
          </a:xfrm>
          <a:prstGeom prst="pie">
            <a:avLst/>
          </a:prstGeom>
          <a:solidFill>
            <a:srgbClr val="FFBE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ist">
            <a:extLst>
              <a:ext uri="{FF2B5EF4-FFF2-40B4-BE49-F238E27FC236}">
                <a16:creationId xmlns:a16="http://schemas.microsoft.com/office/drawing/2014/main" id="{229070C4-57FC-2841-B4C5-BB26297FB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2520" y="4895291"/>
            <a:ext cx="813918" cy="813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BF495-C4C7-C442-A7A8-913E69ADCE38}"/>
              </a:ext>
            </a:extLst>
          </p:cNvPr>
          <p:cNvSpPr txBox="1"/>
          <p:nvPr/>
        </p:nvSpPr>
        <p:spPr>
          <a:xfrm>
            <a:off x="6024117" y="5670487"/>
            <a:ext cx="1863331" cy="646331"/>
          </a:xfrm>
          <a:prstGeom prst="rect">
            <a:avLst/>
          </a:prstGeom>
          <a:solidFill>
            <a:srgbClr val="F25D5F"/>
          </a:solidFill>
          <a:ln>
            <a:solidFill>
              <a:srgbClr val="F25D5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Direct Access to </a:t>
            </a: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Metadata Index</a:t>
            </a:r>
          </a:p>
        </p:txBody>
      </p:sp>
    </p:spTree>
    <p:extLst>
      <p:ext uri="{BB962C8B-B14F-4D97-AF65-F5344CB8AC3E}">
        <p14:creationId xmlns:p14="http://schemas.microsoft.com/office/powerpoint/2010/main" val="18433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0378 0.30186 L 0.10378 0.30232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5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 animBg="1"/>
      <p:bldP spid="2" grpId="0" animBg="1"/>
      <p:bldP spid="2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947" y="262065"/>
            <a:ext cx="11442616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MIQS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Querying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D79F619-1065-4972-A307-29046216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265" y="1294647"/>
            <a:ext cx="5089676" cy="4830987"/>
          </a:xfrm>
        </p:spPr>
        <p:txBody>
          <a:bodyPr>
            <a:normAutofit fontScale="92500"/>
          </a:bodyPr>
          <a:lstStyle/>
          <a:p>
            <a:pPr marL="0" lvl="1" indent="-341312"/>
            <a:r>
              <a:rPr lang="en-US" altLang="zh-CN" b="1" dirty="0">
                <a:solidFill>
                  <a:srgbClr val="FFBE4A"/>
                </a:solidFill>
              </a:rPr>
              <a:t>Overview</a:t>
            </a:r>
          </a:p>
          <a:p>
            <a:pPr marL="463550" lvl="2" indent="-273050"/>
            <a:r>
              <a:rPr lang="en-US" altLang="zh-CN" dirty="0"/>
              <a:t>In-memory Index</a:t>
            </a:r>
          </a:p>
          <a:p>
            <a:pPr marL="463550" lvl="2" indent="-273050"/>
            <a:r>
              <a:rPr lang="en-US" dirty="0"/>
              <a:t>Index Persistence</a:t>
            </a:r>
          </a:p>
          <a:p>
            <a:pPr marL="463550" lvl="2" indent="-273050"/>
            <a:r>
              <a:rPr lang="en-US" dirty="0"/>
              <a:t>Index Loading</a:t>
            </a:r>
          </a:p>
          <a:p>
            <a:pPr marL="463550" lvl="2" indent="-273050"/>
            <a:r>
              <a:rPr lang="en-US" dirty="0"/>
              <a:t>Metadata Search Service</a:t>
            </a:r>
          </a:p>
          <a:p>
            <a:pPr marL="0" lvl="1" indent="-341312"/>
            <a:r>
              <a:rPr lang="en-US" b="1" dirty="0">
                <a:solidFill>
                  <a:srgbClr val="FFBE4A"/>
                </a:solidFill>
              </a:rPr>
              <a:t>Highlight</a:t>
            </a:r>
            <a:r>
              <a:rPr lang="en-US" altLang="zh-CN" b="1" dirty="0">
                <a:solidFill>
                  <a:srgbClr val="FFBE4A"/>
                </a:solidFill>
              </a:rPr>
              <a:t>s</a:t>
            </a:r>
            <a:endParaRPr lang="en-US" b="1" dirty="0">
              <a:solidFill>
                <a:srgbClr val="FFBE4A"/>
              </a:solidFill>
            </a:endParaRPr>
          </a:p>
          <a:p>
            <a:pPr marL="463550" lvl="2" indent="-287338"/>
            <a:r>
              <a:rPr lang="en-US" altLang="zh-CN" dirty="0">
                <a:solidFill>
                  <a:schemeClr val="bg1"/>
                </a:solidFill>
              </a:rPr>
              <a:t>Minimal Complexity</a:t>
            </a:r>
            <a:endParaRPr lang="en-US" dirty="0">
              <a:solidFill>
                <a:schemeClr val="bg1"/>
              </a:solidFill>
            </a:endParaRPr>
          </a:p>
          <a:p>
            <a:pPr marL="463550" lvl="2" indent="-287338"/>
            <a:r>
              <a:rPr lang="en-US" dirty="0">
                <a:solidFill>
                  <a:schemeClr val="bg1"/>
                </a:solidFill>
              </a:rPr>
              <a:t>Portability &amp; Mobility</a:t>
            </a:r>
          </a:p>
          <a:p>
            <a:pPr marL="463550" lvl="2" indent="-287338"/>
            <a:r>
              <a:rPr lang="en-US" dirty="0">
                <a:solidFill>
                  <a:schemeClr val="bg1"/>
                </a:solidFill>
              </a:rPr>
              <a:t>Minimal Storage Requirement</a:t>
            </a:r>
          </a:p>
          <a:p>
            <a:pPr marL="463550" lvl="2" indent="-287338"/>
            <a:r>
              <a:rPr lang="en-US" dirty="0">
                <a:solidFill>
                  <a:schemeClr val="bg1"/>
                </a:solidFill>
              </a:rPr>
              <a:t>Performance Gain</a:t>
            </a:r>
            <a:r>
              <a:rPr lang="en-US" altLang="zh-CN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  <a:p>
            <a:pPr marL="80963" lvl="2" indent="-30480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94D31-19C4-0941-B118-C91FCE3B0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7" y="1513028"/>
            <a:ext cx="2481556" cy="383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16467-7403-9141-8CFB-FF725ECA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03" y="1585363"/>
            <a:ext cx="2341824" cy="1519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B8330-6138-8549-84E0-61F251930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03" y="3177674"/>
            <a:ext cx="2341824" cy="1838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CB22B-CFD1-A94B-85E0-90CD1A3F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50" y="3219766"/>
            <a:ext cx="2258332" cy="564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D0440-F136-E245-865F-CDE76F25FB3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850" y="3826441"/>
            <a:ext cx="2258332" cy="832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9DF554-4729-F44B-8B7E-BFE13360B701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79103" y="1950028"/>
            <a:ext cx="1032812" cy="1015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1861C3-F4F9-6D41-9499-715811C4CA3E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788115" y="1950028"/>
            <a:ext cx="1032812" cy="1015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F3E3D-195E-7449-AB3A-40F65DFD47AA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563935" y="1327435"/>
            <a:ext cx="3848204" cy="41272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D4E1A2-5D35-D34D-96EF-CA586E83C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5612" y="2752253"/>
            <a:ext cx="1706100" cy="1490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DEF9D7-805F-6E4B-8A88-AF613253F49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4000"/>
          </a:blip>
          <a:stretch>
            <a:fillRect/>
          </a:stretch>
        </p:blipFill>
        <p:spPr>
          <a:xfrm>
            <a:off x="3465849" y="4125194"/>
            <a:ext cx="2715863" cy="890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894D20-1367-884B-AE36-2521786CA1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344" y="4414909"/>
            <a:ext cx="763354" cy="151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052361-58EB-E64B-A71D-0BC0EA9E42F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lum bright="9000"/>
          </a:blip>
          <a:stretch>
            <a:fillRect/>
          </a:stretch>
        </p:blipFill>
        <p:spPr>
          <a:xfrm>
            <a:off x="3481815" y="1873399"/>
            <a:ext cx="2699897" cy="955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F3E0D-EDB1-C14F-8BA7-C1219BE1E9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0576" y="2732806"/>
            <a:ext cx="1792342" cy="15199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14E370-6A63-2C4C-B0D9-C06971E0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9987" y="3935350"/>
            <a:ext cx="1813520" cy="1680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B34368-DFC6-2C41-B986-0EC86C7216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712" y="5550023"/>
            <a:ext cx="1160635" cy="3327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EE450-8ABA-054F-8B55-52863A1740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0680" y="5567599"/>
            <a:ext cx="1160635" cy="3151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B2B7D5-AC41-6B41-A3C4-9C778ABDFC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1315" y="5550023"/>
            <a:ext cx="1002820" cy="3317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49064A-40BA-4B40-A6E7-C453666D59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74052" y="5545993"/>
            <a:ext cx="1160635" cy="3327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312CE8-79DE-0A45-A81A-5CB68ADD38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03506" y="5548515"/>
            <a:ext cx="809970" cy="3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25" y="238210"/>
            <a:ext cx="10382552" cy="464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73EDC6-62D1-4374-A299-491CD2A3C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1294647"/>
            <a:ext cx="5089676" cy="4830987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Path Lists</a:t>
            </a:r>
          </a:p>
          <a:p>
            <a:pPr lvl="3"/>
            <a:r>
              <a:rPr lang="en-US" sz="2000" dirty="0"/>
              <a:t>IDs instead of repetitive path strings.</a:t>
            </a:r>
            <a:endParaRPr lang="en-US" sz="2400" dirty="0"/>
          </a:p>
          <a:p>
            <a:pPr lvl="2"/>
            <a:r>
              <a:rPr lang="en-US" sz="2400" dirty="0"/>
              <a:t>ART – Adaptive Radix Tree</a:t>
            </a:r>
          </a:p>
          <a:p>
            <a:pPr lvl="3"/>
            <a:r>
              <a:rPr lang="en-US" sz="2000" dirty="0"/>
              <a:t>Save space for strings with common prefix</a:t>
            </a:r>
          </a:p>
          <a:p>
            <a:pPr lvl="3"/>
            <a:r>
              <a:rPr lang="en-US" sz="2000" dirty="0"/>
              <a:t>Exact query</a:t>
            </a:r>
          </a:p>
          <a:p>
            <a:pPr lvl="3"/>
            <a:r>
              <a:rPr lang="en-US" sz="2000" dirty="0"/>
              <a:t>Affix-based query</a:t>
            </a:r>
          </a:p>
          <a:p>
            <a:pPr lvl="2"/>
            <a:r>
              <a:rPr lang="en-US" sz="2400" dirty="0"/>
              <a:t>SBST – Self-balancing Search Tree</a:t>
            </a:r>
          </a:p>
          <a:p>
            <a:pPr lvl="3"/>
            <a:r>
              <a:rPr lang="en-US" sz="2000" dirty="0"/>
              <a:t>Efficient exact query</a:t>
            </a:r>
          </a:p>
          <a:p>
            <a:pPr lvl="3"/>
            <a:r>
              <a:rPr lang="en-US" sz="2000" dirty="0"/>
              <a:t>Possible range query</a:t>
            </a:r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D49F95-DD42-D74D-95C7-D64E1A62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49" y="2657493"/>
            <a:ext cx="2344226" cy="694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06B5C-359F-414F-B4AB-267F57B3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11" y="3469498"/>
            <a:ext cx="4251863" cy="753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36B20-97C3-574E-8A85-189D9842C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11" y="4270129"/>
            <a:ext cx="4251863" cy="176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1D906-0815-5E40-9639-F87B50ADB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160" y="2065154"/>
            <a:ext cx="3890004" cy="753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C8C4D-EDBE-794D-9E2C-39D36BB08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311" y="4493614"/>
            <a:ext cx="4261093" cy="5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6254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3493</Words>
  <Application>Microsoft Macintosh PowerPoint</Application>
  <PresentationFormat>Widescreen</PresentationFormat>
  <Paragraphs>372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Nunito</vt:lpstr>
      <vt:lpstr>Nunito ExtraBold</vt:lpstr>
      <vt:lpstr>Times New Roman</vt:lpstr>
      <vt:lpstr>Fira Sans</vt:lpstr>
      <vt:lpstr>Calibri</vt:lpstr>
      <vt:lpstr>Palatino</vt:lpstr>
      <vt:lpstr>Wingdings</vt:lpstr>
      <vt:lpstr>Arial</vt:lpstr>
      <vt:lpstr>6_Custom Design</vt:lpstr>
      <vt:lpstr>4_Custom Design</vt:lpstr>
      <vt:lpstr>5_Custom Design</vt:lpstr>
      <vt:lpstr>7_Custom Design</vt:lpstr>
      <vt:lpstr>PowerPoint Presentation</vt:lpstr>
      <vt:lpstr>Data Management in Scientific Applications</vt:lpstr>
      <vt:lpstr>Self-describing Data Formats</vt:lpstr>
      <vt:lpstr>Metadata Search over HDF5 File Collection</vt:lpstr>
      <vt:lpstr>Metadata Search by Scanning Data Files</vt:lpstr>
      <vt:lpstr>Metadata Search with Database</vt:lpstr>
      <vt:lpstr>A New Era of Metadata Search</vt:lpstr>
      <vt:lpstr>MIQS – Metadata Indexing and Querying Service</vt:lpstr>
      <vt:lpstr>In-memory Index</vt:lpstr>
      <vt:lpstr>Index Construction – Initial Indexing</vt:lpstr>
      <vt:lpstr>Index Construction – Compact Index File</vt:lpstr>
      <vt:lpstr>Index Construction – Index File Read/Write</vt:lpstr>
      <vt:lpstr>Serving Queries</vt:lpstr>
      <vt:lpstr>Evaluation – Platform &amp; Control Experiment</vt:lpstr>
      <vt:lpstr>Evaluation – Dataset</vt:lpstr>
      <vt:lpstr>Evaluation – Indexing Time</vt:lpstr>
      <vt:lpstr>Evaluation – Indexing Time (Break-down)</vt:lpstr>
      <vt:lpstr>Evaluation – Query Performance</vt:lpstr>
      <vt:lpstr>Evaluation – Memory Consumption</vt:lpstr>
      <vt:lpstr>PowerPoint Presentation</vt:lpstr>
      <vt:lpstr>Follow 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Zhang, X Spirit</dc:creator>
  <cp:lastModifiedBy/>
  <cp:revision>1</cp:revision>
  <dcterms:created xsi:type="dcterms:W3CDTF">2019-11-14T23:13:42Z</dcterms:created>
  <dcterms:modified xsi:type="dcterms:W3CDTF">2019-11-19T17:52:13Z</dcterms:modified>
</cp:coreProperties>
</file>