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3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3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3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4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4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4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4" r:id="rId1"/>
  </p:sldMasterIdLst>
  <p:notesMasterIdLst>
    <p:notesMasterId r:id="rId45"/>
  </p:notesMasterIdLst>
  <p:handoutMasterIdLst>
    <p:handoutMasterId r:id="rId46"/>
  </p:handoutMasterIdLst>
  <p:sldIdLst>
    <p:sldId id="256" r:id="rId2"/>
    <p:sldId id="591" r:id="rId3"/>
    <p:sldId id="594" r:id="rId4"/>
    <p:sldId id="590" r:id="rId5"/>
    <p:sldId id="609" r:id="rId6"/>
    <p:sldId id="593" r:id="rId7"/>
    <p:sldId id="592" r:id="rId8"/>
    <p:sldId id="610" r:id="rId9"/>
    <p:sldId id="611" r:id="rId10"/>
    <p:sldId id="612" r:id="rId11"/>
    <p:sldId id="613" r:id="rId12"/>
    <p:sldId id="601" r:id="rId13"/>
    <p:sldId id="493" r:id="rId14"/>
    <p:sldId id="597" r:id="rId15"/>
    <p:sldId id="619" r:id="rId16"/>
    <p:sldId id="621" r:id="rId17"/>
    <p:sldId id="562" r:id="rId18"/>
    <p:sldId id="595" r:id="rId19"/>
    <p:sldId id="489" r:id="rId20"/>
    <p:sldId id="490" r:id="rId21"/>
    <p:sldId id="599" r:id="rId22"/>
    <p:sldId id="557" r:id="rId23"/>
    <p:sldId id="498" r:id="rId24"/>
    <p:sldId id="615" r:id="rId25"/>
    <p:sldId id="539" r:id="rId26"/>
    <p:sldId id="542" r:id="rId27"/>
    <p:sldId id="500" r:id="rId28"/>
    <p:sldId id="499" r:id="rId29"/>
    <p:sldId id="558" r:id="rId30"/>
    <p:sldId id="491" r:id="rId31"/>
    <p:sldId id="600" r:id="rId32"/>
    <p:sldId id="506" r:id="rId33"/>
    <p:sldId id="604" r:id="rId34"/>
    <p:sldId id="543" r:id="rId35"/>
    <p:sldId id="502" r:id="rId36"/>
    <p:sldId id="553" r:id="rId37"/>
    <p:sldId id="607" r:id="rId38"/>
    <p:sldId id="606" r:id="rId39"/>
    <p:sldId id="618" r:id="rId40"/>
    <p:sldId id="579" r:id="rId41"/>
    <p:sldId id="507" r:id="rId42"/>
    <p:sldId id="616" r:id="rId43"/>
    <p:sldId id="508" r:id="rId44"/>
  </p:sldIdLst>
  <p:sldSz cx="12192000" cy="6858000"/>
  <p:notesSz cx="10234613" cy="70993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m Sangkug" initials="L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05E66"/>
    <a:srgbClr val="E8E8EA"/>
    <a:srgbClr val="003056"/>
    <a:srgbClr val="CB6015"/>
    <a:srgbClr val="0432FF"/>
    <a:srgbClr val="ED7D30"/>
    <a:srgbClr val="C54A2A"/>
    <a:srgbClr val="CB6014"/>
    <a:srgbClr val="447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22"/>
    <p:restoredTop sz="95729"/>
  </p:normalViewPr>
  <p:slideViewPr>
    <p:cSldViewPr snapToGrid="0" snapToObjects="1">
      <p:cViewPr varScale="1">
        <p:scale>
          <a:sx n="224" d="100"/>
          <a:sy n="224" d="100"/>
        </p:scale>
        <p:origin x="1296" y="17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Volumes/DATA/01_Research/05_PhD_Thesis/Proposal_presentation/PruneTrain_data/ResNet_CIFAR10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/Volumes/DATA/01_Research/05_PhD_Thesis/Data/prunetrain/CIFAR/ICML/ResNet_summary_rev0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/Volumes/DATA/01_Research/05_PhD_Thesis/Data/prunetrain/CIFAR/ICML/ResNet_summary_rev0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/Volumes/Data/01_Research/05_PhD_Thesis/Data/prunetrain/ImageNet/ImageNet_ResNet50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/Volumes/DATA/01_Research/01_Topics/04_PruneTrain/1_data/1_data/1_pytorch/ImageNet/ImageNet_ResNet5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Volumes/Data/01_Research/05_PhD_Thesis/Data/prunetrain/ImageNet/ImageNet_ResNet5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Volumes/DATA/01_Research/05_PhD_Thesis/Data/prunetrain/ImageNet/ImageNet_ResNet5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Volumes/DATA/01_Research/05_PhD_Thesis/Data/prunetrain/ImageNet/ImageNet_ResNet5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/Volumes/Data/01_Research/05_PhD_Thesis/Data/prunetrain/ImageNet/ImageNet_ResNet50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/Volumes/DATA/01_Research/01_Topics/04_PruneTrain/1_data/1_data/1_pytorch/ImageNet/ImageNet_ResNet50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/Volumes/DATA/01_Research/01_Topics/04_PruneTrain/1_data/1_data/1_pytorch/ImageNet/ImageNet_ResNet50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/Volumes/DATA/01_Research/05_PhD_Thesis/Data/prunetrain/CIFAR/ICML/ResNet_summary_rev0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/Volumes/DATA/01_Research/05_PhD_Thesis/Data/prunetrain/CIFAR/ICML/ResNet_summary_rev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528153130913"/>
          <c:y val="3.7651977713312197E-2"/>
          <c:w val="0.77497277839440604"/>
          <c:h val="0.74100490345683501"/>
        </c:manualLayout>
      </c:layout>
      <c:scatterChart>
        <c:scatterStyle val="lineMarker"/>
        <c:varyColors val="0"/>
        <c:ser>
          <c:idx val="1"/>
          <c:order val="0"/>
          <c:tx>
            <c:strRef>
              <c:f>ResNet50_compress_rate!$M$5</c:f>
              <c:strCache>
                <c:ptCount val="1"/>
                <c:pt idx="0">
                  <c:v>0.2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ResNet50_compress_rate!$K$6:$K$35</c:f>
              <c:numCache>
                <c:formatCode>General</c:formatCode>
                <c:ptCount val="30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180</c:v>
                </c:pt>
                <c:pt idx="19">
                  <c:v>190</c:v>
                </c:pt>
                <c:pt idx="20">
                  <c:v>200</c:v>
                </c:pt>
                <c:pt idx="21">
                  <c:v>210</c:v>
                </c:pt>
                <c:pt idx="22">
                  <c:v>220</c:v>
                </c:pt>
                <c:pt idx="23">
                  <c:v>230</c:v>
                </c:pt>
                <c:pt idx="24">
                  <c:v>240</c:v>
                </c:pt>
                <c:pt idx="25">
                  <c:v>250</c:v>
                </c:pt>
                <c:pt idx="26">
                  <c:v>260</c:v>
                </c:pt>
                <c:pt idx="27">
                  <c:v>270</c:v>
                </c:pt>
                <c:pt idx="28">
                  <c:v>280</c:v>
                </c:pt>
                <c:pt idx="29">
                  <c:v>290</c:v>
                </c:pt>
              </c:numCache>
            </c:numRef>
          </c:xVal>
          <c:yVal>
            <c:numRef>
              <c:f>ResNet50_compress_rate!$M$6:$M$35</c:f>
              <c:numCache>
                <c:formatCode>0%</c:formatCode>
                <c:ptCount val="30"/>
                <c:pt idx="0">
                  <c:v>1</c:v>
                </c:pt>
                <c:pt idx="1">
                  <c:v>0.999695612621601</c:v>
                </c:pt>
                <c:pt idx="2">
                  <c:v>0.89123836867142303</c:v>
                </c:pt>
                <c:pt idx="3">
                  <c:v>0.76408396940906798</c:v>
                </c:pt>
                <c:pt idx="4">
                  <c:v>0.62157700086523104</c:v>
                </c:pt>
                <c:pt idx="5">
                  <c:v>0.55491679810667105</c:v>
                </c:pt>
                <c:pt idx="6">
                  <c:v>0.51084398565623901</c:v>
                </c:pt>
                <c:pt idx="7">
                  <c:v>0.47664212914029802</c:v>
                </c:pt>
                <c:pt idx="8">
                  <c:v>0.44337740032425199</c:v>
                </c:pt>
                <c:pt idx="9">
                  <c:v>0.41823817151141701</c:v>
                </c:pt>
                <c:pt idx="10">
                  <c:v>0.39777670591583802</c:v>
                </c:pt>
                <c:pt idx="11">
                  <c:v>0.38119562349257802</c:v>
                </c:pt>
                <c:pt idx="12">
                  <c:v>0.368197223132255</c:v>
                </c:pt>
                <c:pt idx="13">
                  <c:v>0.35558139162845798</c:v>
                </c:pt>
                <c:pt idx="14">
                  <c:v>0.34614220190172901</c:v>
                </c:pt>
                <c:pt idx="15">
                  <c:v>0.33759804571938001</c:v>
                </c:pt>
                <c:pt idx="16">
                  <c:v>0.32841676376426399</c:v>
                </c:pt>
                <c:pt idx="17">
                  <c:v>0.32216882369102301</c:v>
                </c:pt>
                <c:pt idx="18">
                  <c:v>0.31558658560870301</c:v>
                </c:pt>
                <c:pt idx="19">
                  <c:v>0.31038324767497</c:v>
                </c:pt>
                <c:pt idx="20">
                  <c:v>0.306626923360101</c:v>
                </c:pt>
                <c:pt idx="21">
                  <c:v>0.30488055636676098</c:v>
                </c:pt>
                <c:pt idx="22">
                  <c:v>0.300851006084289</c:v>
                </c:pt>
                <c:pt idx="23">
                  <c:v>0.29529210687950103</c:v>
                </c:pt>
                <c:pt idx="24">
                  <c:v>0.28836561087236101</c:v>
                </c:pt>
                <c:pt idx="25">
                  <c:v>0.28592419617766501</c:v>
                </c:pt>
                <c:pt idx="26">
                  <c:v>0.28532712625207701</c:v>
                </c:pt>
                <c:pt idx="27">
                  <c:v>0.28343571509044901</c:v>
                </c:pt>
                <c:pt idx="28">
                  <c:v>0.28159773231403101</c:v>
                </c:pt>
                <c:pt idx="29">
                  <c:v>0.27833205352276502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74B-2E4A-ACAB-1D156C830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4289424"/>
        <c:axId val="1464292544"/>
      </c:scatterChart>
      <c:valAx>
        <c:axId val="1464289424"/>
        <c:scaling>
          <c:orientation val="minMax"/>
          <c:max val="29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000" dirty="0"/>
                  <a:t>Training epochs</a:t>
                </a:r>
              </a:p>
            </c:rich>
          </c:tx>
          <c:layout>
            <c:manualLayout>
              <c:xMode val="edge"/>
              <c:yMode val="edge"/>
              <c:x val="0.45367531751790902"/>
              <c:y val="0.9086502571273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64292544"/>
        <c:crosses val="autoZero"/>
        <c:crossBetween val="midCat"/>
        <c:majorUnit val="50"/>
      </c:valAx>
      <c:valAx>
        <c:axId val="14642925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.0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64289424"/>
        <c:crosses val="autoZero"/>
        <c:crossBetween val="midCat"/>
        <c:majorUnit val="0.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332500504744599E-2"/>
          <c:y val="4.7151932712956299E-2"/>
          <c:w val="0.88568519079345798"/>
          <c:h val="0.84700988725841098"/>
        </c:manualLayout>
      </c:layout>
      <c:scatterChart>
        <c:scatterStyle val="lineMarker"/>
        <c:varyColors val="0"/>
        <c:ser>
          <c:idx val="1"/>
          <c:order val="0"/>
          <c:tx>
            <c:v>Base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rgbClr val="8A0000"/>
              </a:solidFill>
              <a:ln w="9525">
                <a:solidFill>
                  <a:srgbClr val="8A0000"/>
                </a:solidFill>
              </a:ln>
              <a:effectLst/>
            </c:spPr>
          </c:marker>
          <c:xVal>
            <c:numRef>
              <c:f>CompToSSL_CIFAR10!$B$4:$S$4</c:f>
              <c:numCache>
                <c:formatCode>0.0</c:formatCode>
                <c:ptCount val="18"/>
                <c:pt idx="0">
                  <c:v>138.26099199999999</c:v>
                </c:pt>
                <c:pt idx="1">
                  <c:v>117.292288</c:v>
                </c:pt>
                <c:pt idx="2">
                  <c:v>104.935756</c:v>
                </c:pt>
                <c:pt idx="3">
                  <c:v>77.038563999999994</c:v>
                </c:pt>
                <c:pt idx="4">
                  <c:v>61.897500000000001</c:v>
                </c:pt>
                <c:pt idx="5">
                  <c:v>94.944363999999993</c:v>
                </c:pt>
                <c:pt idx="6">
                  <c:v>84.031887999999995</c:v>
                </c:pt>
                <c:pt idx="7">
                  <c:v>71.675195999999858</c:v>
                </c:pt>
                <c:pt idx="8">
                  <c:v>61.559344000000003</c:v>
                </c:pt>
                <c:pt idx="9">
                  <c:v>227.95264</c:v>
                </c:pt>
                <c:pt idx="10">
                  <c:v>162.043136</c:v>
                </c:pt>
                <c:pt idx="11">
                  <c:v>131.03076799999999</c:v>
                </c:pt>
                <c:pt idx="12">
                  <c:v>93.388795999999857</c:v>
                </c:pt>
                <c:pt idx="13">
                  <c:v>69.872567999999859</c:v>
                </c:pt>
                <c:pt idx="14">
                  <c:v>113.389724</c:v>
                </c:pt>
                <c:pt idx="15">
                  <c:v>99.808524000000006</c:v>
                </c:pt>
                <c:pt idx="16">
                  <c:v>79.80010799999998</c:v>
                </c:pt>
                <c:pt idx="17">
                  <c:v>73.804692000000003</c:v>
                </c:pt>
              </c:numCache>
            </c:numRef>
          </c:xVal>
          <c:yVal>
            <c:numRef>
              <c:f>CompToSSL_CIFAR10!$B$6:$S$6</c:f>
              <c:numCache>
                <c:formatCode>General</c:formatCode>
                <c:ptCount val="18"/>
                <c:pt idx="9" formatCode="0.0">
                  <c:v>94.22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6FF-164F-87DC-A395E5F60811}"/>
            </c:ext>
          </c:extLst>
        </c:ser>
        <c:ser>
          <c:idx val="3"/>
          <c:order val="1"/>
          <c:tx>
            <c:v>PruneTrain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Pt>
            <c:idx val="9"/>
            <c:marker>
              <c:symbol val="triangle"/>
              <c:size val="12"/>
              <c:spPr>
                <a:solidFill>
                  <a:srgbClr val="8A0000"/>
                </a:solidFill>
                <a:ln w="9525">
                  <a:solidFill>
                    <a:srgbClr val="8A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6FF-164F-87DC-A395E5F60811}"/>
              </c:ext>
            </c:extLst>
          </c:dPt>
          <c:xVal>
            <c:numRef>
              <c:f>CompToSSL_CIFAR10!$B$4:$S$4</c:f>
              <c:numCache>
                <c:formatCode>0.0</c:formatCode>
                <c:ptCount val="18"/>
                <c:pt idx="0">
                  <c:v>138.26099199999999</c:v>
                </c:pt>
                <c:pt idx="1">
                  <c:v>117.292288</c:v>
                </c:pt>
                <c:pt idx="2">
                  <c:v>104.935756</c:v>
                </c:pt>
                <c:pt idx="3">
                  <c:v>77.038563999999994</c:v>
                </c:pt>
                <c:pt idx="4">
                  <c:v>61.897500000000001</c:v>
                </c:pt>
                <c:pt idx="5">
                  <c:v>94.944363999999993</c:v>
                </c:pt>
                <c:pt idx="6">
                  <c:v>84.031887999999995</c:v>
                </c:pt>
                <c:pt idx="7">
                  <c:v>71.675195999999858</c:v>
                </c:pt>
                <c:pt idx="8">
                  <c:v>61.559344000000003</c:v>
                </c:pt>
                <c:pt idx="9">
                  <c:v>227.95264</c:v>
                </c:pt>
                <c:pt idx="10">
                  <c:v>162.043136</c:v>
                </c:pt>
                <c:pt idx="11">
                  <c:v>131.03076799999999</c:v>
                </c:pt>
                <c:pt idx="12">
                  <c:v>93.388795999999857</c:v>
                </c:pt>
                <c:pt idx="13">
                  <c:v>69.872567999999859</c:v>
                </c:pt>
                <c:pt idx="14">
                  <c:v>113.389724</c:v>
                </c:pt>
                <c:pt idx="15">
                  <c:v>99.808524000000006</c:v>
                </c:pt>
                <c:pt idx="16">
                  <c:v>79.80010799999998</c:v>
                </c:pt>
                <c:pt idx="17">
                  <c:v>73.804692000000003</c:v>
                </c:pt>
              </c:numCache>
            </c:numRef>
          </c:xVal>
          <c:yVal>
            <c:numRef>
              <c:f>CompToSSL_CIFAR10!$B$8:$S$8</c:f>
              <c:numCache>
                <c:formatCode>General</c:formatCode>
                <c:ptCount val="18"/>
                <c:pt idx="10" formatCode="0.0">
                  <c:v>94.57</c:v>
                </c:pt>
                <c:pt idx="11" formatCode="0.0">
                  <c:v>94.15</c:v>
                </c:pt>
                <c:pt idx="12" formatCode="0.0">
                  <c:v>94.03</c:v>
                </c:pt>
                <c:pt idx="13" formatCode="0.0">
                  <c:v>93.28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6FF-164F-87DC-A395E5F60811}"/>
            </c:ext>
          </c:extLst>
        </c:ser>
        <c:ser>
          <c:idx val="5"/>
          <c:order val="2"/>
          <c:tx>
            <c:v>SSL</c:v>
          </c:tx>
          <c:spPr>
            <a:ln w="28575" cap="rnd">
              <a:solidFill>
                <a:srgbClr val="F29284"/>
              </a:solidFill>
              <a:prstDash val="sysDash"/>
              <a:round/>
            </a:ln>
            <a:effectLst/>
          </c:spPr>
          <c:marker>
            <c:symbol val="square"/>
            <c:size val="12"/>
            <c:spPr>
              <a:solidFill>
                <a:srgbClr val="F29284"/>
              </a:solidFill>
              <a:ln w="9525">
                <a:solidFill>
                  <a:srgbClr val="F29284"/>
                </a:solidFill>
              </a:ln>
              <a:effectLst/>
            </c:spPr>
          </c:marker>
          <c:xVal>
            <c:numRef>
              <c:f>CompToSSL_CIFAR10!$B$4:$S$4</c:f>
              <c:numCache>
                <c:formatCode>0.0</c:formatCode>
                <c:ptCount val="18"/>
                <c:pt idx="0">
                  <c:v>138.26099199999999</c:v>
                </c:pt>
                <c:pt idx="1">
                  <c:v>117.292288</c:v>
                </c:pt>
                <c:pt idx="2">
                  <c:v>104.935756</c:v>
                </c:pt>
                <c:pt idx="3">
                  <c:v>77.038563999999994</c:v>
                </c:pt>
                <c:pt idx="4">
                  <c:v>61.897500000000001</c:v>
                </c:pt>
                <c:pt idx="5">
                  <c:v>94.944363999999993</c:v>
                </c:pt>
                <c:pt idx="6">
                  <c:v>84.031887999999995</c:v>
                </c:pt>
                <c:pt idx="7">
                  <c:v>71.675195999999858</c:v>
                </c:pt>
                <c:pt idx="8">
                  <c:v>61.559344000000003</c:v>
                </c:pt>
                <c:pt idx="9">
                  <c:v>227.95264</c:v>
                </c:pt>
                <c:pt idx="10">
                  <c:v>162.043136</c:v>
                </c:pt>
                <c:pt idx="11">
                  <c:v>131.03076799999999</c:v>
                </c:pt>
                <c:pt idx="12">
                  <c:v>93.388795999999857</c:v>
                </c:pt>
                <c:pt idx="13">
                  <c:v>69.872567999999859</c:v>
                </c:pt>
                <c:pt idx="14">
                  <c:v>113.389724</c:v>
                </c:pt>
                <c:pt idx="15">
                  <c:v>99.808524000000006</c:v>
                </c:pt>
                <c:pt idx="16">
                  <c:v>79.80010799999998</c:v>
                </c:pt>
                <c:pt idx="17">
                  <c:v>73.804692000000003</c:v>
                </c:pt>
              </c:numCache>
            </c:numRef>
          </c:xVal>
          <c:yVal>
            <c:numRef>
              <c:f>CompToSSL_CIFAR10!$B$10:$S$10</c:f>
              <c:numCache>
                <c:formatCode>General</c:formatCode>
                <c:ptCount val="18"/>
                <c:pt idx="14" formatCode="0.0">
                  <c:v>93.79</c:v>
                </c:pt>
                <c:pt idx="15" formatCode="0.0">
                  <c:v>93.5</c:v>
                </c:pt>
                <c:pt idx="16" formatCode="0.0">
                  <c:v>93.5</c:v>
                </c:pt>
                <c:pt idx="17" formatCode="0.0">
                  <c:v>93.45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6FF-164F-87DC-A395E5F60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2930048"/>
        <c:axId val="1461985664"/>
      </c:scatterChart>
      <c:valAx>
        <c:axId val="1422930048"/>
        <c:scaling>
          <c:orientation val="minMax"/>
        </c:scaling>
        <c:delete val="0"/>
        <c:axPos val="b"/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pPr>
            <a:endParaRPr lang="en-US"/>
          </a:p>
        </c:txPr>
        <c:crossAx val="1461985664"/>
        <c:crosses val="autoZero"/>
        <c:crossBetween val="midCat"/>
      </c:valAx>
      <c:valAx>
        <c:axId val="1461985664"/>
        <c:scaling>
          <c:orientation val="minMax"/>
          <c:min val="92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pPr>
            <a:endParaRPr lang="en-US"/>
          </a:p>
        </c:txPr>
        <c:crossAx val="1422930048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54464506392786505"/>
          <c:y val="0.50739632672007495"/>
          <c:w val="0.36239568553025803"/>
          <c:h val="0.28633472203298199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baseline="0">
              <a:solidFill>
                <a:schemeClr val="tx1"/>
              </a:solidFill>
              <a:latin typeface="Times" charset="0"/>
              <a:ea typeface="Times" charset="0"/>
              <a:cs typeface="Times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900">
          <a:solidFill>
            <a:schemeClr val="tx1"/>
          </a:solidFill>
          <a:latin typeface="Times" charset="0"/>
          <a:ea typeface="Times" charset="0"/>
          <a:cs typeface="Times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332500504744599E-2"/>
          <c:y val="4.7151932712956299E-2"/>
          <c:w val="0.88568519079345798"/>
          <c:h val="0.84700988725841098"/>
        </c:manualLayout>
      </c:layout>
      <c:scatterChart>
        <c:scatterStyle val="lineMarker"/>
        <c:varyColors val="0"/>
        <c:ser>
          <c:idx val="0"/>
          <c:order val="0"/>
          <c:tx>
            <c:v>Base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CompToSSL_CIFAR10!$B$4:$S$4</c:f>
              <c:numCache>
                <c:formatCode>0.0</c:formatCode>
                <c:ptCount val="18"/>
                <c:pt idx="0">
                  <c:v>138.26099199999999</c:v>
                </c:pt>
                <c:pt idx="1">
                  <c:v>117.292288</c:v>
                </c:pt>
                <c:pt idx="2">
                  <c:v>104.935756</c:v>
                </c:pt>
                <c:pt idx="3">
                  <c:v>77.038563999999994</c:v>
                </c:pt>
                <c:pt idx="4">
                  <c:v>61.897500000000001</c:v>
                </c:pt>
                <c:pt idx="5">
                  <c:v>94.944363999999993</c:v>
                </c:pt>
                <c:pt idx="6">
                  <c:v>84.031887999999995</c:v>
                </c:pt>
                <c:pt idx="7">
                  <c:v>71.675195999999858</c:v>
                </c:pt>
                <c:pt idx="8">
                  <c:v>61.559344000000003</c:v>
                </c:pt>
                <c:pt idx="9">
                  <c:v>227.95264</c:v>
                </c:pt>
                <c:pt idx="10">
                  <c:v>162.043136</c:v>
                </c:pt>
                <c:pt idx="11">
                  <c:v>131.03076799999999</c:v>
                </c:pt>
                <c:pt idx="12">
                  <c:v>93.388795999999857</c:v>
                </c:pt>
                <c:pt idx="13">
                  <c:v>69.872567999999859</c:v>
                </c:pt>
                <c:pt idx="14">
                  <c:v>113.389724</c:v>
                </c:pt>
                <c:pt idx="15">
                  <c:v>99.808524000000006</c:v>
                </c:pt>
                <c:pt idx="16">
                  <c:v>79.80010799999998</c:v>
                </c:pt>
                <c:pt idx="17">
                  <c:v>73.804692000000003</c:v>
                </c:pt>
              </c:numCache>
            </c:numRef>
          </c:xVal>
          <c:yVal>
            <c:numRef>
              <c:f>CompToSSL_CIFAR10!$B$5:$S$5</c:f>
              <c:numCache>
                <c:formatCode>General</c:formatCode>
                <c:ptCount val="18"/>
                <c:pt idx="0" formatCode="0.0">
                  <c:v>93.55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FF-164F-87DC-A395E5F60811}"/>
            </c:ext>
          </c:extLst>
        </c:ser>
        <c:ser>
          <c:idx val="2"/>
          <c:order val="1"/>
          <c:tx>
            <c:v>PruneTrain</c:v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432FF"/>
              </a:solidFill>
              <a:ln w="9525">
                <a:solidFill>
                  <a:srgbClr val="0432FF"/>
                </a:solidFill>
              </a:ln>
              <a:effectLst/>
            </c:spPr>
          </c:marker>
          <c:dPt>
            <c:idx val="0"/>
            <c:marker>
              <c:symbol val="triangle"/>
              <c:size val="12"/>
              <c:spPr>
                <a:solidFill>
                  <a:srgbClr val="00205F"/>
                </a:solidFill>
                <a:ln w="9525">
                  <a:solidFill>
                    <a:srgbClr val="00205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6FF-164F-87DC-A395E5F60811}"/>
              </c:ext>
            </c:extLst>
          </c:dPt>
          <c:xVal>
            <c:numRef>
              <c:f>CompToSSL_CIFAR10!$B$4:$S$4</c:f>
              <c:numCache>
                <c:formatCode>0.0</c:formatCode>
                <c:ptCount val="18"/>
                <c:pt idx="0">
                  <c:v>138.26099199999999</c:v>
                </c:pt>
                <c:pt idx="1">
                  <c:v>117.292288</c:v>
                </c:pt>
                <c:pt idx="2">
                  <c:v>104.935756</c:v>
                </c:pt>
                <c:pt idx="3">
                  <c:v>77.038563999999994</c:v>
                </c:pt>
                <c:pt idx="4">
                  <c:v>61.897500000000001</c:v>
                </c:pt>
                <c:pt idx="5">
                  <c:v>94.944363999999993</c:v>
                </c:pt>
                <c:pt idx="6">
                  <c:v>84.031887999999995</c:v>
                </c:pt>
                <c:pt idx="7">
                  <c:v>71.675195999999858</c:v>
                </c:pt>
                <c:pt idx="8">
                  <c:v>61.559344000000003</c:v>
                </c:pt>
                <c:pt idx="9">
                  <c:v>227.95264</c:v>
                </c:pt>
                <c:pt idx="10">
                  <c:v>162.043136</c:v>
                </c:pt>
                <c:pt idx="11">
                  <c:v>131.03076799999999</c:v>
                </c:pt>
                <c:pt idx="12">
                  <c:v>93.388795999999857</c:v>
                </c:pt>
                <c:pt idx="13">
                  <c:v>69.872567999999859</c:v>
                </c:pt>
                <c:pt idx="14">
                  <c:v>113.389724</c:v>
                </c:pt>
                <c:pt idx="15">
                  <c:v>99.808524000000006</c:v>
                </c:pt>
                <c:pt idx="16">
                  <c:v>79.80010799999998</c:v>
                </c:pt>
                <c:pt idx="17">
                  <c:v>73.804692000000003</c:v>
                </c:pt>
              </c:numCache>
            </c:numRef>
          </c:xVal>
          <c:yVal>
            <c:numRef>
              <c:f>CompToSSL_CIFAR10!$B$7:$S$7</c:f>
              <c:numCache>
                <c:formatCode>0.0</c:formatCode>
                <c:ptCount val="18"/>
                <c:pt idx="1">
                  <c:v>93.32</c:v>
                </c:pt>
                <c:pt idx="2">
                  <c:v>93.31</c:v>
                </c:pt>
                <c:pt idx="3">
                  <c:v>92.65</c:v>
                </c:pt>
                <c:pt idx="4">
                  <c:v>92.2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6FF-164F-87DC-A395E5F60811}"/>
            </c:ext>
          </c:extLst>
        </c:ser>
        <c:ser>
          <c:idx val="4"/>
          <c:order val="2"/>
          <c:tx>
            <c:v>SSL</c:v>
          </c:tx>
          <c:spPr>
            <a:ln w="28575" cap="rnd">
              <a:solidFill>
                <a:srgbClr val="8FAADD"/>
              </a:solidFill>
              <a:prstDash val="sysDash"/>
              <a:round/>
            </a:ln>
            <a:effectLst/>
          </c:spPr>
          <c:marker>
            <c:symbol val="square"/>
            <c:size val="12"/>
            <c:spPr>
              <a:solidFill>
                <a:srgbClr val="8FAADD"/>
              </a:solidFill>
              <a:ln w="9525">
                <a:solidFill>
                  <a:srgbClr val="8FAADD"/>
                </a:solidFill>
              </a:ln>
              <a:effectLst/>
            </c:spPr>
          </c:marker>
          <c:xVal>
            <c:numRef>
              <c:f>CompToSSL_CIFAR10!$B$4:$S$4</c:f>
              <c:numCache>
                <c:formatCode>0.0</c:formatCode>
                <c:ptCount val="18"/>
                <c:pt idx="0">
                  <c:v>138.26099199999999</c:v>
                </c:pt>
                <c:pt idx="1">
                  <c:v>117.292288</c:v>
                </c:pt>
                <c:pt idx="2">
                  <c:v>104.935756</c:v>
                </c:pt>
                <c:pt idx="3">
                  <c:v>77.038563999999994</c:v>
                </c:pt>
                <c:pt idx="4">
                  <c:v>61.897500000000001</c:v>
                </c:pt>
                <c:pt idx="5">
                  <c:v>94.944363999999993</c:v>
                </c:pt>
                <c:pt idx="6">
                  <c:v>84.031887999999995</c:v>
                </c:pt>
                <c:pt idx="7">
                  <c:v>71.675195999999858</c:v>
                </c:pt>
                <c:pt idx="8">
                  <c:v>61.559344000000003</c:v>
                </c:pt>
                <c:pt idx="9">
                  <c:v>227.95264</c:v>
                </c:pt>
                <c:pt idx="10">
                  <c:v>162.043136</c:v>
                </c:pt>
                <c:pt idx="11">
                  <c:v>131.03076799999999</c:v>
                </c:pt>
                <c:pt idx="12">
                  <c:v>93.388795999999857</c:v>
                </c:pt>
                <c:pt idx="13">
                  <c:v>69.872567999999859</c:v>
                </c:pt>
                <c:pt idx="14">
                  <c:v>113.389724</c:v>
                </c:pt>
                <c:pt idx="15">
                  <c:v>99.808524000000006</c:v>
                </c:pt>
                <c:pt idx="16">
                  <c:v>79.80010799999998</c:v>
                </c:pt>
                <c:pt idx="17">
                  <c:v>73.804692000000003</c:v>
                </c:pt>
              </c:numCache>
            </c:numRef>
          </c:xVal>
          <c:yVal>
            <c:numRef>
              <c:f>CompToSSL_CIFAR10!$B$9:$S$9</c:f>
              <c:numCache>
                <c:formatCode>General</c:formatCode>
                <c:ptCount val="18"/>
                <c:pt idx="5" formatCode="0.0">
                  <c:v>92.96</c:v>
                </c:pt>
                <c:pt idx="6" formatCode="0.0">
                  <c:v>92.77</c:v>
                </c:pt>
                <c:pt idx="7" formatCode="0.0">
                  <c:v>92.52</c:v>
                </c:pt>
                <c:pt idx="8" formatCode="0.0">
                  <c:v>92.24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6FF-164F-87DC-A395E5F60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7312256"/>
        <c:axId val="1467314320"/>
      </c:scatterChart>
      <c:valAx>
        <c:axId val="1467312256"/>
        <c:scaling>
          <c:orientation val="minMax"/>
        </c:scaling>
        <c:delete val="0"/>
        <c:axPos val="b"/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pPr>
            <a:endParaRPr lang="en-US"/>
          </a:p>
        </c:txPr>
        <c:crossAx val="1467314320"/>
        <c:crosses val="autoZero"/>
        <c:crossBetween val="midCat"/>
      </c:valAx>
      <c:valAx>
        <c:axId val="1467314320"/>
        <c:scaling>
          <c:orientation val="minMax"/>
          <c:max val="95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pPr>
            <a:endParaRPr lang="en-US"/>
          </a:p>
        </c:txPr>
        <c:crossAx val="1467312256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54220231607118397"/>
          <c:y val="0.51839468937852595"/>
          <c:w val="0.36842965742096201"/>
          <c:h val="0.28633472203298199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baseline="0">
              <a:solidFill>
                <a:schemeClr val="tx1"/>
              </a:solidFill>
              <a:latin typeface="Times" charset="0"/>
              <a:ea typeface="Times" charset="0"/>
              <a:cs typeface="Times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900">
          <a:solidFill>
            <a:schemeClr val="tx1"/>
          </a:solidFill>
          <a:latin typeface="Times" charset="0"/>
          <a:ea typeface="Times" charset="0"/>
          <a:cs typeface="Times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01124462879"/>
          <c:y val="4.4816496597927503E-2"/>
          <c:w val="0.866505421951139"/>
          <c:h val="0.74800806199023595"/>
        </c:manualLayout>
      </c:layout>
      <c:scatterChart>
        <c:scatterStyle val="lineMarker"/>
        <c:varyColors val="0"/>
        <c:ser>
          <c:idx val="0"/>
          <c:order val="0"/>
          <c:tx>
            <c:strRef>
              <c:f>Communication!$G$79</c:f>
              <c:strCache>
                <c:ptCount val="1"/>
                <c:pt idx="0">
                  <c:v> 0.1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Communication!$F$80:$F$98</c:f>
              <c:numCache>
                <c:formatCode>General</c:formatCode>
                <c:ptCount val="19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Communication!$G$80:$G$98</c:f>
              <c:numCache>
                <c:formatCode>0.00</c:formatCode>
                <c:ptCount val="19"/>
                <c:pt idx="0">
                  <c:v>1</c:v>
                </c:pt>
                <c:pt idx="1">
                  <c:v>0.99999420300567798</c:v>
                </c:pt>
                <c:pt idx="2">
                  <c:v>0.99758277089384995</c:v>
                </c:pt>
                <c:pt idx="3">
                  <c:v>0.97519991013000396</c:v>
                </c:pt>
                <c:pt idx="4">
                  <c:v>0.94353535649390297</c:v>
                </c:pt>
                <c:pt idx="5">
                  <c:v>0.91751731029390104</c:v>
                </c:pt>
                <c:pt idx="6">
                  <c:v>0.89623395916758997</c:v>
                </c:pt>
                <c:pt idx="7">
                  <c:v>0.88300004794123799</c:v>
                </c:pt>
                <c:pt idx="8">
                  <c:v>0.87032758344611005</c:v>
                </c:pt>
                <c:pt idx="9">
                  <c:v>0.86830827099502905</c:v>
                </c:pt>
                <c:pt idx="10">
                  <c:v>0.86674429677547105</c:v>
                </c:pt>
                <c:pt idx="11">
                  <c:v>0.86497022068371898</c:v>
                </c:pt>
                <c:pt idx="12">
                  <c:v>0.86373953446570195</c:v>
                </c:pt>
                <c:pt idx="13">
                  <c:v>0.86331459128443699</c:v>
                </c:pt>
                <c:pt idx="14">
                  <c:v>0.86316731629393495</c:v>
                </c:pt>
                <c:pt idx="15">
                  <c:v>0.86299172220429099</c:v>
                </c:pt>
                <c:pt idx="16">
                  <c:v>0.86291228771574402</c:v>
                </c:pt>
                <c:pt idx="17">
                  <c:v>0.86282106339298603</c:v>
                </c:pt>
                <c:pt idx="18">
                  <c:v>0.86272533465090495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E6-7C4B-9CD8-91DCC8205598}"/>
            </c:ext>
          </c:extLst>
        </c:ser>
        <c:ser>
          <c:idx val="1"/>
          <c:order val="1"/>
          <c:tx>
            <c:strRef>
              <c:f>Communication!$H$79</c:f>
              <c:strCache>
                <c:ptCount val="1"/>
                <c:pt idx="0">
                  <c:v> 0.2</c:v>
                </c:pt>
              </c:strCache>
            </c:strRef>
          </c:tx>
          <c:spPr>
            <a:ln w="31750" cap="rnd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circle"/>
            <c:size val="11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Communication!$F$80:$F$98</c:f>
              <c:numCache>
                <c:formatCode>General</c:formatCode>
                <c:ptCount val="19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Communication!$H$80:$H$98</c:f>
              <c:numCache>
                <c:formatCode>0.00</c:formatCode>
                <c:ptCount val="19"/>
                <c:pt idx="0">
                  <c:v>1</c:v>
                </c:pt>
                <c:pt idx="1">
                  <c:v>0.99754928150086397</c:v>
                </c:pt>
                <c:pt idx="2">
                  <c:v>0.90072243866027102</c:v>
                </c:pt>
                <c:pt idx="3">
                  <c:v>0.53965614110024795</c:v>
                </c:pt>
                <c:pt idx="4">
                  <c:v>0.50536577101555602</c:v>
                </c:pt>
                <c:pt idx="5">
                  <c:v>0.48545385294774701</c:v>
                </c:pt>
                <c:pt idx="6">
                  <c:v>0.47070917189899802</c:v>
                </c:pt>
                <c:pt idx="7">
                  <c:v>0.46071870508254598</c:v>
                </c:pt>
                <c:pt idx="8">
                  <c:v>0.454630738253472</c:v>
                </c:pt>
                <c:pt idx="9">
                  <c:v>0.45228230275766901</c:v>
                </c:pt>
                <c:pt idx="10">
                  <c:v>0.44885298895640202</c:v>
                </c:pt>
                <c:pt idx="11">
                  <c:v>0.447574360029528</c:v>
                </c:pt>
                <c:pt idx="12">
                  <c:v>0.44690741844996801</c:v>
                </c:pt>
                <c:pt idx="13">
                  <c:v>0.44668890832289898</c:v>
                </c:pt>
                <c:pt idx="14">
                  <c:v>0.44661673313321598</c:v>
                </c:pt>
                <c:pt idx="15">
                  <c:v>0.44649403008809702</c:v>
                </c:pt>
                <c:pt idx="16">
                  <c:v>0.44613445976722099</c:v>
                </c:pt>
                <c:pt idx="17">
                  <c:v>0.44606983111437798</c:v>
                </c:pt>
                <c:pt idx="18">
                  <c:v>0.44598240617401402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0E6-7C4B-9CD8-91DCC8205598}"/>
            </c:ext>
          </c:extLst>
        </c:ser>
        <c:ser>
          <c:idx val="2"/>
          <c:order val="2"/>
          <c:tx>
            <c:strRef>
              <c:f>Communication!$I$79</c:f>
              <c:strCache>
                <c:ptCount val="1"/>
                <c:pt idx="0">
                  <c:v> 0.25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Communication!$F$80:$F$98</c:f>
              <c:numCache>
                <c:formatCode>General</c:formatCode>
                <c:ptCount val="19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Communication!$I$80:$I$98</c:f>
              <c:numCache>
                <c:formatCode>0.00</c:formatCode>
                <c:ptCount val="19"/>
                <c:pt idx="0">
                  <c:v>0.99969918299982896</c:v>
                </c:pt>
                <c:pt idx="1">
                  <c:v>0.97278906555282796</c:v>
                </c:pt>
                <c:pt idx="2">
                  <c:v>0.524553587049299</c:v>
                </c:pt>
                <c:pt idx="3">
                  <c:v>0.46658907572642899</c:v>
                </c:pt>
                <c:pt idx="4">
                  <c:v>0.43887474282975802</c:v>
                </c:pt>
                <c:pt idx="5">
                  <c:v>0.42041546796754498</c:v>
                </c:pt>
                <c:pt idx="6">
                  <c:v>0.30489105332570998</c:v>
                </c:pt>
                <c:pt idx="7">
                  <c:v>0.29649710353968101</c:v>
                </c:pt>
                <c:pt idx="8">
                  <c:v>0.291022684578498</c:v>
                </c:pt>
                <c:pt idx="9">
                  <c:v>0.28752394393637198</c:v>
                </c:pt>
                <c:pt idx="10">
                  <c:v>0.28499982295646298</c:v>
                </c:pt>
                <c:pt idx="11">
                  <c:v>0.28447529289718898</c:v>
                </c:pt>
                <c:pt idx="12">
                  <c:v>0.28416390029896299</c:v>
                </c:pt>
                <c:pt idx="13">
                  <c:v>0.28405626421594499</c:v>
                </c:pt>
                <c:pt idx="14">
                  <c:v>0.283942811554663</c:v>
                </c:pt>
                <c:pt idx="15">
                  <c:v>0.283583828766728</c:v>
                </c:pt>
                <c:pt idx="16">
                  <c:v>0.28308217333347702</c:v>
                </c:pt>
                <c:pt idx="17">
                  <c:v>0.282971991273473</c:v>
                </c:pt>
                <c:pt idx="18">
                  <c:v>0.28292917968749698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0E6-7C4B-9CD8-91DCC8205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1975984"/>
        <c:axId val="1461977760"/>
      </c:scatterChart>
      <c:valAx>
        <c:axId val="1461975984"/>
        <c:scaling>
          <c:orientation val="minMax"/>
          <c:max val="90"/>
          <c:min val="0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Times" charset="0"/>
                    <a:cs typeface="Calibri" panose="020F0502020204030204" pitchFamily="34" charset="0"/>
                  </a:defRPr>
                </a:pPr>
                <a:r>
                  <a:rPr lang="en-US"/>
                  <a:t>Training epochs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imes" charset="0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Times" charset="0"/>
                <a:cs typeface="Calibri" panose="020F0502020204030204" pitchFamily="34" charset="0"/>
              </a:defRPr>
            </a:pPr>
            <a:endParaRPr lang="en-US"/>
          </a:p>
        </c:txPr>
        <c:crossAx val="1461977760"/>
        <c:crosses val="autoZero"/>
        <c:crossBetween val="midCat"/>
        <c:majorUnit val="10"/>
      </c:valAx>
      <c:valAx>
        <c:axId val="14619777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Times" charset="0"/>
                <a:cs typeface="Calibri" panose="020F0502020204030204" pitchFamily="34" charset="0"/>
              </a:defRPr>
            </a:pPr>
            <a:endParaRPr lang="en-US"/>
          </a:p>
        </c:txPr>
        <c:crossAx val="1461975984"/>
        <c:crosses val="autoZero"/>
        <c:crossBetween val="midCat"/>
        <c:majorUnit val="0.2"/>
      </c:valAx>
      <c:spPr>
        <a:noFill/>
        <a:ln w="12700">
          <a:solidFill>
            <a:srgbClr val="003057"/>
          </a:solidFill>
        </a:ln>
        <a:effectLst/>
      </c:spPr>
    </c:plotArea>
    <c:legend>
      <c:legendPos val="b"/>
      <c:layout>
        <c:manualLayout>
          <c:xMode val="edge"/>
          <c:yMode val="edge"/>
          <c:x val="0.31982095678225297"/>
          <c:y val="0.65412215825790798"/>
          <c:w val="0.45806353683648099"/>
          <c:h val="0.1038648093193309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Times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  <a:latin typeface="Calibri" panose="020F0502020204030204" pitchFamily="34" charset="0"/>
          <a:ea typeface="Times" charset="0"/>
          <a:cs typeface="Calibri" panose="020F0502020204030204" pitchFamily="34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075067671982"/>
          <c:y val="3.14346218086375E-2"/>
          <c:w val="0.85218537012631401"/>
          <c:h val="0.73267124388304306"/>
        </c:manualLayout>
      </c:layout>
      <c:areaChart>
        <c:grouping val="standard"/>
        <c:varyColors val="0"/>
        <c:ser>
          <c:idx val="0"/>
          <c:order val="0"/>
          <c:tx>
            <c:strRef>
              <c:f>Density!$S$4</c:f>
              <c:strCache>
                <c:ptCount val="1"/>
                <c:pt idx="0">
                  <c:v>Channel density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strRef>
              <c:f>Density!$M$5:$M$58</c:f>
              <c:strCache>
                <c:ptCount val="54"/>
                <c:pt idx="0">
                  <c:v>1</c:v>
                </c:pt>
                <c:pt idx="9">
                  <c:v>10</c:v>
                </c:pt>
                <c:pt idx="19">
                  <c:v>20</c:v>
                </c:pt>
                <c:pt idx="29">
                  <c:v>30</c:v>
                </c:pt>
                <c:pt idx="39">
                  <c:v>40</c:v>
                </c:pt>
                <c:pt idx="49">
                  <c:v>50</c:v>
                </c:pt>
                <c:pt idx="53">
                  <c:v>FC</c:v>
                </c:pt>
              </c:strCache>
            </c:strRef>
          </c:cat>
          <c:val>
            <c:numRef>
              <c:f>Density!$S$5:$S$58</c:f>
              <c:numCache>
                <c:formatCode>0.00</c:formatCode>
                <c:ptCount val="54"/>
                <c:pt idx="0">
                  <c:v>0.703125</c:v>
                </c:pt>
                <c:pt idx="1">
                  <c:v>0.560302734375</c:v>
                </c:pt>
                <c:pt idx="2">
                  <c:v>0.435791015625</c:v>
                </c:pt>
                <c:pt idx="3">
                  <c:v>0.2252197265625</c:v>
                </c:pt>
                <c:pt idx="4">
                  <c:v>0.26092529296875</c:v>
                </c:pt>
                <c:pt idx="5">
                  <c:v>0.1739501953125</c:v>
                </c:pt>
                <c:pt idx="6">
                  <c:v>0.1904296875</c:v>
                </c:pt>
                <c:pt idx="7">
                  <c:v>0.136474609375</c:v>
                </c:pt>
                <c:pt idx="8">
                  <c:v>0.2257080078125</c:v>
                </c:pt>
                <c:pt idx="9">
                  <c:v>0.514404296875</c:v>
                </c:pt>
                <c:pt idx="10">
                  <c:v>0.23626708984375</c:v>
                </c:pt>
                <c:pt idx="11">
                  <c:v>0.21697998046875</c:v>
                </c:pt>
                <c:pt idx="12">
                  <c:v>0.703125</c:v>
                </c:pt>
                <c:pt idx="13">
                  <c:v>0.494140625</c:v>
                </c:pt>
                <c:pt idx="14">
                  <c:v>0.131393432617187</c:v>
                </c:pt>
                <c:pt idx="15">
                  <c:v>8.648681640625E-2</c:v>
                </c:pt>
                <c:pt idx="16">
                  <c:v>6.6650390625E-2</c:v>
                </c:pt>
                <c:pt idx="17">
                  <c:v>6.0882568359375E-2</c:v>
                </c:pt>
                <c:pt idx="18">
                  <c:v>0.117416381835937</c:v>
                </c:pt>
                <c:pt idx="19">
                  <c:v>0.59326171875</c:v>
                </c:pt>
                <c:pt idx="20">
                  <c:v>0.3021240234375</c:v>
                </c:pt>
                <c:pt idx="21">
                  <c:v>0.198898315429687</c:v>
                </c:pt>
                <c:pt idx="22">
                  <c:v>0.5882568359375</c:v>
                </c:pt>
                <c:pt idx="23">
                  <c:v>0.2755126953125</c:v>
                </c:pt>
                <c:pt idx="24">
                  <c:v>0.285675048828125</c:v>
                </c:pt>
                <c:pt idx="25">
                  <c:v>0.98828125</c:v>
                </c:pt>
                <c:pt idx="26">
                  <c:v>0.58203125</c:v>
                </c:pt>
                <c:pt idx="27">
                  <c:v>0.162879943847656</c:v>
                </c:pt>
                <c:pt idx="28">
                  <c:v>0.12546157836914101</c:v>
                </c:pt>
                <c:pt idx="29">
                  <c:v>0.147857666015625</c:v>
                </c:pt>
                <c:pt idx="30">
                  <c:v>0.277557373046875</c:v>
                </c:pt>
                <c:pt idx="31">
                  <c:v>8.97979736328125E-2</c:v>
                </c:pt>
                <c:pt idx="32">
                  <c:v>8.2244873046875E-2</c:v>
                </c:pt>
                <c:pt idx="33">
                  <c:v>0.140937805175781</c:v>
                </c:pt>
                <c:pt idx="34">
                  <c:v>0.247360229492187</c:v>
                </c:pt>
                <c:pt idx="35">
                  <c:v>0.58001708984375</c:v>
                </c:pt>
                <c:pt idx="36">
                  <c:v>0.546295166015625</c:v>
                </c:pt>
                <c:pt idx="37">
                  <c:v>0.506744384765625</c:v>
                </c:pt>
                <c:pt idx="38">
                  <c:v>0.72257995605468694</c:v>
                </c:pt>
                <c:pt idx="39">
                  <c:v>0.50228118896484397</c:v>
                </c:pt>
                <c:pt idx="40">
                  <c:v>0.46749114990234403</c:v>
                </c:pt>
                <c:pt idx="41">
                  <c:v>0.7086181640625</c:v>
                </c:pt>
                <c:pt idx="42">
                  <c:v>0.421875</c:v>
                </c:pt>
                <c:pt idx="43">
                  <c:v>0.5</c:v>
                </c:pt>
                <c:pt idx="44">
                  <c:v>1</c:v>
                </c:pt>
                <c:pt idx="45">
                  <c:v>0.37890625</c:v>
                </c:pt>
                <c:pt idx="46">
                  <c:v>0.18701171875</c:v>
                </c:pt>
                <c:pt idx="47">
                  <c:v>0.32215690612793002</c:v>
                </c:pt>
                <c:pt idx="48">
                  <c:v>0.861328125</c:v>
                </c:pt>
                <c:pt idx="49">
                  <c:v>0.35546875</c:v>
                </c:pt>
                <c:pt idx="50">
                  <c:v>0.3443603515625</c:v>
                </c:pt>
                <c:pt idx="51">
                  <c:v>0.9649658203125</c:v>
                </c:pt>
                <c:pt idx="52">
                  <c:v>0.37499427795410201</c:v>
                </c:pt>
                <c:pt idx="53">
                  <c:v>0.37646484375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2-C44F-B67A-D9908226E8D3}"/>
            </c:ext>
          </c:extLst>
        </c:ser>
        <c:ser>
          <c:idx val="1"/>
          <c:order val="1"/>
          <c:tx>
            <c:strRef>
              <c:f>Density!$T$4</c:f>
              <c:strCache>
                <c:ptCount val="1"/>
                <c:pt idx="0">
                  <c:v>Weight density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effectLst/>
          </c:spPr>
          <c:cat>
            <c:strRef>
              <c:f>Density!$M$5:$M$58</c:f>
              <c:strCache>
                <c:ptCount val="54"/>
                <c:pt idx="0">
                  <c:v>1</c:v>
                </c:pt>
                <c:pt idx="9">
                  <c:v>10</c:v>
                </c:pt>
                <c:pt idx="19">
                  <c:v>20</c:v>
                </c:pt>
                <c:pt idx="29">
                  <c:v>30</c:v>
                </c:pt>
                <c:pt idx="39">
                  <c:v>40</c:v>
                </c:pt>
                <c:pt idx="49">
                  <c:v>50</c:v>
                </c:pt>
                <c:pt idx="53">
                  <c:v>FC</c:v>
                </c:pt>
              </c:strCache>
            </c:strRef>
          </c:cat>
          <c:val>
            <c:numRef>
              <c:f>Density!$T$5:$T$58</c:f>
              <c:numCache>
                <c:formatCode>0.00</c:formatCode>
                <c:ptCount val="54"/>
                <c:pt idx="0">
                  <c:v>0.34863945578226602</c:v>
                </c:pt>
                <c:pt idx="1">
                  <c:v>0.27832031250011702</c:v>
                </c:pt>
                <c:pt idx="2">
                  <c:v>0.22463650173608599</c:v>
                </c:pt>
                <c:pt idx="3">
                  <c:v>6.9506196965293601E-2</c:v>
                </c:pt>
                <c:pt idx="4">
                  <c:v>9.5473427808911104E-2</c:v>
                </c:pt>
                <c:pt idx="5">
                  <c:v>6.4888291686566096E-2</c:v>
                </c:pt>
                <c:pt idx="6">
                  <c:v>8.9762369791757807E-2</c:v>
                </c:pt>
                <c:pt idx="7">
                  <c:v>4.2833634005198497E-2</c:v>
                </c:pt>
                <c:pt idx="8">
                  <c:v>9.1156704735134E-2</c:v>
                </c:pt>
                <c:pt idx="9">
                  <c:v>0.246012369791868</c:v>
                </c:pt>
                <c:pt idx="10">
                  <c:v>6.6547888835784996E-2</c:v>
                </c:pt>
                <c:pt idx="11">
                  <c:v>0.10050277127568399</c:v>
                </c:pt>
                <c:pt idx="12">
                  <c:v>0.34132893880218701</c:v>
                </c:pt>
                <c:pt idx="13">
                  <c:v>0.16811207828383201</c:v>
                </c:pt>
                <c:pt idx="14">
                  <c:v>3.7568331672200098E-2</c:v>
                </c:pt>
                <c:pt idx="15">
                  <c:v>2.9179586644226901E-2</c:v>
                </c:pt>
                <c:pt idx="16">
                  <c:v>3.2809787326389402E-2</c:v>
                </c:pt>
                <c:pt idx="17">
                  <c:v>7.3800806985649097E-3</c:v>
                </c:pt>
                <c:pt idx="18">
                  <c:v>4.3747730744173E-2</c:v>
                </c:pt>
                <c:pt idx="19">
                  <c:v>0.27625868055564701</c:v>
                </c:pt>
                <c:pt idx="20">
                  <c:v>6.3530685555276495E-2</c:v>
                </c:pt>
                <c:pt idx="21">
                  <c:v>8.7481115618418898E-2</c:v>
                </c:pt>
                <c:pt idx="22">
                  <c:v>0.27398681640651701</c:v>
                </c:pt>
                <c:pt idx="23">
                  <c:v>5.2513535545827002E-2</c:v>
                </c:pt>
                <c:pt idx="24">
                  <c:v>0.129353667256382</c:v>
                </c:pt>
                <c:pt idx="25">
                  <c:v>0.47082858615409401</c:v>
                </c:pt>
                <c:pt idx="26">
                  <c:v>0.17200429639085199</c:v>
                </c:pt>
                <c:pt idx="27">
                  <c:v>4.9011476006085297E-2</c:v>
                </c:pt>
                <c:pt idx="28">
                  <c:v>3.8838886479395901E-2</c:v>
                </c:pt>
                <c:pt idx="29">
                  <c:v>6.8784925672737099E-2</c:v>
                </c:pt>
                <c:pt idx="30">
                  <c:v>5.97262613574003E-2</c:v>
                </c:pt>
                <c:pt idx="31">
                  <c:v>3.1477839936285598E-2</c:v>
                </c:pt>
                <c:pt idx="32">
                  <c:v>4.0091620551197499E-2</c:v>
                </c:pt>
                <c:pt idx="33">
                  <c:v>2.6852687549978299E-2</c:v>
                </c:pt>
                <c:pt idx="34">
                  <c:v>9.5259410169053899E-2</c:v>
                </c:pt>
                <c:pt idx="35">
                  <c:v>0.26791212293848798</c:v>
                </c:pt>
                <c:pt idx="36">
                  <c:v>0.178003017072662</c:v>
                </c:pt>
                <c:pt idx="37">
                  <c:v>0.206843943322708</c:v>
                </c:pt>
                <c:pt idx="38">
                  <c:v>0.32790120442742898</c:v>
                </c:pt>
                <c:pt idx="39">
                  <c:v>0.14233311892605999</c:v>
                </c:pt>
                <c:pt idx="40">
                  <c:v>0.201831557152052</c:v>
                </c:pt>
                <c:pt idx="41">
                  <c:v>0.31595696343302099</c:v>
                </c:pt>
                <c:pt idx="42">
                  <c:v>0.103818918639937</c:v>
                </c:pt>
                <c:pt idx="43">
                  <c:v>0.22723469335099999</c:v>
                </c:pt>
                <c:pt idx="44">
                  <c:v>0.454212188721</c:v>
                </c:pt>
                <c:pt idx="45">
                  <c:v>0.16949345141043001</c:v>
                </c:pt>
                <c:pt idx="46">
                  <c:v>8.8525777067493094E-2</c:v>
                </c:pt>
                <c:pt idx="47">
                  <c:v>0.13742990883026701</c:v>
                </c:pt>
                <c:pt idx="48">
                  <c:v>0.37764485677049398</c:v>
                </c:pt>
                <c:pt idx="49">
                  <c:v>0.15146793637970299</c:v>
                </c:pt>
                <c:pt idx="50">
                  <c:v>0.15273693629668</c:v>
                </c:pt>
                <c:pt idx="51">
                  <c:v>0.42650053236207303</c:v>
                </c:pt>
                <c:pt idx="52">
                  <c:v>0.16748787797242801</c:v>
                </c:pt>
                <c:pt idx="53">
                  <c:v>0.15260223326393399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B2-C44F-B67A-D9908226E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1633216"/>
        <c:axId val="1467334000"/>
      </c:areaChart>
      <c:catAx>
        <c:axId val="1421633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300" b="0" i="0" u="none" strike="noStrike" kern="1200" baseline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defRPr>
                </a:pPr>
                <a:r>
                  <a:rPr lang="en-US" sz="2300"/>
                  <a:t>Layer index</a:t>
                </a:r>
              </a:p>
            </c:rich>
          </c:tx>
          <c:layout>
            <c:manualLayout>
              <c:xMode val="edge"/>
              <c:yMode val="edge"/>
              <c:x val="0.458335981757936"/>
              <c:y val="0.929554849677881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300" b="0" i="0" u="none" strike="noStrike" kern="1200" baseline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pPr>
            <a:endParaRPr lang="en-US"/>
          </a:p>
        </c:txPr>
        <c:crossAx val="1467334000"/>
        <c:crosses val="autoZero"/>
        <c:auto val="1"/>
        <c:lblAlgn val="ctr"/>
        <c:lblOffset val="100"/>
        <c:noMultiLvlLbl val="0"/>
      </c:catAx>
      <c:valAx>
        <c:axId val="146733400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300" b="0" i="0" u="none" strike="noStrike" kern="1200" baseline="0">
                    <a:solidFill>
                      <a:schemeClr val="tx1"/>
                    </a:solidFill>
                    <a:latin typeface="Times" charset="0"/>
                    <a:ea typeface="Times" charset="0"/>
                    <a:cs typeface="Times" charset="0"/>
                  </a:defRPr>
                </a:pPr>
                <a:r>
                  <a:rPr lang="en-US" sz="2300"/>
                  <a:t>Density</a:t>
                </a:r>
              </a:p>
            </c:rich>
          </c:tx>
          <c:layout>
            <c:manualLayout>
              <c:xMode val="edge"/>
              <c:yMode val="edge"/>
              <c:x val="1.20666753759724E-3"/>
              <c:y val="0.279988572982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300" b="0" i="0" u="none" strike="noStrike" kern="1200" baseline="0">
                  <a:solidFill>
                    <a:schemeClr val="tx1"/>
                  </a:solidFill>
                  <a:latin typeface="Times" charset="0"/>
                  <a:ea typeface="Times" charset="0"/>
                  <a:cs typeface="Times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pPr>
            <a:endParaRPr lang="en-US"/>
          </a:p>
        </c:txPr>
        <c:crossAx val="1421633216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683767758744099"/>
          <c:y val="6.3494962065912E-2"/>
          <c:w val="0.27762481361664698"/>
          <c:h val="0.18001603522963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Times" charset="0"/>
              <a:ea typeface="Times" charset="0"/>
              <a:cs typeface="Times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200">
          <a:solidFill>
            <a:schemeClr val="tx1"/>
          </a:solidFill>
          <a:latin typeface="Times" charset="0"/>
          <a:ea typeface="Times" charset="0"/>
          <a:cs typeface="Times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447999801124801E-2"/>
          <c:y val="5.35864069622876E-2"/>
          <c:w val="0.88500010343593305"/>
          <c:h val="0.723619605565080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Gating!$I$45</c:f>
              <c:strCache>
                <c:ptCount val="1"/>
                <c:pt idx="0">
                  <c:v>Conv (U)</c:v>
                </c:pt>
              </c:strCache>
            </c:strRef>
          </c:tx>
          <c:spPr>
            <a:solidFill>
              <a:schemeClr val="accent5">
                <a:lumMod val="75000"/>
                <a:alpha val="9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Gating!$G$91:$H$106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strCache>
            </c:strRef>
          </c:cat>
          <c:val>
            <c:numRef>
              <c:f>Gating!$I$91:$I$106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2-A147-B29F-AAA72869DEEB}"/>
            </c:ext>
          </c:extLst>
        </c:ser>
        <c:ser>
          <c:idx val="1"/>
          <c:order val="1"/>
          <c:tx>
            <c:strRef>
              <c:f>Gating!$J$45</c:f>
              <c:strCache>
                <c:ptCount val="1"/>
                <c:pt idx="0">
                  <c:v>Conv (I)</c:v>
                </c:pt>
              </c:strCache>
            </c:strRef>
          </c:tx>
          <c:spPr>
            <a:solidFill>
              <a:srgbClr val="C00000">
                <a:alpha val="90000"/>
              </a:srgb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Gating!$G$91:$H$106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strCache>
            </c:strRef>
          </c:cat>
          <c:val>
            <c:numRef>
              <c:f>Gating!$J$91:$J$106</c:f>
              <c:numCache>
                <c:formatCode>General</c:formatCode>
                <c:ptCount val="16"/>
                <c:pt idx="0">
                  <c:v>0.40005800000000002</c:v>
                </c:pt>
                <c:pt idx="1">
                  <c:v>0.494338</c:v>
                </c:pt>
                <c:pt idx="2">
                  <c:v>0.80002399999999996</c:v>
                </c:pt>
                <c:pt idx="3">
                  <c:v>0.60750499999999996</c:v>
                </c:pt>
                <c:pt idx="4">
                  <c:v>0.47616999999999998</c:v>
                </c:pt>
                <c:pt idx="5">
                  <c:v>0.81207399999999996</c:v>
                </c:pt>
                <c:pt idx="6">
                  <c:v>0.76588199999999995</c:v>
                </c:pt>
                <c:pt idx="7">
                  <c:v>0.75422100000000003</c:v>
                </c:pt>
                <c:pt idx="8">
                  <c:v>0.47620800000000002</c:v>
                </c:pt>
                <c:pt idx="9">
                  <c:v>0.412657</c:v>
                </c:pt>
                <c:pt idx="10">
                  <c:v>0.75877499999999998</c:v>
                </c:pt>
                <c:pt idx="11">
                  <c:v>0.71347899999999997</c:v>
                </c:pt>
                <c:pt idx="12">
                  <c:v>0.76111700000000004</c:v>
                </c:pt>
                <c:pt idx="13">
                  <c:v>0.40711199999999997</c:v>
                </c:pt>
                <c:pt idx="14">
                  <c:v>0.40592299999999998</c:v>
                </c:pt>
                <c:pt idx="15">
                  <c:v>0.40352500000000002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A2-A147-B29F-AAA72869DEEB}"/>
            </c:ext>
          </c:extLst>
        </c:ser>
        <c:ser>
          <c:idx val="2"/>
          <c:order val="2"/>
          <c:tx>
            <c:strRef>
              <c:f>Gating!$K$45</c:f>
              <c:strCache>
                <c:ptCount val="1"/>
                <c:pt idx="0">
                  <c:v>Tensor reshaping (I)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Gating!$G$91:$H$106</c:f>
              <c:strCach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strCache>
            </c:strRef>
          </c:cat>
          <c:val>
            <c:numRef>
              <c:f>Gating!$K$91:$K$106</c:f>
              <c:numCache>
                <c:formatCode>General</c:formatCode>
                <c:ptCount val="16"/>
                <c:pt idx="0">
                  <c:v>1.9535370000000001</c:v>
                </c:pt>
                <c:pt idx="1">
                  <c:v>2.0316709999999998</c:v>
                </c:pt>
                <c:pt idx="2">
                  <c:v>2.2219389999999999</c:v>
                </c:pt>
                <c:pt idx="3">
                  <c:v>1.26736</c:v>
                </c:pt>
                <c:pt idx="4">
                  <c:v>1.1307229999999999</c:v>
                </c:pt>
                <c:pt idx="5">
                  <c:v>1.36829</c:v>
                </c:pt>
                <c:pt idx="6">
                  <c:v>1.4792130000000001</c:v>
                </c:pt>
                <c:pt idx="7">
                  <c:v>0.75876299999999997</c:v>
                </c:pt>
                <c:pt idx="8">
                  <c:v>0.72721199999999997</c:v>
                </c:pt>
                <c:pt idx="9">
                  <c:v>0.56547700000000001</c:v>
                </c:pt>
                <c:pt idx="10">
                  <c:v>0.72847700000000004</c:v>
                </c:pt>
                <c:pt idx="11">
                  <c:v>0.83016699999999999</c:v>
                </c:pt>
                <c:pt idx="12">
                  <c:v>0.77222999999999997</c:v>
                </c:pt>
                <c:pt idx="13">
                  <c:v>0.24040800000000001</c:v>
                </c:pt>
                <c:pt idx="14">
                  <c:v>0.23336200000000001</c:v>
                </c:pt>
                <c:pt idx="15">
                  <c:v>0.24057600000000001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A2-A147-B29F-AAA72869D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64458944"/>
        <c:axId val="1464461264"/>
      </c:barChart>
      <c:catAx>
        <c:axId val="146445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461264"/>
        <c:crosses val="autoZero"/>
        <c:auto val="1"/>
        <c:lblAlgn val="ctr"/>
        <c:lblOffset val="100"/>
        <c:noMultiLvlLbl val="0"/>
      </c:catAx>
      <c:valAx>
        <c:axId val="146446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 time [ms]</a:t>
                </a:r>
              </a:p>
            </c:rich>
          </c:tx>
          <c:layout>
            <c:manualLayout>
              <c:xMode val="edge"/>
              <c:yMode val="edge"/>
              <c:x val="1.0283913145186501E-3"/>
              <c:y val="0.1576746904848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458944"/>
        <c:crosses val="autoZero"/>
        <c:crossBetween val="between"/>
        <c:maj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44354019457822"/>
          <c:y val="6.01671256405917E-2"/>
          <c:w val="0.78882176743337795"/>
          <c:h val="0.111571854313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2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646919139092403E-2"/>
          <c:y val="5.5309759710623199E-2"/>
          <c:w val="0.88219679039271104"/>
          <c:h val="0.80965863923687298"/>
        </c:manualLayout>
      </c:layout>
      <c:scatterChart>
        <c:scatterStyle val="lineMarker"/>
        <c:varyColors val="0"/>
        <c:ser>
          <c:idx val="1"/>
          <c:order val="0"/>
          <c:tx>
            <c:v>Baseline</c:v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Dynamic!$I$53:$I$71</c:f>
              <c:numCache>
                <c:formatCode>General</c:formatCode>
                <c:ptCount val="19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Dynamic!$J$53:$J$71</c:f>
              <c:numCache>
                <c:formatCode>General</c:formatCode>
                <c:ptCount val="19"/>
                <c:pt idx="0">
                  <c:v>8.3798076923076898</c:v>
                </c:pt>
                <c:pt idx="1">
                  <c:v>8.132451923076923</c:v>
                </c:pt>
                <c:pt idx="2">
                  <c:v>6.6404296874999966</c:v>
                </c:pt>
                <c:pt idx="3">
                  <c:v>5.9497896634615399</c:v>
                </c:pt>
                <c:pt idx="4">
                  <c:v>5.6036808894230763</c:v>
                </c:pt>
                <c:pt idx="5">
                  <c:v>5.3922926682692296</c:v>
                </c:pt>
                <c:pt idx="6">
                  <c:v>5.25</c:v>
                </c:pt>
                <c:pt idx="7">
                  <c:v>5.1484074519230756</c:v>
                </c:pt>
                <c:pt idx="8">
                  <c:v>5.0805739182692307</c:v>
                </c:pt>
                <c:pt idx="9">
                  <c:v>4.7994591346153852</c:v>
                </c:pt>
                <c:pt idx="10">
                  <c:v>4.6243539663461313</c:v>
                </c:pt>
                <c:pt idx="11">
                  <c:v>4.5861778846153838</c:v>
                </c:pt>
                <c:pt idx="12">
                  <c:v>4.5748197115384617</c:v>
                </c:pt>
                <c:pt idx="13">
                  <c:v>4.5713491586538497</c:v>
                </c:pt>
                <c:pt idx="14">
                  <c:v>4.5584134615384606</c:v>
                </c:pt>
                <c:pt idx="15">
                  <c:v>4.5114032451923061</c:v>
                </c:pt>
                <c:pt idx="16">
                  <c:v>4.4489332932692296</c:v>
                </c:pt>
                <c:pt idx="17">
                  <c:v>4.4423076923076916</c:v>
                </c:pt>
                <c:pt idx="18">
                  <c:v>4.4388371394230761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AE-504A-A369-EC77148EEDE9}"/>
            </c:ext>
          </c:extLst>
        </c:ser>
        <c:ser>
          <c:idx val="0"/>
          <c:order val="1"/>
          <c:tx>
            <c:v>Dynamic mini-batch adjustment</c:v>
          </c:tx>
          <c:spPr>
            <a:ln w="31750" cap="rnd">
              <a:noFill/>
              <a:round/>
            </a:ln>
            <a:effectLst/>
          </c:spPr>
          <c:marker>
            <c:symbol val="circle"/>
            <c:size val="12"/>
            <c:spPr>
              <a:noFill/>
              <a:ln w="9525">
                <a:noFill/>
              </a:ln>
              <a:effectLst/>
            </c:spPr>
          </c:marker>
          <c:xVal>
            <c:numRef>
              <c:f>Dynamic!$I$53:$I$71</c:f>
              <c:numCache>
                <c:formatCode>General</c:formatCode>
                <c:ptCount val="19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Dynamic!$K$53:$K$71</c:f>
              <c:numCache>
                <c:formatCode>General</c:formatCode>
                <c:ptCount val="19"/>
                <c:pt idx="0">
                  <c:v>8.3798076923076898</c:v>
                </c:pt>
                <c:pt idx="1">
                  <c:v>8.132451923076923</c:v>
                </c:pt>
                <c:pt idx="2">
                  <c:v>9.9606445312500096</c:v>
                </c:pt>
                <c:pt idx="3">
                  <c:v>8.9246844951923077</c:v>
                </c:pt>
                <c:pt idx="4">
                  <c:v>8.4055213341346207</c:v>
                </c:pt>
                <c:pt idx="5">
                  <c:v>8.0884390024038506</c:v>
                </c:pt>
                <c:pt idx="6">
                  <c:v>10.5</c:v>
                </c:pt>
                <c:pt idx="7">
                  <c:v>10.296814903846149</c:v>
                </c:pt>
                <c:pt idx="8">
                  <c:v>10.16114783653846</c:v>
                </c:pt>
                <c:pt idx="9">
                  <c:v>9.598918269230742</c:v>
                </c:pt>
                <c:pt idx="10">
                  <c:v>9.2487079326922981</c:v>
                </c:pt>
                <c:pt idx="11">
                  <c:v>9.1723557692307676</c:v>
                </c:pt>
                <c:pt idx="12">
                  <c:v>9.1496394230769234</c:v>
                </c:pt>
                <c:pt idx="13">
                  <c:v>9.1426983173076906</c:v>
                </c:pt>
                <c:pt idx="14">
                  <c:v>9.1168269230769212</c:v>
                </c:pt>
                <c:pt idx="15">
                  <c:v>9.0228064903846192</c:v>
                </c:pt>
                <c:pt idx="16">
                  <c:v>8.8978665865384592</c:v>
                </c:pt>
                <c:pt idx="17">
                  <c:v>8.884615384615385</c:v>
                </c:pt>
                <c:pt idx="18">
                  <c:v>8.8776742788461593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4AE-504A-A369-EC77148EE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4488176"/>
        <c:axId val="1464490224"/>
      </c:scatterChart>
      <c:valAx>
        <c:axId val="1464488176"/>
        <c:scaling>
          <c:orientation val="minMax"/>
          <c:max val="90"/>
          <c:min val="0"/>
        </c:scaling>
        <c:delete val="0"/>
        <c:axPos val="b"/>
        <c:numFmt formatCode="General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pPr>
            <a:endParaRPr lang="en-US"/>
          </a:p>
        </c:txPr>
        <c:crossAx val="1464490224"/>
        <c:crosses val="autoZero"/>
        <c:crossBetween val="midCat"/>
        <c:majorUnit val="10"/>
      </c:valAx>
      <c:valAx>
        <c:axId val="1464490224"/>
        <c:scaling>
          <c:orientation val="minMax"/>
          <c:max val="13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pPr>
            <a:endParaRPr lang="en-US"/>
          </a:p>
        </c:txPr>
        <c:crossAx val="1464488176"/>
        <c:crosses val="autoZero"/>
        <c:crossBetween val="midCat"/>
      </c:valAx>
      <c:spPr>
        <a:noFill/>
        <a:ln w="9525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153097534362499"/>
          <c:y val="0.69341613967473004"/>
          <c:w val="0.70648588619268604"/>
          <c:h val="0.10132742875342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0" i="0" u="none" strike="noStrike" kern="1200" baseline="0">
              <a:solidFill>
                <a:schemeClr val="tx1"/>
              </a:solidFill>
              <a:latin typeface="Times" charset="0"/>
              <a:ea typeface="Times" charset="0"/>
              <a:cs typeface="Times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100">
          <a:solidFill>
            <a:schemeClr val="tx1"/>
          </a:solidFill>
          <a:latin typeface="Times" charset="0"/>
          <a:ea typeface="Times" charset="0"/>
          <a:cs typeface="Times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646919139092403E-2"/>
          <c:y val="5.5309759710623199E-2"/>
          <c:w val="0.88219679039271104"/>
          <c:h val="0.80965863923687298"/>
        </c:manualLayout>
      </c:layout>
      <c:scatterChart>
        <c:scatterStyle val="lineMarker"/>
        <c:varyColors val="0"/>
        <c:ser>
          <c:idx val="1"/>
          <c:order val="0"/>
          <c:tx>
            <c:v>Baseline</c:v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Dynamic!$I$53:$I$71</c:f>
              <c:numCache>
                <c:formatCode>General</c:formatCode>
                <c:ptCount val="19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Dynamic!$J$53:$J$71</c:f>
              <c:numCache>
                <c:formatCode>General</c:formatCode>
                <c:ptCount val="19"/>
                <c:pt idx="0">
                  <c:v>8.3798076923076898</c:v>
                </c:pt>
                <c:pt idx="1">
                  <c:v>8.132451923076923</c:v>
                </c:pt>
                <c:pt idx="2">
                  <c:v>6.6404296874999966</c:v>
                </c:pt>
                <c:pt idx="3">
                  <c:v>5.9497896634615399</c:v>
                </c:pt>
                <c:pt idx="4">
                  <c:v>5.6036808894230763</c:v>
                </c:pt>
                <c:pt idx="5">
                  <c:v>5.3922926682692296</c:v>
                </c:pt>
                <c:pt idx="6">
                  <c:v>5.25</c:v>
                </c:pt>
                <c:pt idx="7">
                  <c:v>5.1484074519230756</c:v>
                </c:pt>
                <c:pt idx="8">
                  <c:v>5.0805739182692307</c:v>
                </c:pt>
                <c:pt idx="9">
                  <c:v>4.7994591346153852</c:v>
                </c:pt>
                <c:pt idx="10">
                  <c:v>4.6243539663461339</c:v>
                </c:pt>
                <c:pt idx="11">
                  <c:v>4.5861778846153838</c:v>
                </c:pt>
                <c:pt idx="12">
                  <c:v>4.5748197115384617</c:v>
                </c:pt>
                <c:pt idx="13">
                  <c:v>4.5713491586538497</c:v>
                </c:pt>
                <c:pt idx="14">
                  <c:v>4.5584134615384606</c:v>
                </c:pt>
                <c:pt idx="15">
                  <c:v>4.5114032451923061</c:v>
                </c:pt>
                <c:pt idx="16">
                  <c:v>4.4489332932692296</c:v>
                </c:pt>
                <c:pt idx="17">
                  <c:v>4.4423076923076916</c:v>
                </c:pt>
                <c:pt idx="18">
                  <c:v>4.4388371394230761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4AE-504A-A369-EC77148EEDE9}"/>
            </c:ext>
          </c:extLst>
        </c:ser>
        <c:ser>
          <c:idx val="0"/>
          <c:order val="1"/>
          <c:tx>
            <c:v>Dynamic mini-batch adjustment</c:v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Dynamic!$I$53:$I$71</c:f>
              <c:numCache>
                <c:formatCode>General</c:formatCode>
                <c:ptCount val="19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</c:numCache>
            </c:numRef>
          </c:xVal>
          <c:yVal>
            <c:numRef>
              <c:f>Dynamic!$K$53:$K$71</c:f>
              <c:numCache>
                <c:formatCode>General</c:formatCode>
                <c:ptCount val="19"/>
                <c:pt idx="0">
                  <c:v>8.3798076923076898</c:v>
                </c:pt>
                <c:pt idx="1">
                  <c:v>8.132451923076923</c:v>
                </c:pt>
                <c:pt idx="2">
                  <c:v>9.9606445312500096</c:v>
                </c:pt>
                <c:pt idx="3">
                  <c:v>8.9246844951923077</c:v>
                </c:pt>
                <c:pt idx="4">
                  <c:v>8.4055213341346207</c:v>
                </c:pt>
                <c:pt idx="5">
                  <c:v>8.0884390024038506</c:v>
                </c:pt>
                <c:pt idx="6">
                  <c:v>10.5</c:v>
                </c:pt>
                <c:pt idx="7">
                  <c:v>10.296814903846149</c:v>
                </c:pt>
                <c:pt idx="8">
                  <c:v>10.16114783653846</c:v>
                </c:pt>
                <c:pt idx="9">
                  <c:v>9.5989182692307455</c:v>
                </c:pt>
                <c:pt idx="10">
                  <c:v>9.2487079326922981</c:v>
                </c:pt>
                <c:pt idx="11">
                  <c:v>9.1723557692307676</c:v>
                </c:pt>
                <c:pt idx="12">
                  <c:v>9.1496394230769234</c:v>
                </c:pt>
                <c:pt idx="13">
                  <c:v>9.1426983173076906</c:v>
                </c:pt>
                <c:pt idx="14">
                  <c:v>9.1168269230769212</c:v>
                </c:pt>
                <c:pt idx="15">
                  <c:v>9.0228064903846192</c:v>
                </c:pt>
                <c:pt idx="16">
                  <c:v>8.8978665865384592</c:v>
                </c:pt>
                <c:pt idx="17">
                  <c:v>8.884615384615385</c:v>
                </c:pt>
                <c:pt idx="18">
                  <c:v>8.8776742788461593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4AE-504A-A369-EC77148EED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7101664"/>
        <c:axId val="1467104144"/>
      </c:scatterChart>
      <c:valAx>
        <c:axId val="1467101664"/>
        <c:scaling>
          <c:orientation val="minMax"/>
          <c:max val="90"/>
          <c:min val="0"/>
        </c:scaling>
        <c:delete val="0"/>
        <c:axPos val="b"/>
        <c:numFmt formatCode="General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pPr>
            <a:endParaRPr lang="en-US"/>
          </a:p>
        </c:txPr>
        <c:crossAx val="1467104144"/>
        <c:crosses val="autoZero"/>
        <c:crossBetween val="midCat"/>
        <c:majorUnit val="10"/>
      </c:valAx>
      <c:valAx>
        <c:axId val="1467104144"/>
        <c:scaling>
          <c:orientation val="minMax"/>
          <c:max val="13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pPr>
            <a:endParaRPr lang="en-US"/>
          </a:p>
        </c:txPr>
        <c:crossAx val="1467101664"/>
        <c:crosses val="autoZero"/>
        <c:crossBetween val="midCat"/>
      </c:valAx>
      <c:spPr>
        <a:noFill/>
        <a:ln w="9525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17153097534362499"/>
          <c:y val="0.69341613967473004"/>
          <c:w val="0.70648588619268604"/>
          <c:h val="0.10132742875342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0" i="0" u="none" strike="noStrike" kern="1200" baseline="0">
              <a:solidFill>
                <a:schemeClr val="tx1"/>
              </a:solidFill>
              <a:latin typeface="Times" charset="0"/>
              <a:ea typeface="Times" charset="0"/>
              <a:cs typeface="Times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100">
          <a:solidFill>
            <a:schemeClr val="tx1"/>
          </a:solidFill>
          <a:latin typeface="Times" charset="0"/>
          <a:ea typeface="Times" charset="0"/>
          <a:cs typeface="Times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811037625460694E-2"/>
          <c:y val="0.135696574679084"/>
          <c:w val="0.89745568965323097"/>
          <c:h val="0.604249257409287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dissertation!$D$3</c:f>
              <c:strCache>
                <c:ptCount val="1"/>
                <c:pt idx="0">
                  <c:v>Train FLOPs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dissertation!$B$4:$C$14</c:f>
              <c:multiLvlStrCache>
                <c:ptCount val="11"/>
                <c:lvl>
                  <c:pt idx="0">
                    <c:v>ResNet32</c:v>
                  </c:pt>
                  <c:pt idx="1">
                    <c:v>ResNet50</c:v>
                  </c:pt>
                  <c:pt idx="2">
                    <c:v>VGG11</c:v>
                  </c:pt>
                  <c:pt idx="3">
                    <c:v>VGG13</c:v>
                  </c:pt>
                  <c:pt idx="4">
                    <c:v>ResNet32</c:v>
                  </c:pt>
                  <c:pt idx="5">
                    <c:v>ResNet50</c:v>
                  </c:pt>
                  <c:pt idx="6">
                    <c:v>VGG11</c:v>
                  </c:pt>
                  <c:pt idx="7">
                    <c:v>VGG13</c:v>
                  </c:pt>
                  <c:pt idx="8">
                    <c:v>ResNet50 (0.25)</c:v>
                  </c:pt>
                  <c:pt idx="9">
                    <c:v>ResNet50 (0.2)</c:v>
                  </c:pt>
                  <c:pt idx="10">
                    <c:v>ResNet50 (0.1)</c:v>
                  </c:pt>
                </c:lvl>
                <c:lvl>
                  <c:pt idx="0">
                    <c:v>CIFAR10</c:v>
                  </c:pt>
                  <c:pt idx="4">
                    <c:v>CIFAR100</c:v>
                  </c:pt>
                  <c:pt idx="8">
                    <c:v>ImageNet</c:v>
                  </c:pt>
                </c:lvl>
              </c:multiLvlStrCache>
            </c:multiLvlStrRef>
          </c:cat>
          <c:val>
            <c:numRef>
              <c:f>dissertation!$D$4:$D$14</c:f>
              <c:numCache>
                <c:formatCode>General</c:formatCode>
                <c:ptCount val="11"/>
                <c:pt idx="0">
                  <c:v>0.47</c:v>
                </c:pt>
                <c:pt idx="1">
                  <c:v>0.5</c:v>
                </c:pt>
                <c:pt idx="2">
                  <c:v>0.43</c:v>
                </c:pt>
                <c:pt idx="3">
                  <c:v>0.44</c:v>
                </c:pt>
                <c:pt idx="4">
                  <c:v>0.68</c:v>
                </c:pt>
                <c:pt idx="5">
                  <c:v>0.47</c:v>
                </c:pt>
                <c:pt idx="6">
                  <c:v>0.53</c:v>
                </c:pt>
                <c:pt idx="7">
                  <c:v>0.57999999999999996</c:v>
                </c:pt>
                <c:pt idx="8">
                  <c:v>0.6</c:v>
                </c:pt>
                <c:pt idx="9">
                  <c:v>0.7</c:v>
                </c:pt>
                <c:pt idx="10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4-684C-8782-79C3754A38AF}"/>
            </c:ext>
          </c:extLst>
        </c:ser>
        <c:ser>
          <c:idx val="1"/>
          <c:order val="1"/>
          <c:tx>
            <c:strRef>
              <c:f>dissertation!$E$3</c:f>
              <c:strCache>
                <c:ptCount val="1"/>
                <c:pt idx="0">
                  <c:v>Train time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dissertation!$B$4:$C$14</c:f>
              <c:multiLvlStrCache>
                <c:ptCount val="11"/>
                <c:lvl>
                  <c:pt idx="0">
                    <c:v>ResNet32</c:v>
                  </c:pt>
                  <c:pt idx="1">
                    <c:v>ResNet50</c:v>
                  </c:pt>
                  <c:pt idx="2">
                    <c:v>VGG11</c:v>
                  </c:pt>
                  <c:pt idx="3">
                    <c:v>VGG13</c:v>
                  </c:pt>
                  <c:pt idx="4">
                    <c:v>ResNet32</c:v>
                  </c:pt>
                  <c:pt idx="5">
                    <c:v>ResNet50</c:v>
                  </c:pt>
                  <c:pt idx="6">
                    <c:v>VGG11</c:v>
                  </c:pt>
                  <c:pt idx="7">
                    <c:v>VGG13</c:v>
                  </c:pt>
                  <c:pt idx="8">
                    <c:v>ResNet50 (0.25)</c:v>
                  </c:pt>
                  <c:pt idx="9">
                    <c:v>ResNet50 (0.2)</c:v>
                  </c:pt>
                  <c:pt idx="10">
                    <c:v>ResNet50 (0.1)</c:v>
                  </c:pt>
                </c:lvl>
                <c:lvl>
                  <c:pt idx="0">
                    <c:v>CIFAR10</c:v>
                  </c:pt>
                  <c:pt idx="4">
                    <c:v>CIFAR100</c:v>
                  </c:pt>
                  <c:pt idx="8">
                    <c:v>ImageNet</c:v>
                  </c:pt>
                </c:lvl>
              </c:multiLvlStrCache>
            </c:multiLvlStrRef>
          </c:cat>
          <c:val>
            <c:numRef>
              <c:f>dissertation!$E$4:$E$14</c:f>
              <c:numCache>
                <c:formatCode>General</c:formatCode>
                <c:ptCount val="11"/>
                <c:pt idx="0">
                  <c:v>0.81</c:v>
                </c:pt>
                <c:pt idx="1">
                  <c:v>0.81</c:v>
                </c:pt>
                <c:pt idx="2">
                  <c:v>0.56999999999999995</c:v>
                </c:pt>
                <c:pt idx="3">
                  <c:v>0.56999999999999995</c:v>
                </c:pt>
                <c:pt idx="4">
                  <c:v>0.88</c:v>
                </c:pt>
                <c:pt idx="5">
                  <c:v>0.66</c:v>
                </c:pt>
                <c:pt idx="6">
                  <c:v>0.74</c:v>
                </c:pt>
                <c:pt idx="7">
                  <c:v>0.67</c:v>
                </c:pt>
                <c:pt idx="8">
                  <c:v>0.66</c:v>
                </c:pt>
                <c:pt idx="9">
                  <c:v>0.72</c:v>
                </c:pt>
                <c:pt idx="10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4-684C-8782-79C3754A3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64509760"/>
        <c:axId val="1464512080"/>
      </c:barChart>
      <c:catAx>
        <c:axId val="146450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512080"/>
        <c:crosses val="autoZero"/>
        <c:auto val="1"/>
        <c:lblAlgn val="ctr"/>
        <c:lblOffset val="100"/>
        <c:noMultiLvlLbl val="0"/>
      </c:catAx>
      <c:valAx>
        <c:axId val="1464512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dirty="0"/>
                  <a:t>Norm.</a:t>
                </a:r>
                <a:r>
                  <a:rPr lang="en-US" sz="2200" baseline="0" dirty="0"/>
                  <a:t> to </a:t>
                </a:r>
                <a:r>
                  <a:rPr lang="en-US" sz="2200" dirty="0"/>
                  <a:t>baseline</a:t>
                </a:r>
              </a:p>
            </c:rich>
          </c:tx>
          <c:layout>
            <c:manualLayout>
              <c:xMode val="edge"/>
              <c:yMode val="edge"/>
              <c:x val="1.3013846846044301E-3"/>
              <c:y val="0.17548371885771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4509760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9438169066632203"/>
          <c:y val="2.8564812309100601E-2"/>
          <c:w val="0.42391344266345798"/>
          <c:h val="8.3331013181363406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292630044716"/>
          <c:y val="4.4733893557423E-2"/>
          <c:w val="0.84978126032068901"/>
          <c:h val="0.738591722064049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Summary!$L$22</c:f>
              <c:strCache>
                <c:ptCount val="1"/>
                <c:pt idx="0">
                  <c:v>Baseline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Summary!$M$21:$S$21</c:f>
              <c:numCache>
                <c:formatCode>0.0</c:formatCode>
                <c:ptCount val="7"/>
                <c:pt idx="0">
                  <c:v>8.1783685119999987</c:v>
                </c:pt>
                <c:pt idx="1">
                  <c:v>7.2071244159999974</c:v>
                </c:pt>
                <c:pt idx="2">
                  <c:v>4.6121152059999808</c:v>
                </c:pt>
                <c:pt idx="3">
                  <c:v>3.678804086</c:v>
                </c:pt>
                <c:pt idx="4">
                  <c:v>7.2071244159999974</c:v>
                </c:pt>
                <c:pt idx="5">
                  <c:v>4.6121152059999808</c:v>
                </c:pt>
                <c:pt idx="6">
                  <c:v>3.678804086</c:v>
                </c:pt>
              </c:numCache>
            </c:numRef>
          </c:xVal>
          <c:yVal>
            <c:numRef>
              <c:f>Summary!$M$22:$S$22</c:f>
              <c:numCache>
                <c:formatCode>General</c:formatCode>
                <c:ptCount val="7"/>
                <c:pt idx="0">
                  <c:v>76.290000000000006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F3-4B49-B344-17D4C71E4857}"/>
            </c:ext>
          </c:extLst>
        </c:ser>
        <c:ser>
          <c:idx val="1"/>
          <c:order val="1"/>
          <c:tx>
            <c:strRef>
              <c:f>Summary!$L$23</c:f>
              <c:strCache>
                <c:ptCount val="1"/>
                <c:pt idx="0">
                  <c:v>PruneTrain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Summary!$M$21:$S$21</c:f>
              <c:numCache>
                <c:formatCode>0.0</c:formatCode>
                <c:ptCount val="7"/>
                <c:pt idx="0">
                  <c:v>8.1783685119999987</c:v>
                </c:pt>
                <c:pt idx="1">
                  <c:v>7.2071244159999974</c:v>
                </c:pt>
                <c:pt idx="2">
                  <c:v>4.6121152059999808</c:v>
                </c:pt>
                <c:pt idx="3">
                  <c:v>3.678804086</c:v>
                </c:pt>
                <c:pt idx="4">
                  <c:v>7.2071244159999974</c:v>
                </c:pt>
                <c:pt idx="5">
                  <c:v>4.6121152059999808</c:v>
                </c:pt>
                <c:pt idx="6">
                  <c:v>3.678804086</c:v>
                </c:pt>
              </c:numCache>
            </c:numRef>
          </c:xVal>
          <c:yVal>
            <c:numRef>
              <c:f>Summary!$M$23:$S$23</c:f>
              <c:numCache>
                <c:formatCode>0.00</c:formatCode>
                <c:ptCount val="7"/>
                <c:pt idx="1">
                  <c:v>75.988</c:v>
                </c:pt>
                <c:pt idx="2">
                  <c:v>74.754000000000005</c:v>
                </c:pt>
                <c:pt idx="3">
                  <c:v>74.10599999999998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F3-4B49-B344-17D4C71E4857}"/>
            </c:ext>
          </c:extLst>
        </c:ser>
        <c:ser>
          <c:idx val="2"/>
          <c:order val="2"/>
          <c:tx>
            <c:strRef>
              <c:f>Summary!$L$24</c:f>
              <c:strCache>
                <c:ptCount val="1"/>
                <c:pt idx="0">
                  <c:v>PruneTrain (fine-tune)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circle"/>
            <c:size val="12"/>
            <c:spPr>
              <a:noFill/>
              <a:ln w="9525">
                <a:noFill/>
              </a:ln>
              <a:effectLst/>
            </c:spPr>
          </c:marker>
          <c:xVal>
            <c:numRef>
              <c:f>Summary!$M$21:$S$21</c:f>
              <c:numCache>
                <c:formatCode>0.0</c:formatCode>
                <c:ptCount val="7"/>
                <c:pt idx="0">
                  <c:v>8.1783685119999987</c:v>
                </c:pt>
                <c:pt idx="1">
                  <c:v>7.2071244159999974</c:v>
                </c:pt>
                <c:pt idx="2">
                  <c:v>4.6121152059999808</c:v>
                </c:pt>
                <c:pt idx="3">
                  <c:v>3.678804086</c:v>
                </c:pt>
                <c:pt idx="4">
                  <c:v>7.2071244159999974</c:v>
                </c:pt>
                <c:pt idx="5">
                  <c:v>4.6121152059999808</c:v>
                </c:pt>
                <c:pt idx="6">
                  <c:v>3.678804086</c:v>
                </c:pt>
              </c:numCache>
            </c:numRef>
          </c:xVal>
          <c:yVal>
            <c:numRef>
              <c:f>Summary!$M$24:$S$24</c:f>
              <c:numCache>
                <c:formatCode>General</c:formatCode>
                <c:ptCount val="7"/>
                <c:pt idx="4">
                  <c:v>76.424000000000007</c:v>
                </c:pt>
                <c:pt idx="5">
                  <c:v>75.069999999999993</c:v>
                </c:pt>
                <c:pt idx="6" formatCode="0.00">
                  <c:v>74.643997905700004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9F3-4B49-B344-17D4C71E4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1095552"/>
        <c:axId val="1421098080"/>
      </c:scatterChart>
      <c:valAx>
        <c:axId val="1421095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 sz="2000" b="0" i="0" u="none" strike="noStrike" baseline="0" dirty="0">
                    <a:effectLst/>
                  </a:rPr>
                  <a:t>Inference cost </a:t>
                </a:r>
                <a:r>
                  <a:rPr lang="en-US" dirty="0"/>
                  <a:t> [GFLOPs]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1421098080"/>
        <c:crosses val="autoZero"/>
        <c:crossBetween val="midCat"/>
      </c:valAx>
      <c:valAx>
        <c:axId val="142109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/>
                  <a:t>Validation accuracy</a:t>
                </a:r>
              </a:p>
            </c:rich>
          </c:tx>
          <c:layout>
            <c:manualLayout>
              <c:xMode val="edge"/>
              <c:yMode val="edge"/>
              <c:x val="1.56864470153521E-3"/>
              <c:y val="0.1207768554516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1421095552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57272638396797304"/>
          <c:y val="0.48198931466768002"/>
          <c:w val="0.34093701125992598"/>
          <c:h val="0.2799325363788949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Calibri" charset="0"/>
          <a:ea typeface="Calibri" charset="0"/>
          <a:cs typeface="Calibri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292630044716"/>
          <c:y val="4.4733893557423E-2"/>
          <c:w val="0.84978126032068901"/>
          <c:h val="0.738591722064049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Summary!$L$22</c:f>
              <c:strCache>
                <c:ptCount val="1"/>
                <c:pt idx="0">
                  <c:v>Baseline</c:v>
                </c:pt>
              </c:strCache>
            </c:strRef>
          </c:tx>
          <c:spPr>
            <a:ln w="31750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Summary!$M$21:$S$21</c:f>
              <c:numCache>
                <c:formatCode>0.0</c:formatCode>
                <c:ptCount val="7"/>
                <c:pt idx="0">
                  <c:v>8.1783685119999987</c:v>
                </c:pt>
                <c:pt idx="1">
                  <c:v>7.2071244159999974</c:v>
                </c:pt>
                <c:pt idx="2">
                  <c:v>4.6121152059999844</c:v>
                </c:pt>
                <c:pt idx="3">
                  <c:v>3.678804086</c:v>
                </c:pt>
                <c:pt idx="4">
                  <c:v>7.2071244159999974</c:v>
                </c:pt>
                <c:pt idx="5">
                  <c:v>4.6121152059999844</c:v>
                </c:pt>
                <c:pt idx="6">
                  <c:v>3.678804086</c:v>
                </c:pt>
              </c:numCache>
            </c:numRef>
          </c:xVal>
          <c:yVal>
            <c:numRef>
              <c:f>Summary!$M$22:$S$22</c:f>
              <c:numCache>
                <c:formatCode>General</c:formatCode>
                <c:ptCount val="7"/>
                <c:pt idx="0">
                  <c:v>76.290000000000006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283-4848-8350-6167C1B65D4D}"/>
            </c:ext>
          </c:extLst>
        </c:ser>
        <c:ser>
          <c:idx val="1"/>
          <c:order val="1"/>
          <c:tx>
            <c:strRef>
              <c:f>Summary!$L$23</c:f>
              <c:strCache>
                <c:ptCount val="1"/>
                <c:pt idx="0">
                  <c:v>PruneTrain</c:v>
                </c:pt>
              </c:strCache>
            </c:strRef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Summary!$M$21:$S$21</c:f>
              <c:numCache>
                <c:formatCode>0.0</c:formatCode>
                <c:ptCount val="7"/>
                <c:pt idx="0">
                  <c:v>8.1783685119999987</c:v>
                </c:pt>
                <c:pt idx="1">
                  <c:v>7.2071244159999974</c:v>
                </c:pt>
                <c:pt idx="2">
                  <c:v>4.6121152059999844</c:v>
                </c:pt>
                <c:pt idx="3">
                  <c:v>3.678804086</c:v>
                </c:pt>
                <c:pt idx="4">
                  <c:v>7.2071244159999974</c:v>
                </c:pt>
                <c:pt idx="5">
                  <c:v>4.6121152059999844</c:v>
                </c:pt>
                <c:pt idx="6">
                  <c:v>3.678804086</c:v>
                </c:pt>
              </c:numCache>
            </c:numRef>
          </c:xVal>
          <c:yVal>
            <c:numRef>
              <c:f>Summary!$M$23:$S$23</c:f>
              <c:numCache>
                <c:formatCode>0.00</c:formatCode>
                <c:ptCount val="7"/>
                <c:pt idx="1">
                  <c:v>75.988</c:v>
                </c:pt>
                <c:pt idx="2">
                  <c:v>74.754000000000005</c:v>
                </c:pt>
                <c:pt idx="3">
                  <c:v>74.10599999999998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283-4848-8350-6167C1B65D4D}"/>
            </c:ext>
          </c:extLst>
        </c:ser>
        <c:ser>
          <c:idx val="2"/>
          <c:order val="2"/>
          <c:tx>
            <c:strRef>
              <c:f>Summary!$L$24</c:f>
              <c:strCache>
                <c:ptCount val="1"/>
                <c:pt idx="0">
                  <c:v>PruneTrain (fine-tune)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Summary!$M$21:$S$21</c:f>
              <c:numCache>
                <c:formatCode>0.0</c:formatCode>
                <c:ptCount val="7"/>
                <c:pt idx="0">
                  <c:v>8.1783685119999987</c:v>
                </c:pt>
                <c:pt idx="1">
                  <c:v>7.2071244159999974</c:v>
                </c:pt>
                <c:pt idx="2">
                  <c:v>4.6121152059999844</c:v>
                </c:pt>
                <c:pt idx="3">
                  <c:v>3.678804086</c:v>
                </c:pt>
                <c:pt idx="4">
                  <c:v>7.2071244159999974</c:v>
                </c:pt>
                <c:pt idx="5">
                  <c:v>4.6121152059999844</c:v>
                </c:pt>
                <c:pt idx="6">
                  <c:v>3.678804086</c:v>
                </c:pt>
              </c:numCache>
            </c:numRef>
          </c:xVal>
          <c:yVal>
            <c:numRef>
              <c:f>Summary!$M$24:$S$24</c:f>
              <c:numCache>
                <c:formatCode>General</c:formatCode>
                <c:ptCount val="7"/>
                <c:pt idx="4">
                  <c:v>76.424000000000007</c:v>
                </c:pt>
                <c:pt idx="5">
                  <c:v>75.069999999999993</c:v>
                </c:pt>
                <c:pt idx="6" formatCode="0.00">
                  <c:v>74.643997905700004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283-4848-8350-6167C1B65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1279344"/>
        <c:axId val="1420827232"/>
      </c:scatterChart>
      <c:valAx>
        <c:axId val="1421279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 dirty="0"/>
                  <a:t>Inference cost [GFLOPs]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1420827232"/>
        <c:crosses val="autoZero"/>
        <c:crossBetween val="midCat"/>
      </c:valAx>
      <c:valAx>
        <c:axId val="142082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/>
                  <a:t>Validation accuracy</a:t>
                </a:r>
              </a:p>
            </c:rich>
          </c:tx>
          <c:layout>
            <c:manualLayout>
              <c:xMode val="edge"/>
              <c:yMode val="edge"/>
              <c:x val="1.56864470153521E-3"/>
              <c:y val="0.1207768554516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1421279344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57272638396797304"/>
          <c:y val="0.48198931466768002"/>
          <c:w val="0.34093701125992598"/>
          <c:h val="0.2799325363788949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Calibri" charset="0"/>
          <a:ea typeface="Calibri" charset="0"/>
          <a:cs typeface="Calibri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332500504744599E-2"/>
          <c:y val="4.7151932712956299E-2"/>
          <c:w val="0.88568519079345798"/>
          <c:h val="0.84700988725841098"/>
        </c:manualLayout>
      </c:layout>
      <c:scatterChart>
        <c:scatterStyle val="lineMarker"/>
        <c:varyColors val="0"/>
        <c:ser>
          <c:idx val="1"/>
          <c:order val="0"/>
          <c:tx>
            <c:v>Base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rgbClr val="8A0000"/>
              </a:solidFill>
              <a:ln w="9525">
                <a:solidFill>
                  <a:srgbClr val="8A0000"/>
                </a:solidFill>
              </a:ln>
              <a:effectLst/>
            </c:spPr>
          </c:marker>
          <c:xVal>
            <c:numRef>
              <c:f>CompToSSL_CIFAR10!$B$4:$S$4</c:f>
              <c:numCache>
                <c:formatCode>0.0</c:formatCode>
                <c:ptCount val="18"/>
                <c:pt idx="0">
                  <c:v>138.26099199999999</c:v>
                </c:pt>
                <c:pt idx="1">
                  <c:v>117.292288</c:v>
                </c:pt>
                <c:pt idx="2">
                  <c:v>104.935756</c:v>
                </c:pt>
                <c:pt idx="3">
                  <c:v>77.038563999999994</c:v>
                </c:pt>
                <c:pt idx="4">
                  <c:v>61.897500000000001</c:v>
                </c:pt>
                <c:pt idx="5">
                  <c:v>94.944363999999993</c:v>
                </c:pt>
                <c:pt idx="6">
                  <c:v>84.031887999999995</c:v>
                </c:pt>
                <c:pt idx="7">
                  <c:v>71.675195999999858</c:v>
                </c:pt>
                <c:pt idx="8">
                  <c:v>61.559344000000003</c:v>
                </c:pt>
                <c:pt idx="9">
                  <c:v>227.95264</c:v>
                </c:pt>
                <c:pt idx="10">
                  <c:v>162.043136</c:v>
                </c:pt>
                <c:pt idx="11">
                  <c:v>131.03076799999999</c:v>
                </c:pt>
                <c:pt idx="12">
                  <c:v>93.388795999999857</c:v>
                </c:pt>
                <c:pt idx="13">
                  <c:v>69.872567999999859</c:v>
                </c:pt>
                <c:pt idx="14">
                  <c:v>113.389724</c:v>
                </c:pt>
                <c:pt idx="15">
                  <c:v>99.808524000000006</c:v>
                </c:pt>
                <c:pt idx="16">
                  <c:v>79.80010799999998</c:v>
                </c:pt>
                <c:pt idx="17">
                  <c:v>73.804692000000003</c:v>
                </c:pt>
              </c:numCache>
            </c:numRef>
          </c:xVal>
          <c:yVal>
            <c:numRef>
              <c:f>CompToSSL_CIFAR10!$B$6:$S$6</c:f>
              <c:numCache>
                <c:formatCode>General</c:formatCode>
                <c:ptCount val="18"/>
                <c:pt idx="9" formatCode="0.0">
                  <c:v>94.22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6FF-164F-87DC-A395E5F60811}"/>
            </c:ext>
          </c:extLst>
        </c:ser>
        <c:ser>
          <c:idx val="3"/>
          <c:order val="1"/>
          <c:tx>
            <c:v>PruneTrain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Pt>
            <c:idx val="9"/>
            <c:marker>
              <c:symbol val="triangle"/>
              <c:size val="12"/>
              <c:spPr>
                <a:solidFill>
                  <a:srgbClr val="8A0000"/>
                </a:solidFill>
                <a:ln w="9525">
                  <a:solidFill>
                    <a:srgbClr val="8A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6FF-164F-87DC-A395E5F60811}"/>
              </c:ext>
            </c:extLst>
          </c:dPt>
          <c:xVal>
            <c:numRef>
              <c:f>CompToSSL_CIFAR10!$B$4:$S$4</c:f>
              <c:numCache>
                <c:formatCode>0.0</c:formatCode>
                <c:ptCount val="18"/>
                <c:pt idx="0">
                  <c:v>138.26099199999999</c:v>
                </c:pt>
                <c:pt idx="1">
                  <c:v>117.292288</c:v>
                </c:pt>
                <c:pt idx="2">
                  <c:v>104.935756</c:v>
                </c:pt>
                <c:pt idx="3">
                  <c:v>77.038563999999994</c:v>
                </c:pt>
                <c:pt idx="4">
                  <c:v>61.897500000000001</c:v>
                </c:pt>
                <c:pt idx="5">
                  <c:v>94.944363999999993</c:v>
                </c:pt>
                <c:pt idx="6">
                  <c:v>84.031887999999995</c:v>
                </c:pt>
                <c:pt idx="7">
                  <c:v>71.675195999999858</c:v>
                </c:pt>
                <c:pt idx="8">
                  <c:v>61.559344000000003</c:v>
                </c:pt>
                <c:pt idx="9">
                  <c:v>227.95264</c:v>
                </c:pt>
                <c:pt idx="10">
                  <c:v>162.043136</c:v>
                </c:pt>
                <c:pt idx="11">
                  <c:v>131.03076799999999</c:v>
                </c:pt>
                <c:pt idx="12">
                  <c:v>93.388795999999857</c:v>
                </c:pt>
                <c:pt idx="13">
                  <c:v>69.872567999999859</c:v>
                </c:pt>
                <c:pt idx="14">
                  <c:v>113.389724</c:v>
                </c:pt>
                <c:pt idx="15">
                  <c:v>99.808524000000006</c:v>
                </c:pt>
                <c:pt idx="16">
                  <c:v>79.80010799999998</c:v>
                </c:pt>
                <c:pt idx="17">
                  <c:v>73.804692000000003</c:v>
                </c:pt>
              </c:numCache>
            </c:numRef>
          </c:xVal>
          <c:yVal>
            <c:numRef>
              <c:f>CompToSSL_CIFAR10!$B$8:$S$8</c:f>
              <c:numCache>
                <c:formatCode>General</c:formatCode>
                <c:ptCount val="18"/>
                <c:pt idx="10" formatCode="0.0">
                  <c:v>94.57</c:v>
                </c:pt>
                <c:pt idx="11" formatCode="0.0">
                  <c:v>94.15</c:v>
                </c:pt>
                <c:pt idx="12" formatCode="0.0">
                  <c:v>94.03</c:v>
                </c:pt>
                <c:pt idx="13" formatCode="0.0">
                  <c:v>93.28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6FF-164F-87DC-A395E5F60811}"/>
            </c:ext>
          </c:extLst>
        </c:ser>
        <c:ser>
          <c:idx val="5"/>
          <c:order val="2"/>
          <c:tx>
            <c:v>SSL</c:v>
          </c:tx>
          <c:spPr>
            <a:ln w="28575" cap="rnd">
              <a:solidFill>
                <a:srgbClr val="F29284"/>
              </a:solidFill>
              <a:prstDash val="sysDash"/>
              <a:round/>
            </a:ln>
            <a:effectLst/>
          </c:spPr>
          <c:marker>
            <c:symbol val="square"/>
            <c:size val="12"/>
            <c:spPr>
              <a:solidFill>
                <a:srgbClr val="F29284"/>
              </a:solidFill>
              <a:ln w="9525">
                <a:solidFill>
                  <a:srgbClr val="F29284"/>
                </a:solidFill>
              </a:ln>
              <a:effectLst/>
            </c:spPr>
          </c:marker>
          <c:xVal>
            <c:numRef>
              <c:f>CompToSSL_CIFAR10!$B$4:$S$4</c:f>
              <c:numCache>
                <c:formatCode>0.0</c:formatCode>
                <c:ptCount val="18"/>
                <c:pt idx="0">
                  <c:v>138.26099199999999</c:v>
                </c:pt>
                <c:pt idx="1">
                  <c:v>117.292288</c:v>
                </c:pt>
                <c:pt idx="2">
                  <c:v>104.935756</c:v>
                </c:pt>
                <c:pt idx="3">
                  <c:v>77.038563999999994</c:v>
                </c:pt>
                <c:pt idx="4">
                  <c:v>61.897500000000001</c:v>
                </c:pt>
                <c:pt idx="5">
                  <c:v>94.944363999999993</c:v>
                </c:pt>
                <c:pt idx="6">
                  <c:v>84.031887999999995</c:v>
                </c:pt>
                <c:pt idx="7">
                  <c:v>71.675195999999858</c:v>
                </c:pt>
                <c:pt idx="8">
                  <c:v>61.559344000000003</c:v>
                </c:pt>
                <c:pt idx="9">
                  <c:v>227.95264</c:v>
                </c:pt>
                <c:pt idx="10">
                  <c:v>162.043136</c:v>
                </c:pt>
                <c:pt idx="11">
                  <c:v>131.03076799999999</c:v>
                </c:pt>
                <c:pt idx="12">
                  <c:v>93.388795999999857</c:v>
                </c:pt>
                <c:pt idx="13">
                  <c:v>69.872567999999859</c:v>
                </c:pt>
                <c:pt idx="14">
                  <c:v>113.389724</c:v>
                </c:pt>
                <c:pt idx="15">
                  <c:v>99.808524000000006</c:v>
                </c:pt>
                <c:pt idx="16">
                  <c:v>79.80010799999998</c:v>
                </c:pt>
                <c:pt idx="17">
                  <c:v>73.804692000000003</c:v>
                </c:pt>
              </c:numCache>
            </c:numRef>
          </c:xVal>
          <c:yVal>
            <c:numRef>
              <c:f>CompToSSL_CIFAR10!$B$10:$S$10</c:f>
              <c:numCache>
                <c:formatCode>General</c:formatCode>
                <c:ptCount val="18"/>
                <c:pt idx="14" formatCode="0.0">
                  <c:v>93.79</c:v>
                </c:pt>
                <c:pt idx="15" formatCode="0.0">
                  <c:v>93.5</c:v>
                </c:pt>
                <c:pt idx="16" formatCode="0.0">
                  <c:v>93.5</c:v>
                </c:pt>
                <c:pt idx="17" formatCode="0.0">
                  <c:v>93.45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6FF-164F-87DC-A395E5F60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7205056"/>
        <c:axId val="1467219840"/>
      </c:scatterChart>
      <c:valAx>
        <c:axId val="146720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pPr>
            <a:endParaRPr lang="en-US"/>
          </a:p>
        </c:txPr>
        <c:crossAx val="1467219840"/>
        <c:crosses val="autoZero"/>
        <c:crossBetween val="midCat"/>
      </c:valAx>
      <c:valAx>
        <c:axId val="1467219840"/>
        <c:scaling>
          <c:orientation val="minMax"/>
          <c:min val="9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pPr>
            <a:endParaRPr lang="en-US"/>
          </a:p>
        </c:txPr>
        <c:crossAx val="1467205056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54464506392786505"/>
          <c:y val="0.50739632672007495"/>
          <c:w val="0.36239568553025803"/>
          <c:h val="0.28633472203298199"/>
        </c:manualLayout>
      </c:layout>
      <c:overlay val="0"/>
      <c:spPr>
        <a:solidFill>
          <a:srgbClr val="FFFFFF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baseline="0">
              <a:solidFill>
                <a:schemeClr val="tx1"/>
              </a:solidFill>
              <a:latin typeface="Times" charset="0"/>
              <a:ea typeface="Times" charset="0"/>
              <a:cs typeface="Times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900">
          <a:solidFill>
            <a:schemeClr val="tx1"/>
          </a:solidFill>
          <a:latin typeface="Times" charset="0"/>
          <a:ea typeface="Times" charset="0"/>
          <a:cs typeface="Times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332500504744599E-2"/>
          <c:y val="4.7151932712956299E-2"/>
          <c:w val="0.88568519079345798"/>
          <c:h val="0.84700988725841098"/>
        </c:manualLayout>
      </c:layout>
      <c:scatterChart>
        <c:scatterStyle val="lineMarker"/>
        <c:varyColors val="0"/>
        <c:ser>
          <c:idx val="0"/>
          <c:order val="0"/>
          <c:tx>
            <c:v>Base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12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xVal>
            <c:numRef>
              <c:f>CompToSSL_CIFAR10!$B$4:$S$4</c:f>
              <c:numCache>
                <c:formatCode>0.0</c:formatCode>
                <c:ptCount val="18"/>
                <c:pt idx="0">
                  <c:v>138.26099199999999</c:v>
                </c:pt>
                <c:pt idx="1">
                  <c:v>117.292288</c:v>
                </c:pt>
                <c:pt idx="2">
                  <c:v>104.935756</c:v>
                </c:pt>
                <c:pt idx="3">
                  <c:v>77.038563999999994</c:v>
                </c:pt>
                <c:pt idx="4">
                  <c:v>61.897500000000001</c:v>
                </c:pt>
                <c:pt idx="5">
                  <c:v>94.944363999999993</c:v>
                </c:pt>
                <c:pt idx="6">
                  <c:v>84.031887999999995</c:v>
                </c:pt>
                <c:pt idx="7">
                  <c:v>71.675195999999858</c:v>
                </c:pt>
                <c:pt idx="8">
                  <c:v>61.559344000000003</c:v>
                </c:pt>
                <c:pt idx="9">
                  <c:v>227.95264</c:v>
                </c:pt>
                <c:pt idx="10">
                  <c:v>162.043136</c:v>
                </c:pt>
                <c:pt idx="11">
                  <c:v>131.03076799999999</c:v>
                </c:pt>
                <c:pt idx="12">
                  <c:v>93.388795999999857</c:v>
                </c:pt>
                <c:pt idx="13">
                  <c:v>69.872567999999859</c:v>
                </c:pt>
                <c:pt idx="14">
                  <c:v>113.389724</c:v>
                </c:pt>
                <c:pt idx="15">
                  <c:v>99.808524000000006</c:v>
                </c:pt>
                <c:pt idx="16">
                  <c:v>79.80010799999998</c:v>
                </c:pt>
                <c:pt idx="17">
                  <c:v>73.804692000000003</c:v>
                </c:pt>
              </c:numCache>
            </c:numRef>
          </c:xVal>
          <c:yVal>
            <c:numRef>
              <c:f>CompToSSL_CIFAR10!$B$5:$S$5</c:f>
              <c:numCache>
                <c:formatCode>General</c:formatCode>
                <c:ptCount val="18"/>
                <c:pt idx="0" formatCode="0.0">
                  <c:v>93.55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6FF-164F-87DC-A395E5F60811}"/>
            </c:ext>
          </c:extLst>
        </c:ser>
        <c:ser>
          <c:idx val="2"/>
          <c:order val="1"/>
          <c:tx>
            <c:v>PruneTrain</c:v>
          </c:tx>
          <c:spPr>
            <a:ln w="28575" cap="rnd">
              <a:solidFill>
                <a:srgbClr val="0432FF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0432FF"/>
              </a:solidFill>
              <a:ln w="9525">
                <a:solidFill>
                  <a:srgbClr val="0432FF"/>
                </a:solidFill>
              </a:ln>
              <a:effectLst/>
            </c:spPr>
          </c:marker>
          <c:dPt>
            <c:idx val="0"/>
            <c:marker>
              <c:symbol val="triangle"/>
              <c:size val="12"/>
              <c:spPr>
                <a:solidFill>
                  <a:srgbClr val="00205F"/>
                </a:solidFill>
                <a:ln w="9525">
                  <a:solidFill>
                    <a:srgbClr val="00205F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6FF-164F-87DC-A395E5F60811}"/>
              </c:ext>
            </c:extLst>
          </c:dPt>
          <c:xVal>
            <c:numRef>
              <c:f>CompToSSL_CIFAR10!$B$4:$S$4</c:f>
              <c:numCache>
                <c:formatCode>0.0</c:formatCode>
                <c:ptCount val="18"/>
                <c:pt idx="0">
                  <c:v>138.26099199999999</c:v>
                </c:pt>
                <c:pt idx="1">
                  <c:v>117.292288</c:v>
                </c:pt>
                <c:pt idx="2">
                  <c:v>104.935756</c:v>
                </c:pt>
                <c:pt idx="3">
                  <c:v>77.038563999999994</c:v>
                </c:pt>
                <c:pt idx="4">
                  <c:v>61.897500000000001</c:v>
                </c:pt>
                <c:pt idx="5">
                  <c:v>94.944363999999993</c:v>
                </c:pt>
                <c:pt idx="6">
                  <c:v>84.031887999999995</c:v>
                </c:pt>
                <c:pt idx="7">
                  <c:v>71.675195999999858</c:v>
                </c:pt>
                <c:pt idx="8">
                  <c:v>61.559344000000003</c:v>
                </c:pt>
                <c:pt idx="9">
                  <c:v>227.95264</c:v>
                </c:pt>
                <c:pt idx="10">
                  <c:v>162.043136</c:v>
                </c:pt>
                <c:pt idx="11">
                  <c:v>131.03076799999999</c:v>
                </c:pt>
                <c:pt idx="12">
                  <c:v>93.388795999999857</c:v>
                </c:pt>
                <c:pt idx="13">
                  <c:v>69.872567999999859</c:v>
                </c:pt>
                <c:pt idx="14">
                  <c:v>113.389724</c:v>
                </c:pt>
                <c:pt idx="15">
                  <c:v>99.808524000000006</c:v>
                </c:pt>
                <c:pt idx="16">
                  <c:v>79.80010799999998</c:v>
                </c:pt>
                <c:pt idx="17">
                  <c:v>73.804692000000003</c:v>
                </c:pt>
              </c:numCache>
            </c:numRef>
          </c:xVal>
          <c:yVal>
            <c:numRef>
              <c:f>CompToSSL_CIFAR10!$B$7:$S$7</c:f>
              <c:numCache>
                <c:formatCode>0.0</c:formatCode>
                <c:ptCount val="18"/>
                <c:pt idx="1">
                  <c:v>93.32</c:v>
                </c:pt>
                <c:pt idx="2">
                  <c:v>93.31</c:v>
                </c:pt>
                <c:pt idx="3">
                  <c:v>92.65</c:v>
                </c:pt>
                <c:pt idx="4">
                  <c:v>92.2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6FF-164F-87DC-A395E5F60811}"/>
            </c:ext>
          </c:extLst>
        </c:ser>
        <c:ser>
          <c:idx val="4"/>
          <c:order val="2"/>
          <c:tx>
            <c:v>SSL</c:v>
          </c:tx>
          <c:spPr>
            <a:ln w="28575" cap="rnd">
              <a:solidFill>
                <a:srgbClr val="8FAADD"/>
              </a:solidFill>
              <a:prstDash val="sysDash"/>
              <a:round/>
            </a:ln>
            <a:effectLst/>
          </c:spPr>
          <c:marker>
            <c:symbol val="square"/>
            <c:size val="12"/>
            <c:spPr>
              <a:solidFill>
                <a:srgbClr val="8FAADD"/>
              </a:solidFill>
              <a:ln w="9525">
                <a:solidFill>
                  <a:srgbClr val="8FAADD"/>
                </a:solidFill>
              </a:ln>
              <a:effectLst/>
            </c:spPr>
          </c:marker>
          <c:xVal>
            <c:numRef>
              <c:f>CompToSSL_CIFAR10!$B$4:$S$4</c:f>
              <c:numCache>
                <c:formatCode>0.0</c:formatCode>
                <c:ptCount val="18"/>
                <c:pt idx="0">
                  <c:v>138.26099199999999</c:v>
                </c:pt>
                <c:pt idx="1">
                  <c:v>117.292288</c:v>
                </c:pt>
                <c:pt idx="2">
                  <c:v>104.935756</c:v>
                </c:pt>
                <c:pt idx="3">
                  <c:v>77.038563999999994</c:v>
                </c:pt>
                <c:pt idx="4">
                  <c:v>61.897500000000001</c:v>
                </c:pt>
                <c:pt idx="5">
                  <c:v>94.944363999999993</c:v>
                </c:pt>
                <c:pt idx="6">
                  <c:v>84.031887999999995</c:v>
                </c:pt>
                <c:pt idx="7">
                  <c:v>71.675195999999858</c:v>
                </c:pt>
                <c:pt idx="8">
                  <c:v>61.559344000000003</c:v>
                </c:pt>
                <c:pt idx="9">
                  <c:v>227.95264</c:v>
                </c:pt>
                <c:pt idx="10">
                  <c:v>162.043136</c:v>
                </c:pt>
                <c:pt idx="11">
                  <c:v>131.03076799999999</c:v>
                </c:pt>
                <c:pt idx="12">
                  <c:v>93.388795999999857</c:v>
                </c:pt>
                <c:pt idx="13">
                  <c:v>69.872567999999859</c:v>
                </c:pt>
                <c:pt idx="14">
                  <c:v>113.389724</c:v>
                </c:pt>
                <c:pt idx="15">
                  <c:v>99.808524000000006</c:v>
                </c:pt>
                <c:pt idx="16">
                  <c:v>79.80010799999998</c:v>
                </c:pt>
                <c:pt idx="17">
                  <c:v>73.804692000000003</c:v>
                </c:pt>
              </c:numCache>
            </c:numRef>
          </c:xVal>
          <c:yVal>
            <c:numRef>
              <c:f>CompToSSL_CIFAR10!$B$9:$S$9</c:f>
              <c:numCache>
                <c:formatCode>General</c:formatCode>
                <c:ptCount val="18"/>
                <c:pt idx="5" formatCode="0.0">
                  <c:v>92.96</c:v>
                </c:pt>
                <c:pt idx="6" formatCode="0.0">
                  <c:v>92.77</c:v>
                </c:pt>
                <c:pt idx="7" formatCode="0.0">
                  <c:v>92.52</c:v>
                </c:pt>
                <c:pt idx="8" formatCode="0.0">
                  <c:v>92.24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6FF-164F-87DC-A395E5F60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0786224"/>
        <c:axId val="1460788160"/>
      </c:scatterChart>
      <c:valAx>
        <c:axId val="1460786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pPr>
            <a:endParaRPr lang="en-US"/>
          </a:p>
        </c:txPr>
        <c:crossAx val="1460788160"/>
        <c:crosses val="autoZero"/>
        <c:crossBetween val="midCat"/>
      </c:valAx>
      <c:valAx>
        <c:axId val="1460788160"/>
        <c:scaling>
          <c:orientation val="minMax"/>
          <c:max val="9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/>
                </a:solidFill>
                <a:latin typeface="Times" charset="0"/>
                <a:ea typeface="Times" charset="0"/>
                <a:cs typeface="Times" charset="0"/>
              </a:defRPr>
            </a:pPr>
            <a:endParaRPr lang="en-US"/>
          </a:p>
        </c:txPr>
        <c:crossAx val="1460786224"/>
        <c:crosses val="autoZero"/>
        <c:crossBetween val="midCat"/>
        <c:majorUnit val="1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54220231607118397"/>
          <c:y val="0.51839468937852595"/>
          <c:w val="0.36842965742096201"/>
          <c:h val="0.28633472203298199"/>
        </c:manualLayout>
      </c:layout>
      <c:overlay val="0"/>
      <c:spPr>
        <a:solidFill>
          <a:srgbClr val="FFFFFF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baseline="0">
              <a:solidFill>
                <a:schemeClr val="tx1"/>
              </a:solidFill>
              <a:latin typeface="Times" charset="0"/>
              <a:ea typeface="Times" charset="0"/>
              <a:cs typeface="Times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900">
          <a:solidFill>
            <a:schemeClr val="tx1"/>
          </a:solidFill>
          <a:latin typeface="Times" charset="0"/>
          <a:ea typeface="Times" charset="0"/>
          <a:cs typeface="Times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02EB7-ABAE-564F-BE9B-FFC00FE43D05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56381-FA3F-6949-B40D-4A69008D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89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435444" cy="35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796949" y="0"/>
            <a:ext cx="4435444" cy="35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751138" y="533400"/>
            <a:ext cx="4732337" cy="2662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023907" y="3372403"/>
            <a:ext cx="8186802" cy="3193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6743631"/>
            <a:ext cx="4435444" cy="35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796949" y="6743631"/>
            <a:ext cx="4435444" cy="35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2337" cy="26622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1023907" y="3372403"/>
            <a:ext cx="8186624" cy="31940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5796949" y="6743631"/>
            <a:ext cx="4435628" cy="354597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Char char="○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7599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470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51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1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590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1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91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Char char="○"/>
              <a:tabLst/>
              <a:defRPr/>
            </a:pPr>
            <a:endParaRPr lang="en-US" sz="2000" b="1" baseline="0" dirty="0">
              <a:solidFill>
                <a:srgbClr val="FF0000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8520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Char char="○"/>
              <a:tabLst/>
              <a:defRPr/>
            </a:pPr>
            <a:endParaRPr lang="en-US" sz="2000" b="1" baseline="0" dirty="0">
              <a:solidFill>
                <a:srgbClr val="FF0000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9809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1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265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1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980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1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84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 typeface="Questrial"/>
              <a:buNone/>
              <a:tabLst/>
              <a:defRPr/>
            </a:pPr>
            <a:endParaRPr lang="en-US" b="1" i="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120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4624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4081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1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36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730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60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Char char="-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6930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3027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62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2855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026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Char char="-"/>
              <a:tabLst/>
              <a:defRPr/>
            </a:pPr>
            <a:endParaRPr lang="en-US" b="1" i="0" baseline="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01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038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4598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13156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038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9384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95522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1018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2365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1025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59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Char char="-"/>
              <a:tabLst/>
              <a:defRPr/>
            </a:pPr>
            <a:endParaRPr lang="en-US" b="1" i="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1423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68116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1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71031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1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7593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1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5580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lang="en-US" b="1" i="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315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Tx/>
              <a:buChar char="-"/>
              <a:tabLst/>
              <a:defRPr/>
            </a:pPr>
            <a:endParaRPr lang="en-US" b="1" i="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704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 typeface="Questrial"/>
              <a:buNone/>
              <a:tabLst/>
              <a:defRPr/>
            </a:pPr>
            <a:endParaRPr lang="en-US" b="1" i="0" baseline="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279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buFont typeface="Questrial"/>
              <a:buNone/>
              <a:tabLst/>
              <a:defRPr/>
            </a:pPr>
            <a:endParaRPr lang="en-US" b="1" i="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8603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51138" y="533400"/>
            <a:ext cx="4732337" cy="2662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lang="en-US" sz="2100" b="1" baseline="0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uk-UA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934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66674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323842" marR="0" lvl="1" indent="-228594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 i="0" u="none" strike="noStrike" cap="none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485763" marR="0" lvl="2" indent="-228594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 i="0" u="none" strike="noStrike" cap="none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647684" marR="0" lvl="3" indent="-228594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 i="0" u="none" strike="noStrike" cap="none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809605" marR="0" lvl="4" indent="-228594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 i="0" u="none" strike="noStrike" cap="none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152497" marR="0" lvl="5" indent="-228594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 i="0" u="none" strike="noStrike" cap="none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495388" marR="0" lvl="6" indent="-228594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 i="0" u="none" strike="noStrike" cap="none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1838279" marR="0" lvl="7" indent="-228594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 i="0" u="none" strike="noStrike" cap="none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181170" marR="0" lvl="8" indent="-228594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 i="0" u="none" strike="noStrike" cap="none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1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342892" marR="0" lvl="1" indent="0" algn="ctr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None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685783" marR="0" lvl="2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None/>
              <a:defRPr sz="15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028675" marR="0" lvl="3" indent="0" algn="ctr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None/>
              <a:defRPr sz="15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71566" marR="0" lvl="4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None/>
              <a:defRPr sz="135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714457" marR="0" lvl="5" indent="0" algn="ctr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None/>
              <a:defRPr sz="135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057348" marR="0" lvl="6" indent="0" algn="ctr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None/>
              <a:defRPr sz="135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400240" marR="0" lvl="7" indent="0" algn="ctr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None/>
              <a:defRPr sz="135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743132" marR="0" lvl="8" indent="0" algn="ctr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None/>
              <a:defRPr sz="135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940800" y="6420869"/>
            <a:ext cx="11156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930400" y="6458611"/>
            <a:ext cx="6908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342892" marR="0" lvl="1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685783" marR="0" lvl="2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028675" marR="0" lvl="3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71566" marR="0" lvl="4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714457" marR="0" lvl="5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057348" marR="0" lvl="6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400240" marR="0" lvl="7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743132" marR="0" lvl="8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09600" y="609600"/>
            <a:ext cx="11379200" cy="6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42892" lvl="0" indent="-171446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Pts val="1400"/>
              <a:buFont typeface="Lato"/>
              <a:buNone/>
              <a:defRPr/>
            </a:lvl1pPr>
            <a:lvl2pPr marL="685783" lvl="1" indent="-238119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00"/>
              <a:buChar char="–"/>
              <a:defRPr/>
            </a:lvl2pPr>
            <a:lvl3pPr marL="1028675" lvl="2" indent="-238119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3pPr>
            <a:lvl4pPr marL="1371566" lvl="3" indent="-238119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400"/>
              <a:buChar char="–"/>
              <a:defRPr/>
            </a:lvl4pPr>
            <a:lvl5pPr marL="1714457" lvl="4" indent="-238119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5pPr>
            <a:lvl6pPr marL="2057348" lvl="5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240" lvl="6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132" lvl="7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023" lvl="8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940800" y="6403724"/>
            <a:ext cx="11156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1930400" y="6441466"/>
            <a:ext cx="6908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342892" marR="0" lvl="1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685783" marR="0" lvl="2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028675" marR="0" lvl="3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71566" marR="0" lvl="4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714457" marR="0" lvl="5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057348" marR="0" lvl="6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400240" marR="0" lvl="7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743132" marR="0" lvl="8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518000" y="81078"/>
            <a:ext cx="11470800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09600" y="840259"/>
            <a:ext cx="11379200" cy="551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42892" lvl="0" indent="-171446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SzPts val="1400"/>
              <a:buNone/>
              <a:defRPr/>
            </a:lvl1pPr>
            <a:lvl2pPr marL="685783" lvl="1" indent="-238119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400"/>
              <a:buChar char="–"/>
              <a:defRPr/>
            </a:lvl2pPr>
            <a:lvl3pPr marL="1028675" lvl="2" indent="-238119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3pPr>
            <a:lvl4pPr marL="1371566" lvl="3" indent="-238119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SzPts val="1400"/>
              <a:buChar char="–"/>
              <a:defRPr/>
            </a:lvl4pPr>
            <a:lvl5pPr marL="1714457" lvl="4" indent="-238119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400"/>
              <a:buChar char="•"/>
              <a:defRPr/>
            </a:lvl5pPr>
            <a:lvl6pPr marL="2057348" lvl="5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240" lvl="6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132" lvl="7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023" lvl="8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940800" y="6415154"/>
            <a:ext cx="11156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1930400" y="6452896"/>
            <a:ext cx="6908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342892" marR="0" lvl="1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685783" marR="0" lvl="2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028675" marR="0" lvl="3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71566" marR="0" lvl="4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714457" marR="0" lvl="5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057348" marR="0" lvl="6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400240" marR="0" lvl="7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743132" marR="0" lvl="8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 cap="none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892" lvl="0" indent="-171446" rtl="0">
              <a:spcBef>
                <a:spcPts val="488"/>
              </a:spcBef>
              <a:spcAft>
                <a:spcPts val="0"/>
              </a:spcAft>
              <a:buSzPts val="1400"/>
              <a:buFont typeface="Lato"/>
              <a:buNone/>
              <a:defRPr sz="1800"/>
            </a:lvl1pPr>
            <a:lvl2pPr marL="685783" lvl="1" indent="-171446" rtl="0">
              <a:spcBef>
                <a:spcPts val="450"/>
              </a:spcBef>
              <a:spcAft>
                <a:spcPts val="0"/>
              </a:spcAft>
              <a:buSzPts val="1400"/>
              <a:buFont typeface="Lato"/>
              <a:buNone/>
              <a:defRPr sz="1350"/>
            </a:lvl2pPr>
            <a:lvl3pPr marL="1028675" lvl="2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200"/>
            </a:lvl3pPr>
            <a:lvl4pPr marL="1371566" lvl="3" indent="-171446" rtl="0">
              <a:spcBef>
                <a:spcPts val="338"/>
              </a:spcBef>
              <a:spcAft>
                <a:spcPts val="0"/>
              </a:spcAft>
              <a:buSzPts val="1400"/>
              <a:buFont typeface="Lato"/>
              <a:buNone/>
              <a:defRPr sz="1050"/>
            </a:lvl4pPr>
            <a:lvl5pPr marL="1714457" lvl="4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050"/>
            </a:lvl5pPr>
            <a:lvl6pPr marL="2057348" lvl="5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050"/>
            </a:lvl6pPr>
            <a:lvl7pPr marL="2400240" lvl="6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050"/>
            </a:lvl7pPr>
            <a:lvl8pPr marL="2743132" lvl="7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050"/>
            </a:lvl8pPr>
            <a:lvl9pPr marL="3086023" lvl="8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05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940800" y="-14221"/>
            <a:ext cx="11156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930400" y="23521"/>
            <a:ext cx="6908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342892" marR="0" lvl="1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685783" marR="0" lvl="2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028675" marR="0" lvl="3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71566" marR="0" lvl="4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714457" marR="0" lvl="5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057348" marR="0" lvl="6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400240" marR="0" lvl="7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743132" marR="0" lvl="8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517887" y="457200"/>
            <a:ext cx="11470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600" y="1143000"/>
            <a:ext cx="5588000" cy="5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42892" lvl="0" indent="-171446" rtl="0">
              <a:spcBef>
                <a:spcPts val="488"/>
              </a:spcBef>
              <a:spcAft>
                <a:spcPts val="0"/>
              </a:spcAft>
              <a:buSzPts val="1400"/>
              <a:buNone/>
              <a:defRPr sz="2100"/>
            </a:lvl1pPr>
            <a:lvl2pPr marL="685783" lvl="1" indent="-238119" rtl="0">
              <a:spcBef>
                <a:spcPts val="450"/>
              </a:spcBef>
              <a:spcAft>
                <a:spcPts val="0"/>
              </a:spcAft>
              <a:buSzPts val="1400"/>
              <a:buChar char="–"/>
              <a:defRPr sz="1800"/>
            </a:lvl2pPr>
            <a:lvl3pPr marL="1028675" lvl="2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500"/>
            </a:lvl3pPr>
            <a:lvl4pPr marL="1371566" lvl="3" indent="-238119" rtl="0">
              <a:spcBef>
                <a:spcPts val="338"/>
              </a:spcBef>
              <a:spcAft>
                <a:spcPts val="0"/>
              </a:spcAft>
              <a:buSzPts val="1400"/>
              <a:buChar char="–"/>
              <a:defRPr sz="1350"/>
            </a:lvl4pPr>
            <a:lvl5pPr marL="1714457" lvl="4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350"/>
            </a:lvl5pPr>
            <a:lvl6pPr marL="2057348" lvl="5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350"/>
            </a:lvl6pPr>
            <a:lvl7pPr marL="2400240" lvl="6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350"/>
            </a:lvl7pPr>
            <a:lvl8pPr marL="2743132" lvl="7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350"/>
            </a:lvl8pPr>
            <a:lvl9pPr marL="3086023" lvl="8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35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400800" y="1143000"/>
            <a:ext cx="5588000" cy="52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42892" lvl="0" indent="-171446" rtl="0">
              <a:spcBef>
                <a:spcPts val="488"/>
              </a:spcBef>
              <a:spcAft>
                <a:spcPts val="0"/>
              </a:spcAft>
              <a:buSzPts val="1400"/>
              <a:buNone/>
              <a:defRPr sz="2100"/>
            </a:lvl1pPr>
            <a:lvl2pPr marL="685783" lvl="1" indent="-238119" rtl="0">
              <a:spcBef>
                <a:spcPts val="450"/>
              </a:spcBef>
              <a:spcAft>
                <a:spcPts val="0"/>
              </a:spcAft>
              <a:buSzPts val="1400"/>
              <a:buChar char="–"/>
              <a:defRPr sz="1800"/>
            </a:lvl2pPr>
            <a:lvl3pPr marL="1028675" lvl="2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500"/>
            </a:lvl3pPr>
            <a:lvl4pPr marL="1371566" lvl="3" indent="-238119" rtl="0">
              <a:spcBef>
                <a:spcPts val="338"/>
              </a:spcBef>
              <a:spcAft>
                <a:spcPts val="0"/>
              </a:spcAft>
              <a:buSzPts val="1400"/>
              <a:buChar char="–"/>
              <a:defRPr sz="1350"/>
            </a:lvl4pPr>
            <a:lvl5pPr marL="1714457" lvl="4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350"/>
            </a:lvl5pPr>
            <a:lvl6pPr marL="2057348" lvl="5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350"/>
            </a:lvl6pPr>
            <a:lvl7pPr marL="2400240" lvl="6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350"/>
            </a:lvl7pPr>
            <a:lvl8pPr marL="2743132" lvl="7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350"/>
            </a:lvl8pPr>
            <a:lvl9pPr marL="3086023" lvl="8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35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940800" y="-14221"/>
            <a:ext cx="11156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1930400" y="23521"/>
            <a:ext cx="6908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342892" marR="0" lvl="1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685783" marR="0" lvl="2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028675" marR="0" lvl="3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71566" marR="0" lvl="4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714457" marR="0" lvl="5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057348" marR="0" lvl="6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400240" marR="0" lvl="7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743132" marR="0" lvl="8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8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892" lvl="0" indent="-171446" rtl="0">
              <a:spcBef>
                <a:spcPts val="488"/>
              </a:spcBef>
              <a:spcAft>
                <a:spcPts val="0"/>
              </a:spcAft>
              <a:buSzPts val="1400"/>
              <a:buFont typeface="Lato"/>
              <a:buNone/>
              <a:defRPr sz="1800" b="1"/>
            </a:lvl1pPr>
            <a:lvl2pPr marL="685783" lvl="1" indent="-171446" rtl="0">
              <a:spcBef>
                <a:spcPts val="450"/>
              </a:spcBef>
              <a:spcAft>
                <a:spcPts val="0"/>
              </a:spcAft>
              <a:buSzPts val="1400"/>
              <a:buFont typeface="Lato"/>
              <a:buNone/>
              <a:defRPr sz="1500" b="1"/>
            </a:lvl2pPr>
            <a:lvl3pPr marL="1028675" lvl="2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350" b="1"/>
            </a:lvl3pPr>
            <a:lvl4pPr marL="1371566" lvl="3" indent="-171446" rtl="0">
              <a:spcBef>
                <a:spcPts val="338"/>
              </a:spcBef>
              <a:spcAft>
                <a:spcPts val="0"/>
              </a:spcAft>
              <a:buSzPts val="1400"/>
              <a:buFont typeface="Lato"/>
              <a:buNone/>
              <a:defRPr sz="1200" b="1"/>
            </a:lvl4pPr>
            <a:lvl5pPr marL="1714457" lvl="4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200" b="1"/>
            </a:lvl5pPr>
            <a:lvl6pPr marL="2057348" lvl="5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200" b="1"/>
            </a:lvl6pPr>
            <a:lvl7pPr marL="2400240" lvl="6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200" b="1"/>
            </a:lvl7pPr>
            <a:lvl8pPr marL="2743132" lvl="7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200" b="1"/>
            </a:lvl8pPr>
            <a:lvl9pPr marL="3086023" lvl="8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42892" lvl="0" indent="-171446" rtl="0">
              <a:spcBef>
                <a:spcPts val="488"/>
              </a:spcBef>
              <a:spcAft>
                <a:spcPts val="0"/>
              </a:spcAft>
              <a:buSzPts val="1400"/>
              <a:buNone/>
              <a:defRPr sz="1800"/>
            </a:lvl1pPr>
            <a:lvl2pPr marL="685783" lvl="1" indent="-238119" rtl="0">
              <a:spcBef>
                <a:spcPts val="450"/>
              </a:spcBef>
              <a:spcAft>
                <a:spcPts val="0"/>
              </a:spcAft>
              <a:buSzPts val="1400"/>
              <a:buChar char="–"/>
              <a:defRPr sz="1500"/>
            </a:lvl2pPr>
            <a:lvl3pPr marL="1028675" lvl="2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350"/>
            </a:lvl3pPr>
            <a:lvl4pPr marL="1371566" lvl="3" indent="-238119" rtl="0">
              <a:spcBef>
                <a:spcPts val="338"/>
              </a:spcBef>
              <a:spcAft>
                <a:spcPts val="0"/>
              </a:spcAft>
              <a:buSzPts val="1400"/>
              <a:buChar char="–"/>
              <a:defRPr sz="1200"/>
            </a:lvl4pPr>
            <a:lvl5pPr marL="1714457" lvl="4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200"/>
            </a:lvl5pPr>
            <a:lvl6pPr marL="2057348" lvl="5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200"/>
            </a:lvl6pPr>
            <a:lvl7pPr marL="2400240" lvl="6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200"/>
            </a:lvl7pPr>
            <a:lvl8pPr marL="2743132" lvl="7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200"/>
            </a:lvl8pPr>
            <a:lvl9pPr marL="3086023" lvl="8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2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342892" lvl="0" indent="-171446" rtl="0">
              <a:spcBef>
                <a:spcPts val="488"/>
              </a:spcBef>
              <a:spcAft>
                <a:spcPts val="0"/>
              </a:spcAft>
              <a:buSzPts val="1400"/>
              <a:buFont typeface="Lato"/>
              <a:buNone/>
              <a:defRPr sz="1800" b="1"/>
            </a:lvl1pPr>
            <a:lvl2pPr marL="685783" lvl="1" indent="-171446" rtl="0">
              <a:spcBef>
                <a:spcPts val="450"/>
              </a:spcBef>
              <a:spcAft>
                <a:spcPts val="0"/>
              </a:spcAft>
              <a:buSzPts val="1400"/>
              <a:buFont typeface="Lato"/>
              <a:buNone/>
              <a:defRPr sz="1500" b="1"/>
            </a:lvl2pPr>
            <a:lvl3pPr marL="1028675" lvl="2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350" b="1"/>
            </a:lvl3pPr>
            <a:lvl4pPr marL="1371566" lvl="3" indent="-171446" rtl="0">
              <a:spcBef>
                <a:spcPts val="338"/>
              </a:spcBef>
              <a:spcAft>
                <a:spcPts val="0"/>
              </a:spcAft>
              <a:buSzPts val="1400"/>
              <a:buFont typeface="Lato"/>
              <a:buNone/>
              <a:defRPr sz="1200" b="1"/>
            </a:lvl4pPr>
            <a:lvl5pPr marL="1714457" lvl="4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200" b="1"/>
            </a:lvl5pPr>
            <a:lvl6pPr marL="2057348" lvl="5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200" b="1"/>
            </a:lvl6pPr>
            <a:lvl7pPr marL="2400240" lvl="6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200" b="1"/>
            </a:lvl7pPr>
            <a:lvl8pPr marL="2743132" lvl="7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200" b="1"/>
            </a:lvl8pPr>
            <a:lvl9pPr marL="3086023" lvl="8" indent="-171446" rtl="0">
              <a:spcBef>
                <a:spcPts val="375"/>
              </a:spcBef>
              <a:spcAft>
                <a:spcPts val="0"/>
              </a:spcAft>
              <a:buSzPts val="1400"/>
              <a:buFont typeface="Lato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2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342892" lvl="0" indent="-171446" rtl="0">
              <a:spcBef>
                <a:spcPts val="488"/>
              </a:spcBef>
              <a:spcAft>
                <a:spcPts val="0"/>
              </a:spcAft>
              <a:buSzPts val="1400"/>
              <a:buNone/>
              <a:defRPr sz="1800"/>
            </a:lvl1pPr>
            <a:lvl2pPr marL="685783" lvl="1" indent="-238119" rtl="0">
              <a:spcBef>
                <a:spcPts val="450"/>
              </a:spcBef>
              <a:spcAft>
                <a:spcPts val="0"/>
              </a:spcAft>
              <a:buSzPts val="1400"/>
              <a:buChar char="–"/>
              <a:defRPr sz="1500"/>
            </a:lvl2pPr>
            <a:lvl3pPr marL="1028675" lvl="2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350"/>
            </a:lvl3pPr>
            <a:lvl4pPr marL="1371566" lvl="3" indent="-238119" rtl="0">
              <a:spcBef>
                <a:spcPts val="338"/>
              </a:spcBef>
              <a:spcAft>
                <a:spcPts val="0"/>
              </a:spcAft>
              <a:buSzPts val="1400"/>
              <a:buChar char="–"/>
              <a:defRPr sz="1200"/>
            </a:lvl4pPr>
            <a:lvl5pPr marL="1714457" lvl="4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200"/>
            </a:lvl5pPr>
            <a:lvl6pPr marL="2057348" lvl="5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200"/>
            </a:lvl6pPr>
            <a:lvl7pPr marL="2400240" lvl="6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200"/>
            </a:lvl7pPr>
            <a:lvl8pPr marL="2743132" lvl="7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200"/>
            </a:lvl8pPr>
            <a:lvl9pPr marL="3086023" lvl="8" indent="-238119" rtl="0">
              <a:spcBef>
                <a:spcPts val="375"/>
              </a:spcBef>
              <a:spcAft>
                <a:spcPts val="0"/>
              </a:spcAft>
              <a:buSzPts val="1400"/>
              <a:buChar char="•"/>
              <a:defRPr sz="12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940800" y="-14221"/>
            <a:ext cx="11156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930400" y="0"/>
            <a:ext cx="6908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342892" marR="0" lvl="1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685783" marR="0" lvl="2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028675" marR="0" lvl="3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71566" marR="0" lvl="4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714457" marR="0" lvl="5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057348" marR="0" lvl="6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400240" marR="0" lvl="7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743132" marR="0" lvl="8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517887" y="457200"/>
            <a:ext cx="114708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940800" y="-14221"/>
            <a:ext cx="11156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1" name="Shape 51"/>
          <p:cNvSpPr txBox="1"/>
          <p:nvPr/>
        </p:nvSpPr>
        <p:spPr>
          <a:xfrm>
            <a:off x="1121835" y="0"/>
            <a:ext cx="7310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rgbClr val="7F7F7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930400" y="23521"/>
            <a:ext cx="6908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342892" marR="0" lvl="1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685783" marR="0" lvl="2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028675" marR="0" lvl="3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71566" marR="0" lvl="4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714457" marR="0" lvl="5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057348" marR="0" lvl="6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400240" marR="0" lvl="7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743132" marR="0" lvl="8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940800" y="-14221"/>
            <a:ext cx="11156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1930400" y="23521"/>
            <a:ext cx="6908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342892" marR="0" lvl="1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685783" marR="0" lvl="2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028675" marR="0" lvl="3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71566" marR="0" lvl="4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714457" marR="0" lvl="5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057348" marR="0" lvl="6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400240" marR="0" lvl="7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743132" marR="0" lvl="8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09600" y="838201"/>
            <a:ext cx="11379200" cy="60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9209248" y="6398009"/>
            <a:ext cx="11156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1930400" y="6435751"/>
            <a:ext cx="69088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9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342892" marR="0" lvl="1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685783" marR="0" lvl="2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028675" marR="0" lvl="3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371566" marR="0" lvl="4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714457" marR="0" lvl="5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057348" marR="0" lvl="6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400240" marR="0" lvl="7" indent="-6667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2743132" marR="0" lvl="8" indent="-66674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68" y="6436996"/>
            <a:ext cx="677517" cy="3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01" t="30441" r="14442" b="31507"/>
          <a:stretch/>
        </p:blipFill>
        <p:spPr>
          <a:xfrm>
            <a:off x="10824309" y="6527460"/>
            <a:ext cx="1106954" cy="25124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996462" y="1600035"/>
            <a:ext cx="10199076" cy="11025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0" algn="ctr">
              <a:buNone/>
            </a:pPr>
            <a:r>
              <a:rPr lang="en-US" sz="4200" b="1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PruneTrain</a:t>
            </a:r>
            <a:r>
              <a:rPr lang="en-US" sz="4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: Fast Neural Network Training by Dynamic Sparse Model Reconfiguration</a:t>
            </a:r>
            <a:endParaRPr sz="4200" b="1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1821546" y="3687400"/>
            <a:ext cx="8556171" cy="795829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5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Sangkug Lym*</a:t>
            </a:r>
            <a:r>
              <a:rPr lang="en-US" sz="25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Esha</a:t>
            </a:r>
            <a:r>
              <a:rPr lang="en-US" sz="25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Choukse</a:t>
            </a:r>
            <a:r>
              <a:rPr lang="en-US" sz="25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*, </a:t>
            </a:r>
            <a:r>
              <a:rPr lang="en-US" sz="25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Siavash</a:t>
            </a:r>
            <a:r>
              <a:rPr lang="en-US" sz="25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Zangeneh</a:t>
            </a:r>
            <a:r>
              <a:rPr lang="en-US" sz="25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*, Wei Wen</a:t>
            </a:r>
            <a:r>
              <a:rPr lang="en-US" sz="2500" baseline="30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+</a:t>
            </a:r>
            <a:r>
              <a:rPr lang="en-US" sz="25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Sujay</a:t>
            </a:r>
            <a:r>
              <a:rPr lang="en-US" sz="25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Sanghavi</a:t>
            </a:r>
            <a:r>
              <a:rPr lang="en-US" sz="25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*, </a:t>
            </a:r>
            <a:r>
              <a:rPr lang="en-US" sz="25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Mattan</a:t>
            </a:r>
            <a:r>
              <a:rPr lang="en-US" sz="25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Erez</a:t>
            </a:r>
            <a:r>
              <a:rPr lang="en-US" sz="25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A421E9-5518-9B45-BD95-E5FCBE190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31" y="5068954"/>
            <a:ext cx="2569606" cy="738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91EB0B-6411-BD4B-BF47-784F243B22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06" b="26879"/>
          <a:stretch/>
        </p:blipFill>
        <p:spPr>
          <a:xfrm>
            <a:off x="6720046" y="5036575"/>
            <a:ext cx="1989172" cy="963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7263CD-7195-934F-91BD-E15FFAC4BD5A}"/>
              </a:ext>
            </a:extLst>
          </p:cNvPr>
          <p:cNvSpPr txBox="1"/>
          <p:nvPr/>
        </p:nvSpPr>
        <p:spPr>
          <a:xfrm>
            <a:off x="3249356" y="4914945"/>
            <a:ext cx="88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05E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467097-DCAE-9440-8D8B-618D6EDCCD34}"/>
              </a:ext>
            </a:extLst>
          </p:cNvPr>
          <p:cNvSpPr txBox="1"/>
          <p:nvPr/>
        </p:nvSpPr>
        <p:spPr>
          <a:xfrm>
            <a:off x="6560875" y="4914946"/>
            <a:ext cx="8844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05E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ular Callout 20"/>
          <p:cNvSpPr/>
          <p:nvPr/>
        </p:nvSpPr>
        <p:spPr>
          <a:xfrm>
            <a:off x="7199457" y="2867364"/>
            <a:ext cx="3831220" cy="1851949"/>
          </a:xfrm>
          <a:prstGeom prst="wedgeRoundRectCallout">
            <a:avLst>
              <a:gd name="adj1" fmla="val -43904"/>
              <a:gd name="adj2" fmla="val 102332"/>
              <a:gd name="adj3" fmla="val 16667"/>
            </a:avLst>
          </a:prstGeom>
          <a:solidFill>
            <a:srgbClr val="0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4356" y="662398"/>
            <a:ext cx="10508834" cy="492919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Group lasso regularization </a:t>
            </a:r>
            <a:r>
              <a:rPr lang="en-US" sz="4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for channel pruning</a:t>
            </a:r>
            <a:endParaRPr lang="en-US" sz="4200" b="1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38E80-A3D9-DC4F-B1BD-D04A8175187C}"/>
                  </a:ext>
                </a:extLst>
              </p:cNvPr>
              <p:cNvSpPr txBox="1"/>
              <p:nvPr/>
            </p:nvSpPr>
            <p:spPr>
              <a:xfrm>
                <a:off x="7339371" y="2927115"/>
                <a:ext cx="3598934" cy="1647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is-IS" sz="3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𝑙</m:t>
                          </m:r>
                        </m:sub>
                        <m:sup>
                          <m:r>
                            <a:rPr lang="en-US" sz="3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38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3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𝑙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3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∥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3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8D38E80-A3D9-DC4F-B1BD-D04A81751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371" y="2927115"/>
                <a:ext cx="3598934" cy="16475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3C498E-A7C9-0647-89DE-A3721ABEA504}"/>
                  </a:ext>
                </a:extLst>
              </p:cNvPr>
              <p:cNvSpPr txBox="1"/>
              <p:nvPr/>
            </p:nvSpPr>
            <p:spPr>
              <a:xfrm>
                <a:off x="8940800" y="4945480"/>
                <a:ext cx="304897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𝑛𝑜𝑟𝑚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weights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 channel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63C498E-A7C9-0647-89DE-A3721ABEA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800" y="4945480"/>
                <a:ext cx="3048976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5732" r="-3200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1CF8430-2A2C-B04D-A9EA-FFE7F3693B22}"/>
              </a:ext>
            </a:extLst>
          </p:cNvPr>
          <p:cNvSpPr txBox="1"/>
          <p:nvPr/>
        </p:nvSpPr>
        <p:spPr>
          <a:xfrm>
            <a:off x="3451272" y="4937717"/>
            <a:ext cx="3890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Regularization coefficient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59B967-7F32-BD40-81FF-C5BD48FB35D1}"/>
              </a:ext>
            </a:extLst>
          </p:cNvPr>
          <p:cNvCxnSpPr>
            <a:cxnSpLocks/>
          </p:cNvCxnSpPr>
          <p:nvPr/>
        </p:nvCxnSpPr>
        <p:spPr>
          <a:xfrm>
            <a:off x="9263282" y="4189554"/>
            <a:ext cx="159377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4A91AA-CBA3-2A41-8F21-E0C451E1CAF0}"/>
              </a:ext>
            </a:extLst>
          </p:cNvPr>
          <p:cNvCxnSpPr>
            <a:cxnSpLocks/>
          </p:cNvCxnSpPr>
          <p:nvPr/>
        </p:nvCxnSpPr>
        <p:spPr>
          <a:xfrm>
            <a:off x="7376146" y="4049073"/>
            <a:ext cx="29684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C0547E-90AB-2F4A-8AEC-BCE39B7DBEF0}"/>
              </a:ext>
            </a:extLst>
          </p:cNvPr>
          <p:cNvCxnSpPr>
            <a:cxnSpLocks/>
          </p:cNvCxnSpPr>
          <p:nvPr/>
        </p:nvCxnSpPr>
        <p:spPr>
          <a:xfrm flipV="1">
            <a:off x="6404037" y="4049074"/>
            <a:ext cx="1120530" cy="873255"/>
          </a:xfrm>
          <a:prstGeom prst="line">
            <a:avLst/>
          </a:prstGeom>
          <a:ln w="3175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97E002-8348-6D4F-9B84-DC9DA976237F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9907929" y="4189554"/>
            <a:ext cx="557359" cy="755926"/>
          </a:xfrm>
          <a:prstGeom prst="line">
            <a:avLst/>
          </a:prstGeom>
          <a:ln w="3175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90A8C4-61DD-6E4A-95F5-0427BE0D026D}"/>
                  </a:ext>
                </a:extLst>
              </p:cNvPr>
              <p:cNvSpPr txBox="1"/>
              <p:nvPr/>
            </p:nvSpPr>
            <p:spPr>
              <a:xfrm>
                <a:off x="2268530" y="3491350"/>
                <a:ext cx="4888454" cy="630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charset="0"/>
                            </a:rPr>
                            <m:t>𝐿𝑜𝑠𝑠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𝑐𝑟𝑜𝑠𝑠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𝑒𝑛𝑡𝑟𝑜𝑝𝑦</m:t>
                          </m:r>
                        </m:sub>
                      </m:sSub>
                      <m:r>
                        <a:rPr lang="en-US" sz="3800" b="0" i="1" smtClean="0">
                          <a:latin typeface="Cambria Math" charset="0"/>
                        </a:rPr>
                        <m:t>(</m:t>
                      </m:r>
                      <m:r>
                        <a:rPr lang="en-US" sz="3800" b="1" i="1" smtClean="0">
                          <a:latin typeface="Cambria Math" charset="0"/>
                        </a:rPr>
                        <m:t>𝑾</m:t>
                      </m:r>
                      <m:r>
                        <a:rPr lang="en-US" sz="3800" b="0" i="1" smtClean="0">
                          <a:latin typeface="Cambria Math" charset="0"/>
                        </a:rPr>
                        <m:t>)</m:t>
                      </m:r>
                      <m:r>
                        <a:rPr lang="en-US" sz="3800" i="1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3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D90A8C4-61DD-6E4A-95F5-0427BE0D0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530" y="3491350"/>
                <a:ext cx="4888454" cy="6309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1FA66A37-5815-E54C-A046-EC5FD9CD1AAB}"/>
              </a:ext>
            </a:extLst>
          </p:cNvPr>
          <p:cNvSpPr/>
          <p:nvPr/>
        </p:nvSpPr>
        <p:spPr>
          <a:xfrm>
            <a:off x="5516956" y="5637977"/>
            <a:ext cx="3365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b="1" i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Regularization loss</a:t>
            </a:r>
            <a:endParaRPr lang="en-US" sz="2800" b="1" i="1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96086" y="3060416"/>
            <a:ext cx="10930340" cy="1253884"/>
            <a:chOff x="493862" y="2658460"/>
            <a:chExt cx="10930340" cy="1253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618067" y="2667358"/>
                  <a:ext cx="711733" cy="1231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0" i="1" smtClean="0">
                            <a:latin typeface="Cambria Math" charset="0"/>
                          </a:rPr>
                          <m:t>(</m:t>
                        </m:r>
                      </m:oMath>
                    </m:oMathPara>
                  </a14:m>
                  <a:endParaRPr lang="en-US" sz="8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067" y="2667358"/>
                  <a:ext cx="711733" cy="123110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712469" y="2658460"/>
                  <a:ext cx="711733" cy="1231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8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2469" y="2658460"/>
                  <a:ext cx="711733" cy="123110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93862" y="2897386"/>
                  <a:ext cx="1495088" cy="10149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mr-IN" sz="5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mr-IN" sz="5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mr-IN" sz="5000" b="0" i="0" smtClean="0">
                                    <a:latin typeface="Cambria Math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5000" b="1" i="1" smtClean="0">
                                    <a:latin typeface="Cambria Math" charset="0"/>
                                  </a:rPr>
                                  <m:t>𝑾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5000" b="0" i="1" smtClean="0">
                                <a:latin typeface="Cambria Math" charset="0"/>
                              </a:rPr>
                              <m:t> </m:t>
                            </m:r>
                          </m:e>
                        </m:func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862" y="2897386"/>
                  <a:ext cx="1495088" cy="101495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Shape 116">
            <a:extLst>
              <a:ext uri="{FF2B5EF4-FFF2-40B4-BE49-F238E27FC236}">
                <a16:creationId xmlns:a16="http://schemas.microsoft.com/office/drawing/2014/main" id="{4DC6F562-3C40-044C-9C51-AA50EF6D642B}"/>
              </a:ext>
            </a:extLst>
          </p:cNvPr>
          <p:cNvSpPr txBox="1">
            <a:spLocks/>
          </p:cNvSpPr>
          <p:nvPr/>
        </p:nvSpPr>
        <p:spPr>
          <a:xfrm>
            <a:off x="968515" y="1770142"/>
            <a:ext cx="10062162" cy="54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219064" indent="0"/>
            <a:r>
              <a:rPr lang="en-US" sz="34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Parameter </a:t>
            </a:r>
            <a:r>
              <a:rPr lang="en-US" sz="3400" b="1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sparsification</a:t>
            </a:r>
            <a:r>
              <a:rPr lang="en-US" sz="3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</a:t>
            </a:r>
            <a:r>
              <a:rPr lang="en-US" sz="3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 prune </a:t>
            </a:r>
            <a:r>
              <a:rPr lang="en-US" sz="34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sparsified</a:t>
            </a:r>
            <a:r>
              <a:rPr lang="en-US" sz="3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 channels</a:t>
            </a:r>
            <a:endParaRPr lang="en-US" sz="3400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2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7401" y="1531382"/>
            <a:ext cx="9702742" cy="492919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4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Prior work</a:t>
            </a:r>
            <a:r>
              <a:rPr lang="en-US" sz="4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has limited performance gain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11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hape 116"/>
          <p:cNvSpPr txBox="1">
            <a:spLocks noGrp="1"/>
          </p:cNvSpPr>
          <p:nvPr>
            <p:ph type="body" idx="1"/>
          </p:nvPr>
        </p:nvSpPr>
        <p:spPr>
          <a:xfrm>
            <a:off x="1705175" y="2625644"/>
            <a:ext cx="8560054" cy="131824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5600" indent="-252413">
              <a:buSzPct val="100000"/>
              <a:buFont typeface="Arial" charset="0"/>
              <a:buChar char="•"/>
            </a:pPr>
            <a:r>
              <a:rPr lang="en-US" sz="3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Maintain parameters</a:t>
            </a: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for potential relearning </a:t>
            </a:r>
            <a:r>
              <a:rPr lang="en-US" sz="3200" baseline="30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[1]</a:t>
            </a:r>
          </a:p>
          <a:p>
            <a:pPr marL="355600" indent="-252413">
              <a:buSzPct val="100000"/>
              <a:buFont typeface="Arial" charset="0"/>
              <a:buChar char="•"/>
            </a:pPr>
            <a:r>
              <a:rPr lang="en-US" sz="3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Only skip computing</a:t>
            </a: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but do not prune </a:t>
            </a:r>
            <a:r>
              <a:rPr lang="en-US" sz="3200" baseline="30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[2]</a:t>
            </a:r>
          </a:p>
          <a:p>
            <a:pPr marL="355600" indent="-252413">
              <a:buSzPct val="100000"/>
              <a:buFont typeface="Arial" charset="0"/>
              <a:buChar char="•"/>
            </a:pPr>
            <a:r>
              <a:rPr lang="en-US" sz="3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Prune just once</a:t>
            </a: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</a:t>
            </a:r>
            <a:r>
              <a:rPr lang="en-US" sz="3200" baseline="30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[3]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51D55F-C946-2E42-9475-070281D87A3E}"/>
              </a:ext>
            </a:extLst>
          </p:cNvPr>
          <p:cNvSpPr/>
          <p:nvPr/>
        </p:nvSpPr>
        <p:spPr>
          <a:xfrm>
            <a:off x="1125722" y="4817771"/>
            <a:ext cx="9926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Times" pitchFamily="2" charset="0"/>
                <a:ea typeface="Times" charset="0"/>
                <a:cs typeface="Calibri" panose="020F0502020204030204" pitchFamily="34" charset="0"/>
              </a:rPr>
              <a:t>[1] </a:t>
            </a:r>
            <a:r>
              <a:rPr lang="en-US" sz="1200" dirty="0">
                <a:latin typeface="Times" pitchFamily="2" charset="0"/>
              </a:rPr>
              <a:t>Wen, Wei, et al. "Learning structured sparsity in deep neural networks." </a:t>
            </a:r>
            <a:r>
              <a:rPr lang="en-US" sz="1200" i="1" dirty="0">
                <a:latin typeface="Times" pitchFamily="2" charset="0"/>
              </a:rPr>
              <a:t>Advances in neural information processing systems</a:t>
            </a:r>
            <a:r>
              <a:rPr lang="en-US" sz="1200" dirty="0">
                <a:latin typeface="Times" pitchFamily="2" charset="0"/>
              </a:rPr>
              <a:t>. 2016.</a:t>
            </a:r>
          </a:p>
          <a:p>
            <a:r>
              <a:rPr lang="en-US" sz="1200" dirty="0">
                <a:latin typeface="Times" pitchFamily="2" charset="0"/>
                <a:ea typeface="Times" charset="0"/>
                <a:cs typeface="Calibri" panose="020F0502020204030204" pitchFamily="34" charset="0"/>
              </a:rPr>
              <a:t>[2] </a:t>
            </a:r>
            <a:r>
              <a:rPr lang="en-US" sz="1200" dirty="0">
                <a:latin typeface="Times" pitchFamily="2" charset="0"/>
              </a:rPr>
              <a:t>Zhou, Hao, Jose M. Alvarez, and </a:t>
            </a:r>
            <a:r>
              <a:rPr lang="en-US" sz="1200" dirty="0" err="1">
                <a:latin typeface="Times" pitchFamily="2" charset="0"/>
              </a:rPr>
              <a:t>Fatih</a:t>
            </a:r>
            <a:r>
              <a:rPr lang="en-US" sz="1200" dirty="0">
                <a:latin typeface="Times" pitchFamily="2" charset="0"/>
              </a:rPr>
              <a:t> </a:t>
            </a:r>
            <a:r>
              <a:rPr lang="en-US" sz="1200" dirty="0" err="1">
                <a:latin typeface="Times" pitchFamily="2" charset="0"/>
              </a:rPr>
              <a:t>Porikli</a:t>
            </a:r>
            <a:r>
              <a:rPr lang="en-US" sz="1200" dirty="0">
                <a:latin typeface="Times" pitchFamily="2" charset="0"/>
              </a:rPr>
              <a:t>. "Less is more: Towards compact </a:t>
            </a:r>
            <a:r>
              <a:rPr lang="en-US" sz="1200" dirty="0" err="1">
                <a:latin typeface="Times" pitchFamily="2" charset="0"/>
              </a:rPr>
              <a:t>cnns</a:t>
            </a:r>
            <a:r>
              <a:rPr lang="en-US" sz="1200" dirty="0">
                <a:latin typeface="Times" pitchFamily="2" charset="0"/>
              </a:rPr>
              <a:t>." </a:t>
            </a:r>
            <a:r>
              <a:rPr lang="en-US" sz="1200" i="1" dirty="0">
                <a:latin typeface="Times" pitchFamily="2" charset="0"/>
              </a:rPr>
              <a:t>European Conference on Computer Vision</a:t>
            </a:r>
            <a:r>
              <a:rPr lang="en-US" sz="1200" dirty="0">
                <a:latin typeface="Times" pitchFamily="2" charset="0"/>
              </a:rPr>
              <a:t>. Springer, Cham, 2016.</a:t>
            </a:r>
          </a:p>
          <a:p>
            <a:r>
              <a:rPr lang="en-US" sz="1200" dirty="0">
                <a:latin typeface="Times" pitchFamily="2" charset="0"/>
              </a:rPr>
              <a:t>[3] Alvarez, Jose M., and Mathieu Salzmann. "Compression-aware training of deep networks." </a:t>
            </a:r>
            <a:r>
              <a:rPr lang="en-US" sz="1200" i="1" dirty="0">
                <a:latin typeface="Times" pitchFamily="2" charset="0"/>
              </a:rPr>
              <a:t>Advances in Neural Information Processing Systems</a:t>
            </a:r>
            <a:r>
              <a:rPr lang="en-US" sz="1200" dirty="0">
                <a:latin typeface="Times" pitchFamily="2" charset="0"/>
              </a:rPr>
              <a:t>. 2017.</a:t>
            </a:r>
          </a:p>
          <a:p>
            <a:r>
              <a:rPr lang="en-US" sz="1200" dirty="0">
                <a:latin typeface="Times" pitchFamily="2" charset="0"/>
                <a:ea typeface="Times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97530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DF38F67-3FD2-2C4D-8E2D-B8E385A941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440670"/>
              </p:ext>
            </p:extLst>
          </p:nvPr>
        </p:nvGraphicFramePr>
        <p:xfrm>
          <a:off x="1264470" y="2601686"/>
          <a:ext cx="8791930" cy="3925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hape 116">
            <a:extLst>
              <a:ext uri="{FF2B5EF4-FFF2-40B4-BE49-F238E27FC236}">
                <a16:creationId xmlns:a16="http://schemas.microsoft.com/office/drawing/2014/main" id="{7EC18DE9-6C9D-9C45-AB84-5349E407D7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781100" y="547757"/>
            <a:ext cx="5782009" cy="91151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04767" indent="0"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 pitchFamily="2" charset="2"/>
              </a:rPr>
              <a:t>PruneTrain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 pitchFamily="2" charset="2"/>
              </a:rPr>
              <a:t>: Timely pruning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 pitchFamily="2" charset="2"/>
              </a:rPr>
              <a:t> </a:t>
            </a:r>
          </a:p>
          <a:p>
            <a:pPr marL="104767" indent="0" algn="ctr"/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 pitchFamily="2" charset="2"/>
              </a:rPr>
              <a:t>saves greater cost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2" name="Shape 116">
            <a:extLst>
              <a:ext uri="{FF2B5EF4-FFF2-40B4-BE49-F238E27FC236}">
                <a16:creationId xmlns:a16="http://schemas.microsoft.com/office/drawing/2014/main" id="{201499F4-001E-2947-BD70-43D58632F311}"/>
              </a:ext>
            </a:extLst>
          </p:cNvPr>
          <p:cNvSpPr txBox="1">
            <a:spLocks/>
          </p:cNvSpPr>
          <p:nvPr/>
        </p:nvSpPr>
        <p:spPr>
          <a:xfrm>
            <a:off x="7201778" y="5066446"/>
            <a:ext cx="2393778" cy="412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>
              <a:buClr>
                <a:srgbClr val="000000"/>
              </a:buClr>
            </a:pPr>
            <a:r>
              <a:rPr lang="en-US" sz="1700" dirty="0">
                <a:solidFill>
                  <a:srgbClr val="00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* ResNet50 on CIFAR10</a:t>
            </a:r>
          </a:p>
        </p:txBody>
      </p:sp>
      <p:sp>
        <p:nvSpPr>
          <p:cNvPr id="9" name="Shape 116">
            <a:extLst>
              <a:ext uri="{FF2B5EF4-FFF2-40B4-BE49-F238E27FC236}">
                <a16:creationId xmlns:a16="http://schemas.microsoft.com/office/drawing/2014/main" id="{A08A6A4B-48A0-344D-8DDA-77FB941C5127}"/>
              </a:ext>
            </a:extLst>
          </p:cNvPr>
          <p:cNvSpPr txBox="1">
            <a:spLocks/>
          </p:cNvSpPr>
          <p:nvPr/>
        </p:nvSpPr>
        <p:spPr>
          <a:xfrm>
            <a:off x="1001019" y="1941000"/>
            <a:ext cx="10156976" cy="412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 algn="ctr">
              <a:buClr>
                <a:srgbClr val="000000"/>
              </a:buClr>
            </a:pPr>
            <a:r>
              <a:rPr lang="en-US" sz="2700" b="1" i="1">
                <a:solidFill>
                  <a:srgbClr val="00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Decreasing </a:t>
            </a:r>
            <a:r>
              <a:rPr lang="en-US" sz="2700" b="1" i="1" dirty="0">
                <a:solidFill>
                  <a:srgbClr val="00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computing cost assuming </a:t>
            </a:r>
            <a:r>
              <a:rPr lang="en-US" sz="2700" b="1" i="1" dirty="0" err="1">
                <a:solidFill>
                  <a:srgbClr val="00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sparsified</a:t>
            </a:r>
            <a:r>
              <a:rPr lang="en-US" sz="2700" b="1" i="1" dirty="0">
                <a:solidFill>
                  <a:srgbClr val="00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channels are pruned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A3FF568-D92D-0D40-85EF-07DE428A2281}"/>
              </a:ext>
            </a:extLst>
          </p:cNvPr>
          <p:cNvSpPr/>
          <p:nvPr/>
        </p:nvSpPr>
        <p:spPr>
          <a:xfrm>
            <a:off x="2649936" y="2601685"/>
            <a:ext cx="1626150" cy="3516085"/>
          </a:xfrm>
          <a:prstGeom prst="roundRect">
            <a:avLst>
              <a:gd name="adj" fmla="val 10785"/>
            </a:avLst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hape 116">
            <a:extLst>
              <a:ext uri="{FF2B5EF4-FFF2-40B4-BE49-F238E27FC236}">
                <a16:creationId xmlns:a16="http://schemas.microsoft.com/office/drawing/2014/main" id="{3CF5F6F5-825D-D548-8D84-B2AFE0DD6C14}"/>
              </a:ext>
            </a:extLst>
          </p:cNvPr>
          <p:cNvSpPr txBox="1">
            <a:spLocks/>
          </p:cNvSpPr>
          <p:nvPr/>
        </p:nvSpPr>
        <p:spPr>
          <a:xfrm>
            <a:off x="1001019" y="585872"/>
            <a:ext cx="3987434" cy="911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171446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783" marR="0" lvl="1" indent="-2381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675" marR="0" lvl="2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566" marR="0" lvl="3" indent="-238119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457" marR="0" lvl="4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348" marR="0" lvl="5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240" marR="0" lvl="6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132" marR="0" lvl="7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023" marR="0" lvl="8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4767" indent="0" algn="ctr">
              <a:lnSpc>
                <a:spcPct val="80000"/>
              </a:lnSpc>
            </a:pPr>
            <a:r>
              <a:rPr lang="en-US" sz="36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Channels</a:t>
            </a:r>
          </a:p>
          <a:p>
            <a:pPr marL="104767" indent="0" algn="ctr">
              <a:lnSpc>
                <a:spcPct val="80000"/>
              </a:lnSpc>
            </a:pPr>
            <a:r>
              <a:rPr lang="en-US" sz="3600" b="1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sparsified</a:t>
            </a:r>
            <a:r>
              <a:rPr lang="en-US" sz="3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gradually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98288D3E-8418-3647-B7B5-E2B009FCC7EF}"/>
              </a:ext>
            </a:extLst>
          </p:cNvPr>
          <p:cNvSpPr/>
          <p:nvPr/>
        </p:nvSpPr>
        <p:spPr>
          <a:xfrm>
            <a:off x="5229522" y="732098"/>
            <a:ext cx="597877" cy="629610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61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36946" y="470867"/>
            <a:ext cx="9503652" cy="492919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Sparsified</a:t>
            </a:r>
            <a:r>
              <a:rPr lang="en-US" sz="4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channels </a:t>
            </a:r>
            <a:r>
              <a:rPr lang="en-US" sz="48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do not revive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Shape 116">
            <a:extLst>
              <a:ext uri="{FF2B5EF4-FFF2-40B4-BE49-F238E27FC236}">
                <a16:creationId xmlns:a16="http://schemas.microsoft.com/office/drawing/2014/main" id="{02E22017-88DD-5A4A-9D9D-A51F3BA86072}"/>
              </a:ext>
            </a:extLst>
          </p:cNvPr>
          <p:cNvSpPr txBox="1">
            <a:spLocks/>
          </p:cNvSpPr>
          <p:nvPr/>
        </p:nvSpPr>
        <p:spPr>
          <a:xfrm>
            <a:off x="1909824" y="1567350"/>
            <a:ext cx="8357896" cy="600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 algn="ctr">
              <a:buClr>
                <a:srgbClr val="000000"/>
              </a:buClr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Max. parameter value per channel over epochs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87F46-2439-2648-964A-79DD87224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81" y="3252451"/>
            <a:ext cx="11267038" cy="3066766"/>
          </a:xfrm>
          <a:prstGeom prst="rect">
            <a:avLst/>
          </a:prstGeom>
        </p:spPr>
      </p:pic>
      <p:sp>
        <p:nvSpPr>
          <p:cNvPr id="28" name="Shape 116">
            <a:extLst>
              <a:ext uri="{FF2B5EF4-FFF2-40B4-BE49-F238E27FC236}">
                <a16:creationId xmlns:a16="http://schemas.microsoft.com/office/drawing/2014/main" id="{137BFBB7-4104-0643-9E0C-4185FB77E63E}"/>
              </a:ext>
            </a:extLst>
          </p:cNvPr>
          <p:cNvSpPr txBox="1">
            <a:spLocks/>
          </p:cNvSpPr>
          <p:nvPr/>
        </p:nvSpPr>
        <p:spPr>
          <a:xfrm>
            <a:off x="945339" y="2682302"/>
            <a:ext cx="3410362" cy="33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763" indent="0" algn="ctr"/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" charset="0"/>
                <a:cs typeface="Calibri" panose="020F0502020204030204" pitchFamily="34" charset="0"/>
              </a:rPr>
              <a:t>Convolution layer 5</a:t>
            </a:r>
          </a:p>
        </p:txBody>
      </p:sp>
      <p:sp>
        <p:nvSpPr>
          <p:cNvPr id="29" name="Shape 116">
            <a:extLst>
              <a:ext uri="{FF2B5EF4-FFF2-40B4-BE49-F238E27FC236}">
                <a16:creationId xmlns:a16="http://schemas.microsoft.com/office/drawing/2014/main" id="{1A3D6723-E456-6C46-A12B-FED48F1067F4}"/>
              </a:ext>
            </a:extLst>
          </p:cNvPr>
          <p:cNvSpPr txBox="1">
            <a:spLocks/>
          </p:cNvSpPr>
          <p:nvPr/>
        </p:nvSpPr>
        <p:spPr>
          <a:xfrm>
            <a:off x="4828996" y="2677228"/>
            <a:ext cx="3050764" cy="33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763" indent="0" algn="ctr"/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" charset="0"/>
                <a:cs typeface="Calibri" panose="020F0502020204030204" pitchFamily="34" charset="0"/>
              </a:rPr>
              <a:t>Convolution layer 6</a:t>
            </a:r>
          </a:p>
        </p:txBody>
      </p:sp>
      <p:sp>
        <p:nvSpPr>
          <p:cNvPr id="30" name="Shape 116">
            <a:extLst>
              <a:ext uri="{FF2B5EF4-FFF2-40B4-BE49-F238E27FC236}">
                <a16:creationId xmlns:a16="http://schemas.microsoft.com/office/drawing/2014/main" id="{A310F692-B903-BD49-A729-99849CD99FCF}"/>
              </a:ext>
            </a:extLst>
          </p:cNvPr>
          <p:cNvSpPr txBox="1">
            <a:spLocks/>
          </p:cNvSpPr>
          <p:nvPr/>
        </p:nvSpPr>
        <p:spPr>
          <a:xfrm>
            <a:off x="8275989" y="2691216"/>
            <a:ext cx="3431496" cy="33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763" indent="0" algn="ctr"/>
            <a:r>
              <a:rPr lang="en-US" b="1" i="1" dirty="0">
                <a:solidFill>
                  <a:srgbClr val="000000"/>
                </a:solidFill>
                <a:latin typeface="Calibri" panose="020F0502020204030204" pitchFamily="34" charset="0"/>
                <a:ea typeface="Times" charset="0"/>
                <a:cs typeface="Calibri" panose="020F0502020204030204" pitchFamily="34" charset="0"/>
              </a:rPr>
              <a:t>Convolution layer 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C709B8-4143-4A46-BAC6-9EEB5BCE538D}"/>
              </a:ext>
            </a:extLst>
          </p:cNvPr>
          <p:cNvSpPr/>
          <p:nvPr/>
        </p:nvSpPr>
        <p:spPr>
          <a:xfrm>
            <a:off x="3936322" y="4503274"/>
            <a:ext cx="149645" cy="15110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A279E0-80E6-5E48-BD1F-0F701F86045B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4011145" y="2195643"/>
            <a:ext cx="740785" cy="2307631"/>
          </a:xfrm>
          <a:prstGeom prst="straightConnector1">
            <a:avLst/>
          </a:prstGeom>
          <a:ln w="31750">
            <a:solidFill>
              <a:srgbClr val="00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0CCCFE-E335-9042-94AE-12FCDB8D1821}"/>
              </a:ext>
            </a:extLst>
          </p:cNvPr>
          <p:cNvCxnSpPr/>
          <p:nvPr/>
        </p:nvCxnSpPr>
        <p:spPr>
          <a:xfrm>
            <a:off x="2181340" y="2195643"/>
            <a:ext cx="7943161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AF35080-D0E6-574E-8625-578CA4CF3A59}"/>
              </a:ext>
            </a:extLst>
          </p:cNvPr>
          <p:cNvSpPr/>
          <p:nvPr/>
        </p:nvSpPr>
        <p:spPr>
          <a:xfrm>
            <a:off x="10188917" y="3547059"/>
            <a:ext cx="1303361" cy="1971754"/>
          </a:xfrm>
          <a:prstGeom prst="roundRect">
            <a:avLst/>
          </a:prstGeom>
          <a:noFill/>
          <a:ln w="412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E6FBF15F-0B66-6A4E-A0A9-FC3C8ECEF769}"/>
              </a:ext>
            </a:extLst>
          </p:cNvPr>
          <p:cNvSpPr txBox="1">
            <a:spLocks/>
          </p:cNvSpPr>
          <p:nvPr/>
        </p:nvSpPr>
        <p:spPr>
          <a:xfrm>
            <a:off x="1912500" y="2667304"/>
            <a:ext cx="8352544" cy="139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ctr">
              <a:buSzTx/>
              <a:buFontTx/>
              <a:buNone/>
            </a:pPr>
            <a:r>
              <a:rPr lang="en-US" sz="5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Performance-friendly</a:t>
            </a:r>
            <a:r>
              <a:rPr lang="en-US" sz="5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</a:t>
            </a:r>
          </a:p>
          <a:p>
            <a:pPr algn="ctr">
              <a:buSzTx/>
              <a:buFontTx/>
              <a:buNone/>
            </a:pPr>
            <a:r>
              <a:rPr lang="en-US" sz="5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channel </a:t>
            </a:r>
            <a:r>
              <a:rPr lang="en-US" sz="52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sparsification</a:t>
            </a:r>
            <a:endParaRPr lang="en-US" sz="5200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436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114" y="1045260"/>
            <a:ext cx="10759316" cy="131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70877" y="678071"/>
            <a:ext cx="9835790" cy="492919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Stronger </a:t>
            </a:r>
            <a:r>
              <a:rPr lang="en-US" sz="48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sparsification</a:t>
            </a:r>
            <a:r>
              <a:rPr lang="en-US" sz="4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on early layers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229600" y="6415154"/>
            <a:ext cx="836700" cy="455700"/>
          </a:xfrm>
        </p:spPr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4" descr="mage result for vgg archite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2" b="38024"/>
          <a:stretch/>
        </p:blipFill>
        <p:spPr bwMode="auto">
          <a:xfrm>
            <a:off x="2045155" y="1726297"/>
            <a:ext cx="8288818" cy="466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271345" y="1995127"/>
            <a:ext cx="3016989" cy="4267199"/>
            <a:chOff x="3271345" y="1789387"/>
            <a:chExt cx="3016989" cy="4267199"/>
          </a:xfrm>
        </p:grpSpPr>
        <p:grpSp>
          <p:nvGrpSpPr>
            <p:cNvPr id="15" name="Group 14"/>
            <p:cNvGrpSpPr/>
            <p:nvPr/>
          </p:nvGrpSpPr>
          <p:grpSpPr>
            <a:xfrm>
              <a:off x="3271345" y="1789387"/>
              <a:ext cx="1045474" cy="4267199"/>
              <a:chOff x="3271345" y="1789387"/>
              <a:chExt cx="1045474" cy="4267199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3271345" y="1789387"/>
                <a:ext cx="1040524" cy="1395247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3271345" y="4656795"/>
                <a:ext cx="1045474" cy="1399791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276600" y="3184635"/>
                <a:ext cx="0" cy="2871950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4311869" y="1789388"/>
                <a:ext cx="0" cy="2871950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6146528" y="3648555"/>
              <a:ext cx="141806" cy="542037"/>
              <a:chOff x="3267692" y="1789388"/>
              <a:chExt cx="1116368" cy="4267197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3267692" y="1822097"/>
                <a:ext cx="1039375" cy="1385839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V="1">
                <a:off x="3271345" y="4516775"/>
                <a:ext cx="1112715" cy="1539810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3276600" y="3184635"/>
                <a:ext cx="0" cy="2871950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4311869" y="1789388"/>
                <a:ext cx="0" cy="2871950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Curved Right Arrow 24"/>
          <p:cNvSpPr/>
          <p:nvPr/>
        </p:nvSpPr>
        <p:spPr>
          <a:xfrm rot="14711945">
            <a:off x="4953604" y="3861066"/>
            <a:ext cx="743410" cy="2748517"/>
          </a:xfrm>
          <a:prstGeom prst="curvedRightArrow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23660" y="4704691"/>
            <a:ext cx="2606040" cy="1227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61902" y="4549351"/>
            <a:ext cx="25683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Downsampling</a:t>
            </a:r>
            <a:endParaRPr lang="en-US" sz="3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89720" y="5894773"/>
            <a:ext cx="227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/>
              <a:t>VGG architecture</a:t>
            </a:r>
          </a:p>
        </p:txBody>
      </p:sp>
    </p:spTree>
    <p:extLst>
      <p:ext uri="{BB962C8B-B14F-4D97-AF65-F5344CB8AC3E}">
        <p14:creationId xmlns:p14="http://schemas.microsoft.com/office/powerpoint/2010/main" val="212074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4011A5A-4ECA-EB47-A1A6-4196B3DFC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93" y="1045260"/>
            <a:ext cx="10478179" cy="404234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2F07E48-46E8-E645-8554-031E3D224069}"/>
              </a:ext>
            </a:extLst>
          </p:cNvPr>
          <p:cNvGrpSpPr/>
          <p:nvPr/>
        </p:nvGrpSpPr>
        <p:grpSpPr>
          <a:xfrm>
            <a:off x="996604" y="3119868"/>
            <a:ext cx="6750287" cy="2683054"/>
            <a:chOff x="436810" y="3512071"/>
            <a:chExt cx="6170876" cy="2452754"/>
          </a:xfrm>
        </p:grpSpPr>
        <p:sp>
          <p:nvSpPr>
            <p:cNvPr id="26" name="Shape 116">
              <a:extLst>
                <a:ext uri="{FF2B5EF4-FFF2-40B4-BE49-F238E27FC236}">
                  <a16:creationId xmlns:a16="http://schemas.microsoft.com/office/drawing/2014/main" id="{0E96AD62-FBF4-9D48-B49D-1145C44D406A}"/>
                </a:ext>
              </a:extLst>
            </p:cNvPr>
            <p:cNvSpPr txBox="1">
              <a:spLocks/>
            </p:cNvSpPr>
            <p:nvPr/>
          </p:nvSpPr>
          <p:spPr>
            <a:xfrm>
              <a:off x="1227175" y="5471905"/>
              <a:ext cx="5380511" cy="492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28600" algn="l" rtl="0">
                <a:lnSpc>
                  <a:spcPct val="90000"/>
                </a:lnSpc>
                <a:spcBef>
                  <a:spcPts val="65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Questrial"/>
                <a:buNone/>
                <a:defRPr sz="28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defRPr>
              </a:lvl1pPr>
              <a:lvl2pPr marL="914400" marR="0" lvl="1" indent="-317500" algn="l" rtl="0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Questrial"/>
                <a:buChar char="–"/>
                <a:defRPr sz="2400" b="0" i="0" u="none" strike="noStrike" cap="none">
                  <a:solidFill>
                    <a:schemeClr val="dk2"/>
                  </a:solidFill>
                  <a:latin typeface="Lato"/>
                  <a:ea typeface="Lato"/>
                  <a:cs typeface="Lato"/>
                  <a:sym typeface="Lato"/>
                </a:defRPr>
              </a:lvl2pPr>
              <a:lvl3pPr marL="1371600" marR="0" lvl="2" indent="-3175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Questrial"/>
                <a:buChar char="•"/>
                <a:defRPr sz="2000" b="0" i="0" u="none" strike="noStrike" cap="none">
                  <a:solidFill>
                    <a:schemeClr val="accent2"/>
                  </a:solidFill>
                  <a:latin typeface="Lato"/>
                  <a:ea typeface="Lato"/>
                  <a:cs typeface="Lato"/>
                  <a:sym typeface="Lato"/>
                </a:defRPr>
              </a:lvl3pPr>
              <a:lvl4pPr marL="1828800" marR="0" lvl="3" indent="-317500" algn="l" rtl="0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Questrial"/>
                <a:buChar char="–"/>
                <a:defRPr sz="2000" b="0" i="0" u="none" strike="noStrike" cap="none">
                  <a:solidFill>
                    <a:schemeClr val="accent4"/>
                  </a:solidFill>
                  <a:latin typeface="Lato"/>
                  <a:ea typeface="Lato"/>
                  <a:cs typeface="Lato"/>
                  <a:sym typeface="Lato"/>
                </a:defRPr>
              </a:lvl4pPr>
              <a:lvl5pPr marL="2286000" marR="0" lvl="4" indent="-3175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Questrial"/>
                <a:buChar char="•"/>
                <a:defRPr sz="1800" b="0" i="0" u="none" strike="noStrike" cap="none">
                  <a:solidFill>
                    <a:schemeClr val="accent4"/>
                  </a:solidFill>
                  <a:latin typeface="Lato"/>
                  <a:ea typeface="Lato"/>
                  <a:cs typeface="Lato"/>
                  <a:sym typeface="Lato"/>
                </a:defRPr>
              </a:lvl5pPr>
              <a:lvl6pPr marL="2743200" marR="0" lvl="5" indent="-317500" algn="l" rtl="0">
                <a:lnSpc>
                  <a:spcPct val="99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FF"/>
                </a:buClr>
                <a:buSzPts val="1400"/>
                <a:buFont typeface="Questrial"/>
                <a:buChar char="•"/>
                <a:defRPr sz="1800" b="0" i="0" u="none" strike="noStrike" cap="none">
                  <a:solidFill>
                    <a:srgbClr val="8383AD"/>
                  </a:solidFill>
                  <a:latin typeface="Lato"/>
                  <a:ea typeface="Lato"/>
                  <a:cs typeface="Lato"/>
                  <a:sym typeface="Lato"/>
                </a:defRPr>
              </a:lvl6pPr>
              <a:lvl7pPr marL="3200400" marR="0" lvl="6" indent="-317500" algn="l" rtl="0">
                <a:lnSpc>
                  <a:spcPct val="99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FF"/>
                </a:buClr>
                <a:buSzPts val="1400"/>
                <a:buFont typeface="Questrial"/>
                <a:buChar char="•"/>
                <a:defRPr sz="1800" b="0" i="0" u="none" strike="noStrike" cap="none">
                  <a:solidFill>
                    <a:srgbClr val="8383AD"/>
                  </a:solidFill>
                  <a:latin typeface="Lato"/>
                  <a:ea typeface="Lato"/>
                  <a:cs typeface="Lato"/>
                  <a:sym typeface="Lato"/>
                </a:defRPr>
              </a:lvl7pPr>
              <a:lvl8pPr marL="3657600" marR="0" lvl="7" indent="-317500" algn="l" rtl="0">
                <a:lnSpc>
                  <a:spcPct val="99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FF"/>
                </a:buClr>
                <a:buSzPts val="1400"/>
                <a:buFont typeface="Questrial"/>
                <a:buChar char="•"/>
                <a:defRPr sz="1800" b="0" i="0" u="none" strike="noStrike" cap="none">
                  <a:solidFill>
                    <a:srgbClr val="8383AD"/>
                  </a:solidFill>
                  <a:latin typeface="Lato"/>
                  <a:ea typeface="Lato"/>
                  <a:cs typeface="Lato"/>
                  <a:sym typeface="Lato"/>
                </a:defRPr>
              </a:lvl8pPr>
              <a:lvl9pPr marL="4114800" marR="0" lvl="8" indent="-317500" algn="l" rtl="0">
                <a:lnSpc>
                  <a:spcPct val="99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FF"/>
                </a:buClr>
                <a:buSzPts val="1400"/>
                <a:buFont typeface="Questrial"/>
                <a:buChar char="•"/>
                <a:defRPr sz="1800" b="0" i="0" u="none" strike="noStrike" cap="none">
                  <a:solidFill>
                    <a:srgbClr val="8383AD"/>
                  </a:solidFill>
                  <a:latin typeface="Lato"/>
                  <a:ea typeface="Lato"/>
                  <a:cs typeface="Lato"/>
                  <a:sym typeface="Lato"/>
                </a:defRPr>
              </a:lvl9pPr>
            </a:lstStyle>
            <a:p>
              <a:pPr marL="139700" indent="0"/>
              <a:r>
                <a:rPr lang="en-US" b="1" dirty="0">
                  <a:solidFill>
                    <a:srgbClr val="FF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  <a:sym typeface="Wingdings"/>
                </a:rPr>
                <a:t>More computations per channel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48EE365-9FBC-A544-A83F-0FE66705A4AA}"/>
                </a:ext>
              </a:extLst>
            </p:cNvPr>
            <p:cNvSpPr/>
            <p:nvPr/>
          </p:nvSpPr>
          <p:spPr>
            <a:xfrm>
              <a:off x="436810" y="3512071"/>
              <a:ext cx="1749778" cy="175039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426ECB0-2689-1449-B0D1-2C64F6DFA9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76670" y="4991867"/>
              <a:ext cx="755778" cy="5784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709114" y="1045260"/>
            <a:ext cx="10759316" cy="131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70877" y="678071"/>
            <a:ext cx="9835790" cy="492919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Stronger </a:t>
            </a:r>
            <a:r>
              <a:rPr lang="en-US" sz="48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sparsification</a:t>
            </a:r>
            <a:r>
              <a:rPr lang="en-US" sz="4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on early layers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229600" y="6415154"/>
            <a:ext cx="836700" cy="455700"/>
          </a:xfrm>
        </p:spPr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17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5B3B85E9-EA23-5042-A80E-B0B2B72C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22" y="348492"/>
            <a:ext cx="11551700" cy="974081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6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Channel </a:t>
            </a:r>
            <a:r>
              <a:rPr lang="en-US" sz="46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sparsification</a:t>
            </a:r>
            <a:r>
              <a:rPr lang="en-US" sz="46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 </a:t>
            </a:r>
            <a:r>
              <a:rPr lang="en-US" sz="46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leads to layer pruning</a:t>
            </a:r>
            <a:endParaRPr lang="en-US" sz="4600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309207-94DC-184A-A9F5-D00FBB198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871" y="3207362"/>
            <a:ext cx="3219524" cy="27548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AADE87-1382-4345-B9E7-057F7E71B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799" y="3207362"/>
            <a:ext cx="3219524" cy="2754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35F2CD-F115-8347-9320-32DD6CA2C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1527" y="3413493"/>
            <a:ext cx="3316418" cy="2949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E80B4F-6AB4-574A-9CC3-1C2454320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21" y="3286230"/>
            <a:ext cx="3630051" cy="2614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EEADDE-75C4-3645-A599-579ED31EC7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9219" y="2231768"/>
            <a:ext cx="2997676" cy="3730441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5B3B85E9-EA23-5042-A80E-B0B2B72C0C6A}"/>
              </a:ext>
            </a:extLst>
          </p:cNvPr>
          <p:cNvSpPr txBox="1">
            <a:spLocks/>
          </p:cNvSpPr>
          <p:nvPr/>
        </p:nvSpPr>
        <p:spPr>
          <a:xfrm>
            <a:off x="312922" y="1330320"/>
            <a:ext cx="11551700" cy="58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ctr">
              <a:buSzTx/>
              <a:buFontTx/>
              <a:buNone/>
            </a:pPr>
            <a:r>
              <a:rPr lang="en-US" sz="3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No layer-wise </a:t>
            </a:r>
            <a:r>
              <a:rPr lang="en-US" sz="3200" b="1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sparsification</a:t>
            </a:r>
            <a:r>
              <a:rPr lang="en-US" sz="3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needed for layer pruning </a:t>
            </a:r>
            <a:r>
              <a:rPr lang="en-US" sz="3200" baseline="30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[1]</a:t>
            </a:r>
            <a:endParaRPr lang="en-US" sz="3200" baseline="30000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51D55F-C946-2E42-9475-070281D87A3E}"/>
              </a:ext>
            </a:extLst>
          </p:cNvPr>
          <p:cNvSpPr/>
          <p:nvPr/>
        </p:nvSpPr>
        <p:spPr>
          <a:xfrm>
            <a:off x="1125722" y="6363272"/>
            <a:ext cx="99261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Times" pitchFamily="2" charset="0"/>
                <a:ea typeface="Times" charset="0"/>
                <a:cs typeface="Calibri" panose="020F0502020204030204" pitchFamily="34" charset="0"/>
              </a:rPr>
              <a:t>[1] </a:t>
            </a:r>
            <a:r>
              <a:rPr lang="en-US" sz="1200" dirty="0">
                <a:latin typeface="Times" pitchFamily="2" charset="0"/>
              </a:rPr>
              <a:t>Wen, Wei, et al. "Learning structured sparsity in deep neural networks." </a:t>
            </a:r>
            <a:r>
              <a:rPr lang="en-US" sz="1200" i="1" dirty="0">
                <a:latin typeface="Times" pitchFamily="2" charset="0"/>
              </a:rPr>
              <a:t>Advances in neural information processing systems</a:t>
            </a:r>
            <a:r>
              <a:rPr lang="en-US" sz="1200" dirty="0">
                <a:latin typeface="Times" pitchFamily="2" charset="0"/>
              </a:rPr>
              <a:t>. 2016.</a:t>
            </a:r>
          </a:p>
        </p:txBody>
      </p:sp>
    </p:spTree>
    <p:extLst>
      <p:ext uri="{BB962C8B-B14F-4D97-AF65-F5344CB8AC3E}">
        <p14:creationId xmlns:p14="http://schemas.microsoft.com/office/powerpoint/2010/main" val="37634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18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Shape 116">
            <a:extLst>
              <a:ext uri="{FF2B5EF4-FFF2-40B4-BE49-F238E27FC236}">
                <a16:creationId xmlns:a16="http://schemas.microsoft.com/office/drawing/2014/main" id="{452E4227-3530-254F-8997-BC70625F5BF6}"/>
              </a:ext>
            </a:extLst>
          </p:cNvPr>
          <p:cNvSpPr txBox="1">
            <a:spLocks/>
          </p:cNvSpPr>
          <p:nvPr/>
        </p:nvSpPr>
        <p:spPr>
          <a:xfrm>
            <a:off x="1607940" y="3939151"/>
            <a:ext cx="4476771" cy="1126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>
              <a:buFont typeface="Questrial"/>
              <a:buChar char="●"/>
            </a:pPr>
            <a:r>
              <a:rPr lang="en-US" sz="34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PruneTrain</a:t>
            </a:r>
            <a:r>
              <a:rPr lang="en-US" sz="3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 approach </a:t>
            </a:r>
          </a:p>
          <a:p>
            <a:pPr>
              <a:buFont typeface="Questrial"/>
              <a:buChar char="●"/>
            </a:pPr>
            <a:r>
              <a:rPr lang="en-US" sz="3400" dirty="0" err="1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Sparsification</a:t>
            </a:r>
            <a:r>
              <a:rPr lang="en-US" sz="3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 method</a:t>
            </a:r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5B3B85E9-EA23-5042-A80E-B0B2B72C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37" y="3124596"/>
            <a:ext cx="7724007" cy="492919"/>
          </a:xfrm>
        </p:spPr>
        <p:txBody>
          <a:bodyPr/>
          <a:lstStyle/>
          <a:p>
            <a:pPr lvl="0">
              <a:buSzTx/>
              <a:buNone/>
            </a:pPr>
            <a:r>
              <a:rPr lang="en-US" sz="50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So far… </a:t>
            </a:r>
            <a:endParaRPr lang="en-US" sz="5000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21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CB6770-C393-5444-A498-7F4CB9C1CD69}"/>
              </a:ext>
            </a:extLst>
          </p:cNvPr>
          <p:cNvSpPr/>
          <p:nvPr/>
        </p:nvSpPr>
        <p:spPr>
          <a:xfrm>
            <a:off x="0" y="3714517"/>
            <a:ext cx="12192000" cy="54139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  <a:gs pos="64000">
                <a:schemeClr val="accent6">
                  <a:lumMod val="20000"/>
                  <a:lumOff val="80000"/>
                </a:schemeClr>
              </a:gs>
              <a:gs pos="37000">
                <a:schemeClr val="accent6">
                  <a:lumMod val="20000"/>
                  <a:lumOff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12500" y="1634515"/>
            <a:ext cx="8352544" cy="1319050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Pruning techniques </a:t>
            </a:r>
            <a:br>
              <a:rPr lang="en-US" sz="48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</a:br>
            <a:r>
              <a:rPr lang="en-US" sz="4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for practical training speedup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19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hape 116"/>
          <p:cNvSpPr txBox="1">
            <a:spLocks noGrp="1"/>
          </p:cNvSpPr>
          <p:nvPr>
            <p:ph type="body" idx="1"/>
          </p:nvPr>
        </p:nvSpPr>
        <p:spPr>
          <a:xfrm>
            <a:off x="1718612" y="3646899"/>
            <a:ext cx="9045844" cy="153518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85763" indent="-282179">
              <a:buSzPct val="100000"/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Fast regularization coefficient search</a:t>
            </a:r>
          </a:p>
          <a:p>
            <a:pPr marL="385763" indent="-282179">
              <a:buSzPct val="100000"/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Channel pruning with no costly tensor reshaping</a:t>
            </a:r>
          </a:p>
          <a:p>
            <a:pPr marL="385763" indent="-282179">
              <a:buSzPct val="100000"/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High data-parallelism after pruning</a:t>
            </a:r>
          </a:p>
        </p:txBody>
      </p:sp>
    </p:spTree>
    <p:extLst>
      <p:ext uri="{BB962C8B-B14F-4D97-AF65-F5344CB8AC3E}">
        <p14:creationId xmlns:p14="http://schemas.microsoft.com/office/powerpoint/2010/main" val="2898388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1372" y="1435871"/>
            <a:ext cx="10561256" cy="4754946"/>
            <a:chOff x="851372" y="1435871"/>
            <a:chExt cx="10561256" cy="47549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5B22D58-8493-FA47-8230-A4B7BAD6E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" r="673"/>
            <a:stretch/>
          </p:blipFill>
          <p:spPr>
            <a:xfrm>
              <a:off x="851372" y="1435871"/>
              <a:ext cx="10437502" cy="475494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501114" y="2379945"/>
              <a:ext cx="3911514" cy="1628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26711" y="2626588"/>
              <a:ext cx="3911514" cy="1043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0973" y="665585"/>
            <a:ext cx="8603100" cy="770286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Deep learning is everywhere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EBE27-714D-594B-BC79-E40ECF9393E2}"/>
              </a:ext>
            </a:extLst>
          </p:cNvPr>
          <p:cNvSpPr txBox="1"/>
          <p:nvPr/>
        </p:nvSpPr>
        <p:spPr>
          <a:xfrm>
            <a:off x="1587616" y="6291025"/>
            <a:ext cx="241925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* From a slide by Andrew 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2D0958-F7F7-C940-8DF6-1F0743A3ECCE}"/>
              </a:ext>
            </a:extLst>
          </p:cNvPr>
          <p:cNvSpPr/>
          <p:nvPr/>
        </p:nvSpPr>
        <p:spPr>
          <a:xfrm>
            <a:off x="7113906" y="5199046"/>
            <a:ext cx="800566" cy="800566"/>
          </a:xfrm>
          <a:prstGeom prst="ellipse">
            <a:avLst/>
          </a:prstGeom>
          <a:solidFill>
            <a:srgbClr val="FF0000">
              <a:alpha val="40000"/>
            </a:srgb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BB9F36-89DA-1849-A7E4-757D273D4A52}"/>
              </a:ext>
            </a:extLst>
          </p:cNvPr>
          <p:cNvSpPr txBox="1"/>
          <p:nvPr/>
        </p:nvSpPr>
        <p:spPr>
          <a:xfrm>
            <a:off x="7974564" y="5110821"/>
            <a:ext cx="1306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large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BB9F36-89DA-1849-A7E4-757D273D4A52}"/>
              </a:ext>
            </a:extLst>
          </p:cNvPr>
          <p:cNvSpPr txBox="1"/>
          <p:nvPr/>
        </p:nvSpPr>
        <p:spPr>
          <a:xfrm>
            <a:off x="9914885" y="5110820"/>
            <a:ext cx="19111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Millions of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</a:p>
        </p:txBody>
      </p:sp>
      <p:sp>
        <p:nvSpPr>
          <p:cNvPr id="2" name="Down Arrow 1"/>
          <p:cNvSpPr/>
          <p:nvPr/>
        </p:nvSpPr>
        <p:spPr>
          <a:xfrm rot="16200000">
            <a:off x="9224853" y="5371328"/>
            <a:ext cx="751114" cy="4612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3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5500" y="1612964"/>
            <a:ext cx="11506544" cy="845489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4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Many training </a:t>
            </a:r>
            <a:r>
              <a:rPr lang="en-US" sz="4400" b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runs</a:t>
            </a:r>
            <a:r>
              <a:rPr lang="en-US" sz="44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to </a:t>
            </a:r>
            <a:r>
              <a:rPr lang="en-US" sz="4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find a good coefficient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20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hape 116"/>
          <p:cNvSpPr txBox="1">
            <a:spLocks noGrp="1"/>
          </p:cNvSpPr>
          <p:nvPr>
            <p:ph type="body" idx="1"/>
          </p:nvPr>
        </p:nvSpPr>
        <p:spPr>
          <a:xfrm>
            <a:off x="1845126" y="2849168"/>
            <a:ext cx="8375320" cy="93881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403225" indent="-300038">
              <a:buSzPct val="100000"/>
              <a:buFont typeface="Arial" charset="0"/>
              <a:buChar char="•"/>
            </a:pPr>
            <a:r>
              <a:rPr lang="en-US" sz="34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High pruning rate</a:t>
            </a:r>
            <a:r>
              <a:rPr lang="en-US" sz="3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+ </a:t>
            </a:r>
            <a:r>
              <a:rPr lang="en-US" sz="34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small accuracy drop</a:t>
            </a:r>
          </a:p>
          <a:p>
            <a:pPr marL="403225" indent="-300038">
              <a:buSzPct val="100000"/>
              <a:buFont typeface="Arial" charset="0"/>
              <a:buChar char="•"/>
            </a:pPr>
            <a:r>
              <a:rPr lang="en-US" sz="3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Each run needs many training epochs</a:t>
            </a:r>
          </a:p>
        </p:txBody>
      </p:sp>
      <p:sp>
        <p:nvSpPr>
          <p:cNvPr id="5" name="Shape 116"/>
          <p:cNvSpPr txBox="1">
            <a:spLocks/>
          </p:cNvSpPr>
          <p:nvPr/>
        </p:nvSpPr>
        <p:spPr>
          <a:xfrm>
            <a:off x="1845126" y="4339251"/>
            <a:ext cx="8375320" cy="106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171446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783" marR="0" lvl="1" indent="-2381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675" marR="0" lvl="2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566" marR="0" lvl="3" indent="-238119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457" marR="0" lvl="4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348" marR="0" lvl="5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240" marR="0" lvl="6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132" marR="0" lvl="7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023" marR="0" lvl="8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03225" indent="-300038">
              <a:buSzPct val="100000"/>
              <a:buFont typeface="Arial" charset="0"/>
              <a:buChar char="•"/>
            </a:pPr>
            <a:r>
              <a:rPr lang="en-US" sz="3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Not discussed in prior work</a:t>
            </a:r>
          </a:p>
          <a:p>
            <a:pPr marL="758825" lvl="1" indent="-312738">
              <a:buSzPct val="100000"/>
              <a:buFont typeface="Arial" charset="0"/>
              <a:buChar char="•"/>
            </a:pPr>
            <a:r>
              <a:rPr lang="en-US" sz="30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Training time was not a major concern</a:t>
            </a:r>
            <a:endParaRPr lang="en-US" sz="3000" b="1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7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19233" y="853564"/>
            <a:ext cx="9339078" cy="816890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Fast regularization coefficient 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21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DD45A2D-F880-7B4D-955A-0A14ADF78E68}"/>
                  </a:ext>
                </a:extLst>
              </p:cNvPr>
              <p:cNvSpPr txBox="1"/>
              <p:nvPr/>
            </p:nvSpPr>
            <p:spPr>
              <a:xfrm>
                <a:off x="1819615" y="4689039"/>
                <a:ext cx="8582927" cy="1103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𝑷𝒆𝒏𝒂𝒍𝒕𝒚</m:t>
                      </m:r>
                      <m:r>
                        <a:rPr lang="en-US" sz="3200" b="1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𝒓𝒂𝒕𝒊𝒐</m:t>
                      </m:r>
                      <m:r>
                        <a:rPr lang="en-US" sz="3200" b="1" i="1" smtClean="0">
                          <a:latin typeface="Cambria Math" charset="0"/>
                          <a:ea typeface="Calibri" charset="0"/>
                          <a:cs typeface="Calibri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𝝀</m:t>
                          </m:r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𝑳𝒐𝒔𝒔</m:t>
                              </m:r>
                            </m:e>
                            <m:sub>
                              <m:r>
                                <a:rPr lang="en-US" sz="3200" b="1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𝒓𝒆𝒈</m:t>
                              </m:r>
                              <m:r>
                                <a:rPr lang="en-US" sz="3200" b="1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𝑳𝒐𝒔𝒔</m:t>
                              </m:r>
                            </m:e>
                            <m:sub>
                              <m:r>
                                <a:rPr lang="en-US" sz="3200" b="1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𝒄𝒓𝒐𝒔𝒔</m:t>
                              </m:r>
                              <m:r>
                                <a:rPr lang="en-US" sz="3200" b="1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 </m:t>
                              </m:r>
                              <m:r>
                                <a:rPr lang="en-US" sz="3200" b="1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𝒆𝒏𝒕𝒓𝒐𝒑𝒚</m:t>
                              </m:r>
                            </m:sub>
                          </m:sSub>
                          <m:r>
                            <a:rPr lang="en-US" sz="3200" b="1" i="1"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 +</m:t>
                          </m:r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charset="0"/>
                              <a:ea typeface="Calibri" charset="0"/>
                              <a:cs typeface="Calibri" charset="0"/>
                            </a:rPr>
                            <m:t>𝝀</m:t>
                          </m:r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  <a:ea typeface="Calibri" charset="0"/>
                                  <a:cs typeface="Calibri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𝑳𝒐𝒔𝒔</m:t>
                              </m:r>
                            </m:e>
                            <m:sub>
                              <m:r>
                                <a:rPr lang="en-US" sz="3200" b="1" i="1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𝒓𝒆𝒈</m:t>
                              </m:r>
                              <m:r>
                                <a:rPr lang="en-US" sz="3200" b="1" i="1" smtClean="0">
                                  <a:latin typeface="Cambria Math" charset="0"/>
                                  <a:ea typeface="Calibri" charset="0"/>
                                  <a:cs typeface="Calibri" charset="0"/>
                                </a:rPr>
                                <m:t>.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1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DD45A2D-F880-7B4D-955A-0A14ADF78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615" y="4689039"/>
                <a:ext cx="8582927" cy="11036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hape 116">
            <a:extLst>
              <a:ext uri="{FF2B5EF4-FFF2-40B4-BE49-F238E27FC236}">
                <a16:creationId xmlns:a16="http://schemas.microsoft.com/office/drawing/2014/main" id="{854F1D14-E7CA-7243-A1DA-E5B9532000D3}"/>
              </a:ext>
            </a:extLst>
          </p:cNvPr>
          <p:cNvSpPr txBox="1">
            <a:spLocks/>
          </p:cNvSpPr>
          <p:nvPr/>
        </p:nvSpPr>
        <p:spPr>
          <a:xfrm>
            <a:off x="1988950" y="1963396"/>
            <a:ext cx="7911406" cy="1001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92125" indent="-274638">
              <a:buSzPct val="100000"/>
              <a:buFont typeface="Arial" charset="0"/>
              <a:buChar char="•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Use </a:t>
            </a: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randomly initialized weight values</a:t>
            </a:r>
          </a:p>
          <a:p>
            <a:pPr marL="938213" lvl="1" indent="-263525">
              <a:buSzPct val="100000"/>
              <a:buFont typeface="Arial" charset="0"/>
              <a:buChar char="•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Calculate reg. loss at the first forward-prop.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hape 116">
                <a:extLst>
                  <a:ext uri="{FF2B5EF4-FFF2-40B4-BE49-F238E27FC236}">
                    <a16:creationId xmlns:a16="http://schemas.microsoft.com/office/drawing/2014/main" id="{6D076629-E13E-E24A-9189-F25FB89440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8950" y="3109560"/>
                <a:ext cx="7911406" cy="1001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189" marR="0" lvl="0" indent="-228594" algn="l" rtl="0">
                  <a:lnSpc>
                    <a:spcPct val="90000"/>
                  </a:lnSpc>
                  <a:spcBef>
                    <a:spcPts val="651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Quest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914377" marR="0" lvl="1" indent="-317492" algn="l" rtl="0">
                  <a:lnSpc>
                    <a:spcPct val="9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Questrial"/>
                  <a:buChar char="–"/>
                  <a:defRPr sz="2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371566" marR="0" lvl="2" indent="-317492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Questrial"/>
                  <a:buChar char="•"/>
                  <a:defRPr sz="2000" b="0" i="0" u="none" strike="noStrike" cap="none">
                    <a:solidFill>
                      <a:schemeClr val="accent2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828754" marR="0" lvl="3" indent="-317492" algn="l" rtl="0">
                  <a:lnSpc>
                    <a:spcPct val="90000"/>
                  </a:lnSpc>
                  <a:spcBef>
                    <a:spcPts val="451"/>
                  </a:spcBef>
                  <a:spcAft>
                    <a:spcPts val="0"/>
                  </a:spcAft>
                  <a:buClr>
                    <a:schemeClr val="accent4"/>
                  </a:buClr>
                  <a:buSzPts val="1400"/>
                  <a:buFont typeface="Questrial"/>
                  <a:buChar char="–"/>
                  <a:defRPr sz="2000" b="0" i="0" u="none" strike="noStrike" cap="none">
                    <a:solidFill>
                      <a:schemeClr val="accent4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2285943" marR="0" lvl="4" indent="-317492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accent4"/>
                  </a:buClr>
                  <a:buSzPts val="1400"/>
                  <a:buFont typeface="Questrial"/>
                  <a:buChar char="•"/>
                  <a:defRPr sz="1800" b="0" i="0" u="none" strike="noStrike" cap="none">
                    <a:solidFill>
                      <a:schemeClr val="accent4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743131" marR="0" lvl="5" indent="-317492" algn="l" rtl="0">
                  <a:lnSpc>
                    <a:spcPct val="99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FF"/>
                  </a:buClr>
                  <a:buSzPts val="1400"/>
                  <a:buFont typeface="Questrial"/>
                  <a:buChar char="•"/>
                  <a:defRPr sz="1800" b="0" i="0" u="none" strike="noStrike" cap="none">
                    <a:solidFill>
                      <a:srgbClr val="8383AD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3200320" marR="0" lvl="6" indent="-317492" algn="l" rtl="0">
                  <a:lnSpc>
                    <a:spcPct val="99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FF"/>
                  </a:buClr>
                  <a:buSzPts val="1400"/>
                  <a:buFont typeface="Questrial"/>
                  <a:buChar char="•"/>
                  <a:defRPr sz="1800" b="0" i="0" u="none" strike="noStrike" cap="none">
                    <a:solidFill>
                      <a:srgbClr val="8383AD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3657509" marR="0" lvl="7" indent="-317492" algn="l" rtl="0">
                  <a:lnSpc>
                    <a:spcPct val="99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FF"/>
                  </a:buClr>
                  <a:buSzPts val="1400"/>
                  <a:buFont typeface="Questrial"/>
                  <a:buChar char="•"/>
                  <a:defRPr sz="1800" b="0" i="0" u="none" strike="noStrike" cap="none">
                    <a:solidFill>
                      <a:srgbClr val="8383AD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4114697" marR="0" lvl="8" indent="-317492" algn="l" rtl="0">
                  <a:lnSpc>
                    <a:spcPct val="99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0000FF"/>
                  </a:buClr>
                  <a:buSzPts val="1400"/>
                  <a:buFont typeface="Questrial"/>
                  <a:buChar char="•"/>
                  <a:defRPr sz="1800" b="0" i="0" u="none" strike="noStrike" cap="none">
                    <a:solidFill>
                      <a:srgbClr val="8383AD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492125" indent="-274638">
                  <a:buSzPct val="100000"/>
                  <a:buFont typeface="Arial" charset="0"/>
                  <a:buChar char="•"/>
                </a:pPr>
                <a:r>
                  <a:rPr lang="en-US" sz="3200" dirty="0">
                    <a:latin typeface="Calibri" charset="0"/>
                    <a:ea typeface="Calibri" charset="0"/>
                    <a:cs typeface="Calibri" charset="0"/>
                  </a:rPr>
                  <a:t>Balance </a:t>
                </a:r>
                <a:r>
                  <a:rPr lang="en-US" sz="3200" b="1" dirty="0">
                    <a:latin typeface="Calibri" charset="0"/>
                    <a:ea typeface="Calibri" charset="0"/>
                    <a:cs typeface="Calibri" charset="0"/>
                  </a:rPr>
                  <a:t>reg. loss</a:t>
                </a:r>
                <a:r>
                  <a:rPr lang="en-US" sz="3200" dirty="0">
                    <a:latin typeface="Calibri" charset="0"/>
                    <a:ea typeface="Calibri" charset="0"/>
                    <a:cs typeface="Calibri" charset="0"/>
                  </a:rPr>
                  <a:t> and </a:t>
                </a:r>
                <a:r>
                  <a:rPr lang="en-US" sz="3200" b="1" dirty="0">
                    <a:latin typeface="Calibri" charset="0"/>
                    <a:ea typeface="Calibri" charset="0"/>
                    <a:cs typeface="Calibri" charset="0"/>
                  </a:rPr>
                  <a:t>cross entropy loss</a:t>
                </a:r>
              </a:p>
              <a:p>
                <a:pPr marL="938213" lvl="1" indent="-263525">
                  <a:buSzPct val="100000"/>
                  <a:buFont typeface="Arial" charset="0"/>
                  <a:buChar char="•"/>
                </a:pPr>
                <a:r>
                  <a:rPr lang="en-US" sz="2800" dirty="0">
                    <a:latin typeface="Calibri" charset="0"/>
                    <a:ea typeface="Calibri" charset="0"/>
                    <a:cs typeface="Calibri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charset="0"/>
                        <a:ea typeface="Calibri" charset="0"/>
                        <a:cs typeface="Calibri" charset="0"/>
                      </a:rPr>
                      <m:t>𝝀</m:t>
                    </m:r>
                  </m:oMath>
                </a14:m>
                <a:r>
                  <a:rPr lang="en-US" sz="2800" dirty="0">
                    <a:latin typeface="Calibri" charset="0"/>
                    <a:ea typeface="Calibri" charset="0"/>
                    <a:cs typeface="Calibri" charset="0"/>
                  </a:rPr>
                  <a:t> that makes </a:t>
                </a:r>
                <a:r>
                  <a:rPr lang="en-US" sz="2800" b="1" dirty="0">
                    <a:latin typeface="Calibri" charset="0"/>
                    <a:ea typeface="Calibri" charset="0"/>
                    <a:cs typeface="Calibri" charset="0"/>
                  </a:rPr>
                  <a:t>penalty ratio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  <a:ea typeface="Calibri" charset="0"/>
                        <a:cs typeface="Calibri" charset="0"/>
                      </a:rPr>
                      <m:t>≈</m:t>
                    </m:r>
                  </m:oMath>
                </a14:m>
                <a:r>
                  <a:rPr lang="en-US" sz="2800" b="1" dirty="0">
                    <a:latin typeface="Calibri" charset="0"/>
                    <a:ea typeface="Calibri" charset="0"/>
                    <a:cs typeface="Calibri" charset="0"/>
                  </a:rPr>
                  <a:t>20%</a:t>
                </a:r>
                <a:endParaRPr lang="en-US" sz="28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Shape 1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D076629-E13E-E24A-9189-F25FB8944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950" y="3109560"/>
                <a:ext cx="7911406" cy="1001068"/>
              </a:xfrm>
              <a:prstGeom prst="rect">
                <a:avLst/>
              </a:prstGeom>
              <a:blipFill rotWithShape="0">
                <a:blip r:embed="rId4"/>
                <a:stretch>
                  <a:fillRect t="-1220" b="-280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8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22</a:t>
            </a:fld>
            <a:endParaRPr lang="uk-U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CB6770-C393-5444-A498-7F4CB9C1CD69}"/>
              </a:ext>
            </a:extLst>
          </p:cNvPr>
          <p:cNvSpPr/>
          <p:nvPr/>
        </p:nvSpPr>
        <p:spPr>
          <a:xfrm>
            <a:off x="0" y="4220507"/>
            <a:ext cx="12192000" cy="54139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  <a:gs pos="64000">
                <a:schemeClr val="accent6">
                  <a:lumMod val="20000"/>
                  <a:lumOff val="80000"/>
                </a:schemeClr>
              </a:gs>
              <a:gs pos="37000">
                <a:schemeClr val="accent6">
                  <a:lumMod val="20000"/>
                  <a:lumOff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12500" y="1634515"/>
            <a:ext cx="8352544" cy="1319050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b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Pruning techniques </a:t>
            </a:r>
            <a:br>
              <a:rPr lang="en-US" sz="4800" b="1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</a:br>
            <a:r>
              <a:rPr lang="en-US" sz="480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for practical training speedup</a:t>
            </a:r>
            <a:endParaRPr lang="en-US" sz="4800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3" name="Shape 116"/>
          <p:cNvSpPr txBox="1">
            <a:spLocks noGrp="1"/>
          </p:cNvSpPr>
          <p:nvPr>
            <p:ph type="body" idx="1"/>
          </p:nvPr>
        </p:nvSpPr>
        <p:spPr>
          <a:xfrm>
            <a:off x="1718612" y="3646899"/>
            <a:ext cx="9045844" cy="153518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85763" indent="-282179">
              <a:buSzPct val="100000"/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Fast regularization coefficient search</a:t>
            </a:r>
          </a:p>
          <a:p>
            <a:pPr marL="385763" indent="-282179">
              <a:buSzPct val="100000"/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Channel pruning with no costly tensor reshaping</a:t>
            </a:r>
          </a:p>
          <a:p>
            <a:pPr marL="385763" indent="-282179">
              <a:buSzPct val="100000"/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High data-parallelism after pruning</a:t>
            </a:r>
          </a:p>
        </p:txBody>
      </p:sp>
    </p:spTree>
    <p:extLst>
      <p:ext uri="{BB962C8B-B14F-4D97-AF65-F5344CB8AC3E}">
        <p14:creationId xmlns:p14="http://schemas.microsoft.com/office/powerpoint/2010/main" val="3932885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12500" y="445498"/>
            <a:ext cx="8352544" cy="978188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Matching channel indices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940800" y="6402300"/>
            <a:ext cx="1115600" cy="455700"/>
          </a:xfrm>
        </p:spPr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23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hape 116"/>
          <p:cNvSpPr txBox="1">
            <a:spLocks noGrp="1"/>
          </p:cNvSpPr>
          <p:nvPr>
            <p:ph type="body" idx="1"/>
          </p:nvPr>
        </p:nvSpPr>
        <p:spPr>
          <a:xfrm>
            <a:off x="2043500" y="1661773"/>
            <a:ext cx="7837300" cy="84238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5600" indent="-252413">
              <a:buSzPct val="100000"/>
              <a:buFont typeface="Arial" charset="0"/>
              <a:buChar char="•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Modern CNNs use multi-branch modules</a:t>
            </a:r>
          </a:p>
          <a:p>
            <a:pPr marL="355600" indent="-252413">
              <a:buSzPct val="100000"/>
              <a:buFont typeface="Arial" charset="0"/>
              <a:buChar char="•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Layer branches </a:t>
            </a: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share a node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F6BE065-7649-2F48-AF40-48CC42C44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22" y="3227515"/>
            <a:ext cx="10408356" cy="23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09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24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B10ED9-DD80-BA48-933D-8ADBCE1B50D7}"/>
              </a:ext>
            </a:extLst>
          </p:cNvPr>
          <p:cNvSpPr txBox="1"/>
          <p:nvPr/>
        </p:nvSpPr>
        <p:spPr>
          <a:xfrm>
            <a:off x="1611534" y="5610592"/>
            <a:ext cx="908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Channels sharing a node </a:t>
            </a:r>
            <a:r>
              <a:rPr lang="en-US" sz="32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  <a:sym typeface="Wingdings"/>
              </a:rPr>
              <a:t> </a:t>
            </a:r>
            <a:r>
              <a:rPr lang="en-US" sz="32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Indices should match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57" y="3352102"/>
            <a:ext cx="10935847" cy="2152383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1912500" y="445498"/>
            <a:ext cx="8352544" cy="978188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>
                <a:latin typeface="Calibri" charset="0"/>
                <a:ea typeface="Calibri" charset="0"/>
                <a:cs typeface="Calibri" charset="0"/>
              </a:rPr>
              <a:t>Matching channel </a:t>
            </a:r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indices</a:t>
            </a:r>
          </a:p>
        </p:txBody>
      </p:sp>
      <p:sp>
        <p:nvSpPr>
          <p:cNvPr id="8" name="Shape 116"/>
          <p:cNvSpPr txBox="1">
            <a:spLocks/>
          </p:cNvSpPr>
          <p:nvPr/>
        </p:nvSpPr>
        <p:spPr>
          <a:xfrm>
            <a:off x="2043500" y="1661773"/>
            <a:ext cx="7837300" cy="842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171446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783" marR="0" lvl="1" indent="-2381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675" marR="0" lvl="2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566" marR="0" lvl="3" indent="-238119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457" marR="0" lvl="4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348" marR="0" lvl="5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240" marR="0" lvl="6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132" marR="0" lvl="7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023" marR="0" lvl="8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55600" indent="-252413">
              <a:buSzPct val="100000"/>
              <a:buFont typeface="Arial" charset="0"/>
              <a:buChar char="•"/>
            </a:pPr>
            <a:r>
              <a:rPr lang="en-US" sz="3200">
                <a:latin typeface="Calibri" charset="0"/>
                <a:ea typeface="Calibri" charset="0"/>
                <a:cs typeface="Calibri" charset="0"/>
              </a:rPr>
              <a:t>Modern CNNs use multi-branch modules</a:t>
            </a:r>
          </a:p>
          <a:p>
            <a:pPr marL="355600" indent="-252413">
              <a:buSzPct val="100000"/>
              <a:buFont typeface="Arial" charset="0"/>
              <a:buChar char="•"/>
            </a:pPr>
            <a:r>
              <a:rPr lang="en-US" sz="3200">
                <a:latin typeface="Calibri" charset="0"/>
                <a:ea typeface="Calibri" charset="0"/>
                <a:cs typeface="Calibri" charset="0"/>
              </a:rPr>
              <a:t>Layer branches </a:t>
            </a:r>
            <a:r>
              <a:rPr lang="en-US" sz="3200" b="1">
                <a:latin typeface="Calibri" charset="0"/>
                <a:ea typeface="Calibri" charset="0"/>
                <a:cs typeface="Calibri" charset="0"/>
              </a:rPr>
              <a:t>share a node</a:t>
            </a:r>
            <a:endParaRPr lang="en-US" sz="32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36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0" y="3678408"/>
            <a:ext cx="9889070" cy="220004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0896" y="1099089"/>
            <a:ext cx="11735752" cy="746002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200" b="1" dirty="0">
                <a:latin typeface="Calibri" charset="0"/>
                <a:ea typeface="Calibri" charset="0"/>
                <a:cs typeface="Calibri" charset="0"/>
              </a:rPr>
              <a:t>Costly indexing</a:t>
            </a:r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 is needed for channel pruning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25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Shape 116">
            <a:extLst>
              <a:ext uri="{FF2B5EF4-FFF2-40B4-BE49-F238E27FC236}">
                <a16:creationId xmlns:a16="http://schemas.microsoft.com/office/drawing/2014/main" id="{F7650EC4-3682-D24B-B7E3-9F478A48E7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4995" y="2357039"/>
            <a:ext cx="11237562" cy="74600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04767" indent="0" algn="ctr"/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Indexing needs </a:t>
            </a: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tensor reshaping </a:t>
            </a:r>
            <a:r>
              <a:rPr lang="en-US" sz="3200">
                <a:latin typeface="Calibri" charset="0"/>
                <a:ea typeface="Calibri" charset="0"/>
                <a:cs typeface="Calibri" charset="0"/>
                <a:sym typeface="Wingdings" pitchFamily="2" charset="2"/>
              </a:rPr>
              <a:t></a:t>
            </a:r>
            <a:r>
              <a:rPr lang="en-US" sz="3200" b="1">
                <a:latin typeface="Calibri" charset="0"/>
                <a:ea typeface="Calibri" charset="0"/>
                <a:cs typeface="Calibri" charset="0"/>
              </a:rPr>
              <a:t> numerous memory </a:t>
            </a: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accesses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241EDCD-8084-0C48-9FB4-25070E7D8FB3}"/>
              </a:ext>
            </a:extLst>
          </p:cNvPr>
          <p:cNvSpPr/>
          <p:nvPr/>
        </p:nvSpPr>
        <p:spPr>
          <a:xfrm>
            <a:off x="3183468" y="4143022"/>
            <a:ext cx="4120444" cy="1084674"/>
          </a:xfrm>
          <a:prstGeom prst="roundRect">
            <a:avLst>
              <a:gd name="adj" fmla="val 9328"/>
            </a:avLst>
          </a:prstGeom>
          <a:noFill/>
          <a:ln w="317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D3AFAF-2BF1-4B4F-BA8A-F3C2B439F09B}"/>
              </a:ext>
            </a:extLst>
          </p:cNvPr>
          <p:cNvSpPr txBox="1"/>
          <p:nvPr/>
        </p:nvSpPr>
        <p:spPr>
          <a:xfrm>
            <a:off x="3229300" y="3601475"/>
            <a:ext cx="39842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Process dense channels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6028419"/>
            <a:ext cx="8625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rgbClr val="222222"/>
                </a:solidFill>
                <a:latin typeface="Times" charset="0"/>
                <a:ea typeface="Times" charset="0"/>
                <a:cs typeface="Times" charset="0"/>
              </a:rPr>
              <a:t>[1]] He</a:t>
            </a:r>
            <a:r>
              <a:rPr lang="en-US" sz="1200" dirty="0">
                <a:solidFill>
                  <a:srgbClr val="222222"/>
                </a:solidFill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sz="1200" dirty="0" err="1">
                <a:solidFill>
                  <a:srgbClr val="222222"/>
                </a:solidFill>
                <a:latin typeface="Times" charset="0"/>
                <a:ea typeface="Times" charset="0"/>
                <a:cs typeface="Times" charset="0"/>
              </a:rPr>
              <a:t>Yihui</a:t>
            </a:r>
            <a:r>
              <a:rPr lang="en-US" sz="1200" dirty="0">
                <a:solidFill>
                  <a:srgbClr val="222222"/>
                </a:solidFill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 sz="1200" dirty="0" err="1">
                <a:solidFill>
                  <a:srgbClr val="222222"/>
                </a:solidFill>
                <a:latin typeface="Times" charset="0"/>
                <a:ea typeface="Times" charset="0"/>
                <a:cs typeface="Times" charset="0"/>
              </a:rPr>
              <a:t>Xiangyu</a:t>
            </a:r>
            <a:r>
              <a:rPr lang="en-US" sz="1200" dirty="0">
                <a:solidFill>
                  <a:srgbClr val="222222"/>
                </a:solidFill>
                <a:latin typeface="Times" charset="0"/>
                <a:ea typeface="Times" charset="0"/>
                <a:cs typeface="Times" charset="0"/>
              </a:rPr>
              <a:t> Zhang, and Jian Sun. "Channel pruning for accelerating very deep neural networks." </a:t>
            </a:r>
            <a:r>
              <a:rPr lang="en-US" sz="1200" i="1" dirty="0">
                <a:solidFill>
                  <a:srgbClr val="222222"/>
                </a:solidFill>
                <a:latin typeface="Times" charset="0"/>
                <a:ea typeface="Times" charset="0"/>
                <a:cs typeface="Times" charset="0"/>
              </a:rPr>
              <a:t>Proceedings of the IEEE International Conference on Computer Vision</a:t>
            </a:r>
            <a:r>
              <a:rPr lang="en-US" sz="1200" dirty="0">
                <a:solidFill>
                  <a:srgbClr val="222222"/>
                </a:solidFill>
                <a:latin typeface="Times" charset="0"/>
                <a:ea typeface="Times" charset="0"/>
                <a:cs typeface="Times" charset="0"/>
              </a:rPr>
              <a:t>. 2017.</a:t>
            </a:r>
            <a:endParaRPr lang="en-US" sz="12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26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5F98A0F-30DB-C246-ADD1-1F2FE8CDE7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323720"/>
              </p:ext>
            </p:extLst>
          </p:nvPr>
        </p:nvGraphicFramePr>
        <p:xfrm>
          <a:off x="1199526" y="2017341"/>
          <a:ext cx="9592652" cy="427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hape 116">
            <a:extLst>
              <a:ext uri="{FF2B5EF4-FFF2-40B4-BE49-F238E27FC236}">
                <a16:creationId xmlns:a16="http://schemas.microsoft.com/office/drawing/2014/main" id="{5F546658-CCAC-F345-B20F-4AD6B5B2A624}"/>
              </a:ext>
            </a:extLst>
          </p:cNvPr>
          <p:cNvSpPr txBox="1">
            <a:spLocks/>
          </p:cNvSpPr>
          <p:nvPr/>
        </p:nvSpPr>
        <p:spPr>
          <a:xfrm>
            <a:off x="2147553" y="1564381"/>
            <a:ext cx="8137892" cy="50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4767" indent="0" algn="ctr"/>
            <a:r>
              <a:rPr lang="en-US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Last convolution layers in each residual block</a:t>
            </a:r>
          </a:p>
        </p:txBody>
      </p:sp>
      <p:sp>
        <p:nvSpPr>
          <p:cNvPr id="14" name="Shape 116">
            <a:extLst>
              <a:ext uri="{FF2B5EF4-FFF2-40B4-BE49-F238E27FC236}">
                <a16:creationId xmlns:a16="http://schemas.microsoft.com/office/drawing/2014/main" id="{BEA25F98-04C6-5E4E-9D80-4D34A2E83303}"/>
              </a:ext>
            </a:extLst>
          </p:cNvPr>
          <p:cNvSpPr txBox="1">
            <a:spLocks/>
          </p:cNvSpPr>
          <p:nvPr/>
        </p:nvSpPr>
        <p:spPr>
          <a:xfrm>
            <a:off x="4923136" y="5787962"/>
            <a:ext cx="2586726" cy="27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4767" indent="0" algn="ctr"/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Residual block index</a:t>
            </a:r>
          </a:p>
        </p:txBody>
      </p:sp>
      <p:sp>
        <p:nvSpPr>
          <p:cNvPr id="15" name="Shape 116">
            <a:extLst>
              <a:ext uri="{FF2B5EF4-FFF2-40B4-BE49-F238E27FC236}">
                <a16:creationId xmlns:a16="http://schemas.microsoft.com/office/drawing/2014/main" id="{05B6F859-A665-A344-9004-D04AADFCC70A}"/>
              </a:ext>
            </a:extLst>
          </p:cNvPr>
          <p:cNvSpPr txBox="1">
            <a:spLocks/>
          </p:cNvSpPr>
          <p:nvPr/>
        </p:nvSpPr>
        <p:spPr>
          <a:xfrm>
            <a:off x="1199526" y="6258136"/>
            <a:ext cx="4361714" cy="456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>
              <a:buClr>
                <a:srgbClr val="000000"/>
              </a:buClr>
            </a:pPr>
            <a:r>
              <a:rPr lang="en-US" sz="15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 ResNet50 on ImageNet, NVIDIA V100 GPU</a:t>
            </a: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BC9245B4-863E-DE45-8ADD-E4B4DAD67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06" y="472607"/>
            <a:ext cx="10647732" cy="746002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400" b="1" dirty="0">
                <a:latin typeface="Calibri" charset="0"/>
                <a:ea typeface="Calibri" charset="0"/>
                <a:cs typeface="Calibri" charset="0"/>
              </a:rPr>
              <a:t>Tensor reshaping cost </a:t>
            </a:r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&gt; computation cost</a:t>
            </a:r>
          </a:p>
        </p:txBody>
      </p:sp>
    </p:spTree>
    <p:extLst>
      <p:ext uri="{BB962C8B-B14F-4D97-AF65-F5344CB8AC3E}">
        <p14:creationId xmlns:p14="http://schemas.microsoft.com/office/powerpoint/2010/main" val="4053472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22" y="3458702"/>
            <a:ext cx="10408356" cy="254765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27008" y="1056813"/>
            <a:ext cx="10173170" cy="492919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400" b="1" dirty="0">
                <a:latin typeface="Calibri" charset="0"/>
                <a:ea typeface="Calibri" charset="0"/>
                <a:cs typeface="Calibri" charset="0"/>
              </a:rPr>
              <a:t>No tensor reshaping</a:t>
            </a:r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 with </a:t>
            </a:r>
            <a:r>
              <a:rPr lang="en-US" sz="4400" b="1" dirty="0">
                <a:latin typeface="Calibri" charset="0"/>
                <a:ea typeface="Calibri" charset="0"/>
                <a:cs typeface="Calibri" charset="0"/>
              </a:rPr>
              <a:t>channel union</a:t>
            </a:r>
            <a:endParaRPr lang="en-US" sz="4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27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hape 116"/>
          <p:cNvSpPr txBox="1">
            <a:spLocks noGrp="1"/>
          </p:cNvSpPr>
          <p:nvPr>
            <p:ph type="body" idx="1"/>
          </p:nvPr>
        </p:nvSpPr>
        <p:spPr>
          <a:xfrm>
            <a:off x="624123" y="2289393"/>
            <a:ext cx="10856678" cy="429237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04767" indent="0" algn="ctr"/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Prune only the </a:t>
            </a: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intersection of </a:t>
            </a:r>
            <a:r>
              <a:rPr lang="en-US" sz="3200" b="1" dirty="0" err="1">
                <a:latin typeface="Calibri" charset="0"/>
                <a:ea typeface="Calibri" charset="0"/>
                <a:cs typeface="Calibri" charset="0"/>
              </a:rPr>
              <a:t>sparsified</a:t>
            </a: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 channels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138D1C-B3E0-8547-B1FF-D81EDD3C33CF}"/>
              </a:ext>
            </a:extLst>
          </p:cNvPr>
          <p:cNvSpPr/>
          <p:nvPr/>
        </p:nvSpPr>
        <p:spPr>
          <a:xfrm>
            <a:off x="1621615" y="4030133"/>
            <a:ext cx="716472" cy="1083734"/>
          </a:xfrm>
          <a:prstGeom prst="roundRect">
            <a:avLst>
              <a:gd name="adj" fmla="val 9328"/>
            </a:avLst>
          </a:prstGeom>
          <a:noFill/>
          <a:ln w="317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9A760AA-531A-864E-A3E0-451ED045CC9A}"/>
              </a:ext>
            </a:extLst>
          </p:cNvPr>
          <p:cNvSpPr/>
          <p:nvPr/>
        </p:nvSpPr>
        <p:spPr>
          <a:xfrm>
            <a:off x="6506700" y="4030133"/>
            <a:ext cx="704328" cy="1083734"/>
          </a:xfrm>
          <a:prstGeom prst="roundRect">
            <a:avLst>
              <a:gd name="adj" fmla="val 9328"/>
            </a:avLst>
          </a:prstGeom>
          <a:noFill/>
          <a:ln w="317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B45D7-B270-7B45-95F5-95E94EAA4441}"/>
              </a:ext>
            </a:extLst>
          </p:cNvPr>
          <p:cNvSpPr txBox="1"/>
          <p:nvPr/>
        </p:nvSpPr>
        <p:spPr>
          <a:xfrm>
            <a:off x="1729689" y="3491955"/>
            <a:ext cx="39842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Process </a:t>
            </a:r>
            <a:r>
              <a:rPr lang="en-US" sz="2600" b="1" i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sparsified</a:t>
            </a:r>
            <a:r>
              <a:rPr lang="en-US" sz="2600" b="1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channels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769D2-FDDB-A34F-AE54-02899FE003CB}"/>
              </a:ext>
            </a:extLst>
          </p:cNvPr>
          <p:cNvSpPr txBox="1"/>
          <p:nvPr/>
        </p:nvSpPr>
        <p:spPr>
          <a:xfrm>
            <a:off x="6551855" y="3482833"/>
            <a:ext cx="39842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Process </a:t>
            </a:r>
            <a:r>
              <a:rPr lang="en-US" sz="2600" b="1" i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sparsified</a:t>
            </a:r>
            <a:r>
              <a:rPr lang="en-US" sz="2600" b="1" i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channels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7330AA-9265-8146-A368-97E648CCC966}"/>
              </a:ext>
            </a:extLst>
          </p:cNvPr>
          <p:cNvSpPr txBox="1"/>
          <p:nvPr/>
        </p:nvSpPr>
        <p:spPr>
          <a:xfrm>
            <a:off x="3047999" y="5551301"/>
            <a:ext cx="6096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Union of all dense channels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4138D1C-B3E0-8547-B1FF-D81EDD3C33CF}"/>
              </a:ext>
            </a:extLst>
          </p:cNvPr>
          <p:cNvSpPr/>
          <p:nvPr/>
        </p:nvSpPr>
        <p:spPr>
          <a:xfrm>
            <a:off x="5069711" y="4030133"/>
            <a:ext cx="733391" cy="1083734"/>
          </a:xfrm>
          <a:prstGeom prst="roundRect">
            <a:avLst>
              <a:gd name="adj" fmla="val 9328"/>
            </a:avLst>
          </a:prstGeom>
          <a:noFill/>
          <a:ln w="317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9A760AA-531A-864E-A3E0-451ED045CC9A}"/>
              </a:ext>
            </a:extLst>
          </p:cNvPr>
          <p:cNvSpPr/>
          <p:nvPr/>
        </p:nvSpPr>
        <p:spPr>
          <a:xfrm>
            <a:off x="9942652" y="4030133"/>
            <a:ext cx="729455" cy="1083734"/>
          </a:xfrm>
          <a:prstGeom prst="roundRect">
            <a:avLst>
              <a:gd name="adj" fmla="val 9328"/>
            </a:avLst>
          </a:prstGeom>
          <a:noFill/>
          <a:ln w="317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3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2" grpId="0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0966" y="661087"/>
            <a:ext cx="11235612" cy="492919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200" b="1" dirty="0">
                <a:latin typeface="Calibri" charset="0"/>
                <a:ea typeface="Calibri" charset="0"/>
                <a:cs typeface="Calibri" charset="0"/>
              </a:rPr>
              <a:t>2.2X speedup </a:t>
            </a:r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over </a:t>
            </a:r>
            <a:r>
              <a:rPr lang="en-US" sz="4200" b="1" dirty="0">
                <a:latin typeface="Calibri" charset="0"/>
                <a:ea typeface="Calibri" charset="0"/>
                <a:cs typeface="Calibri" charset="0"/>
              </a:rPr>
              <a:t>channel indexing</a:t>
            </a:r>
            <a:endParaRPr lang="en-US" sz="4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28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Shape 116">
            <a:extLst>
              <a:ext uri="{FF2B5EF4-FFF2-40B4-BE49-F238E27FC236}">
                <a16:creationId xmlns:a16="http://schemas.microsoft.com/office/drawing/2014/main" id="{A9BB3296-8388-6A4F-9B3C-807467F85B5B}"/>
              </a:ext>
            </a:extLst>
          </p:cNvPr>
          <p:cNvSpPr txBox="1">
            <a:spLocks/>
          </p:cNvSpPr>
          <p:nvPr/>
        </p:nvSpPr>
        <p:spPr>
          <a:xfrm>
            <a:off x="1174044" y="6275567"/>
            <a:ext cx="4572003" cy="412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>
              <a:buClr>
                <a:srgbClr val="000000"/>
              </a:buClr>
            </a:pPr>
            <a:r>
              <a:rPr lang="en-US" sz="15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 ResNet50 on ImageNet,   NVIDIA V100 GPU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24" y="1676781"/>
            <a:ext cx="10664040" cy="448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02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29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CB6770-C393-5444-A498-7F4CB9C1CD69}"/>
              </a:ext>
            </a:extLst>
          </p:cNvPr>
          <p:cNvSpPr/>
          <p:nvPr/>
        </p:nvSpPr>
        <p:spPr>
          <a:xfrm>
            <a:off x="0" y="4728509"/>
            <a:ext cx="12192000" cy="54139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  <a:gs pos="64000">
                <a:schemeClr val="accent6">
                  <a:lumMod val="20000"/>
                  <a:lumOff val="80000"/>
                </a:schemeClr>
              </a:gs>
              <a:gs pos="37000">
                <a:schemeClr val="accent6">
                  <a:lumMod val="20000"/>
                  <a:lumOff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912500" y="1634515"/>
            <a:ext cx="8352544" cy="1319050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b="1" dirty="0">
                <a:latin typeface="Calibri" charset="0"/>
                <a:ea typeface="Calibri" charset="0"/>
                <a:cs typeface="Calibri" charset="0"/>
              </a:rPr>
              <a:t>Pruning techniques </a:t>
            </a:r>
            <a:br>
              <a:rPr lang="en-US" sz="48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for practical training speedup</a:t>
            </a:r>
          </a:p>
        </p:txBody>
      </p:sp>
      <p:sp>
        <p:nvSpPr>
          <p:cNvPr id="7" name="Shape 116"/>
          <p:cNvSpPr txBox="1">
            <a:spLocks noGrp="1"/>
          </p:cNvSpPr>
          <p:nvPr>
            <p:ph type="body" idx="1"/>
          </p:nvPr>
        </p:nvSpPr>
        <p:spPr>
          <a:xfrm>
            <a:off x="1718612" y="3646899"/>
            <a:ext cx="9045844" cy="153518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85763" indent="-282179">
              <a:buSzPct val="100000"/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Fast regularization coefficient search</a:t>
            </a:r>
          </a:p>
          <a:p>
            <a:pPr marL="385763" indent="-282179">
              <a:buSzPct val="100000"/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Channel pruning with no costly tensor reshaping</a:t>
            </a:r>
          </a:p>
          <a:p>
            <a:pPr marL="385763" indent="-282179">
              <a:buSzPct val="100000"/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High data-parallelism after pruning</a:t>
            </a:r>
          </a:p>
        </p:txBody>
      </p:sp>
    </p:spTree>
    <p:extLst>
      <p:ext uri="{BB962C8B-B14F-4D97-AF65-F5344CB8AC3E}">
        <p14:creationId xmlns:p14="http://schemas.microsoft.com/office/powerpoint/2010/main" val="419984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116"/>
          <p:cNvSpPr txBox="1">
            <a:spLocks noGrp="1"/>
          </p:cNvSpPr>
          <p:nvPr>
            <p:ph type="body" idx="1"/>
          </p:nvPr>
        </p:nvSpPr>
        <p:spPr>
          <a:xfrm>
            <a:off x="1040326" y="3228533"/>
            <a:ext cx="10135674" cy="47819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5600" indent="-252413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Fast providing of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model deliverables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4533B251-45E3-6F40-8311-46D8CECDB620}"/>
              </a:ext>
            </a:extLst>
          </p:cNvPr>
          <p:cNvSpPr txBox="1">
            <a:spLocks/>
          </p:cNvSpPr>
          <p:nvPr/>
        </p:nvSpPr>
        <p:spPr>
          <a:xfrm>
            <a:off x="1790973" y="1972791"/>
            <a:ext cx="8603100" cy="77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ctr">
              <a:buSzTx/>
              <a:buFontTx/>
              <a:buNone/>
            </a:pPr>
            <a:r>
              <a:rPr lang="en-US" sz="5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Fast training</a:t>
            </a:r>
            <a:r>
              <a:rPr lang="en-US" sz="5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is important</a:t>
            </a:r>
          </a:p>
        </p:txBody>
      </p:sp>
      <p:sp>
        <p:nvSpPr>
          <p:cNvPr id="12" name="Shape 116">
            <a:extLst>
              <a:ext uri="{FF2B5EF4-FFF2-40B4-BE49-F238E27FC236}">
                <a16:creationId xmlns:a16="http://schemas.microsoft.com/office/drawing/2014/main" id="{70166899-CC06-9542-AF32-BAA29E86B812}"/>
              </a:ext>
            </a:extLst>
          </p:cNvPr>
          <p:cNvSpPr txBox="1">
            <a:spLocks/>
          </p:cNvSpPr>
          <p:nvPr/>
        </p:nvSpPr>
        <p:spPr>
          <a:xfrm>
            <a:off x="1040326" y="3679528"/>
            <a:ext cx="10135674" cy="57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171446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783" marR="0" lvl="1" indent="-2381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675" marR="0" lvl="2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566" marR="0" lvl="3" indent="-238119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457" marR="0" lvl="4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348" marR="0" lvl="5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240" marR="0" lvl="6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132" marR="0" lvl="7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023" marR="0" lvl="8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55600" indent="-252413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More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hyperparameter search</a:t>
            </a:r>
          </a:p>
        </p:txBody>
      </p:sp>
      <p:sp>
        <p:nvSpPr>
          <p:cNvPr id="13" name="Shape 116">
            <a:extLst>
              <a:ext uri="{FF2B5EF4-FFF2-40B4-BE49-F238E27FC236}">
                <a16:creationId xmlns:a16="http://schemas.microsoft.com/office/drawing/2014/main" id="{65F21060-D58D-BB49-9280-9C0E47FBFD2C}"/>
              </a:ext>
            </a:extLst>
          </p:cNvPr>
          <p:cNvSpPr txBox="1">
            <a:spLocks/>
          </p:cNvSpPr>
          <p:nvPr/>
        </p:nvSpPr>
        <p:spPr>
          <a:xfrm>
            <a:off x="1038754" y="4131531"/>
            <a:ext cx="10135674" cy="57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171446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783" marR="0" lvl="1" indent="-2381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675" marR="0" lvl="2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566" marR="0" lvl="3" indent="-238119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457" marR="0" lvl="4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348" marR="0" lvl="5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240" marR="0" lvl="6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132" marR="0" lvl="7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023" marR="0" lvl="8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55600" indent="-252413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Frequent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model updates 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with new data and architectures</a:t>
            </a:r>
          </a:p>
          <a:p>
            <a:pPr marL="561973" indent="-457200">
              <a:buClr>
                <a:schemeClr val="tx1"/>
              </a:buClr>
              <a:buSzPct val="100000"/>
              <a:buFont typeface="Arial" charset="0"/>
              <a:buChar char="•"/>
            </a:pP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41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1233" y="2415967"/>
            <a:ext cx="10355078" cy="843700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600" dirty="0">
                <a:latin typeface="Calibri" charset="0"/>
                <a:ea typeface="Calibri" charset="0"/>
                <a:cs typeface="Calibri" charset="0"/>
              </a:rPr>
              <a:t>Channel pruning reduces data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30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hape 116"/>
          <p:cNvSpPr txBox="1">
            <a:spLocks noGrp="1"/>
          </p:cNvSpPr>
          <p:nvPr>
            <p:ph type="body" idx="1"/>
          </p:nvPr>
        </p:nvSpPr>
        <p:spPr>
          <a:xfrm>
            <a:off x="1976640" y="3668693"/>
            <a:ext cx="8224264" cy="71870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04767" indent="0" algn="ctr"/>
            <a:r>
              <a:rPr lang="en-US" sz="40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Lower compute resource utilization</a:t>
            </a:r>
          </a:p>
        </p:txBody>
      </p:sp>
    </p:spTree>
    <p:extLst>
      <p:ext uri="{BB962C8B-B14F-4D97-AF65-F5344CB8AC3E}">
        <p14:creationId xmlns:p14="http://schemas.microsoft.com/office/powerpoint/2010/main" val="3230259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1855" y="1170242"/>
            <a:ext cx="9993834" cy="1622978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b="1" dirty="0">
                <a:latin typeface="Calibri" charset="0"/>
                <a:ea typeface="Calibri" charset="0"/>
                <a:cs typeface="Calibri" charset="0"/>
              </a:rPr>
              <a:t>Dynamic mini-batch adjustment </a:t>
            </a:r>
            <a:br>
              <a:rPr lang="en-US" sz="48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keeps compute units busy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31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Shape 116">
            <a:extLst>
              <a:ext uri="{FF2B5EF4-FFF2-40B4-BE49-F238E27FC236}">
                <a16:creationId xmlns:a16="http://schemas.microsoft.com/office/drawing/2014/main" id="{2953B68F-D87D-0047-BB68-5ADF3D5838EC}"/>
              </a:ext>
            </a:extLst>
          </p:cNvPr>
          <p:cNvSpPr txBox="1">
            <a:spLocks/>
          </p:cNvSpPr>
          <p:nvPr/>
        </p:nvSpPr>
        <p:spPr>
          <a:xfrm>
            <a:off x="1565595" y="3124630"/>
            <a:ext cx="8896562" cy="162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44500" indent="-330200">
              <a:buSzPct val="100000"/>
              <a:buFont typeface="Arial" charset="0"/>
              <a:buChar char="•"/>
            </a:pPr>
            <a:r>
              <a:rPr lang="en-US" sz="3400" dirty="0">
                <a:latin typeface="Calibri" charset="0"/>
                <a:ea typeface="Calibri" charset="0"/>
                <a:cs typeface="Calibri" charset="0"/>
              </a:rPr>
              <a:t>Use </a:t>
            </a:r>
            <a:r>
              <a:rPr lang="en-US" sz="3400" b="1" dirty="0">
                <a:latin typeface="Calibri" charset="0"/>
                <a:ea typeface="Calibri" charset="0"/>
                <a:cs typeface="Calibri" charset="0"/>
              </a:rPr>
              <a:t>larger mini-batches to fill device memory</a:t>
            </a:r>
            <a:endParaRPr lang="en-US" sz="3400" dirty="0">
              <a:latin typeface="Calibri" charset="0"/>
              <a:ea typeface="Calibri" charset="0"/>
              <a:cs typeface="Calibri" charset="0"/>
            </a:endParaRPr>
          </a:p>
          <a:p>
            <a:pPr marL="758825" lvl="1" indent="-307975">
              <a:buSzPct val="100000"/>
              <a:buFont typeface="Arial" charset="0"/>
              <a:buChar char="•"/>
            </a:pPr>
            <a:r>
              <a:rPr lang="en-US" sz="3000" b="1" dirty="0">
                <a:latin typeface="Calibri" charset="0"/>
                <a:ea typeface="Calibri" charset="0"/>
                <a:cs typeface="Calibri" charset="0"/>
              </a:rPr>
              <a:t>Pruning reduces activations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to keep for back-prop</a:t>
            </a:r>
            <a:endParaRPr lang="en-US" sz="3000" b="1" dirty="0">
              <a:latin typeface="Calibri" charset="0"/>
              <a:ea typeface="Calibri" charset="0"/>
              <a:cs typeface="Calibri" charset="0"/>
            </a:endParaRPr>
          </a:p>
          <a:p>
            <a:pPr marL="758825" lvl="1" indent="-307975">
              <a:buSzPct val="100000"/>
              <a:buFont typeface="Arial" charset="0"/>
              <a:buChar char="•"/>
            </a:pPr>
            <a:r>
              <a:rPr lang="en-US" sz="3000" b="1" dirty="0">
                <a:latin typeface="Calibri" charset="0"/>
                <a:ea typeface="Calibri" charset="0"/>
                <a:cs typeface="Calibri" charset="0"/>
              </a:rPr>
              <a:t>Adjust learning rate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using the linear scaling rule</a:t>
            </a:r>
            <a:endParaRPr lang="en-US" sz="3000" baseline="30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A913FFAA-31B9-6244-B99D-1313D8390879}"/>
              </a:ext>
            </a:extLst>
          </p:cNvPr>
          <p:cNvSpPr txBox="1">
            <a:spLocks/>
          </p:cNvSpPr>
          <p:nvPr/>
        </p:nvSpPr>
        <p:spPr>
          <a:xfrm>
            <a:off x="1493884" y="4927152"/>
            <a:ext cx="9151538" cy="39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7938" lvl="1" indent="0" algn="ctr">
              <a:buClr>
                <a:srgbClr val="FF0000"/>
              </a:buClr>
              <a:buNone/>
            </a:pPr>
            <a:r>
              <a:rPr lang="en-US" sz="3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Increase data-parallelism in the batch dimension</a:t>
            </a:r>
          </a:p>
        </p:txBody>
      </p:sp>
    </p:spTree>
    <p:extLst>
      <p:ext uri="{BB962C8B-B14F-4D97-AF65-F5344CB8AC3E}">
        <p14:creationId xmlns:p14="http://schemas.microsoft.com/office/powerpoint/2010/main" val="5577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612820"/>
              </p:ext>
            </p:extLst>
          </p:nvPr>
        </p:nvGraphicFramePr>
        <p:xfrm>
          <a:off x="1511705" y="2158934"/>
          <a:ext cx="9167583" cy="399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2" y="466754"/>
            <a:ext cx="10129300" cy="995902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400" b="1" dirty="0">
                <a:latin typeface="Calibri" charset="0"/>
                <a:ea typeface="Calibri" charset="0"/>
                <a:cs typeface="Calibri" charset="0"/>
              </a:rPr>
              <a:t>Dynamic mini-batch adjustment </a:t>
            </a:r>
            <a:br>
              <a:rPr lang="en-US" sz="44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keeps compute units busy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244968" y="6460075"/>
            <a:ext cx="836700" cy="341775"/>
          </a:xfrm>
        </p:spPr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32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8AA14F-F78F-5C44-87E5-D0EF634B55BE}"/>
              </a:ext>
            </a:extLst>
          </p:cNvPr>
          <p:cNvSpPr txBox="1"/>
          <p:nvPr/>
        </p:nvSpPr>
        <p:spPr>
          <a:xfrm rot="16200000">
            <a:off x="-142050" y="3696092"/>
            <a:ext cx="3239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Memory utilization [GB]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4D57F0-ED13-F94A-9606-81D7233C0B66}"/>
              </a:ext>
            </a:extLst>
          </p:cNvPr>
          <p:cNvSpPr txBox="1"/>
          <p:nvPr/>
        </p:nvSpPr>
        <p:spPr>
          <a:xfrm>
            <a:off x="5856593" y="6022491"/>
            <a:ext cx="980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Epoch</a:t>
            </a:r>
          </a:p>
        </p:txBody>
      </p:sp>
      <p:sp>
        <p:nvSpPr>
          <p:cNvPr id="19" name="Shape 116">
            <a:extLst>
              <a:ext uri="{FF2B5EF4-FFF2-40B4-BE49-F238E27FC236}">
                <a16:creationId xmlns:a16="http://schemas.microsoft.com/office/drawing/2014/main" id="{7A27CE46-3B78-D14C-B565-8485CCAA01A8}"/>
              </a:ext>
            </a:extLst>
          </p:cNvPr>
          <p:cNvSpPr txBox="1">
            <a:spLocks/>
          </p:cNvSpPr>
          <p:nvPr/>
        </p:nvSpPr>
        <p:spPr>
          <a:xfrm>
            <a:off x="1392886" y="6227704"/>
            <a:ext cx="4059646" cy="4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>
              <a:buClr>
                <a:srgbClr val="000000"/>
              </a:buClr>
            </a:pPr>
            <a:r>
              <a:rPr lang="en-US" sz="15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 ResNet50 on ImageNet, NVIDIA 1080Ti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BA8F11-A4E1-924A-8FB0-F2012706482F}"/>
              </a:ext>
            </a:extLst>
          </p:cNvPr>
          <p:cNvSpPr/>
          <p:nvPr/>
        </p:nvSpPr>
        <p:spPr>
          <a:xfrm>
            <a:off x="2539023" y="3416440"/>
            <a:ext cx="310904" cy="310904"/>
          </a:xfrm>
          <a:prstGeom prst="ellipse">
            <a:avLst/>
          </a:prstGeom>
          <a:noFill/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CA1AC5-9ABB-C54E-A54A-B9023B197222}"/>
              </a:ext>
            </a:extLst>
          </p:cNvPr>
          <p:cNvSpPr txBox="1"/>
          <p:nvPr/>
        </p:nvSpPr>
        <p:spPr>
          <a:xfrm>
            <a:off x="2468695" y="3709733"/>
            <a:ext cx="535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charset="0"/>
                <a:ea typeface="Calibri" charset="0"/>
                <a:cs typeface="Calibri" charset="0"/>
              </a:rPr>
              <a:t>64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B1D004-CA0D-D943-AB66-99ACF9B3D28F}"/>
              </a:ext>
            </a:extLst>
          </p:cNvPr>
          <p:cNvSpPr/>
          <p:nvPr/>
        </p:nvSpPr>
        <p:spPr>
          <a:xfrm>
            <a:off x="5271911" y="4984338"/>
            <a:ext cx="3843623" cy="308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57778" y="2878753"/>
            <a:ext cx="8094133" cy="0"/>
          </a:xfrm>
          <a:prstGeom prst="line">
            <a:avLst/>
          </a:prstGeom>
          <a:ln w="476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16">
            <a:extLst>
              <a:ext uri="{FF2B5EF4-FFF2-40B4-BE49-F238E27FC236}">
                <a16:creationId xmlns:a16="http://schemas.microsoft.com/office/drawing/2014/main" id="{7A27CE46-3B78-D14C-B565-8485CCAA01A8}"/>
              </a:ext>
            </a:extLst>
          </p:cNvPr>
          <p:cNvSpPr txBox="1">
            <a:spLocks/>
          </p:cNvSpPr>
          <p:nvPr/>
        </p:nvSpPr>
        <p:spPr>
          <a:xfrm>
            <a:off x="5987643" y="2343975"/>
            <a:ext cx="4940956" cy="4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>
              <a:buClr>
                <a:srgbClr val="000000"/>
              </a:buClr>
            </a:pPr>
            <a:r>
              <a:rPr lang="en-US" sz="2400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Device </a:t>
            </a:r>
            <a:r>
              <a:rPr lang="en-US" sz="2400" b="1" i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memory capacity = 11GB</a:t>
            </a:r>
            <a:endParaRPr lang="en-US" sz="2400" b="1" i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CA1AC5-9ABB-C54E-A54A-B9023B197222}"/>
              </a:ext>
            </a:extLst>
          </p:cNvPr>
          <p:cNvSpPr txBox="1"/>
          <p:nvPr/>
        </p:nvSpPr>
        <p:spPr>
          <a:xfrm>
            <a:off x="2262271" y="3977883"/>
            <a:ext cx="1048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charset="0"/>
                <a:ea typeface="Calibri" charset="0"/>
                <a:cs typeface="Calibri" charset="0"/>
              </a:rPr>
              <a:t>LR=0.1</a:t>
            </a:r>
          </a:p>
        </p:txBody>
      </p:sp>
    </p:spTree>
    <p:extLst>
      <p:ext uri="{BB962C8B-B14F-4D97-AF65-F5344CB8AC3E}">
        <p14:creationId xmlns:p14="http://schemas.microsoft.com/office/powerpoint/2010/main" val="320701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101346"/>
              </p:ext>
            </p:extLst>
          </p:nvPr>
        </p:nvGraphicFramePr>
        <p:xfrm>
          <a:off x="1511705" y="2158934"/>
          <a:ext cx="9167583" cy="399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2" y="466754"/>
            <a:ext cx="10129300" cy="995902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400" b="1" dirty="0">
                <a:latin typeface="Calibri" charset="0"/>
                <a:ea typeface="Calibri" charset="0"/>
                <a:cs typeface="Calibri" charset="0"/>
              </a:rPr>
              <a:t>Dynamic mini-batch adjustment </a:t>
            </a:r>
            <a:br>
              <a:rPr lang="en-US" sz="4400" b="1" dirty="0">
                <a:latin typeface="Calibri" charset="0"/>
                <a:ea typeface="Calibri" charset="0"/>
                <a:cs typeface="Calibri" charset="0"/>
              </a:rPr>
            </a:br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keeps compute units busy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244968" y="6460075"/>
            <a:ext cx="836700" cy="341775"/>
          </a:xfrm>
        </p:spPr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33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8AA14F-F78F-5C44-87E5-D0EF634B55BE}"/>
              </a:ext>
            </a:extLst>
          </p:cNvPr>
          <p:cNvSpPr txBox="1"/>
          <p:nvPr/>
        </p:nvSpPr>
        <p:spPr>
          <a:xfrm rot="16200000">
            <a:off x="-142050" y="3696092"/>
            <a:ext cx="32397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Memory utilization [GB]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4D57F0-ED13-F94A-9606-81D7233C0B66}"/>
              </a:ext>
            </a:extLst>
          </p:cNvPr>
          <p:cNvSpPr txBox="1"/>
          <p:nvPr/>
        </p:nvSpPr>
        <p:spPr>
          <a:xfrm>
            <a:off x="5856593" y="6022491"/>
            <a:ext cx="980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Epoch</a:t>
            </a:r>
          </a:p>
        </p:txBody>
      </p:sp>
      <p:sp>
        <p:nvSpPr>
          <p:cNvPr id="19" name="Shape 116">
            <a:extLst>
              <a:ext uri="{FF2B5EF4-FFF2-40B4-BE49-F238E27FC236}">
                <a16:creationId xmlns:a16="http://schemas.microsoft.com/office/drawing/2014/main" id="{7A27CE46-3B78-D14C-B565-8485CCAA01A8}"/>
              </a:ext>
            </a:extLst>
          </p:cNvPr>
          <p:cNvSpPr txBox="1">
            <a:spLocks/>
          </p:cNvSpPr>
          <p:nvPr/>
        </p:nvSpPr>
        <p:spPr>
          <a:xfrm>
            <a:off x="1392886" y="6227704"/>
            <a:ext cx="4059646" cy="4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>
              <a:buClr>
                <a:srgbClr val="000000"/>
              </a:buClr>
            </a:pPr>
            <a:r>
              <a:rPr lang="en-US" sz="15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 ResNet50 on ImageNet, NVIDIA 1080Ti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BA8F11-A4E1-924A-8FB0-F2012706482F}"/>
              </a:ext>
            </a:extLst>
          </p:cNvPr>
          <p:cNvSpPr/>
          <p:nvPr/>
        </p:nvSpPr>
        <p:spPr>
          <a:xfrm>
            <a:off x="2539023" y="3416440"/>
            <a:ext cx="310904" cy="310904"/>
          </a:xfrm>
          <a:prstGeom prst="ellipse">
            <a:avLst/>
          </a:prstGeom>
          <a:noFill/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CA1AC5-9ABB-C54E-A54A-B9023B197222}"/>
              </a:ext>
            </a:extLst>
          </p:cNvPr>
          <p:cNvSpPr txBox="1"/>
          <p:nvPr/>
        </p:nvSpPr>
        <p:spPr>
          <a:xfrm>
            <a:off x="2468695" y="3709733"/>
            <a:ext cx="535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charset="0"/>
                <a:ea typeface="Calibri" charset="0"/>
                <a:cs typeface="Calibri" charset="0"/>
              </a:rPr>
              <a:t>64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257778" y="2878753"/>
            <a:ext cx="8094133" cy="0"/>
          </a:xfrm>
          <a:prstGeom prst="line">
            <a:avLst/>
          </a:prstGeom>
          <a:ln w="476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hape 116">
            <a:extLst>
              <a:ext uri="{FF2B5EF4-FFF2-40B4-BE49-F238E27FC236}">
                <a16:creationId xmlns:a16="http://schemas.microsoft.com/office/drawing/2014/main" id="{7A27CE46-3B78-D14C-B565-8485CCAA01A8}"/>
              </a:ext>
            </a:extLst>
          </p:cNvPr>
          <p:cNvSpPr txBox="1">
            <a:spLocks/>
          </p:cNvSpPr>
          <p:nvPr/>
        </p:nvSpPr>
        <p:spPr>
          <a:xfrm>
            <a:off x="5987643" y="2343975"/>
            <a:ext cx="4940956" cy="44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>
              <a:buClr>
                <a:srgbClr val="000000"/>
              </a:buClr>
            </a:pPr>
            <a:r>
              <a:rPr lang="en-US" sz="2400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Device </a:t>
            </a:r>
            <a:r>
              <a:rPr lang="en-US" sz="2400" b="1" i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memory capacity = 11GB</a:t>
            </a:r>
            <a:endParaRPr lang="en-US" sz="2400" b="1" i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56DC7F2-9258-8A4F-A4E8-15AD62EFB3E5}"/>
              </a:ext>
            </a:extLst>
          </p:cNvPr>
          <p:cNvSpPr/>
          <p:nvPr/>
        </p:nvSpPr>
        <p:spPr>
          <a:xfrm>
            <a:off x="2987751" y="2954694"/>
            <a:ext cx="310904" cy="310904"/>
          </a:xfrm>
          <a:prstGeom prst="ellipse">
            <a:avLst/>
          </a:prstGeom>
          <a:noFill/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74D13-6295-2A46-AA18-612FA688E42A}"/>
              </a:ext>
            </a:extLst>
          </p:cNvPr>
          <p:cNvSpPr txBox="1"/>
          <p:nvPr/>
        </p:nvSpPr>
        <p:spPr>
          <a:xfrm>
            <a:off x="2924846" y="3246013"/>
            <a:ext cx="535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charset="0"/>
                <a:ea typeface="Calibri" charset="0"/>
                <a:cs typeface="Calibri" charset="0"/>
              </a:rPr>
              <a:t>96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B132D1-FDC6-1949-BF80-BFA04DB90521}"/>
              </a:ext>
            </a:extLst>
          </p:cNvPr>
          <p:cNvSpPr txBox="1"/>
          <p:nvPr/>
        </p:nvSpPr>
        <p:spPr>
          <a:xfrm>
            <a:off x="4655362" y="3102777"/>
            <a:ext cx="679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charset="0"/>
                <a:ea typeface="Calibri" charset="0"/>
                <a:cs typeface="Calibri" charset="0"/>
              </a:rPr>
              <a:t>128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1880144-F115-284B-8A24-DF826DA8C16E}"/>
              </a:ext>
            </a:extLst>
          </p:cNvPr>
          <p:cNvSpPr/>
          <p:nvPr/>
        </p:nvSpPr>
        <p:spPr>
          <a:xfrm>
            <a:off x="4794889" y="2822275"/>
            <a:ext cx="310904" cy="310904"/>
          </a:xfrm>
          <a:prstGeom prst="ellipse">
            <a:avLst/>
          </a:prstGeom>
          <a:noFill/>
          <a:ln w="317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CA1AC5-9ABB-C54E-A54A-B9023B197222}"/>
              </a:ext>
            </a:extLst>
          </p:cNvPr>
          <p:cNvSpPr txBox="1"/>
          <p:nvPr/>
        </p:nvSpPr>
        <p:spPr>
          <a:xfrm>
            <a:off x="2262271" y="3977883"/>
            <a:ext cx="10480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Calibri" charset="0"/>
                <a:ea typeface="Calibri" charset="0"/>
                <a:cs typeface="Calibri" charset="0"/>
              </a:rPr>
              <a:t>LR=0.1</a:t>
            </a:r>
            <a:endParaRPr lang="en-US" sz="22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CA1AC5-9ABB-C54E-A54A-B9023B197222}"/>
              </a:ext>
            </a:extLst>
          </p:cNvPr>
          <p:cNvSpPr txBox="1"/>
          <p:nvPr/>
        </p:nvSpPr>
        <p:spPr>
          <a:xfrm>
            <a:off x="2923957" y="3493673"/>
            <a:ext cx="1163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charset="0"/>
                <a:ea typeface="Calibri" charset="0"/>
                <a:cs typeface="Calibri" charset="0"/>
              </a:rPr>
              <a:t>LR=0.15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CA1AC5-9ABB-C54E-A54A-B9023B197222}"/>
              </a:ext>
            </a:extLst>
          </p:cNvPr>
          <p:cNvSpPr txBox="1"/>
          <p:nvPr/>
        </p:nvSpPr>
        <p:spPr>
          <a:xfrm>
            <a:off x="4680340" y="3381715"/>
            <a:ext cx="1163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charset="0"/>
                <a:ea typeface="Calibri" charset="0"/>
                <a:cs typeface="Calibri" charset="0"/>
              </a:rPr>
              <a:t>LR=0.02</a:t>
            </a:r>
          </a:p>
        </p:txBody>
      </p:sp>
    </p:spTree>
    <p:extLst>
      <p:ext uri="{BB962C8B-B14F-4D97-AF65-F5344CB8AC3E}">
        <p14:creationId xmlns:p14="http://schemas.microsoft.com/office/powerpoint/2010/main" val="159737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>
          <a:xfrm>
            <a:off x="8248556" y="6451463"/>
            <a:ext cx="836700" cy="341775"/>
          </a:xfrm>
        </p:spPr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34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Shape 116">
            <a:extLst>
              <a:ext uri="{FF2B5EF4-FFF2-40B4-BE49-F238E27FC236}">
                <a16:creationId xmlns:a16="http://schemas.microsoft.com/office/drawing/2014/main" id="{4DD3C3ED-3CB2-6E42-A08F-1BBDD3DBD3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47749" y="449882"/>
            <a:ext cx="10262118" cy="109986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04767" indent="0" algn="ctr"/>
            <a:r>
              <a:rPr lang="en-US" sz="3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Further training time saving </a:t>
            </a:r>
            <a:r>
              <a:rPr lang="en-US" sz="3800" dirty="0">
                <a:latin typeface="Calibri" charset="0"/>
                <a:ea typeface="Calibri" charset="0"/>
                <a:cs typeface="Calibri" charset="0"/>
              </a:rPr>
              <a:t>with </a:t>
            </a:r>
          </a:p>
          <a:p>
            <a:pPr marL="104767" indent="0" algn="ctr"/>
            <a:r>
              <a:rPr lang="en-US" sz="3800" b="1" dirty="0">
                <a:latin typeface="Calibri" charset="0"/>
                <a:ea typeface="Calibri" charset="0"/>
                <a:cs typeface="Calibri" charset="0"/>
              </a:rPr>
              <a:t>negligible impact to accuracy </a:t>
            </a:r>
            <a:r>
              <a:rPr lang="en-US" sz="3800" dirty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sz="3800" b="1" dirty="0">
                <a:latin typeface="Calibri" charset="0"/>
                <a:ea typeface="Calibri" charset="0"/>
                <a:cs typeface="Calibri" charset="0"/>
              </a:rPr>
              <a:t> pruning</a:t>
            </a:r>
          </a:p>
        </p:txBody>
      </p:sp>
      <p:sp>
        <p:nvSpPr>
          <p:cNvPr id="23" name="Shape 116">
            <a:extLst>
              <a:ext uri="{FF2B5EF4-FFF2-40B4-BE49-F238E27FC236}">
                <a16:creationId xmlns:a16="http://schemas.microsoft.com/office/drawing/2014/main" id="{03150E2D-6425-4D4F-8102-CD0B7EC09F48}"/>
              </a:ext>
            </a:extLst>
          </p:cNvPr>
          <p:cNvSpPr txBox="1">
            <a:spLocks/>
          </p:cNvSpPr>
          <p:nvPr/>
        </p:nvSpPr>
        <p:spPr>
          <a:xfrm>
            <a:off x="1370634" y="6272895"/>
            <a:ext cx="5159519" cy="40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>
              <a:buClr>
                <a:srgbClr val="000000"/>
              </a:buClr>
            </a:pPr>
            <a:r>
              <a:rPr lang="en-US" sz="15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 ResNet50 on CIFAR100 (Titan </a:t>
            </a:r>
            <a:r>
              <a:rPr lang="en-US" sz="15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Xp</a:t>
            </a:r>
            <a:r>
              <a:rPr lang="en-US" sz="15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), ImageNet (V100)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63EDC62-01C6-C644-9552-94B5949801D6}"/>
              </a:ext>
            </a:extLst>
          </p:cNvPr>
          <p:cNvGrpSpPr/>
          <p:nvPr/>
        </p:nvGrpSpPr>
        <p:grpSpPr>
          <a:xfrm>
            <a:off x="1107763" y="2129742"/>
            <a:ext cx="9329462" cy="4076530"/>
            <a:chOff x="587828" y="2673262"/>
            <a:chExt cx="7968343" cy="344619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E2E047-65F5-694C-80A7-ED9A83AA16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6" t="2038" r="596"/>
            <a:stretch/>
          </p:blipFill>
          <p:spPr>
            <a:xfrm>
              <a:off x="587828" y="2673262"/>
              <a:ext cx="7968343" cy="3446192"/>
            </a:xfrm>
            <a:prstGeom prst="rect">
              <a:avLst/>
            </a:prstGeom>
          </p:spPr>
        </p:pic>
        <p:sp>
          <p:nvSpPr>
            <p:cNvPr id="5" name="Curved Down Arrow 4">
              <a:extLst>
                <a:ext uri="{FF2B5EF4-FFF2-40B4-BE49-F238E27FC236}">
                  <a16:creationId xmlns:a16="http://schemas.microsoft.com/office/drawing/2014/main" id="{600D2609-02FC-F64E-A087-FBE489834F1B}"/>
                </a:ext>
              </a:extLst>
            </p:cNvPr>
            <p:cNvSpPr/>
            <p:nvPr/>
          </p:nvSpPr>
          <p:spPr>
            <a:xfrm rot="679873">
              <a:off x="2508156" y="3309552"/>
              <a:ext cx="1608465" cy="490795"/>
            </a:xfrm>
            <a:prstGeom prst="curvedDownArrow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0" name="Curved Down Arrow 19">
              <a:extLst>
                <a:ext uri="{FF2B5EF4-FFF2-40B4-BE49-F238E27FC236}">
                  <a16:creationId xmlns:a16="http://schemas.microsoft.com/office/drawing/2014/main" id="{748741D9-BDE2-464C-A2DB-4962F8C5888A}"/>
                </a:ext>
              </a:extLst>
            </p:cNvPr>
            <p:cNvSpPr/>
            <p:nvPr/>
          </p:nvSpPr>
          <p:spPr>
            <a:xfrm rot="425564">
              <a:off x="5992258" y="3259803"/>
              <a:ext cx="1582914" cy="490795"/>
            </a:xfrm>
            <a:prstGeom prst="curvedDownArrow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457644-24FC-614C-ADC0-A7216427ADEC}"/>
                </a:ext>
              </a:extLst>
            </p:cNvPr>
            <p:cNvSpPr txBox="1"/>
            <p:nvPr/>
          </p:nvSpPr>
          <p:spPr>
            <a:xfrm>
              <a:off x="3798848" y="3240324"/>
              <a:ext cx="653350" cy="41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latin typeface="Calibri" charset="0"/>
                  <a:ea typeface="Calibri" charset="0"/>
                  <a:cs typeface="Calibri" charset="0"/>
                </a:rPr>
                <a:t>14%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D2953B-F464-F742-986F-2F03FA2C8331}"/>
                </a:ext>
              </a:extLst>
            </p:cNvPr>
            <p:cNvSpPr txBox="1"/>
            <p:nvPr/>
          </p:nvSpPr>
          <p:spPr>
            <a:xfrm>
              <a:off x="7339020" y="3201062"/>
              <a:ext cx="509592" cy="416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latin typeface="Calibri" charset="0"/>
                  <a:ea typeface="Calibri" charset="0"/>
                  <a:cs typeface="Calibri" charset="0"/>
                </a:rPr>
                <a:t>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7177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35</a:t>
            </a:fld>
            <a:endParaRPr lang="uk-U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E7E40F85-9EDD-E840-82B3-558BE347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500" y="793545"/>
            <a:ext cx="8352544" cy="492919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dirty="0">
                <a:latin typeface="Lato" charset="0"/>
                <a:ea typeface="Lato" charset="0"/>
                <a:cs typeface="Lato" charset="0"/>
              </a:rPr>
              <a:t>Evaluation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11776"/>
              </p:ext>
            </p:extLst>
          </p:nvPr>
        </p:nvGraphicFramePr>
        <p:xfrm>
          <a:off x="1733547" y="1990400"/>
          <a:ext cx="8511695" cy="3901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75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04">
                <a:tc rowSpan="4"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CIFAR10</a:t>
                      </a:r>
                      <a:r>
                        <a:rPr lang="en-US" sz="2600" b="1" baseline="0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/100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ResNet32/50,</a:t>
                      </a:r>
                      <a:r>
                        <a:rPr lang="en-US" sz="2600" b="0" baseline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VGG11/13</a:t>
                      </a:r>
                      <a:endParaRPr lang="en-US" sz="26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4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Calibri" charset="0"/>
                          <a:ea typeface="Calibri" charset="0"/>
                          <a:cs typeface="Calibri" charset="0"/>
                        </a:rPr>
                        <a:t>Mini-batch</a:t>
                      </a:r>
                      <a:r>
                        <a:rPr lang="en-US" sz="2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= 128</a:t>
                      </a:r>
                      <a:endParaRPr lang="en-US" sz="2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4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Calibri" charset="0"/>
                          <a:ea typeface="Calibri" charset="0"/>
                          <a:cs typeface="Calibri" charset="0"/>
                        </a:rPr>
                        <a:t>180 epochs</a:t>
                      </a:r>
                    </a:p>
                  </a:txBody>
                  <a:tcPr marL="14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Calibri" charset="0"/>
                          <a:ea typeface="Calibri" charset="0"/>
                          <a:cs typeface="Calibri" charset="0"/>
                        </a:rPr>
                        <a:t>NVIDIA</a:t>
                      </a:r>
                      <a:r>
                        <a:rPr lang="en-US" sz="2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Titan </a:t>
                      </a:r>
                      <a:r>
                        <a:rPr lang="en-US" sz="2600" baseline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Xp</a:t>
                      </a:r>
                      <a:r>
                        <a:rPr lang="en-US" sz="2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GPU x1</a:t>
                      </a:r>
                      <a:endParaRPr lang="en-US" sz="2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4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04">
                <a:tc rowSpan="4">
                  <a:txBody>
                    <a:bodyPr/>
                    <a:lstStyle/>
                    <a:p>
                      <a:pPr algn="ctr"/>
                      <a:r>
                        <a:rPr lang="en-US" sz="26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ImageNet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Calibri" charset="0"/>
                          <a:ea typeface="Calibri" charset="0"/>
                          <a:cs typeface="Calibri" charset="0"/>
                        </a:rPr>
                        <a:t>ResNet50 (penalty</a:t>
                      </a:r>
                      <a:r>
                        <a:rPr lang="en-US" sz="2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ratios = 0.1, 0.2, and 0.25)</a:t>
                      </a:r>
                      <a:endParaRPr lang="en-US" sz="2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4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Calibri" charset="0"/>
                          <a:ea typeface="Calibri" charset="0"/>
                          <a:cs typeface="Calibri" charset="0"/>
                        </a:rPr>
                        <a:t>Mini-batch (per GPU)</a:t>
                      </a:r>
                      <a:r>
                        <a:rPr lang="en-US" sz="2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 = 256 (64)</a:t>
                      </a:r>
                      <a:endParaRPr lang="en-US" sz="2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4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Calibri" charset="0"/>
                          <a:ea typeface="Calibri" charset="0"/>
                          <a:cs typeface="Calibri" charset="0"/>
                        </a:rPr>
                        <a:t>90 epochs</a:t>
                      </a:r>
                    </a:p>
                  </a:txBody>
                  <a:tcPr marL="14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3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>
                          <a:latin typeface="Calibri" charset="0"/>
                          <a:ea typeface="Calibri" charset="0"/>
                          <a:cs typeface="Calibri" charset="0"/>
                        </a:rPr>
                        <a:t>NVIDIA </a:t>
                      </a:r>
                      <a:r>
                        <a:rPr lang="en-US" sz="2600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V100 GPU x4</a:t>
                      </a:r>
                      <a:endParaRPr lang="en-US" sz="2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44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242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36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hape 116"/>
          <p:cNvSpPr txBox="1">
            <a:spLocks noGrp="1"/>
          </p:cNvSpPr>
          <p:nvPr>
            <p:ph type="body" idx="1"/>
          </p:nvPr>
        </p:nvSpPr>
        <p:spPr>
          <a:xfrm>
            <a:off x="1504709" y="1055266"/>
            <a:ext cx="9325192" cy="98966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238125">
              <a:buFont typeface="Questrial"/>
              <a:buChar char="●"/>
            </a:pPr>
            <a:r>
              <a:rPr lang="en-US" sz="3000" dirty="0" err="1">
                <a:latin typeface="Calibri" charset="0"/>
                <a:ea typeface="Calibri" charset="0"/>
                <a:cs typeface="Calibri" charset="0"/>
              </a:rPr>
              <a:t>PruneTrain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saves </a:t>
            </a:r>
            <a:r>
              <a:rPr lang="en-US" sz="3000" b="1" dirty="0">
                <a:latin typeface="Calibri" charset="0"/>
                <a:ea typeface="Calibri" charset="0"/>
                <a:cs typeface="Calibri" charset="0"/>
              </a:rPr>
              <a:t>up to 43% training time 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sz="3000" b="1" dirty="0">
                <a:latin typeface="Calibri" charset="0"/>
                <a:ea typeface="Calibri" charset="0"/>
                <a:cs typeface="Calibri" charset="0"/>
              </a:rPr>
              <a:t>CIFAR</a:t>
            </a:r>
          </a:p>
          <a:p>
            <a:pPr indent="-238125">
              <a:buFont typeface="Questrial"/>
              <a:buChar char="●"/>
            </a:pPr>
            <a:r>
              <a:rPr lang="en-US" sz="3000" dirty="0" err="1">
                <a:latin typeface="Calibri" charset="0"/>
                <a:ea typeface="Calibri" charset="0"/>
                <a:cs typeface="Calibri" charset="0"/>
              </a:rPr>
              <a:t>PruneTrain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saves </a:t>
            </a:r>
            <a:r>
              <a:rPr lang="en-US" sz="3000" b="1" dirty="0">
                <a:latin typeface="Calibri" charset="0"/>
                <a:ea typeface="Calibri" charset="0"/>
                <a:cs typeface="Calibri" charset="0"/>
              </a:rPr>
              <a:t>up to 34% training time 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sz="3000" b="1" dirty="0">
                <a:latin typeface="Calibri" charset="0"/>
                <a:ea typeface="Calibri" charset="0"/>
                <a:cs typeface="Calibri" charset="0"/>
              </a:rPr>
              <a:t>ImageNet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E7E40F85-9EDD-E840-82B3-558BE347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77" y="95935"/>
            <a:ext cx="9835790" cy="492919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Training FLOPs vs. training time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3D90046-F036-204F-B227-B18A937352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244614"/>
              </p:ext>
            </p:extLst>
          </p:nvPr>
        </p:nvGraphicFramePr>
        <p:xfrm>
          <a:off x="673383" y="2276250"/>
          <a:ext cx="10619458" cy="4046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6EAFA3E-8076-AC42-8F3B-9E3E709C430F}"/>
              </a:ext>
            </a:extLst>
          </p:cNvPr>
          <p:cNvSpPr/>
          <p:nvPr/>
        </p:nvSpPr>
        <p:spPr>
          <a:xfrm>
            <a:off x="1670034" y="2843878"/>
            <a:ext cx="6902465" cy="2009610"/>
          </a:xfrm>
          <a:prstGeom prst="roundRect">
            <a:avLst>
              <a:gd name="adj" fmla="val 8334"/>
            </a:avLst>
          </a:prstGeom>
          <a:noFill/>
          <a:ln w="41275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376406"/>
              </p:ext>
            </p:extLst>
          </p:nvPr>
        </p:nvGraphicFramePr>
        <p:xfrm>
          <a:off x="1670757" y="2844798"/>
          <a:ext cx="8060266" cy="373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37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83022" y="5339644"/>
            <a:ext cx="2291646" cy="293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hape 116"/>
          <p:cNvSpPr txBox="1">
            <a:spLocks noGrp="1"/>
          </p:cNvSpPr>
          <p:nvPr>
            <p:ph type="body" idx="1"/>
          </p:nvPr>
        </p:nvSpPr>
        <p:spPr>
          <a:xfrm>
            <a:off x="1193455" y="1132225"/>
            <a:ext cx="9678724" cy="129446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238125">
              <a:buFont typeface="Questrial"/>
              <a:buChar char="●"/>
            </a:pP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Up to 55% inf. cost saving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with increasing accuracy loss</a:t>
            </a: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E7E40F85-9EDD-E840-82B3-558BE347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77" y="153931"/>
            <a:ext cx="9835790" cy="853697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Inference performance</a:t>
            </a:r>
          </a:p>
        </p:txBody>
      </p:sp>
      <p:sp>
        <p:nvSpPr>
          <p:cNvPr id="9" name="Shape 116">
            <a:extLst>
              <a:ext uri="{FF2B5EF4-FFF2-40B4-BE49-F238E27FC236}">
                <a16:creationId xmlns:a16="http://schemas.microsoft.com/office/drawing/2014/main" id="{0DF146DB-5464-F642-AD41-AA43DCF06B56}"/>
              </a:ext>
            </a:extLst>
          </p:cNvPr>
          <p:cNvSpPr txBox="1">
            <a:spLocks/>
          </p:cNvSpPr>
          <p:nvPr/>
        </p:nvSpPr>
        <p:spPr>
          <a:xfrm>
            <a:off x="2343971" y="2353707"/>
            <a:ext cx="7172562" cy="52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 algn="ctr">
              <a:buClr>
                <a:srgbClr val="000000"/>
              </a:buClr>
            </a:pPr>
            <a:r>
              <a:rPr lang="en-US" sz="2600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Penalty ratio = 0.1, 0.2, and 0.25</a:t>
            </a:r>
          </a:p>
        </p:txBody>
      </p:sp>
      <p:sp>
        <p:nvSpPr>
          <p:cNvPr id="10" name="Shape 116">
            <a:extLst>
              <a:ext uri="{FF2B5EF4-FFF2-40B4-BE49-F238E27FC236}">
                <a16:creationId xmlns:a16="http://schemas.microsoft.com/office/drawing/2014/main" id="{61B2FA3E-1771-1543-8BC5-C32CD62AEA21}"/>
              </a:ext>
            </a:extLst>
          </p:cNvPr>
          <p:cNvSpPr txBox="1">
            <a:spLocks/>
          </p:cNvSpPr>
          <p:nvPr/>
        </p:nvSpPr>
        <p:spPr>
          <a:xfrm>
            <a:off x="1236615" y="6263309"/>
            <a:ext cx="3357963" cy="4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>
              <a:buClr>
                <a:srgbClr val="000000"/>
              </a:buClr>
            </a:pPr>
            <a:r>
              <a:rPr lang="en-US" sz="17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 ResNet50 on ImageNet</a:t>
            </a:r>
            <a:endParaRPr lang="en-US" sz="17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775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38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hape 116"/>
          <p:cNvSpPr txBox="1">
            <a:spLocks noGrp="1"/>
          </p:cNvSpPr>
          <p:nvPr>
            <p:ph type="body" idx="1"/>
          </p:nvPr>
        </p:nvSpPr>
        <p:spPr>
          <a:xfrm>
            <a:off x="1193455" y="1132225"/>
            <a:ext cx="9678724" cy="129446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238125">
              <a:buFont typeface="Questrial"/>
              <a:buChar char="●"/>
            </a:pP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Up to 55% inf. cost saving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with increasing accuracy loss</a:t>
            </a:r>
          </a:p>
          <a:p>
            <a:pPr indent="-238125">
              <a:buFont typeface="Questrial"/>
              <a:buChar char="●"/>
            </a:pPr>
            <a:r>
              <a:rPr lang="en-US" sz="3200" b="1" dirty="0">
                <a:latin typeface="Calibri" charset="0"/>
                <a:ea typeface="Calibri" charset="0"/>
                <a:cs typeface="Calibri" charset="0"/>
              </a:rPr>
              <a:t>Fine-tuning 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recovers ~0.5% accuracy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E7E40F85-9EDD-E840-82B3-558BE347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77" y="153931"/>
            <a:ext cx="9835790" cy="853697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Inference performance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351962"/>
              </p:ext>
            </p:extLst>
          </p:nvPr>
        </p:nvGraphicFramePr>
        <p:xfrm>
          <a:off x="1670757" y="2844798"/>
          <a:ext cx="8060266" cy="373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hape 116">
            <a:extLst>
              <a:ext uri="{FF2B5EF4-FFF2-40B4-BE49-F238E27FC236}">
                <a16:creationId xmlns:a16="http://schemas.microsoft.com/office/drawing/2014/main" id="{0DF146DB-5464-F642-AD41-AA43DCF06B56}"/>
              </a:ext>
            </a:extLst>
          </p:cNvPr>
          <p:cNvSpPr txBox="1">
            <a:spLocks/>
          </p:cNvSpPr>
          <p:nvPr/>
        </p:nvSpPr>
        <p:spPr>
          <a:xfrm>
            <a:off x="2343971" y="2353707"/>
            <a:ext cx="7172562" cy="52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 algn="ctr">
              <a:buClr>
                <a:srgbClr val="000000"/>
              </a:buClr>
            </a:pPr>
            <a:r>
              <a:rPr lang="en-US" sz="2600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Penalty ratio = 0.1, 0.2, and 0.25</a:t>
            </a:r>
          </a:p>
        </p:txBody>
      </p:sp>
      <p:sp>
        <p:nvSpPr>
          <p:cNvPr id="7" name="Shape 116">
            <a:extLst>
              <a:ext uri="{FF2B5EF4-FFF2-40B4-BE49-F238E27FC236}">
                <a16:creationId xmlns:a16="http://schemas.microsoft.com/office/drawing/2014/main" id="{61B2FA3E-1771-1543-8BC5-C32CD62AEA21}"/>
              </a:ext>
            </a:extLst>
          </p:cNvPr>
          <p:cNvSpPr txBox="1">
            <a:spLocks/>
          </p:cNvSpPr>
          <p:nvPr/>
        </p:nvSpPr>
        <p:spPr>
          <a:xfrm>
            <a:off x="1236615" y="6263309"/>
            <a:ext cx="3357963" cy="4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>
              <a:buClr>
                <a:srgbClr val="000000"/>
              </a:buClr>
            </a:pPr>
            <a:r>
              <a:rPr lang="en-US" sz="17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 ResNet50 on ImageNet</a:t>
            </a:r>
          </a:p>
        </p:txBody>
      </p:sp>
    </p:spTree>
    <p:extLst>
      <p:ext uri="{BB962C8B-B14F-4D97-AF65-F5344CB8AC3E}">
        <p14:creationId xmlns:p14="http://schemas.microsoft.com/office/powerpoint/2010/main" val="845575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39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hape 116"/>
          <p:cNvSpPr txBox="1">
            <a:spLocks noGrp="1"/>
          </p:cNvSpPr>
          <p:nvPr>
            <p:ph type="body" idx="1"/>
          </p:nvPr>
        </p:nvSpPr>
        <p:spPr>
          <a:xfrm>
            <a:off x="1004711" y="1174382"/>
            <a:ext cx="10227733" cy="5323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04767" indent="0" algn="ctr"/>
            <a:r>
              <a:rPr lang="en-US" sz="3000" dirty="0" err="1">
                <a:latin typeface="Calibri" charset="0"/>
                <a:ea typeface="Calibri" charset="0"/>
                <a:cs typeface="Calibri" charset="0"/>
              </a:rPr>
              <a:t>PruneTrain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shows </a:t>
            </a:r>
            <a:r>
              <a:rPr lang="en-US" sz="3000" b="1" dirty="0">
                <a:latin typeface="Calibri" charset="0"/>
                <a:ea typeface="Calibri" charset="0"/>
                <a:cs typeface="Calibri" charset="0"/>
              </a:rPr>
              <a:t>higher accuracy for similar inference cost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E7E40F85-9EDD-E840-82B3-558BE347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33" y="219661"/>
            <a:ext cx="10761478" cy="492919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Comparison to </a:t>
            </a:r>
            <a:r>
              <a:rPr lang="en-US" sz="4000" b="1" dirty="0">
                <a:latin typeface="Calibri" charset="0"/>
                <a:ea typeface="Calibri" charset="0"/>
                <a:cs typeface="Calibri" charset="0"/>
              </a:rPr>
              <a:t>pruning with a pre-trained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B0911-46E6-AE47-BDE4-B5869D3444E0}"/>
              </a:ext>
            </a:extLst>
          </p:cNvPr>
          <p:cNvSpPr txBox="1"/>
          <p:nvPr/>
        </p:nvSpPr>
        <p:spPr>
          <a:xfrm>
            <a:off x="2081521" y="5809800"/>
            <a:ext cx="2983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Inference cost [MFLOPs]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A5938-3474-AC48-926D-42D9C81CEB4A}"/>
              </a:ext>
            </a:extLst>
          </p:cNvPr>
          <p:cNvSpPr txBox="1"/>
          <p:nvPr/>
        </p:nvSpPr>
        <p:spPr>
          <a:xfrm rot="16200000">
            <a:off x="-611151" y="3689764"/>
            <a:ext cx="2408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Validation accuracy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49224-D11E-AD4F-9D1F-2CE8C59B16AA}"/>
              </a:ext>
            </a:extLst>
          </p:cNvPr>
          <p:cNvSpPr/>
          <p:nvPr/>
        </p:nvSpPr>
        <p:spPr>
          <a:xfrm>
            <a:off x="1104384" y="6423019"/>
            <a:ext cx="8786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</a:rPr>
              <a:t>[1] 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Wen, Wei, et al. "Learning structured sparsity in deep neural networks." </a:t>
            </a:r>
            <a:r>
              <a:rPr lang="en-US" sz="1200" i="1" dirty="0">
                <a:latin typeface="Calibri" charset="0"/>
                <a:ea typeface="Calibri" charset="0"/>
                <a:cs typeface="Calibri" charset="0"/>
              </a:rPr>
              <a:t>Advances in neural information processing systems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. 2016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/>
        </p:nvGraphicFramePr>
        <p:xfrm>
          <a:off x="842868" y="2389381"/>
          <a:ext cx="5199063" cy="34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/>
        </p:nvGraphicFramePr>
        <p:xfrm>
          <a:off x="6562700" y="2406445"/>
          <a:ext cx="5199063" cy="34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2AE89E9-4817-394C-8398-EAB48B231268}"/>
              </a:ext>
            </a:extLst>
          </p:cNvPr>
          <p:cNvSpPr txBox="1"/>
          <p:nvPr/>
        </p:nvSpPr>
        <p:spPr>
          <a:xfrm>
            <a:off x="4662051" y="4759381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[1]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AE89E9-4817-394C-8398-EAB48B231268}"/>
              </a:ext>
            </a:extLst>
          </p:cNvPr>
          <p:cNvSpPr txBox="1"/>
          <p:nvPr/>
        </p:nvSpPr>
        <p:spPr>
          <a:xfrm>
            <a:off x="10371761" y="4814949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[1]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9A5938-3474-AC48-926D-42D9C81CEB4A}"/>
              </a:ext>
            </a:extLst>
          </p:cNvPr>
          <p:cNvSpPr txBox="1"/>
          <p:nvPr/>
        </p:nvSpPr>
        <p:spPr>
          <a:xfrm rot="16200000">
            <a:off x="5098515" y="3689766"/>
            <a:ext cx="2408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Validation accuracy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9B0911-46E6-AE47-BDE4-B5869D3444E0}"/>
              </a:ext>
            </a:extLst>
          </p:cNvPr>
          <p:cNvSpPr txBox="1"/>
          <p:nvPr/>
        </p:nvSpPr>
        <p:spPr>
          <a:xfrm>
            <a:off x="7916533" y="5812154"/>
            <a:ext cx="2983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Inference cost [MFLOPs]</a:t>
            </a:r>
          </a:p>
        </p:txBody>
      </p:sp>
      <p:sp>
        <p:nvSpPr>
          <p:cNvPr id="16" name="Shape 116">
            <a:extLst>
              <a:ext uri="{FF2B5EF4-FFF2-40B4-BE49-F238E27FC236}">
                <a16:creationId xmlns:a16="http://schemas.microsoft.com/office/drawing/2014/main" id="{0DF146DB-5464-F642-AD41-AA43DCF06B56}"/>
              </a:ext>
            </a:extLst>
          </p:cNvPr>
          <p:cNvSpPr txBox="1">
            <a:spLocks/>
          </p:cNvSpPr>
          <p:nvPr/>
        </p:nvSpPr>
        <p:spPr>
          <a:xfrm>
            <a:off x="1584848" y="1921856"/>
            <a:ext cx="3918304" cy="52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 algn="ctr">
              <a:buClr>
                <a:srgbClr val="000000"/>
              </a:buClr>
            </a:pPr>
            <a:r>
              <a:rPr lang="en-US" sz="2600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ResNet50 on CIFAR10</a:t>
            </a:r>
          </a:p>
        </p:txBody>
      </p:sp>
      <p:sp>
        <p:nvSpPr>
          <p:cNvPr id="24" name="Shape 116">
            <a:extLst>
              <a:ext uri="{FF2B5EF4-FFF2-40B4-BE49-F238E27FC236}">
                <a16:creationId xmlns:a16="http://schemas.microsoft.com/office/drawing/2014/main" id="{0DF146DB-5464-F642-AD41-AA43DCF06B56}"/>
              </a:ext>
            </a:extLst>
          </p:cNvPr>
          <p:cNvSpPr txBox="1">
            <a:spLocks/>
          </p:cNvSpPr>
          <p:nvPr/>
        </p:nvSpPr>
        <p:spPr>
          <a:xfrm>
            <a:off x="7203079" y="1936767"/>
            <a:ext cx="3918304" cy="52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 algn="ctr">
              <a:buClr>
                <a:srgbClr val="000000"/>
              </a:buClr>
            </a:pPr>
            <a:r>
              <a:rPr lang="en-US" sz="2600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ResNet32 on CIFAR10</a:t>
            </a:r>
          </a:p>
        </p:txBody>
      </p:sp>
    </p:spTree>
    <p:extLst>
      <p:ext uri="{BB962C8B-B14F-4D97-AF65-F5344CB8AC3E}">
        <p14:creationId xmlns:p14="http://schemas.microsoft.com/office/powerpoint/2010/main" val="133001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9473" y="4416262"/>
            <a:ext cx="5645150" cy="1954214"/>
            <a:chOff x="3439473" y="4509370"/>
            <a:chExt cx="5645150" cy="1954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945B7E-E67F-5F4E-B128-05F24CB10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54" b="17376"/>
            <a:stretch/>
          </p:blipFill>
          <p:spPr>
            <a:xfrm>
              <a:off x="3439473" y="4509370"/>
              <a:ext cx="5048731" cy="190578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87EC81-505D-AE4A-9ABB-106B1E2CB0FE}"/>
                </a:ext>
              </a:extLst>
            </p:cNvPr>
            <p:cNvSpPr/>
            <p:nvPr/>
          </p:nvSpPr>
          <p:spPr>
            <a:xfrm>
              <a:off x="8261292" y="5562580"/>
              <a:ext cx="823331" cy="901004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0">
                  <a:schemeClr val="bg1">
                    <a:alpha val="33000"/>
                  </a:schemeClr>
                </a:gs>
                <a:gs pos="64000">
                  <a:schemeClr val="bg1"/>
                </a:gs>
                <a:gs pos="37000">
                  <a:schemeClr val="bg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116"/>
          <p:cNvSpPr txBox="1">
            <a:spLocks noGrp="1"/>
          </p:cNvSpPr>
          <p:nvPr>
            <p:ph type="body" idx="1"/>
          </p:nvPr>
        </p:nvSpPr>
        <p:spPr>
          <a:xfrm>
            <a:off x="2062923" y="1149261"/>
            <a:ext cx="8090480" cy="113047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5600" indent="-252413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High precision</a:t>
            </a:r>
          </a:p>
          <a:p>
            <a:pPr lvl="1">
              <a:buClr>
                <a:schemeClr val="bg2"/>
              </a:buClr>
              <a:buSzPct val="100000"/>
              <a:buFont typeface="Arial" charset="0"/>
              <a:buChar char="•"/>
            </a:pPr>
            <a:r>
              <a:rPr lang="en-US" sz="290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32-bit, mixed 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4533B251-45E3-6F40-8311-46D8CECDB620}"/>
              </a:ext>
            </a:extLst>
          </p:cNvPr>
          <p:cNvSpPr txBox="1">
            <a:spLocks/>
          </p:cNvSpPr>
          <p:nvPr/>
        </p:nvSpPr>
        <p:spPr>
          <a:xfrm>
            <a:off x="1790973" y="187101"/>
            <a:ext cx="8603100" cy="77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ctr">
              <a:buSzTx/>
              <a:buFontTx/>
              <a:buNone/>
            </a:pPr>
            <a:r>
              <a:rPr lang="en-US" sz="4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Training is </a:t>
            </a:r>
            <a:r>
              <a:rPr lang="en-US" sz="48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costly</a:t>
            </a:r>
            <a:r>
              <a:rPr lang="en-US" sz="4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and </a:t>
            </a:r>
            <a:r>
              <a:rPr lang="en-US" sz="48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116"/>
              <p:cNvSpPr txBox="1">
                <a:spLocks/>
              </p:cNvSpPr>
              <p:nvPr/>
            </p:nvSpPr>
            <p:spPr>
              <a:xfrm>
                <a:off x="2062923" y="2142956"/>
                <a:ext cx="8090480" cy="11223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2892" marR="0" lvl="0" indent="-171446" algn="l" rtl="0">
                  <a:lnSpc>
                    <a:spcPct val="90000"/>
                  </a:lnSpc>
                  <a:spcBef>
                    <a:spcPts val="488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Quest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  <a:lvl2pPr marL="685783" marR="0" lvl="1" indent="-238119" algn="l" rtl="0">
                  <a:lnSpc>
                    <a:spcPct val="90000"/>
                  </a:lnSpc>
                  <a:spcBef>
                    <a:spcPts val="45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Questrial"/>
                  <a:buChar char="–"/>
                  <a:defRPr sz="2400" b="0" i="0" u="none" strike="noStrike" cap="none">
                    <a:solidFill>
                      <a:schemeClr val="dk2"/>
                    </a:solidFill>
                    <a:latin typeface="Lato"/>
                    <a:ea typeface="Lato"/>
                    <a:cs typeface="Lato"/>
                    <a:sym typeface="Lato"/>
                  </a:defRPr>
                </a:lvl2pPr>
                <a:lvl3pPr marL="1028675" marR="0" lvl="2" indent="-238119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Questrial"/>
                  <a:buChar char="•"/>
                  <a:defRPr sz="2000" b="0" i="0" u="none" strike="noStrike" cap="none">
                    <a:solidFill>
                      <a:schemeClr val="accent2"/>
                    </a:solidFill>
                    <a:latin typeface="Lato"/>
                    <a:ea typeface="Lato"/>
                    <a:cs typeface="Lato"/>
                    <a:sym typeface="Lato"/>
                  </a:defRPr>
                </a:lvl3pPr>
                <a:lvl4pPr marL="1371566" marR="0" lvl="3" indent="-238119" algn="l" rtl="0">
                  <a:lnSpc>
                    <a:spcPct val="90000"/>
                  </a:lnSpc>
                  <a:spcBef>
                    <a:spcPts val="338"/>
                  </a:spcBef>
                  <a:spcAft>
                    <a:spcPts val="0"/>
                  </a:spcAft>
                  <a:buClr>
                    <a:schemeClr val="accent4"/>
                  </a:buClr>
                  <a:buSzPts val="1400"/>
                  <a:buFont typeface="Questrial"/>
                  <a:buChar char="–"/>
                  <a:defRPr sz="2000" b="0" i="0" u="none" strike="noStrike" cap="none">
                    <a:solidFill>
                      <a:schemeClr val="accent4"/>
                    </a:solidFill>
                    <a:latin typeface="Lato"/>
                    <a:ea typeface="Lato"/>
                    <a:cs typeface="Lato"/>
                    <a:sym typeface="Lato"/>
                  </a:defRPr>
                </a:lvl4pPr>
                <a:lvl5pPr marL="1714457" marR="0" lvl="4" indent="-238119" algn="l" rtl="0">
                  <a:lnSpc>
                    <a:spcPct val="90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chemeClr val="accent4"/>
                  </a:buClr>
                  <a:buSzPts val="1400"/>
                  <a:buFont typeface="Questrial"/>
                  <a:buChar char="•"/>
                  <a:defRPr sz="1800" b="0" i="0" u="none" strike="noStrike" cap="none">
                    <a:solidFill>
                      <a:schemeClr val="accent4"/>
                    </a:solidFill>
                    <a:latin typeface="Lato"/>
                    <a:ea typeface="Lato"/>
                    <a:cs typeface="Lato"/>
                    <a:sym typeface="Lato"/>
                  </a:defRPr>
                </a:lvl5pPr>
                <a:lvl6pPr marL="2057348" marR="0" lvl="5" indent="-238119" algn="l" rtl="0">
                  <a:lnSpc>
                    <a:spcPct val="99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rgbClr val="0000FF"/>
                  </a:buClr>
                  <a:buSzPts val="1400"/>
                  <a:buFont typeface="Questrial"/>
                  <a:buChar char="•"/>
                  <a:defRPr sz="1800" b="0" i="0" u="none" strike="noStrike" cap="none">
                    <a:solidFill>
                      <a:srgbClr val="8383AD"/>
                    </a:solidFill>
                    <a:latin typeface="Lato"/>
                    <a:ea typeface="Lato"/>
                    <a:cs typeface="Lato"/>
                    <a:sym typeface="Lato"/>
                  </a:defRPr>
                </a:lvl6pPr>
                <a:lvl7pPr marL="2400240" marR="0" lvl="6" indent="-238119" algn="l" rtl="0">
                  <a:lnSpc>
                    <a:spcPct val="99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rgbClr val="0000FF"/>
                  </a:buClr>
                  <a:buSzPts val="1400"/>
                  <a:buFont typeface="Questrial"/>
                  <a:buChar char="•"/>
                  <a:defRPr sz="1800" b="0" i="0" u="none" strike="noStrike" cap="none">
                    <a:solidFill>
                      <a:srgbClr val="8383AD"/>
                    </a:solidFill>
                    <a:latin typeface="Lato"/>
                    <a:ea typeface="Lato"/>
                    <a:cs typeface="Lato"/>
                    <a:sym typeface="Lato"/>
                  </a:defRPr>
                </a:lvl7pPr>
                <a:lvl8pPr marL="2743132" marR="0" lvl="7" indent="-238119" algn="l" rtl="0">
                  <a:lnSpc>
                    <a:spcPct val="99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rgbClr val="0000FF"/>
                  </a:buClr>
                  <a:buSzPts val="1400"/>
                  <a:buFont typeface="Questrial"/>
                  <a:buChar char="•"/>
                  <a:defRPr sz="1800" b="0" i="0" u="none" strike="noStrike" cap="none">
                    <a:solidFill>
                      <a:srgbClr val="8383AD"/>
                    </a:solidFill>
                    <a:latin typeface="Lato"/>
                    <a:ea typeface="Lato"/>
                    <a:cs typeface="Lato"/>
                    <a:sym typeface="Lato"/>
                  </a:defRPr>
                </a:lvl8pPr>
                <a:lvl9pPr marL="3086023" marR="0" lvl="8" indent="-238119" algn="l" rtl="0">
                  <a:lnSpc>
                    <a:spcPct val="99000"/>
                  </a:lnSpc>
                  <a:spcBef>
                    <a:spcPts val="375"/>
                  </a:spcBef>
                  <a:spcAft>
                    <a:spcPts val="0"/>
                  </a:spcAft>
                  <a:buClr>
                    <a:srgbClr val="0000FF"/>
                  </a:buClr>
                  <a:buSzPts val="1400"/>
                  <a:buFont typeface="Questrial"/>
                  <a:buChar char="•"/>
                  <a:defRPr sz="1800" b="0" i="0" u="none" strike="noStrike" cap="none">
                    <a:solidFill>
                      <a:srgbClr val="8383AD"/>
                    </a:solidFill>
                    <a:latin typeface="Lato"/>
                    <a:ea typeface="Lato"/>
                    <a:cs typeface="Lato"/>
                    <a:sym typeface="Lato"/>
                  </a:defRPr>
                </a:lvl9pPr>
              </a:lstStyle>
              <a:p>
                <a:pPr marL="355600" indent="-252413">
                  <a:buClr>
                    <a:schemeClr val="tx1"/>
                  </a:buClr>
                  <a:buSzPct val="100000"/>
                  <a:buFont typeface="Arial" charset="0"/>
                  <a:buChar char="•"/>
                </a:pPr>
                <a:r>
                  <a:rPr lang="en-US" sz="3400" dirty="0">
                    <a:solidFill>
                      <a:schemeClr val="tx1"/>
                    </a:solidFill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High computation cost</a:t>
                </a:r>
              </a:p>
              <a:p>
                <a:pPr lvl="1">
                  <a:buClr>
                    <a:schemeClr val="bg2"/>
                  </a:buClr>
                  <a:buSzPct val="100000"/>
                  <a:buFont typeface="Arial" charset="0"/>
                  <a:buChar char="•"/>
                </a:pPr>
                <a:r>
                  <a:rPr lang="en-US" sz="2900" dirty="0">
                    <a:solidFill>
                      <a:schemeClr val="bg2"/>
                    </a:solidFill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24 GFLOPs  </a:t>
                </a:r>
                <a14:m>
                  <m:oMath xmlns:m="http://schemas.openxmlformats.org/officeDocument/2006/math">
                    <m:r>
                      <a:rPr lang="en-US" sz="29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charset="0"/>
                      </a:rPr>
                      <m:t>×</m:t>
                    </m:r>
                  </m:oMath>
                </a14:m>
                <a:r>
                  <a:rPr lang="en-US" sz="2900" dirty="0">
                    <a:solidFill>
                      <a:schemeClr val="bg2"/>
                    </a:solidFill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  1.2 million images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Lato" charset="0"/>
                      </a:rPr>
                      <m:t>×</m:t>
                    </m:r>
                  </m:oMath>
                </a14:m>
                <a:r>
                  <a:rPr lang="en-US" sz="2900" dirty="0">
                    <a:solidFill>
                      <a:schemeClr val="bg2"/>
                    </a:solidFill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solidFill>
                          <a:schemeClr val="bg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en-US" sz="2900" dirty="0">
                    <a:solidFill>
                      <a:schemeClr val="bg2"/>
                    </a:solidFill>
                    <a:latin typeface="Calibri" panose="020F0502020204030204" pitchFamily="34" charset="0"/>
                    <a:ea typeface="Lato" charset="0"/>
                    <a:cs typeface="Calibri" panose="020F0502020204030204" pitchFamily="34" charset="0"/>
                  </a:rPr>
                  <a:t>90 epochs</a:t>
                </a:r>
              </a:p>
            </p:txBody>
          </p:sp>
        </mc:Choice>
        <mc:Fallback xmlns="">
          <p:sp>
            <p:nvSpPr>
              <p:cNvPr id="8" name="Shape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923" y="2142956"/>
                <a:ext cx="8090480" cy="1122353"/>
              </a:xfrm>
              <a:prstGeom prst="rect">
                <a:avLst/>
              </a:prstGeom>
              <a:blipFill rotWithShape="0">
                <a:blip r:embed="rId4"/>
                <a:stretch>
                  <a:fillRect l="-828" t="-4891" r="-979" b="-141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hape 116"/>
          <p:cNvSpPr txBox="1">
            <a:spLocks/>
          </p:cNvSpPr>
          <p:nvPr/>
        </p:nvSpPr>
        <p:spPr>
          <a:xfrm>
            <a:off x="2062923" y="3128759"/>
            <a:ext cx="8090480" cy="1117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171446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783" marR="0" lvl="1" indent="-2381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675" marR="0" lvl="2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566" marR="0" lvl="3" indent="-238119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457" marR="0" lvl="4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348" marR="0" lvl="5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240" marR="0" lvl="6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132" marR="0" lvl="7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023" marR="0" lvl="8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55600" indent="-252413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Large communication volume</a:t>
            </a:r>
          </a:p>
          <a:p>
            <a:pPr lvl="1">
              <a:buClr>
                <a:schemeClr val="bg2"/>
              </a:buClr>
              <a:buSzPct val="100000"/>
              <a:buFont typeface="Arial" charset="0"/>
              <a:buChar char="•"/>
            </a:pPr>
            <a:r>
              <a:rPr lang="en-US" sz="2900" dirty="0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26 </a:t>
            </a:r>
            <a:r>
              <a:rPr lang="en-US" sz="2900" dirty="0" err="1">
                <a:solidFill>
                  <a:schemeClr val="bg2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Mparams</a:t>
            </a:r>
            <a:endParaRPr lang="en-US" sz="2900" dirty="0">
              <a:solidFill>
                <a:schemeClr val="bg2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4C9B0911-46E6-AE47-BDE4-B5869D3444E0}"/>
              </a:ext>
            </a:extLst>
          </p:cNvPr>
          <p:cNvSpPr txBox="1"/>
          <p:nvPr/>
        </p:nvSpPr>
        <p:spPr>
          <a:xfrm>
            <a:off x="2081521" y="5809800"/>
            <a:ext cx="2983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Inference cost [MFLOPs]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9A5938-3474-AC48-926D-42D9C81CEB4A}"/>
              </a:ext>
            </a:extLst>
          </p:cNvPr>
          <p:cNvSpPr txBox="1"/>
          <p:nvPr/>
        </p:nvSpPr>
        <p:spPr>
          <a:xfrm rot="16200000">
            <a:off x="-611151" y="3689764"/>
            <a:ext cx="2408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Validation accuracy</a:t>
            </a:r>
          </a:p>
        </p:txBody>
      </p:sp>
      <p:graphicFrame>
        <p:nvGraphicFramePr>
          <p:cNvPr id="74" name="Chart 7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09975"/>
              </p:ext>
            </p:extLst>
          </p:nvPr>
        </p:nvGraphicFramePr>
        <p:xfrm>
          <a:off x="842868" y="2389381"/>
          <a:ext cx="5199063" cy="34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951884"/>
              </p:ext>
            </p:extLst>
          </p:nvPr>
        </p:nvGraphicFramePr>
        <p:xfrm>
          <a:off x="6562700" y="2406445"/>
          <a:ext cx="5199063" cy="346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6" name="TextBox 75">
            <a:extLst>
              <a:ext uri="{FF2B5EF4-FFF2-40B4-BE49-F238E27FC236}">
                <a16:creationId xmlns:a16="http://schemas.microsoft.com/office/drawing/2014/main" id="{92AE89E9-4817-394C-8398-EAB48B231268}"/>
              </a:ext>
            </a:extLst>
          </p:cNvPr>
          <p:cNvSpPr txBox="1"/>
          <p:nvPr/>
        </p:nvSpPr>
        <p:spPr>
          <a:xfrm>
            <a:off x="4662051" y="4759381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[1]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2AE89E9-4817-394C-8398-EAB48B231268}"/>
              </a:ext>
            </a:extLst>
          </p:cNvPr>
          <p:cNvSpPr txBox="1"/>
          <p:nvPr/>
        </p:nvSpPr>
        <p:spPr>
          <a:xfrm>
            <a:off x="10371761" y="4814949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[1]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49A5938-3474-AC48-926D-42D9C81CEB4A}"/>
              </a:ext>
            </a:extLst>
          </p:cNvPr>
          <p:cNvSpPr txBox="1"/>
          <p:nvPr/>
        </p:nvSpPr>
        <p:spPr>
          <a:xfrm rot="16200000">
            <a:off x="5098515" y="3689766"/>
            <a:ext cx="24080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Validation accuracy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C9B0911-46E6-AE47-BDE4-B5869D3444E0}"/>
              </a:ext>
            </a:extLst>
          </p:cNvPr>
          <p:cNvSpPr txBox="1"/>
          <p:nvPr/>
        </p:nvSpPr>
        <p:spPr>
          <a:xfrm>
            <a:off x="7916533" y="5812154"/>
            <a:ext cx="29835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Inference cost [MFLOPs]</a:t>
            </a:r>
          </a:p>
        </p:txBody>
      </p:sp>
      <p:sp>
        <p:nvSpPr>
          <p:cNvPr id="80" name="Shape 116">
            <a:extLst>
              <a:ext uri="{FF2B5EF4-FFF2-40B4-BE49-F238E27FC236}">
                <a16:creationId xmlns:a16="http://schemas.microsoft.com/office/drawing/2014/main" id="{0DF146DB-5464-F642-AD41-AA43DCF06B56}"/>
              </a:ext>
            </a:extLst>
          </p:cNvPr>
          <p:cNvSpPr txBox="1">
            <a:spLocks/>
          </p:cNvSpPr>
          <p:nvPr/>
        </p:nvSpPr>
        <p:spPr>
          <a:xfrm>
            <a:off x="1584848" y="1921856"/>
            <a:ext cx="3918304" cy="52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 algn="ctr">
              <a:buClr>
                <a:srgbClr val="000000"/>
              </a:buClr>
            </a:pPr>
            <a:r>
              <a:rPr lang="en-US" sz="2600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ResNet50 on CIFAR10</a:t>
            </a:r>
          </a:p>
        </p:txBody>
      </p:sp>
      <p:sp>
        <p:nvSpPr>
          <p:cNvPr id="81" name="Shape 116">
            <a:extLst>
              <a:ext uri="{FF2B5EF4-FFF2-40B4-BE49-F238E27FC236}">
                <a16:creationId xmlns:a16="http://schemas.microsoft.com/office/drawing/2014/main" id="{0DF146DB-5464-F642-AD41-AA43DCF06B56}"/>
              </a:ext>
            </a:extLst>
          </p:cNvPr>
          <p:cNvSpPr txBox="1">
            <a:spLocks/>
          </p:cNvSpPr>
          <p:nvPr/>
        </p:nvSpPr>
        <p:spPr>
          <a:xfrm>
            <a:off x="7203079" y="1936767"/>
            <a:ext cx="3918304" cy="52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 algn="ctr">
              <a:buClr>
                <a:srgbClr val="000000"/>
              </a:buClr>
            </a:pPr>
            <a:r>
              <a:rPr lang="en-US" sz="2600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ResNet32 on CIFAR10</a:t>
            </a:r>
          </a:p>
        </p:txBody>
      </p:sp>
      <p:sp>
        <p:nvSpPr>
          <p:cNvPr id="60" name="Shape 116"/>
          <p:cNvSpPr txBox="1">
            <a:spLocks noGrp="1"/>
          </p:cNvSpPr>
          <p:nvPr>
            <p:ph type="body" idx="1"/>
          </p:nvPr>
        </p:nvSpPr>
        <p:spPr>
          <a:xfrm>
            <a:off x="1059228" y="1174382"/>
            <a:ext cx="10128060" cy="5323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04767" indent="0" algn="ctr"/>
            <a:r>
              <a:rPr lang="en-US" sz="3000" dirty="0" err="1">
                <a:latin typeface="Calibri" charset="0"/>
                <a:ea typeface="Calibri" charset="0"/>
                <a:cs typeface="Calibri" charset="0"/>
              </a:rPr>
              <a:t>PruneTrain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shows </a:t>
            </a:r>
            <a:r>
              <a:rPr lang="en-US" sz="3000" b="1" dirty="0">
                <a:latin typeface="Calibri" charset="0"/>
                <a:ea typeface="Calibri" charset="0"/>
                <a:cs typeface="Calibri" charset="0"/>
              </a:rPr>
              <a:t>higher accuracy for similar inference cost</a:t>
            </a:r>
          </a:p>
        </p:txBody>
      </p:sp>
      <p:sp>
        <p:nvSpPr>
          <p:cNvPr id="61" name="Title 7">
            <a:extLst>
              <a:ext uri="{FF2B5EF4-FFF2-40B4-BE49-F238E27FC236}">
                <a16:creationId xmlns:a16="http://schemas.microsoft.com/office/drawing/2014/main" id="{E7E40F85-9EDD-E840-82B3-558BE347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033" y="219661"/>
            <a:ext cx="10761478" cy="492919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Comparison to </a:t>
            </a:r>
            <a:r>
              <a:rPr lang="en-US" sz="4000" b="1" dirty="0">
                <a:latin typeface="Calibri" charset="0"/>
                <a:ea typeface="Calibri" charset="0"/>
                <a:cs typeface="Calibri" charset="0"/>
              </a:rPr>
              <a:t>pruning with a pre-trained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40</a:t>
            </a:fld>
            <a:endParaRPr lang="uk-U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0DF60E-0767-764A-A22C-9C2B464C33F4}"/>
              </a:ext>
            </a:extLst>
          </p:cNvPr>
          <p:cNvSpPr/>
          <p:nvPr/>
        </p:nvSpPr>
        <p:spPr>
          <a:xfrm>
            <a:off x="163564" y="327378"/>
            <a:ext cx="11654644" cy="60877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8D58F1-F13E-A742-9A8A-CA4DE9E9CD93}"/>
              </a:ext>
            </a:extLst>
          </p:cNvPr>
          <p:cNvSpPr/>
          <p:nvPr/>
        </p:nvSpPr>
        <p:spPr>
          <a:xfrm>
            <a:off x="0" y="2891659"/>
            <a:ext cx="12192000" cy="1012032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/>
              </a:gs>
              <a:gs pos="64000">
                <a:schemeClr val="accent6">
                  <a:lumMod val="20000"/>
                  <a:lumOff val="80000"/>
                </a:schemeClr>
              </a:gs>
              <a:gs pos="37000">
                <a:schemeClr val="accent6">
                  <a:lumMod val="20000"/>
                  <a:lumOff val="8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b="1" dirty="0">
              <a:solidFill>
                <a:srgbClr val="FF0000"/>
              </a:solidFill>
            </a:endParaRPr>
          </a:p>
        </p:txBody>
      </p:sp>
      <p:sp>
        <p:nvSpPr>
          <p:cNvPr id="15" name="Shape 116">
            <a:extLst>
              <a:ext uri="{FF2B5EF4-FFF2-40B4-BE49-F238E27FC236}">
                <a16:creationId xmlns:a16="http://schemas.microsoft.com/office/drawing/2014/main" id="{5DF29D98-309F-4248-B692-B1EB1318CCED}"/>
              </a:ext>
            </a:extLst>
          </p:cNvPr>
          <p:cNvSpPr txBox="1">
            <a:spLocks/>
          </p:cNvSpPr>
          <p:nvPr/>
        </p:nvSpPr>
        <p:spPr>
          <a:xfrm>
            <a:off x="1973469" y="2981241"/>
            <a:ext cx="8082932" cy="71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5954" lvl="1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800" b="1" dirty="0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Pruning during training is </a:t>
            </a:r>
            <a:r>
              <a:rPr lang="en-US" sz="3800" b="1">
                <a:solidFill>
                  <a:srgbClr val="FF0000"/>
                </a:solidFill>
                <a:latin typeface="Lato" charset="0"/>
                <a:ea typeface="Lato" charset="0"/>
                <a:cs typeface="Lato" charset="0"/>
              </a:rPr>
              <a:t>fine!</a:t>
            </a:r>
            <a:endParaRPr lang="en-US" sz="3800" b="1" dirty="0">
              <a:solidFill>
                <a:srgbClr val="FF0000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7349224-D11E-AD4F-9D1F-2CE8C59B16AA}"/>
              </a:ext>
            </a:extLst>
          </p:cNvPr>
          <p:cNvSpPr/>
          <p:nvPr/>
        </p:nvSpPr>
        <p:spPr>
          <a:xfrm>
            <a:off x="1104384" y="6423019"/>
            <a:ext cx="87869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  <a:latin typeface="Calibri" charset="0"/>
                <a:ea typeface="Calibri" charset="0"/>
                <a:cs typeface="Calibri" charset="0"/>
              </a:rPr>
              <a:t>[1] 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Wen, Wei, et al. "Learning structured sparsity in deep neural networks." </a:t>
            </a:r>
            <a:r>
              <a:rPr lang="en-US" sz="1200" i="1" dirty="0">
                <a:latin typeface="Calibri" charset="0"/>
                <a:ea typeface="Calibri" charset="0"/>
                <a:cs typeface="Calibri" charset="0"/>
              </a:rPr>
              <a:t>Advances in neural information processing systems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. 2016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0DF60E-0767-764A-A22C-9C2B464C33F4}"/>
              </a:ext>
            </a:extLst>
          </p:cNvPr>
          <p:cNvSpPr/>
          <p:nvPr/>
        </p:nvSpPr>
        <p:spPr>
          <a:xfrm>
            <a:off x="1091321" y="6447689"/>
            <a:ext cx="8447790" cy="29561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55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41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hape 116"/>
          <p:cNvSpPr txBox="1">
            <a:spLocks noGrp="1"/>
          </p:cNvSpPr>
          <p:nvPr>
            <p:ph type="body" idx="1"/>
          </p:nvPr>
        </p:nvSpPr>
        <p:spPr>
          <a:xfrm>
            <a:off x="1356595" y="1411628"/>
            <a:ext cx="9317894" cy="63298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04767" indent="0" algn="ctr"/>
            <a:r>
              <a:rPr lang="en-US" sz="3000" b="1" dirty="0">
                <a:latin typeface="Calibri" charset="0"/>
                <a:ea typeface="Calibri" charset="0"/>
                <a:cs typeface="Calibri" charset="0"/>
              </a:rPr>
              <a:t>Mini-batch adjustment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 reduces communication further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E7E40F85-9EDD-E840-82B3-558BE347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44" y="403993"/>
            <a:ext cx="11393656" cy="708219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400" b="1" dirty="0">
                <a:latin typeface="Calibri" charset="0"/>
                <a:ea typeface="Calibri" charset="0"/>
                <a:cs typeface="Calibri" charset="0"/>
              </a:rPr>
              <a:t>Communication saving</a:t>
            </a:r>
            <a:r>
              <a:rPr lang="en-US" sz="4400" dirty="0">
                <a:latin typeface="Calibri" charset="0"/>
                <a:ea typeface="Calibri" charset="0"/>
                <a:cs typeface="Calibri" charset="0"/>
              </a:rPr>
              <a:t> in distributed training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A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941311"/>
              </p:ext>
            </p:extLst>
          </p:nvPr>
        </p:nvGraphicFramePr>
        <p:xfrm>
          <a:off x="1783644" y="2370666"/>
          <a:ext cx="8336196" cy="3952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hape 116">
            <a:extLst>
              <a:ext uri="{FF2B5EF4-FFF2-40B4-BE49-F238E27FC236}">
                <a16:creationId xmlns:a16="http://schemas.microsoft.com/office/drawing/2014/main" id="{61B2FA3E-1771-1543-8BC5-C32CD62AEA21}"/>
              </a:ext>
            </a:extLst>
          </p:cNvPr>
          <p:cNvSpPr txBox="1">
            <a:spLocks/>
          </p:cNvSpPr>
          <p:nvPr/>
        </p:nvSpPr>
        <p:spPr>
          <a:xfrm>
            <a:off x="1236615" y="5987686"/>
            <a:ext cx="3357963" cy="4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>
              <a:buClr>
                <a:srgbClr val="000000"/>
              </a:buClr>
            </a:pPr>
            <a:r>
              <a:rPr lang="en-US" sz="17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 ResNet50 on ImageNet</a:t>
            </a:r>
          </a:p>
          <a:p>
            <a:pPr marL="103584" indent="0">
              <a:buClr>
                <a:srgbClr val="000000"/>
              </a:buClr>
            </a:pPr>
            <a:r>
              <a:rPr lang="en-US" sz="17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 Ring-</a:t>
            </a:r>
            <a:r>
              <a:rPr lang="en-US" sz="1700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allreduce</a:t>
            </a:r>
            <a:r>
              <a:rPr lang="en-US" sz="17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using 128 GPUs</a:t>
            </a:r>
          </a:p>
        </p:txBody>
      </p:sp>
      <p:sp>
        <p:nvSpPr>
          <p:cNvPr id="8" name="Shape 116">
            <a:extLst>
              <a:ext uri="{FF2B5EF4-FFF2-40B4-BE49-F238E27FC236}">
                <a16:creationId xmlns:a16="http://schemas.microsoft.com/office/drawing/2014/main" id="{48F77293-4514-9F4B-8FAD-AA31E7246985}"/>
              </a:ext>
            </a:extLst>
          </p:cNvPr>
          <p:cNvSpPr txBox="1">
            <a:spLocks/>
          </p:cNvSpPr>
          <p:nvPr/>
        </p:nvSpPr>
        <p:spPr>
          <a:xfrm rot="16200000">
            <a:off x="124721" y="3742351"/>
            <a:ext cx="3368670" cy="41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Norm. communication cost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20CCD-CDE6-1E49-B331-D16778A77D24}"/>
              </a:ext>
            </a:extLst>
          </p:cNvPr>
          <p:cNvSpPr txBox="1"/>
          <p:nvPr/>
        </p:nvSpPr>
        <p:spPr>
          <a:xfrm>
            <a:off x="9966088" y="2726233"/>
            <a:ext cx="12437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Calibri" charset="0"/>
                <a:ea typeface="Calibri" charset="0"/>
                <a:cs typeface="Calibri" charset="0"/>
              </a:rPr>
              <a:t>Avg. 90%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06366A-A29F-674C-86DE-87FD5139D7CF}"/>
              </a:ext>
            </a:extLst>
          </p:cNvPr>
          <p:cNvSpPr txBox="1"/>
          <p:nvPr/>
        </p:nvSpPr>
        <p:spPr>
          <a:xfrm>
            <a:off x="9966089" y="3944932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Calibri" charset="0"/>
                <a:ea typeface="Calibri" charset="0"/>
                <a:cs typeface="Calibri" charset="0"/>
              </a:rPr>
              <a:t>Avg. 54%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F137A8-3E45-2544-9730-F7798DF7B4BC}"/>
              </a:ext>
            </a:extLst>
          </p:cNvPr>
          <p:cNvSpPr txBox="1"/>
          <p:nvPr/>
        </p:nvSpPr>
        <p:spPr>
          <a:xfrm>
            <a:off x="9969908" y="4426442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Calibri" charset="0"/>
                <a:ea typeface="Calibri" charset="0"/>
                <a:cs typeface="Calibri" charset="0"/>
              </a:rPr>
              <a:t>Avg. 40%</a:t>
            </a:r>
          </a:p>
        </p:txBody>
      </p:sp>
    </p:spTree>
    <p:extLst>
      <p:ext uri="{BB962C8B-B14F-4D97-AF65-F5344CB8AC3E}">
        <p14:creationId xmlns:p14="http://schemas.microsoft.com/office/powerpoint/2010/main" val="109051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42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Shape 116"/>
          <p:cNvSpPr txBox="1">
            <a:spLocks noGrp="1"/>
          </p:cNvSpPr>
          <p:nvPr>
            <p:ph type="body" idx="1"/>
          </p:nvPr>
        </p:nvSpPr>
        <p:spPr>
          <a:xfrm>
            <a:off x="1182462" y="1640140"/>
            <a:ext cx="9666160" cy="644952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104767" indent="0" algn="ctr"/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Avg. ~50% of weights in remained channels are zeroed </a:t>
            </a: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E7E40F85-9EDD-E840-82B3-558BE347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44" y="546578"/>
            <a:ext cx="11393656" cy="708219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Individual parameter sparsity</a:t>
            </a:r>
          </a:p>
        </p:txBody>
      </p:sp>
      <p:sp>
        <p:nvSpPr>
          <p:cNvPr id="6" name="Shape 116">
            <a:extLst>
              <a:ext uri="{FF2B5EF4-FFF2-40B4-BE49-F238E27FC236}">
                <a16:creationId xmlns:a16="http://schemas.microsoft.com/office/drawing/2014/main" id="{61B2FA3E-1771-1543-8BC5-C32CD62AEA21}"/>
              </a:ext>
            </a:extLst>
          </p:cNvPr>
          <p:cNvSpPr txBox="1">
            <a:spLocks/>
          </p:cNvSpPr>
          <p:nvPr/>
        </p:nvSpPr>
        <p:spPr>
          <a:xfrm>
            <a:off x="1135014" y="6237666"/>
            <a:ext cx="3357963" cy="4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189" marR="0" lvl="0" indent="-228594" algn="l" rtl="0">
              <a:lnSpc>
                <a:spcPct val="90000"/>
              </a:lnSpc>
              <a:spcBef>
                <a:spcPts val="65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377" marR="0" lvl="1" indent="-31749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566" marR="0" lvl="2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754" marR="0" lvl="3" indent="-317492" algn="l" rtl="0">
              <a:lnSpc>
                <a:spcPct val="90000"/>
              </a:lnSpc>
              <a:spcBef>
                <a:spcPts val="451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5943" marR="0" lvl="4" indent="-3174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131" marR="0" lvl="5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320" marR="0" lvl="6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509" marR="0" lvl="7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697" marR="0" lvl="8" indent="-317492" algn="l" rtl="0">
              <a:lnSpc>
                <a:spcPct val="99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03584" indent="0">
              <a:buClr>
                <a:srgbClr val="000000"/>
              </a:buClr>
            </a:pPr>
            <a:r>
              <a:rPr lang="en-US" sz="170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* ResNet50 on ImageNet</a:t>
            </a:r>
            <a:endParaRPr lang="en-US" sz="1700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/>
        </p:nvGraphicFramePr>
        <p:xfrm>
          <a:off x="1663959" y="2630311"/>
          <a:ext cx="8864082" cy="378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4289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charset="0"/>
                <a:ea typeface="Calibri" charset="0"/>
                <a:cs typeface="Calibri" charset="0"/>
              </a:rPr>
              <a:pPr/>
              <a:t>43</a:t>
            </a:fld>
            <a:endParaRPr lang="uk-UA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Shape 116"/>
          <p:cNvSpPr txBox="1">
            <a:spLocks noGrp="1"/>
          </p:cNvSpPr>
          <p:nvPr>
            <p:ph type="body" idx="1"/>
          </p:nvPr>
        </p:nvSpPr>
        <p:spPr>
          <a:xfrm>
            <a:off x="1856614" y="1733931"/>
            <a:ext cx="8373122" cy="141450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238125">
              <a:buFont typeface="Questrial"/>
              <a:buChar char="●"/>
            </a:pP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Sparsified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channels do not revive</a:t>
            </a:r>
          </a:p>
        </p:txBody>
      </p:sp>
      <p:sp>
        <p:nvSpPr>
          <p:cNvPr id="12" name="Shape 116">
            <a:extLst>
              <a:ext uri="{FF2B5EF4-FFF2-40B4-BE49-F238E27FC236}">
                <a16:creationId xmlns:a16="http://schemas.microsoft.com/office/drawing/2014/main" id="{DC23F12E-E455-4D41-A66E-5E0F743CCD12}"/>
              </a:ext>
            </a:extLst>
          </p:cNvPr>
          <p:cNvSpPr txBox="1">
            <a:spLocks/>
          </p:cNvSpPr>
          <p:nvPr/>
        </p:nvSpPr>
        <p:spPr>
          <a:xfrm>
            <a:off x="1856614" y="4640837"/>
            <a:ext cx="8373122" cy="141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171446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783" marR="0" lvl="1" indent="-2381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675" marR="0" lvl="2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566" marR="0" lvl="3" indent="-238119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457" marR="0" lvl="4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348" marR="0" lvl="5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240" marR="0" lvl="6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132" marR="0" lvl="7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023" marR="0" lvl="8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238125">
              <a:buFont typeface="Questrial"/>
              <a:buChar char="●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Overall, </a:t>
            </a:r>
            <a:r>
              <a:rPr lang="en-US" sz="3200" dirty="0" err="1">
                <a:latin typeface="Calibri" charset="0"/>
                <a:ea typeface="Calibri" charset="0"/>
                <a:cs typeface="Calibri" charset="0"/>
              </a:rPr>
              <a:t>PruneTrain</a:t>
            </a: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 achieves</a:t>
            </a:r>
          </a:p>
          <a:p>
            <a:pPr lvl="1" indent="-238125">
              <a:buFont typeface="Questrial"/>
              <a:buChar char="●"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Up to 1.6X training speedup</a:t>
            </a:r>
          </a:p>
          <a:p>
            <a:pPr lvl="1" indent="-238125">
              <a:buFont typeface="Questrial"/>
              <a:buChar char="●"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Up to 60% communication cost saving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indent="-238125">
              <a:buFont typeface="Questrial"/>
              <a:buChar char="●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Shape 116"/>
          <p:cNvSpPr txBox="1">
            <a:spLocks/>
          </p:cNvSpPr>
          <p:nvPr/>
        </p:nvSpPr>
        <p:spPr>
          <a:xfrm>
            <a:off x="1856614" y="2389164"/>
            <a:ext cx="8373122" cy="109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171446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783" marR="0" lvl="1" indent="-2381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675" marR="0" lvl="2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566" marR="0" lvl="3" indent="-238119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457" marR="0" lvl="4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348" marR="0" lvl="5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240" marR="0" lvl="6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132" marR="0" lvl="7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023" marR="0" lvl="8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238125">
              <a:buFont typeface="Questrial"/>
              <a:buChar char="●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Saves large training computation cost</a:t>
            </a:r>
          </a:p>
          <a:p>
            <a:pPr lvl="1" indent="-238125">
              <a:buFont typeface="Questrial"/>
              <a:buChar char="●"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With gradual structured pruning and reconfiguring</a:t>
            </a:r>
            <a:endParaRPr lang="en-US"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Shape 116"/>
          <p:cNvSpPr txBox="1">
            <a:spLocks/>
          </p:cNvSpPr>
          <p:nvPr/>
        </p:nvSpPr>
        <p:spPr>
          <a:xfrm>
            <a:off x="1855912" y="3509636"/>
            <a:ext cx="8373122" cy="10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171446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783" marR="0" lvl="1" indent="-2381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675" marR="0" lvl="2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566" marR="0" lvl="3" indent="-238119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457" marR="0" lvl="4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348" marR="0" lvl="5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240" marR="0" lvl="6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132" marR="0" lvl="7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023" marR="0" lvl="8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238125">
              <a:buFont typeface="Questrial"/>
              <a:buChar char="●"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Realize practical training speedup</a:t>
            </a:r>
          </a:p>
          <a:p>
            <a:pPr lvl="1" indent="-238125">
              <a:buFont typeface="Questrial"/>
              <a:buChar char="●"/>
            </a:pPr>
            <a:r>
              <a:rPr lang="en-US" sz="2800" b="1" dirty="0">
                <a:latin typeface="Calibri" charset="0"/>
                <a:ea typeface="Calibri" charset="0"/>
                <a:cs typeface="Calibri" charset="0"/>
              </a:rPr>
              <a:t>With key algorithmic techniques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  <a:p>
            <a:pPr indent="-238125">
              <a:buFont typeface="Questrial"/>
              <a:buChar char="●"/>
            </a:pPr>
            <a:endParaRPr lang="en-US" sz="2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7E40F85-9EDD-E840-82B3-558BE347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988" y="727393"/>
            <a:ext cx="9045568" cy="860641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dirty="0">
                <a:latin typeface="Calibri" charset="0"/>
                <a:ea typeface="Calibri" charset="0"/>
                <a:cs typeface="Calibri" charset="0"/>
              </a:rPr>
              <a:t>Summarizing </a:t>
            </a:r>
            <a:r>
              <a:rPr lang="en-US" sz="4800" b="1" dirty="0" err="1">
                <a:latin typeface="Calibri" charset="0"/>
                <a:ea typeface="Calibri" charset="0"/>
                <a:cs typeface="Calibri" charset="0"/>
              </a:rPr>
              <a:t>PruneTrain</a:t>
            </a:r>
            <a:endParaRPr lang="en-US" sz="48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116"/>
          <p:cNvSpPr txBox="1">
            <a:spLocks noGrp="1"/>
          </p:cNvSpPr>
          <p:nvPr>
            <p:ph type="body" idx="1"/>
          </p:nvPr>
        </p:nvSpPr>
        <p:spPr>
          <a:xfrm>
            <a:off x="2565009" y="1191419"/>
            <a:ext cx="7086308" cy="16129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5600" indent="-241300">
              <a:buSzPct val="100000"/>
              <a:buFont typeface="Arial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Massive matrix computing units</a:t>
            </a:r>
          </a:p>
          <a:p>
            <a:pPr marL="355600" indent="-241300">
              <a:buSzPct val="100000"/>
              <a:buFont typeface="Arial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High BW memory system</a:t>
            </a:r>
          </a:p>
          <a:p>
            <a:pPr marL="355600" indent="-241300">
              <a:buSzPct val="100000"/>
              <a:buFont typeface="Arial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Large-scale training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56C9750B-E6D6-A748-A605-A19E9EDF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973" y="192816"/>
            <a:ext cx="8603100" cy="770286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To reduce training time…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27294" y="3043353"/>
            <a:ext cx="10803520" cy="3371801"/>
            <a:chOff x="727294" y="3043353"/>
            <a:chExt cx="10803520" cy="33718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B5D5AF-F7D8-C04A-9DDF-74B0F27EA8B0}"/>
                </a:ext>
              </a:extLst>
            </p:cNvPr>
            <p:cNvGrpSpPr/>
            <p:nvPr/>
          </p:nvGrpSpPr>
          <p:grpSpPr>
            <a:xfrm>
              <a:off x="3189122" y="4561544"/>
              <a:ext cx="6404374" cy="1853610"/>
              <a:chOff x="513979" y="2277957"/>
              <a:chExt cx="8390382" cy="2479318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71" r="7325"/>
              <a:stretch/>
            </p:blipFill>
            <p:spPr>
              <a:xfrm rot="5400000">
                <a:off x="1086750" y="1717348"/>
                <a:ext cx="2467156" cy="3612698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CC32BF9-F0AB-F948-AD0E-9AF8502B27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764" r="15564"/>
              <a:stretch/>
            </p:blipFill>
            <p:spPr>
              <a:xfrm>
                <a:off x="5291660" y="2277957"/>
                <a:ext cx="3612701" cy="2470953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023768-F0B6-7E4C-A4C2-28BDAF4D71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516" t="18794" r="16148" b="19263"/>
            <a:stretch/>
          </p:blipFill>
          <p:spPr>
            <a:xfrm>
              <a:off x="6423511" y="3062606"/>
              <a:ext cx="2390886" cy="144479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6E74D18-7AFD-8D44-9DBB-8521DDFD6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294" y="3068780"/>
              <a:ext cx="2740578" cy="143880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37F5C6-CED1-464C-B85D-8A47D8FA72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14" t="6667" r="1443" b="6088"/>
            <a:stretch/>
          </p:blipFill>
          <p:spPr>
            <a:xfrm>
              <a:off x="3529031" y="3054928"/>
              <a:ext cx="2849752" cy="145214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108596F-8BB0-2846-A29B-35FD6FB5D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2298"/>
            <a:stretch/>
          </p:blipFill>
          <p:spPr>
            <a:xfrm>
              <a:off x="8850980" y="3043353"/>
              <a:ext cx="2679834" cy="14650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4079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116"/>
          <p:cNvSpPr txBox="1">
            <a:spLocks noGrp="1"/>
          </p:cNvSpPr>
          <p:nvPr>
            <p:ph type="body" idx="1"/>
          </p:nvPr>
        </p:nvSpPr>
        <p:spPr>
          <a:xfrm>
            <a:off x="2042179" y="1946590"/>
            <a:ext cx="8131968" cy="58978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5600" indent="-252413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Identify and remove unimportant parameters</a:t>
            </a: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56C9750B-E6D6-A748-A605-A19E9EDF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03" y="739792"/>
            <a:ext cx="10269840" cy="770286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altLang="ko-KR" sz="4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Not all </a:t>
            </a:r>
            <a:r>
              <a:rPr lang="en-US" sz="44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parameters are equally important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E98703-388A-194E-AD51-84F799C42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715" y="3535173"/>
            <a:ext cx="2728148" cy="27469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DC7B95-8ACB-5445-B296-5BCD269F3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563" y="3532890"/>
            <a:ext cx="2732682" cy="2751528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A7D46F44-65C0-A646-9E1E-8E6DC60D93B8}"/>
              </a:ext>
            </a:extLst>
          </p:cNvPr>
          <p:cNvSpPr/>
          <p:nvPr/>
        </p:nvSpPr>
        <p:spPr>
          <a:xfrm>
            <a:off x="5678955" y="4279442"/>
            <a:ext cx="668216" cy="109858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hape 116"/>
          <p:cNvSpPr txBox="1">
            <a:spLocks/>
          </p:cNvSpPr>
          <p:nvPr/>
        </p:nvSpPr>
        <p:spPr>
          <a:xfrm>
            <a:off x="2042179" y="2443940"/>
            <a:ext cx="8131968" cy="599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171446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783" marR="0" lvl="1" indent="-2381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675" marR="0" lvl="2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566" marR="0" lvl="3" indent="-238119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457" marR="0" lvl="4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348" marR="0" lvl="5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240" marR="0" lvl="6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132" marR="0" lvl="7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023" marR="0" lvl="8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55600" indent="-252413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Model pruning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for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low-cost</a:t>
            </a: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inference</a:t>
            </a:r>
          </a:p>
          <a:p>
            <a:pPr marL="561973" indent="-457200">
              <a:buClr>
                <a:schemeClr val="tx1"/>
              </a:buClr>
              <a:buSzPct val="100000"/>
              <a:buFont typeface="Arial" charset="0"/>
              <a:buChar char="•"/>
            </a:pPr>
            <a:endParaRPr lang="en-US" sz="3200" b="1" dirty="0">
              <a:solidFill>
                <a:schemeClr val="tx1"/>
              </a:solidFill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86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116"/>
          <p:cNvSpPr txBox="1">
            <a:spLocks noGrp="1"/>
          </p:cNvSpPr>
          <p:nvPr>
            <p:ph type="body" idx="1"/>
          </p:nvPr>
        </p:nvSpPr>
        <p:spPr>
          <a:xfrm>
            <a:off x="1643605" y="1597576"/>
            <a:ext cx="8929116" cy="51818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5600" indent="-252413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Remove unimportant parameters </a:t>
            </a:r>
            <a:r>
              <a:rPr lang="en-US" sz="3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during training</a:t>
            </a:r>
            <a:endParaRPr lang="en-US" sz="3200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56C9750B-E6D6-A748-A605-A19E9EDF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973" y="457935"/>
            <a:ext cx="8603100" cy="770286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Need to train all parameters?</a:t>
            </a:r>
          </a:p>
        </p:txBody>
      </p:sp>
      <p:sp>
        <p:nvSpPr>
          <p:cNvPr id="19" name="Shape 116">
            <a:extLst>
              <a:ext uri="{FF2B5EF4-FFF2-40B4-BE49-F238E27FC236}">
                <a16:creationId xmlns:a16="http://schemas.microsoft.com/office/drawing/2014/main" id="{20129255-1D34-7140-B204-59040EB2AE0E}"/>
              </a:ext>
            </a:extLst>
          </p:cNvPr>
          <p:cNvSpPr txBox="1">
            <a:spLocks/>
          </p:cNvSpPr>
          <p:nvPr/>
        </p:nvSpPr>
        <p:spPr>
          <a:xfrm>
            <a:off x="1637394" y="2081120"/>
            <a:ext cx="8929116" cy="65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171446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783" marR="0" lvl="1" indent="-2381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675" marR="0" lvl="2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566" marR="0" lvl="3" indent="-238119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457" marR="0" lvl="4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348" marR="0" lvl="5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240" marR="0" lvl="6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132" marR="0" lvl="7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023" marR="0" lvl="8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55600" indent="-252413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3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Structurally prune </a:t>
            </a: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and</a:t>
            </a:r>
            <a:r>
              <a:rPr lang="en-US" sz="3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reconfigure</a:t>
            </a:r>
          </a:p>
          <a:p>
            <a:pPr lvl="1">
              <a:buClr>
                <a:schemeClr val="bg2"/>
              </a:buClr>
              <a:buSzPct val="100000"/>
              <a:buFont typeface="Arial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Maintain a dense form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F425B975-36C1-3641-83FE-37324507B809}"/>
              </a:ext>
            </a:extLst>
          </p:cNvPr>
          <p:cNvSpPr/>
          <p:nvPr/>
        </p:nvSpPr>
        <p:spPr>
          <a:xfrm>
            <a:off x="5702105" y="4279442"/>
            <a:ext cx="668216" cy="109858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3F4604-F696-9643-9C9A-569EC346F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474" y="3532653"/>
            <a:ext cx="2738849" cy="27388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9C07A6-92CF-3A43-922F-47FC7E562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563" y="3532890"/>
            <a:ext cx="2732682" cy="275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0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16"/>
          <p:cNvSpPr txBox="1">
            <a:spLocks noGrp="1"/>
          </p:cNvSpPr>
          <p:nvPr>
            <p:ph type="body" idx="1"/>
          </p:nvPr>
        </p:nvSpPr>
        <p:spPr>
          <a:xfrm>
            <a:off x="1643605" y="1597576"/>
            <a:ext cx="8929116" cy="51818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355600" indent="-252413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Remove unimportant parameters </a:t>
            </a:r>
            <a:r>
              <a:rPr lang="en-US" sz="3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during training</a:t>
            </a:r>
            <a:endParaRPr lang="en-US" sz="3200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15" name="Shape 116">
            <a:extLst>
              <a:ext uri="{FF2B5EF4-FFF2-40B4-BE49-F238E27FC236}">
                <a16:creationId xmlns:a16="http://schemas.microsoft.com/office/drawing/2014/main" id="{20129255-1D34-7140-B204-59040EB2AE0E}"/>
              </a:ext>
            </a:extLst>
          </p:cNvPr>
          <p:cNvSpPr txBox="1">
            <a:spLocks/>
          </p:cNvSpPr>
          <p:nvPr/>
        </p:nvSpPr>
        <p:spPr>
          <a:xfrm>
            <a:off x="1637394" y="2081120"/>
            <a:ext cx="8929116" cy="65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171446" algn="l" rtl="0">
              <a:lnSpc>
                <a:spcPct val="90000"/>
              </a:lnSpc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685783" marR="0" lvl="1" indent="-238119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estrial"/>
              <a:buChar char="–"/>
              <a:defRPr sz="2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028675" marR="0" lvl="2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Questrial"/>
              <a:buChar char="•"/>
              <a:defRPr sz="2000" b="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371566" marR="0" lvl="3" indent="-238119" algn="l" rtl="0">
              <a:lnSpc>
                <a:spcPct val="90000"/>
              </a:lnSpc>
              <a:spcBef>
                <a:spcPts val="338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–"/>
              <a:defRPr sz="20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714457" marR="0" lvl="4" indent="-238119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057348" marR="0" lvl="5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2400240" marR="0" lvl="6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2743132" marR="0" lvl="7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3086023" marR="0" lvl="8" indent="-238119" algn="l" rtl="0">
              <a:lnSpc>
                <a:spcPct val="99000"/>
              </a:lnSpc>
              <a:spcBef>
                <a:spcPts val="375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Questrial"/>
              <a:buChar char="•"/>
              <a:defRPr sz="1800" b="0" i="0" u="none" strike="noStrike" cap="none">
                <a:solidFill>
                  <a:srgbClr val="8383A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55600" indent="-252413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3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Structurally prune </a:t>
            </a:r>
            <a:r>
              <a:rPr lang="en-US" sz="3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and</a:t>
            </a:r>
            <a:r>
              <a:rPr lang="en-US" sz="3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 reconfigure</a:t>
            </a:r>
          </a:p>
          <a:p>
            <a:pPr lvl="1">
              <a:buClr>
                <a:schemeClr val="bg2"/>
              </a:buClr>
              <a:buSzPct val="100000"/>
              <a:buFont typeface="Arial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Maintain a dense form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56C9750B-E6D6-A748-A605-A19E9EDF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973" y="712578"/>
            <a:ext cx="8603100" cy="770286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8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Need to train all parameters?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F425B975-36C1-3641-83FE-37324507B809}"/>
              </a:ext>
            </a:extLst>
          </p:cNvPr>
          <p:cNvSpPr/>
          <p:nvPr/>
        </p:nvSpPr>
        <p:spPr>
          <a:xfrm>
            <a:off x="5702105" y="4279442"/>
            <a:ext cx="668216" cy="109858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3F4604-F696-9643-9C9A-569EC346F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474" y="3532653"/>
            <a:ext cx="2738849" cy="27388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9C07A6-92CF-3A43-922F-47FC7E562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563" y="3532890"/>
            <a:ext cx="2732682" cy="27515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3886" y="587829"/>
            <a:ext cx="9742714" cy="582732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56C9750B-E6D6-A748-A605-A19E9EDFE27F}"/>
              </a:ext>
            </a:extLst>
          </p:cNvPr>
          <p:cNvSpPr txBox="1">
            <a:spLocks/>
          </p:cNvSpPr>
          <p:nvPr/>
        </p:nvSpPr>
        <p:spPr>
          <a:xfrm>
            <a:off x="602646" y="2664355"/>
            <a:ext cx="11284554" cy="1736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100" b="1">
                <a:solidFill>
                  <a:srgbClr val="CC6633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ctr">
              <a:buSzTx/>
              <a:buFontTx/>
              <a:buNone/>
            </a:pPr>
            <a:r>
              <a:rPr lang="en-US" sz="5200" b="1" dirty="0" err="1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PruneTrain</a:t>
            </a:r>
            <a:r>
              <a:rPr lang="en-US" sz="5200" b="1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:</a:t>
            </a:r>
          </a:p>
          <a:p>
            <a:pPr algn="ctr">
              <a:buSzTx/>
              <a:buFontTx/>
              <a:buNone/>
            </a:pPr>
            <a:r>
              <a:rPr lang="en-US" sz="5200" b="1" dirty="0">
                <a:solidFill>
                  <a:schemeClr val="tx1"/>
                </a:solidFill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Model pruning for faster training</a:t>
            </a:r>
          </a:p>
        </p:txBody>
      </p:sp>
    </p:spTree>
    <p:extLst>
      <p:ext uri="{BB962C8B-B14F-4D97-AF65-F5344CB8AC3E}">
        <p14:creationId xmlns:p14="http://schemas.microsoft.com/office/powerpoint/2010/main" val="97603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ular Callout 20"/>
          <p:cNvSpPr/>
          <p:nvPr/>
        </p:nvSpPr>
        <p:spPr>
          <a:xfrm>
            <a:off x="7199457" y="2867364"/>
            <a:ext cx="3831220" cy="1851949"/>
          </a:xfrm>
          <a:prstGeom prst="wedgeRoundRectCallout">
            <a:avLst>
              <a:gd name="adj1" fmla="val -43904"/>
              <a:gd name="adj2" fmla="val 102332"/>
              <a:gd name="adj3" fmla="val 16667"/>
            </a:avLst>
          </a:prstGeom>
          <a:solidFill>
            <a:srgbClr val="0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4356" y="662398"/>
            <a:ext cx="10508834" cy="492919"/>
          </a:xfrm>
        </p:spPr>
        <p:txBody>
          <a:bodyPr/>
          <a:lstStyle/>
          <a:p>
            <a:pPr lvl="0" algn="ctr">
              <a:buSzTx/>
              <a:buNone/>
            </a:pPr>
            <a:r>
              <a:rPr lang="en-US" sz="4200" b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Group lasso regularization </a:t>
            </a:r>
            <a:r>
              <a:rPr lang="en-US" sz="4200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</a:rPr>
              <a:t>for channel pruning</a:t>
            </a:r>
            <a:endParaRPr lang="en-US" sz="4200" b="1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endParaRPr lang="uk-U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38E80-A3D9-DC4F-B1BD-D04A8175187C}"/>
                  </a:ext>
                </a:extLst>
              </p:cNvPr>
              <p:cNvSpPr txBox="1"/>
              <p:nvPr/>
            </p:nvSpPr>
            <p:spPr>
              <a:xfrm>
                <a:off x="7339371" y="2927115"/>
                <a:ext cx="3598934" cy="1647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is-IS" sz="3800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𝑙</m:t>
                          </m:r>
                        </m:sub>
                        <m:sup>
                          <m:r>
                            <a:rPr lang="en-US" sz="3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𝐿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3800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sz="3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𝑐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𝑙</m:t>
                                  </m:r>
                                </m:sub>
                              </m:sSub>
                            </m:sup>
                            <m:e>
                              <m:r>
                                <a:rPr lang="en-US" sz="3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∥</m:t>
                                  </m:r>
                                </m:e>
                                <m:sub>
                                  <m:r>
                                    <a:rPr lang="en-US" sz="38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3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8D38E80-A3D9-DC4F-B1BD-D04A81751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371" y="2927115"/>
                <a:ext cx="3598934" cy="164756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3C498E-A7C9-0647-89DE-A3721ABEA504}"/>
                  </a:ext>
                </a:extLst>
              </p:cNvPr>
              <p:cNvSpPr txBox="1"/>
              <p:nvPr/>
            </p:nvSpPr>
            <p:spPr>
              <a:xfrm>
                <a:off x="8940800" y="4945480"/>
                <a:ext cx="304897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𝑛𝑜𝑟𝑚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weights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per channel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63C498E-A7C9-0647-89DE-A3721ABEA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800" y="4945480"/>
                <a:ext cx="3048976" cy="954107"/>
              </a:xfrm>
              <a:prstGeom prst="rect">
                <a:avLst/>
              </a:prstGeom>
              <a:blipFill rotWithShape="0">
                <a:blip r:embed="rId4"/>
                <a:stretch>
                  <a:fillRect t="-5732" r="-3200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1CF8430-2A2C-B04D-A9EA-FFE7F3693B22}"/>
              </a:ext>
            </a:extLst>
          </p:cNvPr>
          <p:cNvSpPr txBox="1"/>
          <p:nvPr/>
        </p:nvSpPr>
        <p:spPr>
          <a:xfrm>
            <a:off x="3451272" y="4937717"/>
            <a:ext cx="3890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Regularization coefficient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59B967-7F32-BD40-81FF-C5BD48FB35D1}"/>
              </a:ext>
            </a:extLst>
          </p:cNvPr>
          <p:cNvCxnSpPr>
            <a:cxnSpLocks/>
          </p:cNvCxnSpPr>
          <p:nvPr/>
        </p:nvCxnSpPr>
        <p:spPr>
          <a:xfrm>
            <a:off x="9263282" y="4189554"/>
            <a:ext cx="159377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64A91AA-CBA3-2A41-8F21-E0C451E1CAF0}"/>
              </a:ext>
            </a:extLst>
          </p:cNvPr>
          <p:cNvCxnSpPr>
            <a:cxnSpLocks/>
          </p:cNvCxnSpPr>
          <p:nvPr/>
        </p:nvCxnSpPr>
        <p:spPr>
          <a:xfrm>
            <a:off x="7376146" y="4049073"/>
            <a:ext cx="296842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C0547E-90AB-2F4A-8AEC-BCE39B7DBEF0}"/>
              </a:ext>
            </a:extLst>
          </p:cNvPr>
          <p:cNvCxnSpPr>
            <a:cxnSpLocks/>
          </p:cNvCxnSpPr>
          <p:nvPr/>
        </p:nvCxnSpPr>
        <p:spPr>
          <a:xfrm flipV="1">
            <a:off x="6404037" y="4049074"/>
            <a:ext cx="1120530" cy="873255"/>
          </a:xfrm>
          <a:prstGeom prst="line">
            <a:avLst/>
          </a:prstGeom>
          <a:ln w="3175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97E002-8348-6D4F-9B84-DC9DA976237F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9907929" y="4189554"/>
            <a:ext cx="557359" cy="755926"/>
          </a:xfrm>
          <a:prstGeom prst="line">
            <a:avLst/>
          </a:prstGeom>
          <a:ln w="31750">
            <a:solidFill>
              <a:srgbClr val="FF00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D90A8C4-61DD-6E4A-95F5-0427BE0D026D}"/>
                  </a:ext>
                </a:extLst>
              </p:cNvPr>
              <p:cNvSpPr txBox="1"/>
              <p:nvPr/>
            </p:nvSpPr>
            <p:spPr>
              <a:xfrm>
                <a:off x="2268530" y="3491350"/>
                <a:ext cx="4888454" cy="630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charset="0"/>
                            </a:rPr>
                            <m:t>𝐿𝑜𝑠𝑠</m:t>
                          </m:r>
                        </m:e>
                        <m:sub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𝑐𝑟𝑜𝑠𝑠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𝑒𝑛𝑡𝑟𝑜𝑝𝑦</m:t>
                          </m:r>
                        </m:sub>
                      </m:sSub>
                      <m:r>
                        <a:rPr lang="en-US" sz="3800" b="0" i="1" smtClean="0">
                          <a:latin typeface="Cambria Math" charset="0"/>
                        </a:rPr>
                        <m:t>(</m:t>
                      </m:r>
                      <m:r>
                        <a:rPr lang="en-US" sz="3800" b="1" i="1" smtClean="0">
                          <a:latin typeface="Cambria Math" charset="0"/>
                        </a:rPr>
                        <m:t>𝑾</m:t>
                      </m:r>
                      <m:r>
                        <a:rPr lang="en-US" sz="3800" b="0" i="1" smtClean="0">
                          <a:latin typeface="Cambria Math" charset="0"/>
                        </a:rPr>
                        <m:t>)</m:t>
                      </m:r>
                      <m:r>
                        <a:rPr lang="en-US" sz="3800" i="1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3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D90A8C4-61DD-6E4A-95F5-0427BE0D0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530" y="3491350"/>
                <a:ext cx="4888454" cy="63094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1FA66A37-5815-E54C-A046-EC5FD9CD1AAB}"/>
              </a:ext>
            </a:extLst>
          </p:cNvPr>
          <p:cNvSpPr/>
          <p:nvPr/>
        </p:nvSpPr>
        <p:spPr>
          <a:xfrm>
            <a:off x="5516956" y="5637977"/>
            <a:ext cx="3365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b="1" i="1" dirty="0">
                <a:latin typeface="Calibri" panose="020F0502020204030204" pitchFamily="34" charset="0"/>
                <a:ea typeface="Lato" charset="0"/>
                <a:cs typeface="Calibri" panose="020F0502020204030204" pitchFamily="34" charset="0"/>
                <a:sym typeface="Wingdings"/>
              </a:rPr>
              <a:t>Regularization loss</a:t>
            </a:r>
            <a:endParaRPr lang="en-US" sz="2800" b="1" i="1" dirty="0">
              <a:latin typeface="Calibri" panose="020F0502020204030204" pitchFamily="34" charset="0"/>
              <a:ea typeface="Lato" charset="0"/>
              <a:cs typeface="Calibri" panose="020F05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96086" y="3060416"/>
            <a:ext cx="10930340" cy="1253884"/>
            <a:chOff x="493862" y="2658460"/>
            <a:chExt cx="10930340" cy="12538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618067" y="2667358"/>
                  <a:ext cx="711733" cy="1231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0" i="1" smtClean="0">
                            <a:latin typeface="Cambria Math" charset="0"/>
                          </a:rPr>
                          <m:t>(</m:t>
                        </m:r>
                      </m:oMath>
                    </m:oMathPara>
                  </a14:m>
                  <a:endParaRPr lang="en-US" sz="80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067" y="2667358"/>
                  <a:ext cx="711733" cy="123110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712469" y="2658460"/>
                  <a:ext cx="711733" cy="1231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0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80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2469" y="2658460"/>
                  <a:ext cx="711733" cy="123110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93862" y="2897386"/>
                  <a:ext cx="1495088" cy="10149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mr-IN" sz="5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mr-IN" sz="5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mr-IN" sz="5000" b="0" i="0" smtClean="0">
                                    <a:latin typeface="Cambria Math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5000" b="1" i="1" smtClean="0">
                                    <a:latin typeface="Cambria Math" charset="0"/>
                                  </a:rPr>
                                  <m:t>𝑾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5000" b="0" i="1" smtClean="0">
                                <a:latin typeface="Cambria Math" charset="0"/>
                              </a:rPr>
                              <m:t> </m:t>
                            </m:r>
                          </m:e>
                        </m:func>
                      </m:oMath>
                    </m:oMathPara>
                  </a14:m>
                  <a:endParaRPr lang="en-US" sz="50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862" y="2897386"/>
                  <a:ext cx="1495088" cy="101495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2566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  <p:bldP spid="18" grpId="0"/>
      <p:bldP spid="22" grpId="0"/>
    </p:bldLst>
  </p:timing>
</p:sld>
</file>

<file path=ppt/theme/theme1.xml><?xml version="1.0" encoding="utf-8"?>
<a:theme xmlns:a="http://schemas.openxmlformats.org/drawingml/2006/main" name="LPH2015">
  <a:themeElements>
    <a:clrScheme name="UT Primary">
      <a:dk1>
        <a:srgbClr val="003057"/>
      </a:dk1>
      <a:lt1>
        <a:srgbClr val="FFFFFF"/>
      </a:lt1>
      <a:dk2>
        <a:srgbClr val="115E67"/>
      </a:dk2>
      <a:lt2>
        <a:srgbClr val="F7F4EB"/>
      </a:lt2>
      <a:accent1>
        <a:srgbClr val="115E67"/>
      </a:accent1>
      <a:accent2>
        <a:srgbClr val="CB6015"/>
      </a:accent2>
      <a:accent3>
        <a:srgbClr val="57848A"/>
      </a:accent3>
      <a:accent4>
        <a:srgbClr val="82A54C"/>
      </a:accent4>
      <a:accent5>
        <a:srgbClr val="BEA15A"/>
      </a:accent5>
      <a:accent6>
        <a:srgbClr val="F2A900"/>
      </a:accent6>
      <a:hlink>
        <a:srgbClr val="576E32"/>
      </a:hlink>
      <a:folHlink>
        <a:srgbClr val="578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35850</TotalTime>
  <Words>1389</Words>
  <Application>Microsoft Macintosh PowerPoint</Application>
  <PresentationFormat>Widescreen</PresentationFormat>
  <Paragraphs>327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Lato</vt:lpstr>
      <vt:lpstr>Questrial</vt:lpstr>
      <vt:lpstr>Arial</vt:lpstr>
      <vt:lpstr>Calibri</vt:lpstr>
      <vt:lpstr>Cambria Math</vt:lpstr>
      <vt:lpstr>Times</vt:lpstr>
      <vt:lpstr>LPH2015</vt:lpstr>
      <vt:lpstr>PruneTrain: Fast Neural Network Training by Dynamic Sparse Model Reconfiguration</vt:lpstr>
      <vt:lpstr>Deep learning is everywhere</vt:lpstr>
      <vt:lpstr>PowerPoint Presentation</vt:lpstr>
      <vt:lpstr>PowerPoint Presentation</vt:lpstr>
      <vt:lpstr>To reduce training time…</vt:lpstr>
      <vt:lpstr>Not all parameters are equally important</vt:lpstr>
      <vt:lpstr>Need to train all parameters?</vt:lpstr>
      <vt:lpstr>Need to train all parameters?</vt:lpstr>
      <vt:lpstr>Group lasso regularization for channel pruning</vt:lpstr>
      <vt:lpstr>Group lasso regularization for channel pruning</vt:lpstr>
      <vt:lpstr>Prior work has limited performance gain</vt:lpstr>
      <vt:lpstr>PowerPoint Presentation</vt:lpstr>
      <vt:lpstr>Sparsified channels do not revive</vt:lpstr>
      <vt:lpstr>PowerPoint Presentation</vt:lpstr>
      <vt:lpstr>Stronger sparsification on early layers</vt:lpstr>
      <vt:lpstr>Stronger sparsification on early layers</vt:lpstr>
      <vt:lpstr>Channel sparsification leads to layer pruning</vt:lpstr>
      <vt:lpstr>So far… </vt:lpstr>
      <vt:lpstr>Pruning techniques  for practical training speedup</vt:lpstr>
      <vt:lpstr>Many training runs to find a good coefficient</vt:lpstr>
      <vt:lpstr>Fast regularization coefficient search</vt:lpstr>
      <vt:lpstr>Pruning techniques  for practical training speedup</vt:lpstr>
      <vt:lpstr>Matching channel indices</vt:lpstr>
      <vt:lpstr>Matching channel indices</vt:lpstr>
      <vt:lpstr>Costly indexing is needed for channel pruning</vt:lpstr>
      <vt:lpstr>Tensor reshaping cost &gt; computation cost</vt:lpstr>
      <vt:lpstr>No tensor reshaping with channel union</vt:lpstr>
      <vt:lpstr>2.2X speedup over channel indexing</vt:lpstr>
      <vt:lpstr>Pruning techniques  for practical training speedup</vt:lpstr>
      <vt:lpstr>Channel pruning reduces data parallelism</vt:lpstr>
      <vt:lpstr>Dynamic mini-batch adjustment  keeps compute units busy</vt:lpstr>
      <vt:lpstr>Dynamic mini-batch adjustment  keeps compute units busy</vt:lpstr>
      <vt:lpstr>Dynamic mini-batch adjustment  keeps compute units busy</vt:lpstr>
      <vt:lpstr>PowerPoint Presentation</vt:lpstr>
      <vt:lpstr>Evaluation</vt:lpstr>
      <vt:lpstr>Training FLOPs vs. training time</vt:lpstr>
      <vt:lpstr>Inference performance</vt:lpstr>
      <vt:lpstr>Inference performance</vt:lpstr>
      <vt:lpstr>Comparison to pruning with a pre-trained model</vt:lpstr>
      <vt:lpstr>Comparison to pruning with a pre-trained model</vt:lpstr>
      <vt:lpstr>Communication saving in distributed training</vt:lpstr>
      <vt:lpstr>Individual parameter sparsity</vt:lpstr>
      <vt:lpstr>Summarizing PruneTrain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Bandwidth Efficient Deep Neural Network Training</dc:title>
  <cp:lastModifiedBy>Lym Sangkug</cp:lastModifiedBy>
  <cp:revision>5088</cp:revision>
  <cp:lastPrinted>2019-11-14T19:34:39Z</cp:lastPrinted>
  <dcterms:modified xsi:type="dcterms:W3CDTF">2019-12-03T17:15:10Z</dcterms:modified>
</cp:coreProperties>
</file>