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318" r:id="rId3"/>
    <p:sldId id="319" r:id="rId4"/>
    <p:sldId id="302" r:id="rId5"/>
    <p:sldId id="320" r:id="rId6"/>
    <p:sldId id="321" r:id="rId7"/>
    <p:sldId id="322" r:id="rId8"/>
    <p:sldId id="326" r:id="rId9"/>
    <p:sldId id="323" r:id="rId10"/>
    <p:sldId id="325" r:id="rId11"/>
    <p:sldId id="328" r:id="rId12"/>
    <p:sldId id="324" r:id="rId13"/>
    <p:sldId id="327" r:id="rId14"/>
    <p:sldId id="329" r:id="rId15"/>
    <p:sldId id="330" r:id="rId16"/>
    <p:sldId id="333" r:id="rId17"/>
    <p:sldId id="331" r:id="rId18"/>
    <p:sldId id="332" r:id="rId19"/>
    <p:sldId id="334" r:id="rId20"/>
    <p:sldId id="335" r:id="rId21"/>
    <p:sldId id="337" r:id="rId22"/>
    <p:sldId id="309" r:id="rId23"/>
    <p:sldId id="340" r:id="rId24"/>
    <p:sldId id="339" r:id="rId25"/>
  </p:sldIdLst>
  <p:sldSz cx="12192000" cy="6858000"/>
  <p:notesSz cx="9929813"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E5EAF5"/>
    <a:srgbClr val="EEB882"/>
    <a:srgbClr val="EDB23B"/>
    <a:srgbClr val="EFF2F8"/>
    <a:srgbClr val="707070"/>
    <a:srgbClr val="C8A54C"/>
    <a:srgbClr val="5B9BD5"/>
    <a:srgbClr val="FFFFFF"/>
    <a:srgbClr val="568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83" autoAdjust="0"/>
    <p:restoredTop sz="76121" autoAdjust="0"/>
  </p:normalViewPr>
  <p:slideViewPr>
    <p:cSldViewPr snapToGrid="0">
      <p:cViewPr varScale="1">
        <p:scale>
          <a:sx n="91" d="100"/>
          <a:sy n="91" d="100"/>
        </p:scale>
        <p:origin x="594" y="78"/>
      </p:cViewPr>
      <p:guideLst/>
    </p:cSldViewPr>
  </p:slideViewPr>
  <p:notesTextViewPr>
    <p:cViewPr>
      <p:scale>
        <a:sx n="3" d="2"/>
        <a:sy n="3" d="2"/>
      </p:scale>
      <p:origin x="0" y="0"/>
    </p:cViewPr>
  </p:notesTextViewPr>
  <p:notesViewPr>
    <p:cSldViewPr snapToGrid="0">
      <p:cViewPr varScale="1">
        <p:scale>
          <a:sx n="91" d="100"/>
          <a:sy n="91" d="100"/>
        </p:scale>
        <p:origin x="271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334DE0A-1F22-4E85-8EC7-D290972E8D54}"/>
              </a:ext>
            </a:extLst>
          </p:cNvPr>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53CDEE8-9D54-4559-B871-DF9AE546C3C5}"/>
              </a:ext>
            </a:extLst>
          </p:cNvPr>
          <p:cNvSpPr>
            <a:spLocks noGrp="1"/>
          </p:cNvSpPr>
          <p:nvPr>
            <p:ph type="dt" sz="quarter" idx="1"/>
          </p:nvPr>
        </p:nvSpPr>
        <p:spPr>
          <a:xfrm>
            <a:off x="5624596" y="1"/>
            <a:ext cx="4302919" cy="341064"/>
          </a:xfrm>
          <a:prstGeom prst="rect">
            <a:avLst/>
          </a:prstGeom>
        </p:spPr>
        <p:txBody>
          <a:bodyPr vert="horz" lIns="91440" tIns="45720" rIns="91440" bIns="45720" rtlCol="0"/>
          <a:lstStyle>
            <a:lvl1pPr algn="r">
              <a:defRPr sz="1200"/>
            </a:lvl1pPr>
          </a:lstStyle>
          <a:p>
            <a:fld id="{6E580FA6-F808-45D4-A682-B32A920E124C}" type="datetimeFigureOut">
              <a:rPr lang="zh-CN" altLang="en-US" smtClean="0"/>
              <a:t>2019/11/15</a:t>
            </a:fld>
            <a:endParaRPr lang="zh-CN" altLang="en-US"/>
          </a:p>
        </p:txBody>
      </p:sp>
      <p:sp>
        <p:nvSpPr>
          <p:cNvPr id="4" name="页脚占位符 3">
            <a:extLst>
              <a:ext uri="{FF2B5EF4-FFF2-40B4-BE49-F238E27FC236}">
                <a16:creationId xmlns:a16="http://schemas.microsoft.com/office/drawing/2014/main" id="{0106E4D2-BBE1-4536-8EB7-C0A3723B7B5D}"/>
              </a:ext>
            </a:extLst>
          </p:cNvPr>
          <p:cNvSpPr>
            <a:spLocks noGrp="1"/>
          </p:cNvSpPr>
          <p:nvPr>
            <p:ph type="ftr" sz="quarter" idx="2"/>
          </p:nvPr>
        </p:nvSpPr>
        <p:spPr>
          <a:xfrm>
            <a:off x="0" y="6456612"/>
            <a:ext cx="4302919" cy="3410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67E4B68-0785-43B3-8E32-8CFB1F4B9EC3}"/>
              </a:ext>
            </a:extLst>
          </p:cNvPr>
          <p:cNvSpPr>
            <a:spLocks noGrp="1"/>
          </p:cNvSpPr>
          <p:nvPr>
            <p:ph type="sldNum" sz="quarter" idx="3"/>
          </p:nvPr>
        </p:nvSpPr>
        <p:spPr>
          <a:xfrm>
            <a:off x="5624596" y="6456612"/>
            <a:ext cx="4302919" cy="341063"/>
          </a:xfrm>
          <a:prstGeom prst="rect">
            <a:avLst/>
          </a:prstGeom>
        </p:spPr>
        <p:txBody>
          <a:bodyPr vert="horz" lIns="91440" tIns="45720" rIns="91440" bIns="45720" rtlCol="0" anchor="b"/>
          <a:lstStyle>
            <a:lvl1pPr algn="r">
              <a:defRPr sz="1200"/>
            </a:lvl1pPr>
          </a:lstStyle>
          <a:p>
            <a:fld id="{B48DFF47-D690-46D5-A4DA-8CA15E8AE531}" type="slidenum">
              <a:rPr lang="zh-CN" altLang="en-US" smtClean="0"/>
              <a:t>‹#›</a:t>
            </a:fld>
            <a:endParaRPr lang="zh-CN" altLang="en-US"/>
          </a:p>
        </p:txBody>
      </p:sp>
    </p:spTree>
    <p:extLst>
      <p:ext uri="{BB962C8B-B14F-4D97-AF65-F5344CB8AC3E}">
        <p14:creationId xmlns:p14="http://schemas.microsoft.com/office/powerpoint/2010/main" val="3288140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4EFBF595-37C3-4E5E-8465-3A01F0003739}" type="datetimeFigureOut">
              <a:rPr lang="zh-CN" altLang="en-US" smtClean="0"/>
              <a:t>2019/11/15</a:t>
            </a:fld>
            <a:endParaRPr lang="zh-CN" altLang="en-US"/>
          </a:p>
        </p:txBody>
      </p:sp>
      <p:sp>
        <p:nvSpPr>
          <p:cNvPr id="4" name="幻灯片图像占位符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9E8953D5-821E-4A97-AB55-23F8CF80195D}" type="slidenum">
              <a:rPr lang="zh-CN" altLang="en-US" smtClean="0"/>
              <a:t>‹#›</a:t>
            </a:fld>
            <a:endParaRPr lang="zh-CN" altLang="en-US"/>
          </a:p>
        </p:txBody>
      </p:sp>
    </p:spTree>
    <p:extLst>
      <p:ext uri="{BB962C8B-B14F-4D97-AF65-F5344CB8AC3E}">
        <p14:creationId xmlns:p14="http://schemas.microsoft.com/office/powerpoint/2010/main" val="2345020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rmyaviation.tpub.com/AL0992/Ductility-21.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900" dirty="0"/>
              <a:t>Good morning, everyone! My name is </a:t>
            </a:r>
            <a:r>
              <a:rPr lang="en-US" altLang="zh-CN" sz="900" dirty="0" err="1"/>
              <a:t>LiKun</a:t>
            </a:r>
            <a:r>
              <a:rPr lang="en-US" altLang="zh-CN" sz="900" dirty="0"/>
              <a:t> and I’m from Institute of Computing Technology in Chinese Academy of Sciences. The title of our paper is </a:t>
            </a:r>
            <a:r>
              <a:rPr lang="en-US" altLang="zh-CN" sz="900" dirty="0" err="1"/>
              <a:t>OpenKMC</a:t>
            </a:r>
            <a:r>
              <a:rPr lang="en-US" altLang="zh-CN" sz="900" dirty="0"/>
              <a:t>: a KMC Design for a Hundred-Billion-Atom Simulation Using Millions of Cores on Sunway </a:t>
            </a:r>
            <a:r>
              <a:rPr lang="en-US" altLang="zh-CN" sz="900" dirty="0" err="1"/>
              <a:t>Taihulight</a:t>
            </a:r>
            <a:r>
              <a:rPr lang="en-US" altLang="zh-CN" sz="900" dirty="0"/>
              <a:t>. In our work, we design a new software for kinetic Monte Carlo simulation, and propose a series of methods to accelerate it, especially on Sunway </a:t>
            </a:r>
            <a:r>
              <a:rPr lang="en-US" altLang="zh-CN" sz="900" dirty="0" err="1"/>
              <a:t>Taihulight</a:t>
            </a:r>
            <a:r>
              <a:rPr lang="en-US" altLang="zh-CN" sz="900" dirty="0"/>
              <a:t>.</a:t>
            </a:r>
            <a:endParaRPr lang="zh-CN" altLang="en-US" sz="900" dirty="0"/>
          </a:p>
        </p:txBody>
      </p:sp>
      <p:sp>
        <p:nvSpPr>
          <p:cNvPr id="4" name="灯片编号占位符 3"/>
          <p:cNvSpPr>
            <a:spLocks noGrp="1"/>
          </p:cNvSpPr>
          <p:nvPr>
            <p:ph type="sldNum" sz="quarter" idx="10"/>
          </p:nvPr>
        </p:nvSpPr>
        <p:spPr/>
        <p:txBody>
          <a:bodyPr/>
          <a:lstStyle/>
          <a:p>
            <a:fld id="{9E8953D5-821E-4A97-AB55-23F8CF80195D}" type="slidenum">
              <a:rPr lang="zh-CN" altLang="en-US" smtClean="0"/>
              <a:t>1</a:t>
            </a:fld>
            <a:endParaRPr lang="zh-CN" altLang="en-US"/>
          </a:p>
        </p:txBody>
      </p:sp>
    </p:spTree>
    <p:extLst>
      <p:ext uri="{BB962C8B-B14F-4D97-AF65-F5344CB8AC3E}">
        <p14:creationId xmlns:p14="http://schemas.microsoft.com/office/powerpoint/2010/main" val="107325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As discussed previously, the ghost communication is hard to guarantee the efficiency and accuracy at the same time. Therefore, we propose a </a:t>
            </a:r>
            <a:r>
              <a:rPr lang="en-US" altLang="zh-CN" sz="1200" b="0" kern="1200" dirty="0" err="1">
                <a:solidFill>
                  <a:schemeClr val="tx1"/>
                </a:solidFill>
                <a:effectLst/>
                <a:latin typeface="+mn-lt"/>
                <a:ea typeface="+mn-ea"/>
                <a:cs typeface="+mn-cs"/>
              </a:rPr>
              <a:t>selfadaptive</a:t>
            </a:r>
            <a:r>
              <a:rPr lang="en-US" altLang="zh-CN" sz="1200" b="0" kern="1200" dirty="0">
                <a:solidFill>
                  <a:schemeClr val="tx1"/>
                </a:solidFill>
                <a:effectLst/>
                <a:latin typeface="+mn-lt"/>
                <a:ea typeface="+mn-ea"/>
                <a:cs typeface="+mn-cs"/>
              </a:rPr>
              <a:t> communication algorithm by utilizing the current state of the system including the propensities and hops number to perform communication adaptively.//By using the adaptive algorithm, </a:t>
            </a:r>
            <a:r>
              <a:rPr lang="en-US" altLang="zh-CN" sz="1200" b="0" kern="1200" dirty="0" err="1">
                <a:solidFill>
                  <a:schemeClr val="tx1"/>
                </a:solidFill>
                <a:effectLst/>
                <a:latin typeface="+mn-lt"/>
                <a:ea typeface="+mn-ea"/>
                <a:cs typeface="+mn-cs"/>
              </a:rPr>
              <a:t>OpenKMC</a:t>
            </a:r>
            <a:r>
              <a:rPr lang="en-US" altLang="zh-CN" sz="1200" b="0" kern="1200" dirty="0">
                <a:solidFill>
                  <a:schemeClr val="tx1"/>
                </a:solidFill>
                <a:effectLst/>
                <a:latin typeface="+mn-lt"/>
                <a:ea typeface="+mn-ea"/>
                <a:cs typeface="+mn-cs"/>
              </a:rPr>
              <a:t> could obtain a good balance between accuracy and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effectLst/>
              <a:latin typeface="+mn-lt"/>
              <a:ea typeface="+mn-ea"/>
              <a:cs typeface="+mn-cs"/>
            </a:endParaRPr>
          </a:p>
          <a:p>
            <a:endParaRPr lang="en-US" altLang="zh-CN" sz="1200" b="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9E8953D5-821E-4A97-AB55-23F8CF80195D}" type="slidenum">
              <a:rPr lang="zh-CN" altLang="en-US" smtClean="0"/>
              <a:t>10</a:t>
            </a:fld>
            <a:endParaRPr lang="zh-CN" altLang="en-US"/>
          </a:p>
        </p:txBody>
      </p:sp>
    </p:spTree>
    <p:extLst>
      <p:ext uri="{BB962C8B-B14F-4D97-AF65-F5344CB8AC3E}">
        <p14:creationId xmlns:p14="http://schemas.microsoft.com/office/powerpoint/2010/main" val="420879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The </a:t>
            </a:r>
            <a:r>
              <a:rPr lang="en-US" altLang="zh-CN" sz="1200" b="0" kern="1200" dirty="0" err="1">
                <a:solidFill>
                  <a:schemeClr val="tx1"/>
                </a:solidFill>
                <a:effectLst/>
                <a:latin typeface="+mn-lt"/>
                <a:ea typeface="+mn-ea"/>
                <a:cs typeface="+mn-cs"/>
              </a:rPr>
              <a:t>worldleading</a:t>
            </a:r>
            <a:r>
              <a:rPr lang="en-US" altLang="zh-CN" sz="1200" b="0" kern="1200" dirty="0">
                <a:solidFill>
                  <a:schemeClr val="tx1"/>
                </a:solidFill>
                <a:effectLst/>
                <a:latin typeface="+mn-lt"/>
                <a:ea typeface="+mn-ea"/>
                <a:cs typeface="+mn-cs"/>
              </a:rPr>
              <a:t> supercomputer, Sunway </a:t>
            </a:r>
            <a:r>
              <a:rPr lang="en-US" altLang="zh-CN" sz="1200" b="0" kern="1200" dirty="0" err="1">
                <a:solidFill>
                  <a:schemeClr val="tx1"/>
                </a:solidFill>
                <a:effectLst/>
                <a:latin typeface="+mn-lt"/>
                <a:ea typeface="+mn-ea"/>
                <a:cs typeface="+mn-cs"/>
              </a:rPr>
              <a:t>TaihuLight</a:t>
            </a:r>
            <a:r>
              <a:rPr lang="en-US" altLang="zh-CN" sz="1200" b="0" kern="1200" dirty="0">
                <a:solidFill>
                  <a:schemeClr val="tx1"/>
                </a:solidFill>
                <a:effectLst/>
                <a:latin typeface="+mn-lt"/>
                <a:ea typeface="+mn-ea"/>
                <a:cs typeface="+mn-cs"/>
              </a:rPr>
              <a:t>, ranks as the third machine currently in the world and achieves a peak performance over 125 </a:t>
            </a:r>
            <a:r>
              <a:rPr lang="en-US" altLang="zh-CN" sz="1200" b="0" kern="1200" dirty="0" err="1">
                <a:solidFill>
                  <a:schemeClr val="tx1"/>
                </a:solidFill>
                <a:effectLst/>
                <a:latin typeface="+mn-lt"/>
                <a:ea typeface="+mn-ea"/>
                <a:cs typeface="+mn-cs"/>
              </a:rPr>
              <a:t>Pflops.It</a:t>
            </a:r>
            <a:r>
              <a:rPr lang="en-US" altLang="zh-CN" sz="1200" b="0" kern="1200" dirty="0">
                <a:solidFill>
                  <a:schemeClr val="tx1"/>
                </a:solidFill>
                <a:effectLst/>
                <a:latin typeface="+mn-lt"/>
                <a:ea typeface="+mn-ea"/>
                <a:cs typeface="+mn-cs"/>
              </a:rPr>
              <a:t> is mainly enabled ~.//For the internal communication of CPE mesh, we have a register communication mechanism including 8column and 8row communication buses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effectLst/>
              <a:latin typeface="+mn-lt"/>
              <a:ea typeface="+mn-ea"/>
              <a:cs typeface="+mn-cs"/>
            </a:endParaRPr>
          </a:p>
          <a:p>
            <a:endParaRPr lang="en-US" altLang="zh-CN" sz="1200" b="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9E8953D5-821E-4A97-AB55-23F8CF80195D}" type="slidenum">
              <a:rPr lang="zh-CN" altLang="en-US" smtClean="0"/>
              <a:t>11</a:t>
            </a:fld>
            <a:endParaRPr lang="zh-CN" altLang="en-US"/>
          </a:p>
        </p:txBody>
      </p:sp>
    </p:spTree>
    <p:extLst>
      <p:ext uri="{BB962C8B-B14F-4D97-AF65-F5344CB8AC3E}">
        <p14:creationId xmlns:p14="http://schemas.microsoft.com/office/powerpoint/2010/main" val="414068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left figure shows how bandwidth varies with the data block sizes of </a:t>
            </a:r>
            <a:r>
              <a:rPr lang="en-US" altLang="zh-CN" sz="1200" kern="1200" dirty="0" err="1">
                <a:solidFill>
                  <a:schemeClr val="tx1"/>
                </a:solidFill>
                <a:effectLst/>
                <a:latin typeface="+mn-lt"/>
                <a:ea typeface="+mn-ea"/>
                <a:cs typeface="+mn-cs"/>
              </a:rPr>
              <a:t>strided</a:t>
            </a:r>
            <a:r>
              <a:rPr lang="en-US" altLang="zh-CN" sz="1200" kern="1200" dirty="0">
                <a:solidFill>
                  <a:schemeClr val="tx1"/>
                </a:solidFill>
                <a:effectLst/>
                <a:latin typeface="+mn-lt"/>
                <a:ea typeface="+mn-ea"/>
                <a:cs typeface="+mn-cs"/>
              </a:rPr>
              <a:t> DMA access for each CPE, when the total accessed data size of each CPE is 32 KB. On Sunway processor, when cache line size is 256 bytes, it will reach the peak bandwidth even if the accessed address is distributed randomly. We consider reorganizing the atom data from </a:t>
            </a:r>
            <a:r>
              <a:rPr lang="en-US" altLang="zh-CN" sz="1200" kern="1200" dirty="0" err="1">
                <a:solidFill>
                  <a:schemeClr val="tx1"/>
                </a:solidFill>
                <a:effectLst/>
                <a:latin typeface="+mn-lt"/>
                <a:ea typeface="+mn-ea"/>
                <a:cs typeface="+mn-cs"/>
              </a:rPr>
              <a:t>soa</a:t>
            </a:r>
            <a:r>
              <a:rPr lang="en-US" altLang="zh-CN" sz="1200" kern="1200" dirty="0">
                <a:solidFill>
                  <a:schemeClr val="tx1"/>
                </a:solidFill>
                <a:effectLst/>
                <a:latin typeface="+mn-lt"/>
                <a:ea typeface="+mn-ea"/>
                <a:cs typeface="+mn-cs"/>
              </a:rPr>
              <a:t> to </a:t>
            </a:r>
            <a:r>
              <a:rPr lang="en-US" altLang="zh-CN" sz="1200" kern="1200" dirty="0" err="1">
                <a:solidFill>
                  <a:schemeClr val="tx1"/>
                </a:solidFill>
                <a:effectLst/>
                <a:latin typeface="+mn-lt"/>
                <a:ea typeface="+mn-ea"/>
                <a:cs typeface="+mn-cs"/>
              </a:rPr>
              <a:t>aos</a:t>
            </a:r>
            <a:r>
              <a:rPr lang="en-US" altLang="zh-CN" sz="1200" kern="1200" dirty="0">
                <a:solidFill>
                  <a:schemeClr val="tx1"/>
                </a:solidFill>
                <a:effectLst/>
                <a:latin typeface="+mn-lt"/>
                <a:ea typeface="+mn-ea"/>
                <a:cs typeface="+mn-cs"/>
              </a:rPr>
              <a:t> form and thus, a ~. We extract the essential attributes of a lattice site including ID, type and position, and pack them together into a new atom data structure of 32 bytes for ghost cells. When we fetch cache lines from memory, memory access blocks are always aligned since cache lines are formed by 8 atom data structures. At the same time, we can also make full use of spatial locality of cache because adjacent ghost cells are generally accessed successively.</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12</a:t>
            </a:fld>
            <a:endParaRPr lang="zh-CN" altLang="en-US"/>
          </a:p>
        </p:txBody>
      </p:sp>
    </p:spTree>
    <p:extLst>
      <p:ext uri="{BB962C8B-B14F-4D97-AF65-F5344CB8AC3E}">
        <p14:creationId xmlns:p14="http://schemas.microsoft.com/office/powerpoint/2010/main" val="394330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order to further improve the performance of </a:t>
            </a:r>
            <a:r>
              <a:rPr lang="en-US" altLang="zh-CN" sz="1200" kern="1200" dirty="0" err="1">
                <a:solidFill>
                  <a:schemeClr val="tx1"/>
                </a:solidFill>
                <a:effectLst/>
                <a:latin typeface="+mn-lt"/>
                <a:ea typeface="+mn-ea"/>
                <a:cs typeface="+mn-cs"/>
              </a:rPr>
              <a:t>OpenKMC</a:t>
            </a:r>
            <a:r>
              <a:rPr lang="en-US" altLang="zh-CN" sz="1200" kern="1200" dirty="0">
                <a:solidFill>
                  <a:schemeClr val="tx1"/>
                </a:solidFill>
                <a:effectLst/>
                <a:latin typeface="+mn-lt"/>
                <a:ea typeface="+mn-ea"/>
                <a:cs typeface="+mn-cs"/>
              </a:rPr>
              <a:t>, we propose an algorithm to utilize the CPEs on Sunway processor. First, we define the MPE as a template, the left 8 CPEs in yellow color as messengers, and the right 7*8 CPEs as translation CPEs. Then the data are copied from MPE to CPEs; Next, the data are computed on translation CPEs and then copied to messenger CPEs for further judgement and </a:t>
            </a:r>
            <a:r>
              <a:rPr lang="en-US" altLang="zh-CN" sz="1200" kern="1200" dirty="0" err="1">
                <a:solidFill>
                  <a:schemeClr val="tx1"/>
                </a:solidFill>
                <a:effectLst/>
                <a:latin typeface="+mn-lt"/>
                <a:ea typeface="+mn-ea"/>
                <a:cs typeface="+mn-cs"/>
              </a:rPr>
              <a:t>formating</a:t>
            </a:r>
            <a:r>
              <a:rPr lang="en-US" altLang="zh-CN" sz="1200" kern="1200" dirty="0">
                <a:solidFill>
                  <a:schemeClr val="tx1"/>
                </a:solidFill>
                <a:effectLst/>
                <a:latin typeface="+mn-lt"/>
                <a:ea typeface="+mn-ea"/>
                <a:cs typeface="+mn-cs"/>
              </a:rPr>
              <a:t> via fast register communication; finally, the results are transferred back from the messenger CPEs to the MPE. Through decoupling the computation process of MPE and assigning different roles on CPEs precisely, all CPEs work with its own designated task, and the KMC simulation is accelerated efficiently by very fast register communication.</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13</a:t>
            </a:fld>
            <a:endParaRPr lang="zh-CN" altLang="en-US"/>
          </a:p>
        </p:txBody>
      </p:sp>
    </p:spTree>
    <p:extLst>
      <p:ext uri="{BB962C8B-B14F-4D97-AF65-F5344CB8AC3E}">
        <p14:creationId xmlns:p14="http://schemas.microsoft.com/office/powerpoint/2010/main" val="5897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also implement vectorization in our work using the vector registers on Sunway processors. </a:t>
            </a:r>
            <a:r>
              <a:rPr lang="en-US" altLang="zh-CN" dirty="0"/>
              <a:t>One is the cache efficiency. This data structure ensures that the data for a single atom will be on a single cache line with 256- bit width. The other is the memory-access efficiency. Since the data are aligned on 256-bit boundaries, the coordinates or momenta of a single atom can be moved to the vector register by a single vector-load instruction.</a:t>
            </a:r>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14</a:t>
            </a:fld>
            <a:endParaRPr lang="zh-CN" altLang="en-US"/>
          </a:p>
        </p:txBody>
      </p:sp>
    </p:spTree>
    <p:extLst>
      <p:ext uri="{BB962C8B-B14F-4D97-AF65-F5344CB8AC3E}">
        <p14:creationId xmlns:p14="http://schemas.microsoft.com/office/powerpoint/2010/main" val="64415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figure shows ~. By using SIMD operations, we exploit data-level parallelism and it leads a more efficient computation on CPEs.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9E8953D5-821E-4A97-AB55-23F8CF80195D}" type="slidenum">
              <a:rPr lang="zh-CN" altLang="en-US" smtClean="0"/>
              <a:t>15</a:t>
            </a:fld>
            <a:endParaRPr lang="zh-CN" altLang="en-US"/>
          </a:p>
        </p:txBody>
      </p:sp>
    </p:spTree>
    <p:extLst>
      <p:ext uri="{BB962C8B-B14F-4D97-AF65-F5344CB8AC3E}">
        <p14:creationId xmlns:p14="http://schemas.microsoft.com/office/powerpoint/2010/main" val="350430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In order to validate the accuracy of </a:t>
            </a:r>
            <a:r>
              <a:rPr lang="en-US" altLang="zh-CN" sz="1200" b="0" kern="1200" dirty="0" err="1">
                <a:solidFill>
                  <a:schemeClr val="tx1"/>
                </a:solidFill>
                <a:effectLst/>
                <a:latin typeface="+mn-lt"/>
                <a:ea typeface="+mn-ea"/>
                <a:cs typeface="+mn-cs"/>
              </a:rPr>
              <a:t>OpenKMC,a</a:t>
            </a:r>
            <a:r>
              <a:rPr lang="en-US" altLang="zh-CN" sz="1200" b="0" kern="1200" dirty="0">
                <a:solidFill>
                  <a:schemeClr val="tx1"/>
                </a:solidFill>
                <a:effectLst/>
                <a:latin typeface="+mn-lt"/>
                <a:ea typeface="+mn-ea"/>
                <a:cs typeface="+mn-cs"/>
              </a:rPr>
              <a:t> series of thermal ageing simulations have been performed between 663 and 773 K on Sunway and Intel architecture  compared to the experiments of TN as well as the simulation results of Vincent. </a:t>
            </a:r>
            <a:br>
              <a:rPr lang="en-US" altLang="zh-CN" sz="1200" b="0" kern="1200" dirty="0">
                <a:solidFill>
                  <a:schemeClr val="tx1"/>
                </a:solidFill>
                <a:effectLst/>
                <a:latin typeface="+mn-lt"/>
                <a:ea typeface="+mn-ea"/>
                <a:cs typeface="+mn-cs"/>
              </a:rPr>
            </a:br>
            <a:r>
              <a:rPr lang="en-US" altLang="zh-CN" sz="1200" b="0" kern="1200" dirty="0">
                <a:solidFill>
                  <a:schemeClr val="tx1"/>
                </a:solidFill>
                <a:effectLst/>
                <a:latin typeface="+mn-lt"/>
                <a:ea typeface="+mn-ea"/>
                <a:cs typeface="+mn-cs"/>
              </a:rPr>
              <a:t>It is clear that the Cu precipitates progressively during the thermal aging simulation and the precipitation kinetics predictions of our </a:t>
            </a:r>
            <a:r>
              <a:rPr lang="en-US" altLang="zh-CN" sz="1200" b="0" kern="1200" dirty="0" err="1">
                <a:solidFill>
                  <a:schemeClr val="tx1"/>
                </a:solidFill>
                <a:effectLst/>
                <a:latin typeface="+mn-lt"/>
                <a:ea typeface="+mn-ea"/>
                <a:cs typeface="+mn-cs"/>
              </a:rPr>
              <a:t>OpenKMC</a:t>
            </a:r>
            <a:r>
              <a:rPr lang="en-US" altLang="zh-CN" sz="1200" b="0" kern="1200" dirty="0">
                <a:solidFill>
                  <a:schemeClr val="tx1"/>
                </a:solidFill>
                <a:effectLst/>
                <a:latin typeface="+mn-lt"/>
                <a:ea typeface="+mn-ea"/>
                <a:cs typeface="+mn-cs"/>
              </a:rPr>
              <a:t> reproduce globally well the Vincent's work on both architectures. As for the comparison with the experimental </a:t>
            </a:r>
            <a:r>
              <a:rPr lang="en-US" altLang="zh-CN" sz="1200" b="0" kern="1200" dirty="0" err="1">
                <a:solidFill>
                  <a:schemeClr val="tx1"/>
                </a:solidFill>
                <a:effectLst/>
                <a:latin typeface="+mn-lt"/>
                <a:ea typeface="+mn-ea"/>
                <a:cs typeface="+mn-cs"/>
              </a:rPr>
              <a:t>results,the</a:t>
            </a:r>
            <a:r>
              <a:rPr lang="en-US" altLang="zh-CN" sz="1200" b="0" kern="1200" dirty="0">
                <a:solidFill>
                  <a:schemeClr val="tx1"/>
                </a:solidFill>
                <a:effectLst/>
                <a:latin typeface="+mn-lt"/>
                <a:ea typeface="+mn-ea"/>
                <a:cs typeface="+mn-cs"/>
              </a:rPr>
              <a:t> simulation well describes the evolution of the system in a qualitative way, although some deviation still exists, which comes from the simplified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effectLst/>
              <a:latin typeface="+mn-lt"/>
              <a:ea typeface="+mn-ea"/>
              <a:cs typeface="+mn-cs"/>
            </a:endParaRPr>
          </a:p>
          <a:p>
            <a:endParaRPr lang="en-US" altLang="zh-CN" sz="1200" b="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9E8953D5-821E-4A97-AB55-23F8CF80195D}" type="slidenum">
              <a:rPr lang="zh-CN" altLang="en-US" smtClean="0"/>
              <a:t>16</a:t>
            </a:fld>
            <a:endParaRPr lang="zh-CN" altLang="en-US"/>
          </a:p>
        </p:txBody>
      </p:sp>
    </p:spTree>
    <p:extLst>
      <p:ext uri="{BB962C8B-B14F-4D97-AF65-F5344CB8AC3E}">
        <p14:creationId xmlns:p14="http://schemas.microsoft.com/office/powerpoint/2010/main" val="3359401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demonstrates the performance improvements for different kinds of optimization methods with high and low concentration respectively on one SW26010 node.// the potential of many-core resources is not fully tapped and the employment of CPEs brings in extra overhead. //At last, the final design is 7.76 times faster than the first pair potential version in b) and gain a more than 33.88 fold overall speedup compared to the original EAM version in (a) with a higher vacancy concentration.</a:t>
            </a:r>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17</a:t>
            </a:fld>
            <a:endParaRPr lang="zh-CN" altLang="en-US"/>
          </a:p>
        </p:txBody>
      </p:sp>
    </p:spTree>
    <p:extLst>
      <p:ext uri="{BB962C8B-B14F-4D97-AF65-F5344CB8AC3E}">
        <p14:creationId xmlns:p14="http://schemas.microsoft.com/office/powerpoint/2010/main" val="636994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It is because when the number of the vacancies is too low, the amount of the computational tasks allocated to each core is so small, the time for many-core initiation and data communication occupies a large proportion of the simulation time.// when the vacancy concentration increases to 32.0 at.\%, the performance number even reach 5.29. //Therefore, when the total number of atoms in the system is sufficiently large, the performance number of the many-core optimization can still be satisfactory even at a very low concentration of vacancies.</a:t>
            </a:r>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18</a:t>
            </a:fld>
            <a:endParaRPr lang="zh-CN" altLang="en-US"/>
          </a:p>
        </p:txBody>
      </p:sp>
    </p:spTree>
    <p:extLst>
      <p:ext uri="{BB962C8B-B14F-4D97-AF65-F5344CB8AC3E}">
        <p14:creationId xmlns:p14="http://schemas.microsoft.com/office/powerpoint/2010/main" val="1706683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kern="1200" dirty="0">
                <a:solidFill>
                  <a:schemeClr val="tx1"/>
                </a:solidFill>
                <a:effectLst/>
                <a:latin typeface="+mn-lt"/>
                <a:ea typeface="+mn-ea"/>
                <a:cs typeface="+mn-cs"/>
              </a:rPr>
              <a:t> we introduce a larger number of vacancies within these configurations.// This illustrates that </a:t>
            </a:r>
            <a:r>
              <a:rPr lang="en-US" altLang="zh-CN" sz="1200" b="0" kern="1200" dirty="0" err="1">
                <a:solidFill>
                  <a:schemeClr val="tx1"/>
                </a:solidFill>
                <a:effectLst/>
                <a:latin typeface="+mn-lt"/>
                <a:ea typeface="+mn-ea"/>
                <a:cs typeface="+mn-cs"/>
              </a:rPr>
              <a:t>OpenKMC</a:t>
            </a:r>
            <a:r>
              <a:rPr lang="en-US" altLang="zh-CN" sz="1200" b="0" kern="1200" dirty="0">
                <a:solidFill>
                  <a:schemeClr val="tx1"/>
                </a:solidFill>
                <a:effectLst/>
                <a:latin typeface="+mn-lt"/>
                <a:ea typeface="+mn-ea"/>
                <a:cs typeface="+mn-cs"/>
              </a:rPr>
              <a:t> has the ability to simulate a large-scale physical system with large-scale parallelism.</a:t>
            </a:r>
          </a:p>
        </p:txBody>
      </p:sp>
      <p:sp>
        <p:nvSpPr>
          <p:cNvPr id="4" name="灯片编号占位符 3"/>
          <p:cNvSpPr>
            <a:spLocks noGrp="1"/>
          </p:cNvSpPr>
          <p:nvPr>
            <p:ph type="sldNum" sz="quarter" idx="5"/>
          </p:nvPr>
        </p:nvSpPr>
        <p:spPr/>
        <p:txBody>
          <a:bodyPr/>
          <a:lstStyle/>
          <a:p>
            <a:fld id="{9E8953D5-821E-4A97-AB55-23F8CF80195D}" type="slidenum">
              <a:rPr lang="zh-CN" altLang="en-US" smtClean="0"/>
              <a:t>19</a:t>
            </a:fld>
            <a:endParaRPr lang="zh-CN" altLang="en-US"/>
          </a:p>
        </p:txBody>
      </p:sp>
    </p:spTree>
    <p:extLst>
      <p:ext uri="{BB962C8B-B14F-4D97-AF65-F5344CB8AC3E}">
        <p14:creationId xmlns:p14="http://schemas.microsoft.com/office/powerpoint/2010/main" val="102889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8953D5-821E-4A97-AB55-23F8CF80195D}" type="slidenum">
              <a:rPr lang="zh-CN" altLang="en-US" smtClean="0"/>
              <a:t>2</a:t>
            </a:fld>
            <a:endParaRPr lang="zh-CN" altLang="en-US"/>
          </a:p>
        </p:txBody>
      </p:sp>
    </p:spTree>
    <p:extLst>
      <p:ext uri="{BB962C8B-B14F-4D97-AF65-F5344CB8AC3E}">
        <p14:creationId xmlns:p14="http://schemas.microsoft.com/office/powerpoint/2010/main" val="1554476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have also performed the scaling studies at various vacancy concentrations with the Cu concentration and the temperature (573 K) fixed.</a:t>
            </a:r>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20</a:t>
            </a:fld>
            <a:endParaRPr lang="zh-CN" altLang="en-US"/>
          </a:p>
        </p:txBody>
      </p:sp>
    </p:spTree>
    <p:extLst>
      <p:ext uri="{BB962C8B-B14F-4D97-AF65-F5344CB8AC3E}">
        <p14:creationId xmlns:p14="http://schemas.microsoft.com/office/powerpoint/2010/main" val="3972845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formation of  Cu precipitates in different size is coherent with the thermodynamic theory, as was explained by Vincent’s work. Thus, the result obtained with long-time evolution is another powerful evidence for the validity of </a:t>
            </a:r>
            <a:r>
              <a:rPr lang="en-US" altLang="zh-CN" dirty="0" err="1"/>
              <a:t>OpenKMC</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21</a:t>
            </a:fld>
            <a:endParaRPr lang="zh-CN" altLang="en-US"/>
          </a:p>
        </p:txBody>
      </p:sp>
    </p:spTree>
    <p:extLst>
      <p:ext uri="{BB962C8B-B14F-4D97-AF65-F5344CB8AC3E}">
        <p14:creationId xmlns:p14="http://schemas.microsoft.com/office/powerpoint/2010/main" val="1407670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8953D5-821E-4A97-AB55-23F8CF80195D}" type="slidenum">
              <a:rPr lang="zh-CN" altLang="en-US" smtClean="0"/>
              <a:t>22</a:t>
            </a:fld>
            <a:endParaRPr lang="zh-CN" altLang="en-US"/>
          </a:p>
        </p:txBody>
      </p:sp>
    </p:spTree>
    <p:extLst>
      <p:ext uri="{BB962C8B-B14F-4D97-AF65-F5344CB8AC3E}">
        <p14:creationId xmlns:p14="http://schemas.microsoft.com/office/powerpoint/2010/main" val="953724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900" dirty="0"/>
              <a:t>Good morning, everyone! My name is </a:t>
            </a:r>
            <a:r>
              <a:rPr lang="en-US" altLang="zh-CN" sz="900" dirty="0" err="1"/>
              <a:t>LiKun</a:t>
            </a:r>
            <a:r>
              <a:rPr lang="en-US" altLang="zh-CN" sz="900" dirty="0"/>
              <a:t> and I’m from Institute of Computing Technology in Chinese Academy of Sciences. The title of our paper is </a:t>
            </a:r>
            <a:r>
              <a:rPr lang="en-US" altLang="zh-CN" sz="900" dirty="0" err="1"/>
              <a:t>OpenKMC</a:t>
            </a:r>
            <a:r>
              <a:rPr lang="en-US" altLang="zh-CN" sz="900" dirty="0"/>
              <a:t>: a KMC Design for a Hundred-Billion-Atom Simulation Using Millions of Cores on Sunway </a:t>
            </a:r>
            <a:r>
              <a:rPr lang="en-US" altLang="zh-CN" sz="900" dirty="0" err="1"/>
              <a:t>Taihulight</a:t>
            </a:r>
            <a:r>
              <a:rPr lang="en-US" altLang="zh-CN" sz="900" dirty="0"/>
              <a:t>. In our work, we design a new software for kinetic Monte Carlo simulation, and propose a series of methods to accelerate it, especially on Sunway </a:t>
            </a:r>
            <a:r>
              <a:rPr lang="en-US" altLang="zh-CN" sz="900" dirty="0" err="1"/>
              <a:t>Taihulight</a:t>
            </a:r>
            <a:r>
              <a:rPr lang="en-US" altLang="zh-CN" sz="900" dirty="0"/>
              <a:t>.</a:t>
            </a:r>
            <a:endParaRPr lang="zh-CN" altLang="en-US" sz="900" dirty="0"/>
          </a:p>
        </p:txBody>
      </p:sp>
      <p:sp>
        <p:nvSpPr>
          <p:cNvPr id="4" name="灯片编号占位符 3"/>
          <p:cNvSpPr>
            <a:spLocks noGrp="1"/>
          </p:cNvSpPr>
          <p:nvPr>
            <p:ph type="sldNum" sz="quarter" idx="10"/>
          </p:nvPr>
        </p:nvSpPr>
        <p:spPr/>
        <p:txBody>
          <a:bodyPr/>
          <a:lstStyle/>
          <a:p>
            <a:fld id="{9E8953D5-821E-4A97-AB55-23F8CF80195D}" type="slidenum">
              <a:rPr lang="zh-CN" altLang="en-US" smtClean="0"/>
              <a:t>23</a:t>
            </a:fld>
            <a:endParaRPr lang="zh-CN" altLang="en-US"/>
          </a:p>
        </p:txBody>
      </p:sp>
    </p:spTree>
    <p:extLst>
      <p:ext uri="{BB962C8B-B14F-4D97-AF65-F5344CB8AC3E}">
        <p14:creationId xmlns:p14="http://schemas.microsoft.com/office/powerpoint/2010/main" val="3906738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equation giving </a:t>
            </a:r>
            <a:r>
              <a:rPr lang="en-US" altLang="zh-CN" dirty="0" err="1"/>
              <a:t>Cv,real</a:t>
            </a:r>
            <a:r>
              <a:rPr lang="en-US" altLang="zh-CN" dirty="0"/>
              <a:t> takes into account the solute X concentration, xx, and the vacancy-solute binding energies in order to obtain, from the vacancy formation energy in the Fe-X binary alloy. ^S/k equals 2 after the work of </a:t>
            </a:r>
            <a:r>
              <a:rPr lang="en-US" altLang="zh-CN" dirty="0" err="1"/>
              <a:t>Mathon</a:t>
            </a:r>
            <a:r>
              <a:rPr lang="en-US" altLang="zh-CN" dirty="0"/>
              <a:t> on the Fe-Cu system.</a:t>
            </a:r>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24</a:t>
            </a:fld>
            <a:endParaRPr lang="zh-CN" altLang="en-US"/>
          </a:p>
        </p:txBody>
      </p:sp>
    </p:spTree>
    <p:extLst>
      <p:ext uri="{BB962C8B-B14F-4D97-AF65-F5344CB8AC3E}">
        <p14:creationId xmlns:p14="http://schemas.microsoft.com/office/powerpoint/2010/main" val="137965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Multi-scale materials simulation includes many methods to bridge the wide range of time and length scales. Typical example at the small scale is molecular dynamics, i.e., MD, to describe </a:t>
            </a:r>
            <a:r>
              <a:rPr lang="en-US" altLang="zh-CN" sz="1200" dirty="0">
                <a:latin typeface="微软雅黑" panose="020B0503020204020204" pitchFamily="34" charset="-122"/>
                <a:ea typeface="微软雅黑" panose="020B0503020204020204" pitchFamily="34" charset="-122"/>
              </a:rPr>
              <a:t>Single displacement cascade;</a:t>
            </a:r>
            <a:r>
              <a:rPr lang="en-US" altLang="zh-CN" sz="1200" kern="1200" dirty="0">
                <a:solidFill>
                  <a:schemeClr val="tx1"/>
                </a:solidFill>
                <a:effectLst/>
                <a:latin typeface="+mn-lt"/>
                <a:ea typeface="+mn-ea"/>
                <a:cs typeface="+mn-cs"/>
              </a:rPr>
              <a:t> Slow processes, such as diffusion, cannot be modeled by </a:t>
            </a:r>
            <a:r>
              <a:rPr lang="en-US" altLang="zh-CN" sz="1200" kern="1200" dirty="0" err="1">
                <a:solidFill>
                  <a:schemeClr val="tx1"/>
                </a:solidFill>
                <a:effectLst/>
                <a:latin typeface="+mn-lt"/>
                <a:ea typeface="+mn-ea"/>
                <a:cs typeface="+mn-cs"/>
              </a:rPr>
              <a:t>md.</a:t>
            </a:r>
            <a:r>
              <a:rPr lang="en-US" altLang="zh-CN" sz="1200" kern="1200" dirty="0">
                <a:solidFill>
                  <a:schemeClr val="tx1"/>
                </a:solidFill>
                <a:effectLst/>
                <a:latin typeface="+mn-lt"/>
                <a:ea typeface="+mn-ea"/>
                <a:cs typeface="+mn-cs"/>
              </a:rPr>
              <a:t> Therefore,</a:t>
            </a:r>
            <a:r>
              <a:rPr lang="en-US" altLang="zh-CN" sz="1200" dirty="0">
                <a:latin typeface="微软雅黑" panose="020B0503020204020204" pitchFamily="34" charset="-122"/>
                <a:ea typeface="微软雅黑" panose="020B0503020204020204" pitchFamily="34" charset="-122"/>
              </a:rPr>
              <a:t> </a:t>
            </a:r>
            <a:r>
              <a:rPr lang="en-US" altLang="zh-CN" sz="1200" kern="1200" dirty="0">
                <a:solidFill>
                  <a:schemeClr val="tx1"/>
                </a:solidFill>
                <a:effectLst/>
                <a:latin typeface="+mn-lt"/>
                <a:ea typeface="+mn-ea"/>
                <a:cs typeface="+mn-cs"/>
              </a:rPr>
              <a:t>At the large scale, kinetic Monte Carlo (</a:t>
            </a:r>
            <a:r>
              <a:rPr lang="en-US" altLang="zh-CN" sz="1200" kern="1200" dirty="0" err="1">
                <a:solidFill>
                  <a:schemeClr val="tx1"/>
                </a:solidFill>
                <a:effectLst/>
                <a:latin typeface="+mn-lt"/>
                <a:ea typeface="+mn-ea"/>
                <a:cs typeface="+mn-cs"/>
              </a:rPr>
              <a:t>kMC</a:t>
            </a:r>
            <a:r>
              <a:rPr lang="en-US" altLang="zh-CN" sz="1200" kern="1200" dirty="0">
                <a:solidFill>
                  <a:schemeClr val="tx1"/>
                </a:solidFill>
                <a:effectLst/>
                <a:latin typeface="+mn-lt"/>
                <a:ea typeface="+mn-ea"/>
                <a:cs typeface="+mn-cs"/>
              </a:rPr>
              <a:t>) method is used to describe </a:t>
            </a:r>
            <a:r>
              <a:rPr lang="en-US" altLang="zh-CN" sz="1200" dirty="0">
                <a:latin typeface="微软雅黑" panose="020B0503020204020204" pitchFamily="34" charset="-122"/>
                <a:ea typeface="微软雅黑" panose="020B0503020204020204" pitchFamily="34" charset="-122"/>
              </a:rPr>
              <a:t>Defect and solute migration and clustering.</a:t>
            </a:r>
            <a:endParaRPr lang="zh-CN" altLang="en-US" sz="1200" dirty="0">
              <a:latin typeface="微软雅黑" panose="020B0503020204020204" pitchFamily="34" charset="-122"/>
              <a:ea typeface="微软雅黑" panose="020B0503020204020204" pitchFamily="34" charset="-122"/>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9E8953D5-821E-4A97-AB55-23F8CF80195D}" type="slidenum">
              <a:rPr lang="zh-CN" altLang="en-US" smtClean="0"/>
              <a:t>3</a:t>
            </a:fld>
            <a:endParaRPr lang="zh-CN" altLang="en-US"/>
          </a:p>
        </p:txBody>
      </p:sp>
    </p:spTree>
    <p:extLst>
      <p:ext uri="{BB962C8B-B14F-4D97-AF65-F5344CB8AC3E}">
        <p14:creationId xmlns:p14="http://schemas.microsoft.com/office/powerpoint/2010/main" val="148590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IRRADIATION DAMAGE can be simulated with the kinetic Monte Carlo software. /</a:t>
            </a:r>
            <a:r>
              <a:rPr lang="en-US" altLang="zh-CN" sz="1200" b="0" i="0" kern="1200" dirty="0">
                <a:solidFill>
                  <a:schemeClr val="tx1"/>
                </a:solidFill>
                <a:effectLst/>
                <a:latin typeface="+mn-lt"/>
                <a:ea typeface="+mn-ea"/>
                <a:cs typeface="+mn-cs"/>
              </a:rPr>
              <a:t>Qualitative Representation of Irradiation Effect on Many Metals</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For stainless steel exposed to a thermal reactor fluence, the tensile properties show some increase in ultimate strength, an almost twofold gain, and a drop of about a half in </a:t>
            </a:r>
            <a:r>
              <a:rPr lang="en-US" altLang="zh-CN" sz="1200" b="0" i="0" kern="1200" dirty="0">
                <a:solidFill>
                  <a:schemeClr val="tx1"/>
                </a:solidFill>
                <a:effectLst/>
                <a:latin typeface="+mn-lt"/>
                <a:ea typeface="+mn-ea"/>
                <a:cs typeface="+mn-cs"/>
                <a:hlinkClick r:id="rId3"/>
              </a:rPr>
              <a:t>ductility</a:t>
            </a:r>
            <a:r>
              <a:rPr lang="en-US" altLang="zh-CN" sz="1200" b="0" i="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9E8953D5-821E-4A97-AB55-23F8CF80195D}" type="slidenum">
              <a:rPr lang="zh-CN" altLang="en-US" smtClean="0"/>
              <a:t>4</a:t>
            </a:fld>
            <a:endParaRPr lang="zh-CN" altLang="en-US"/>
          </a:p>
        </p:txBody>
      </p:sp>
    </p:spTree>
    <p:extLst>
      <p:ext uri="{BB962C8B-B14F-4D97-AF65-F5344CB8AC3E}">
        <p14:creationId xmlns:p14="http://schemas.microsoft.com/office/powerpoint/2010/main" val="210669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9E8953D5-821E-4A97-AB55-23F8CF80195D}" type="slidenum">
              <a:rPr lang="zh-CN" altLang="en-US" smtClean="0"/>
              <a:t>5</a:t>
            </a:fld>
            <a:endParaRPr lang="zh-CN" altLang="en-US"/>
          </a:p>
        </p:txBody>
      </p:sp>
    </p:spTree>
    <p:extLst>
      <p:ext uri="{BB962C8B-B14F-4D97-AF65-F5344CB8AC3E}">
        <p14:creationId xmlns:p14="http://schemas.microsoft.com/office/powerpoint/2010/main" val="365845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When computing energies in the first step, many models have been proposed by using the empirical interatomic potentials. One of the empirical potentials is the embedded-atom method~(EAM)~, where the interaction energy of atoms is contributed by both the pairwise potential and the many-body potential.//Thus we implement the pair potential as shown in the bottom. //The pair potential parameters used in our paper are taken from </a:t>
            </a:r>
            <a:r>
              <a:rPr lang="en-US" altLang="zh-CN" sz="1200" kern="1200" dirty="0" err="1">
                <a:solidFill>
                  <a:schemeClr val="tx1"/>
                </a:solidFill>
                <a:effectLst/>
                <a:latin typeface="+mn-lt"/>
                <a:ea typeface="+mn-ea"/>
                <a:cs typeface="+mn-cs"/>
              </a:rPr>
              <a:t>vincent’s</a:t>
            </a:r>
            <a:r>
              <a:rPr lang="en-US" altLang="zh-CN" sz="1200" kern="1200" dirty="0">
                <a:solidFill>
                  <a:schemeClr val="tx1"/>
                </a:solidFill>
                <a:effectLst/>
                <a:latin typeface="+mn-lt"/>
                <a:ea typeface="+mn-ea"/>
                <a:cs typeface="+mn-cs"/>
              </a:rPr>
              <a:t> work, and it can reproduce the EAM model result exactly and also be extended in the dilute alloy studies.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6</a:t>
            </a:fld>
            <a:endParaRPr lang="zh-CN" altLang="en-US"/>
          </a:p>
        </p:txBody>
      </p:sp>
    </p:spTree>
    <p:extLst>
      <p:ext uri="{BB962C8B-B14F-4D97-AF65-F5344CB8AC3E}">
        <p14:creationId xmlns:p14="http://schemas.microsoft.com/office/powerpoint/2010/main" val="242108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To extend the time and length scales of KMC simulation, the parallel KMC algorithm is designed. Here we implement the optimized algorithms based on SPPARKS, and adapted the synchronous sublattice method to solve boundary </a:t>
            </a:r>
            <a:r>
              <a:rPr lang="en-US" altLang="zh-CN" sz="1200" dirty="0">
                <a:latin typeface="微软雅黑 Light" panose="020B0502040204020203" pitchFamily="34" charset="-122"/>
                <a:ea typeface="微软雅黑 Light" panose="020B0502040204020203" pitchFamily="34" charset="-122"/>
              </a:rPr>
              <a:t>conflicts</a:t>
            </a:r>
            <a:r>
              <a:rPr lang="en-US" altLang="zh-CN" sz="1200" kern="1200" dirty="0">
                <a:solidFill>
                  <a:schemeClr val="tx1"/>
                </a:solidFill>
                <a:effectLst/>
                <a:latin typeface="+mn-lt"/>
                <a:ea typeface="+mn-ea"/>
                <a:cs typeface="+mn-cs"/>
              </a:rPr>
              <a:t>. First,~ and second, Consider 8 processes, they are split across a 2*2*2 grid to simulate in 3 dimensions. Then each sub-domain on every process is divided into more fine-grained sectors, typically  8 in 3d. At last, All processes execute events in sequence according to sector number on own sub-domain independently for a period of time. When moving to the computation of the next sector, sites in the boundary region must be updated in advance. Since the sector being simulated is not adjacent on the whole domain, the boundary conflicts are solved. </a:t>
            </a:r>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7</a:t>
            </a:fld>
            <a:endParaRPr lang="zh-CN" altLang="en-US"/>
          </a:p>
        </p:txBody>
      </p:sp>
    </p:spTree>
    <p:extLst>
      <p:ext uri="{BB962C8B-B14F-4D97-AF65-F5344CB8AC3E}">
        <p14:creationId xmlns:p14="http://schemas.microsoft.com/office/powerpoint/2010/main" val="206470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kern="1200" dirty="0">
                <a:solidFill>
                  <a:schemeClr val="tx1"/>
                </a:solidFill>
                <a:effectLst/>
                <a:latin typeface="+mn-lt"/>
                <a:ea typeface="+mn-ea"/>
                <a:cs typeface="+mn-cs"/>
              </a:rPr>
              <a:t>The synchronous time of subdomains is a crucial factor </a:t>
            </a:r>
            <a:r>
              <a:rPr lang="en-US" altLang="zh-CN" sz="1200" b="0" kern="1200" dirty="0" err="1">
                <a:solidFill>
                  <a:schemeClr val="tx1"/>
                </a:solidFill>
                <a:effectLst/>
                <a:latin typeface="+mn-lt"/>
                <a:ea typeface="+mn-ea"/>
                <a:cs typeface="+mn-cs"/>
              </a:rPr>
              <a:t>forghost</a:t>
            </a:r>
            <a:r>
              <a:rPr lang="en-US" altLang="zh-CN" sz="1200" b="0" kern="1200" dirty="0">
                <a:solidFill>
                  <a:schemeClr val="tx1"/>
                </a:solidFill>
                <a:effectLst/>
                <a:latin typeface="+mn-lt"/>
                <a:ea typeface="+mn-ea"/>
                <a:cs typeface="+mn-cs"/>
              </a:rPr>
              <a:t> communication. A smaller value of </a:t>
            </a:r>
            <a:r>
              <a:rPr lang="en-US" altLang="zh-CN" sz="1200" b="0" kern="1200" dirty="0" err="1">
                <a:solidFill>
                  <a:schemeClr val="tx1"/>
                </a:solidFill>
                <a:effectLst/>
                <a:latin typeface="+mn-lt"/>
                <a:ea typeface="+mn-ea"/>
                <a:cs typeface="+mn-cs"/>
              </a:rPr>
              <a:t>tsyn</a:t>
            </a:r>
            <a:r>
              <a:rPr lang="en-US" altLang="zh-CN" sz="1200" b="0" kern="1200" dirty="0">
                <a:solidFill>
                  <a:schemeClr val="tx1"/>
                </a:solidFill>
                <a:effectLst/>
                <a:latin typeface="+mn-lt"/>
                <a:ea typeface="+mn-ea"/>
                <a:cs typeface="+mn-cs"/>
              </a:rPr>
              <a:t> means the ghost cells are updated frequently, and accurate simulation results are obtained. However, frequent communication brings a poor parallel efficiency since not all communication is necessary. By increasing </a:t>
            </a:r>
            <a:r>
              <a:rPr lang="en-US" altLang="zh-CN" sz="1200" b="0" kern="1200" dirty="0" err="1">
                <a:solidFill>
                  <a:schemeClr val="tx1"/>
                </a:solidFill>
                <a:effectLst/>
                <a:latin typeface="+mn-lt"/>
                <a:ea typeface="+mn-ea"/>
                <a:cs typeface="+mn-cs"/>
              </a:rPr>
              <a:t>tsyn</a:t>
            </a:r>
            <a:r>
              <a:rPr lang="en-US" altLang="zh-CN" sz="1200" b="0" kern="1200" dirty="0">
                <a:solidFill>
                  <a:schemeClr val="tx1"/>
                </a:solidFill>
                <a:effectLst/>
                <a:latin typeface="+mn-lt"/>
                <a:ea typeface="+mn-ea"/>
                <a:cs typeface="+mn-cs"/>
              </a:rPr>
              <a:t>, the parallel efficiency is greatly improved, while the lower accuracy of simulation results is now much more pronounced.</a:t>
            </a:r>
          </a:p>
          <a:p>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8</a:t>
            </a:fld>
            <a:endParaRPr lang="zh-CN" altLang="en-US"/>
          </a:p>
        </p:txBody>
      </p:sp>
    </p:spTree>
    <p:extLst>
      <p:ext uri="{BB962C8B-B14F-4D97-AF65-F5344CB8AC3E}">
        <p14:creationId xmlns:p14="http://schemas.microsoft.com/office/powerpoint/2010/main" val="369490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each iteration of the KMC simulation, we need to </a:t>
            </a:r>
            <a:r>
              <a:rPr lang="en-US" altLang="zh-CN" sz="1200" dirty="0">
                <a:latin typeface="微软雅黑 Light" panose="020B0502040204020203" pitchFamily="34" charset="-122"/>
                <a:ea typeface="微软雅黑 Light" panose="020B0502040204020203" pitchFamily="34" charset="-122"/>
              </a:rPr>
              <a:t>Randomly select and update events </a:t>
            </a:r>
            <a:r>
              <a:rPr lang="en-US" altLang="zh-CN" sz="1200" kern="1200" dirty="0">
                <a:solidFill>
                  <a:schemeClr val="tx1"/>
                </a:solidFill>
                <a:effectLst/>
                <a:latin typeface="+mn-lt"/>
                <a:ea typeface="+mn-ea"/>
                <a:cs typeface="+mn-cs"/>
              </a:rPr>
              <a:t>according to their probabilities. A common choice is to perform a linear scanning over all the events to select one, which scales as O(N) for the total N events. Here the group strategy is used to reduce the selection time. Firstly, total N propensities from p_{min} to $p_{max}(8p_{min})$ are grouped to G groups. In this case, the upper bounds for each group are $2p_{min}$, $4p_{min}$ and $8p_{min}$ respectively. Secondly, a group Gs is chosen randomly in selection step. Then, within the selected group, we consider a set of 4 reaction propensities with largest value $p_{</a:t>
            </a:r>
            <a:r>
              <a:rPr lang="en-US" altLang="zh-CN" sz="1200" kern="1200" dirty="0" err="1">
                <a:solidFill>
                  <a:schemeClr val="tx1"/>
                </a:solidFill>
                <a:effectLst/>
                <a:latin typeface="+mn-lt"/>
                <a:ea typeface="+mn-ea"/>
                <a:cs typeface="+mn-cs"/>
              </a:rPr>
              <a:t>localmax</a:t>
            </a:r>
            <a:r>
              <a:rPr lang="en-US" altLang="zh-CN" sz="1200" kern="1200" dirty="0">
                <a:solidFill>
                  <a:schemeClr val="tx1"/>
                </a:solidFill>
                <a:effectLst/>
                <a:latin typeface="+mn-lt"/>
                <a:ea typeface="+mn-ea"/>
                <a:cs typeface="+mn-cs"/>
              </a:rPr>
              <a:t>}$. We pick a uniform random integer $</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 from 1 to 4 and a random value $r$ from 0 to $p_{</a:t>
            </a:r>
            <a:r>
              <a:rPr lang="en-US" altLang="zh-CN" sz="1200" kern="1200" dirty="0" err="1">
                <a:solidFill>
                  <a:schemeClr val="tx1"/>
                </a:solidFill>
                <a:effectLst/>
                <a:latin typeface="+mn-lt"/>
                <a:ea typeface="+mn-ea"/>
                <a:cs typeface="+mn-cs"/>
              </a:rPr>
              <a:t>localmax</a:t>
            </a:r>
            <a:r>
              <a:rPr lang="en-US" altLang="zh-CN" sz="1200" kern="1200" dirty="0">
                <a:solidFill>
                  <a:schemeClr val="tx1"/>
                </a:solidFill>
                <a:effectLst/>
                <a:latin typeface="+mn-lt"/>
                <a:ea typeface="+mn-ea"/>
                <a:cs typeface="+mn-cs"/>
              </a:rPr>
              <a:t>}$ in this group. A reaction $</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 is rejected if $p_{</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}&lt;r$, such as the black minus symbol in </a:t>
            </a:r>
            <a:r>
              <a:rPr lang="en-US" altLang="zh-CN" sz="1200" kern="1200" dirty="0" err="1">
                <a:solidFill>
                  <a:schemeClr val="tx1"/>
                </a:solidFill>
                <a:effectLst/>
                <a:latin typeface="+mn-lt"/>
                <a:ea typeface="+mn-ea"/>
                <a:cs typeface="+mn-cs"/>
              </a:rPr>
              <a:t>Figue</a:t>
            </a:r>
            <a:r>
              <a:rPr lang="en-US" altLang="zh-CN" sz="1200" kern="1200" dirty="0">
                <a:solidFill>
                  <a:schemeClr val="tx1"/>
                </a:solidFill>
                <a:effectLst/>
                <a:latin typeface="+mn-lt"/>
                <a:ea typeface="+mn-ea"/>
                <a:cs typeface="+mn-cs"/>
              </a:rPr>
              <a:t>. This step will loop until $p_{</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ge</a:t>
            </a:r>
            <a:r>
              <a:rPr lang="en-US" altLang="zh-CN" sz="1200" kern="1200" dirty="0">
                <a:solidFill>
                  <a:schemeClr val="tx1"/>
                </a:solidFill>
                <a:effectLst/>
                <a:latin typeface="+mn-lt"/>
                <a:ea typeface="+mn-ea"/>
                <a:cs typeface="+mn-cs"/>
              </a:rPr>
              <a:t> r$ like the green tick symbol, which means the event with the propensity $p_{4}$ is chosen. The time complexity for group strategy is reduced from O(n) to o(1).</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9E8953D5-821E-4A97-AB55-23F8CF80195D}" type="slidenum">
              <a:rPr lang="zh-CN" altLang="en-US" smtClean="0"/>
              <a:t>9</a:t>
            </a:fld>
            <a:endParaRPr lang="zh-CN" altLang="en-US"/>
          </a:p>
        </p:txBody>
      </p:sp>
    </p:spTree>
    <p:extLst>
      <p:ext uri="{BB962C8B-B14F-4D97-AF65-F5344CB8AC3E}">
        <p14:creationId xmlns:p14="http://schemas.microsoft.com/office/powerpoint/2010/main" val="405430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253275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156962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71015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DBD0608-61C2-4F92-9D1B-B195DF532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6" y="968571"/>
            <a:ext cx="12192000" cy="5310130"/>
          </a:xfrm>
          <a:prstGeom prst="rect">
            <a:avLst/>
          </a:prstGeom>
          <a:effectLst>
            <a:glow rad="1905000">
              <a:schemeClr val="accent1">
                <a:alpha val="0"/>
              </a:schemeClr>
            </a:glow>
            <a:softEdge rad="1270000"/>
          </a:effectLst>
        </p:spPr>
      </p:pic>
      <p:pic>
        <p:nvPicPr>
          <p:cNvPr id="8" name="图片 4">
            <a:extLst>
              <a:ext uri="{FF2B5EF4-FFF2-40B4-BE49-F238E27FC236}">
                <a16:creationId xmlns:a16="http://schemas.microsoft.com/office/drawing/2014/main" id="{B2C4E679-A2AC-48B0-BB8A-74403C3B339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03773" y="6066556"/>
            <a:ext cx="1924392" cy="40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
            <a:extLst>
              <a:ext uri="{FF2B5EF4-FFF2-40B4-BE49-F238E27FC236}">
                <a16:creationId xmlns:a16="http://schemas.microsoft.com/office/drawing/2014/main" id="{006AE339-4019-4427-A630-91D504CBD4A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067394"/>
            <a:ext cx="370518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7">
            <a:extLst>
              <a:ext uri="{FF2B5EF4-FFF2-40B4-BE49-F238E27FC236}">
                <a16:creationId xmlns:a16="http://schemas.microsoft.com/office/drawing/2014/main" id="{5AC7D319-8B2D-4DB7-A778-44F8B958C98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90530" y="6066556"/>
            <a:ext cx="3780484"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EF28E5E0-CB76-4FCF-8422-376E6CA9D982}"/>
              </a:ext>
            </a:extLst>
          </p:cNvPr>
          <p:cNvSpPr/>
          <p:nvPr userDrawn="1"/>
        </p:nvSpPr>
        <p:spPr>
          <a:xfrm>
            <a:off x="0" y="-11531"/>
            <a:ext cx="12192000" cy="404010"/>
          </a:xfrm>
          <a:prstGeom prst="rect">
            <a:avLst/>
          </a:prstGeom>
          <a:solidFill>
            <a:srgbClr val="004992"/>
          </a:solidFill>
          <a:ln>
            <a:noFill/>
          </a:ln>
          <a:effectLst>
            <a:outerShdw blurRad="40000" dist="20000" dir="5400000" rotWithShape="0">
              <a:schemeClr val="bg1">
                <a:alpha val="38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dirty="0">
              <a:ln>
                <a:solidFill>
                  <a:schemeClr val="tx2">
                    <a:lumMod val="60000"/>
                    <a:lumOff val="40000"/>
                  </a:schemeClr>
                </a:solidFill>
              </a:ln>
              <a:solidFill>
                <a:schemeClr val="tx2"/>
              </a:solidFill>
            </a:endParaRPr>
          </a:p>
        </p:txBody>
      </p:sp>
      <p:sp>
        <p:nvSpPr>
          <p:cNvPr id="14" name="矩形 13">
            <a:extLst>
              <a:ext uri="{FF2B5EF4-FFF2-40B4-BE49-F238E27FC236}">
                <a16:creationId xmlns:a16="http://schemas.microsoft.com/office/drawing/2014/main" id="{4C1614B5-E6EC-4455-A535-298F602FBE9C}"/>
              </a:ext>
            </a:extLst>
          </p:cNvPr>
          <p:cNvSpPr/>
          <p:nvPr userDrawn="1"/>
        </p:nvSpPr>
        <p:spPr>
          <a:xfrm>
            <a:off x="0" y="347882"/>
            <a:ext cx="12192000" cy="7937"/>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dirty="0">
              <a:ln>
                <a:solidFill>
                  <a:schemeClr val="tx2">
                    <a:lumMod val="60000"/>
                    <a:lumOff val="40000"/>
                  </a:schemeClr>
                </a:solidFill>
              </a:ln>
              <a:solidFill>
                <a:schemeClr val="tx2"/>
              </a:solidFill>
            </a:endParaRPr>
          </a:p>
        </p:txBody>
      </p:sp>
      <p:sp>
        <p:nvSpPr>
          <p:cNvPr id="17" name="矩形 16">
            <a:extLst>
              <a:ext uri="{FF2B5EF4-FFF2-40B4-BE49-F238E27FC236}">
                <a16:creationId xmlns:a16="http://schemas.microsoft.com/office/drawing/2014/main" id="{B87A3EF2-8645-4F6D-A36B-760C7119C47A}"/>
              </a:ext>
            </a:extLst>
          </p:cNvPr>
          <p:cNvSpPr/>
          <p:nvPr userDrawn="1"/>
        </p:nvSpPr>
        <p:spPr>
          <a:xfrm>
            <a:off x="0" y="6532486"/>
            <a:ext cx="12192000" cy="346095"/>
          </a:xfrm>
          <a:prstGeom prst="rect">
            <a:avLst/>
          </a:prstGeom>
          <a:solidFill>
            <a:srgbClr val="004992"/>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dirty="0">
              <a:ln>
                <a:solidFill>
                  <a:schemeClr val="tx2">
                    <a:lumMod val="60000"/>
                    <a:lumOff val="40000"/>
                  </a:schemeClr>
                </a:solidFill>
              </a:ln>
              <a:solidFill>
                <a:schemeClr val="tx2"/>
              </a:solidFill>
            </a:endParaRPr>
          </a:p>
        </p:txBody>
      </p:sp>
      <p:sp>
        <p:nvSpPr>
          <p:cNvPr id="18" name="矩形 17">
            <a:extLst>
              <a:ext uri="{FF2B5EF4-FFF2-40B4-BE49-F238E27FC236}">
                <a16:creationId xmlns:a16="http://schemas.microsoft.com/office/drawing/2014/main" id="{F2E2BFE9-F553-4397-AF11-38017E502A85}"/>
              </a:ext>
            </a:extLst>
          </p:cNvPr>
          <p:cNvSpPr/>
          <p:nvPr userDrawn="1"/>
        </p:nvSpPr>
        <p:spPr>
          <a:xfrm>
            <a:off x="0" y="6559476"/>
            <a:ext cx="12192000" cy="7937"/>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dirty="0">
              <a:ln>
                <a:solidFill>
                  <a:schemeClr val="tx2">
                    <a:lumMod val="60000"/>
                    <a:lumOff val="40000"/>
                  </a:schemeClr>
                </a:solidFill>
              </a:ln>
              <a:solidFill>
                <a:schemeClr val="tx2"/>
              </a:solidFill>
            </a:endParaRPr>
          </a:p>
        </p:txBody>
      </p:sp>
      <p:sp>
        <p:nvSpPr>
          <p:cNvPr id="5" name="灯片编号占位符 5">
            <a:extLst>
              <a:ext uri="{FF2B5EF4-FFF2-40B4-BE49-F238E27FC236}">
                <a16:creationId xmlns:a16="http://schemas.microsoft.com/office/drawing/2014/main" id="{849A95B7-ACDC-4C2F-98C0-CC616DEE5341}"/>
              </a:ext>
            </a:extLst>
          </p:cNvPr>
          <p:cNvSpPr>
            <a:spLocks noGrp="1"/>
          </p:cNvSpPr>
          <p:nvPr>
            <p:ph type="sldNum" sz="quarter" idx="12"/>
          </p:nvPr>
        </p:nvSpPr>
        <p:spPr>
          <a:xfrm>
            <a:off x="9448800" y="6480761"/>
            <a:ext cx="2743200" cy="365125"/>
          </a:xfrm>
        </p:spPr>
        <p:txBody>
          <a:bodyPr/>
          <a:lstStyle>
            <a:lvl1pPr>
              <a:defRPr>
                <a:solidFill>
                  <a:schemeClr val="bg2"/>
                </a:solidFill>
              </a:defRPr>
            </a:lvl1pPr>
          </a:lstStyle>
          <a:p>
            <a:fld id="{B36D5560-C7C7-48D6-BB41-E84CAB896AFB}" type="slidenum">
              <a:rPr lang="zh-CN" altLang="en-US" smtClean="0"/>
              <a:pPr/>
              <a:t>‹#›</a:t>
            </a:fld>
            <a:endParaRPr lang="zh-CN" altLang="en-US" dirty="0"/>
          </a:p>
        </p:txBody>
      </p:sp>
      <p:pic>
        <p:nvPicPr>
          <p:cNvPr id="3074" name="Picture 2">
            <a:extLst>
              <a:ext uri="{FF2B5EF4-FFF2-40B4-BE49-F238E27FC236}">
                <a16:creationId xmlns:a16="http://schemas.microsoft.com/office/drawing/2014/main" id="{B17A65A7-6421-44A2-9833-D56EB65E7E71}"/>
              </a:ext>
            </a:extLst>
          </p:cNvPr>
          <p:cNvPicPr>
            <a:picLocks noChangeAspect="1" noChangeArrowheads="1"/>
          </p:cNvPicPr>
          <p:nvPr userDrawn="1"/>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44049" y="4319155"/>
            <a:ext cx="3113544" cy="72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29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F2E2BFE9-F553-4397-AF11-38017E502A85}"/>
              </a:ext>
            </a:extLst>
          </p:cNvPr>
          <p:cNvSpPr/>
          <p:nvPr userDrawn="1"/>
        </p:nvSpPr>
        <p:spPr>
          <a:xfrm>
            <a:off x="-11017" y="6536620"/>
            <a:ext cx="12192000" cy="7937"/>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dirty="0">
              <a:ln>
                <a:solidFill>
                  <a:schemeClr val="tx2">
                    <a:lumMod val="60000"/>
                    <a:lumOff val="40000"/>
                  </a:schemeClr>
                </a:solidFill>
              </a:ln>
              <a:solidFill>
                <a:schemeClr val="tx2"/>
              </a:solidFill>
            </a:endParaRPr>
          </a:p>
        </p:txBody>
      </p:sp>
      <p:sp>
        <p:nvSpPr>
          <p:cNvPr id="5" name="灯片编号占位符 5">
            <a:extLst>
              <a:ext uri="{FF2B5EF4-FFF2-40B4-BE49-F238E27FC236}">
                <a16:creationId xmlns:a16="http://schemas.microsoft.com/office/drawing/2014/main" id="{849A95B7-ACDC-4C2F-98C0-CC616DEE5341}"/>
              </a:ext>
            </a:extLst>
          </p:cNvPr>
          <p:cNvSpPr>
            <a:spLocks noGrp="1"/>
          </p:cNvSpPr>
          <p:nvPr>
            <p:ph type="sldNum" sz="quarter" idx="12"/>
          </p:nvPr>
        </p:nvSpPr>
        <p:spPr>
          <a:xfrm>
            <a:off x="9448800" y="6480761"/>
            <a:ext cx="2743200" cy="365125"/>
          </a:xfrm>
        </p:spPr>
        <p:txBody>
          <a:bodyPr/>
          <a:lstStyle>
            <a:lvl1pPr>
              <a:defRPr>
                <a:solidFill>
                  <a:schemeClr val="bg2"/>
                </a:solidFill>
              </a:defRPr>
            </a:lvl1pPr>
          </a:lstStyle>
          <a:p>
            <a:fld id="{B36D5560-C7C7-48D6-BB41-E84CAB896AFB}" type="slidenum">
              <a:rPr lang="zh-CN" altLang="en-US" smtClean="0"/>
              <a:pPr/>
              <a:t>‹#›</a:t>
            </a:fld>
            <a:endParaRPr lang="zh-CN" altLang="en-US" dirty="0"/>
          </a:p>
        </p:txBody>
      </p:sp>
    </p:spTree>
    <p:extLst>
      <p:ext uri="{BB962C8B-B14F-4D97-AF65-F5344CB8AC3E}">
        <p14:creationId xmlns:p14="http://schemas.microsoft.com/office/powerpoint/2010/main" val="8142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B2C4E679-A2AC-48B0-BB8A-74403C3B339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3773" y="6011471"/>
            <a:ext cx="1924392" cy="40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
            <a:extLst>
              <a:ext uri="{FF2B5EF4-FFF2-40B4-BE49-F238E27FC236}">
                <a16:creationId xmlns:a16="http://schemas.microsoft.com/office/drawing/2014/main" id="{006AE339-4019-4427-A630-91D504CBD4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2309"/>
            <a:ext cx="370518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7">
            <a:extLst>
              <a:ext uri="{FF2B5EF4-FFF2-40B4-BE49-F238E27FC236}">
                <a16:creationId xmlns:a16="http://schemas.microsoft.com/office/drawing/2014/main" id="{5AC7D319-8B2D-4DB7-A778-44F8B958C98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90530" y="6011471"/>
            <a:ext cx="3780484"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EF28E5E0-CB76-4FCF-8422-376E6CA9D982}"/>
              </a:ext>
            </a:extLst>
          </p:cNvPr>
          <p:cNvSpPr/>
          <p:nvPr userDrawn="1"/>
        </p:nvSpPr>
        <p:spPr>
          <a:xfrm>
            <a:off x="0" y="-11531"/>
            <a:ext cx="12192000" cy="404010"/>
          </a:xfrm>
          <a:prstGeom prst="rect">
            <a:avLst/>
          </a:prstGeom>
          <a:solidFill>
            <a:srgbClr val="004992"/>
          </a:solidFill>
          <a:ln>
            <a:noFill/>
          </a:ln>
          <a:effectLst>
            <a:outerShdw blurRad="40000" dist="20000" dir="5400000" rotWithShape="0">
              <a:schemeClr val="bg1">
                <a:alpha val="38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dirty="0">
              <a:ln>
                <a:solidFill>
                  <a:schemeClr val="tx2">
                    <a:lumMod val="60000"/>
                    <a:lumOff val="40000"/>
                  </a:schemeClr>
                </a:solidFill>
              </a:ln>
              <a:solidFill>
                <a:schemeClr val="tx2"/>
              </a:solidFill>
            </a:endParaRPr>
          </a:p>
        </p:txBody>
      </p:sp>
      <p:sp>
        <p:nvSpPr>
          <p:cNvPr id="14" name="矩形 13">
            <a:extLst>
              <a:ext uri="{FF2B5EF4-FFF2-40B4-BE49-F238E27FC236}">
                <a16:creationId xmlns:a16="http://schemas.microsoft.com/office/drawing/2014/main" id="{4C1614B5-E6EC-4455-A535-298F602FBE9C}"/>
              </a:ext>
            </a:extLst>
          </p:cNvPr>
          <p:cNvSpPr/>
          <p:nvPr userDrawn="1"/>
        </p:nvSpPr>
        <p:spPr>
          <a:xfrm>
            <a:off x="0" y="347882"/>
            <a:ext cx="12192000" cy="7937"/>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dirty="0">
              <a:ln>
                <a:solidFill>
                  <a:schemeClr val="tx2">
                    <a:lumMod val="60000"/>
                    <a:lumOff val="40000"/>
                  </a:schemeClr>
                </a:solidFill>
              </a:ln>
              <a:solidFill>
                <a:schemeClr val="tx2"/>
              </a:solidFill>
            </a:endParaRPr>
          </a:p>
        </p:txBody>
      </p:sp>
      <p:sp>
        <p:nvSpPr>
          <p:cNvPr id="17" name="矩形 16">
            <a:extLst>
              <a:ext uri="{FF2B5EF4-FFF2-40B4-BE49-F238E27FC236}">
                <a16:creationId xmlns:a16="http://schemas.microsoft.com/office/drawing/2014/main" id="{B87A3EF2-8645-4F6D-A36B-760C7119C47A}"/>
              </a:ext>
            </a:extLst>
          </p:cNvPr>
          <p:cNvSpPr/>
          <p:nvPr userDrawn="1"/>
        </p:nvSpPr>
        <p:spPr>
          <a:xfrm>
            <a:off x="-9970" y="6476025"/>
            <a:ext cx="12201969" cy="404009"/>
          </a:xfrm>
          <a:prstGeom prst="rect">
            <a:avLst/>
          </a:prstGeom>
          <a:solidFill>
            <a:srgbClr val="004992"/>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dirty="0">
              <a:ln>
                <a:solidFill>
                  <a:schemeClr val="tx2">
                    <a:lumMod val="60000"/>
                    <a:lumOff val="40000"/>
                  </a:schemeClr>
                </a:solidFill>
              </a:ln>
              <a:solidFill>
                <a:schemeClr val="tx2"/>
              </a:solidFill>
            </a:endParaRPr>
          </a:p>
        </p:txBody>
      </p:sp>
      <p:sp>
        <p:nvSpPr>
          <p:cNvPr id="18" name="矩形 17">
            <a:extLst>
              <a:ext uri="{FF2B5EF4-FFF2-40B4-BE49-F238E27FC236}">
                <a16:creationId xmlns:a16="http://schemas.microsoft.com/office/drawing/2014/main" id="{F2E2BFE9-F553-4397-AF11-38017E502A85}"/>
              </a:ext>
            </a:extLst>
          </p:cNvPr>
          <p:cNvSpPr/>
          <p:nvPr userDrawn="1"/>
        </p:nvSpPr>
        <p:spPr>
          <a:xfrm>
            <a:off x="-11017" y="6536620"/>
            <a:ext cx="12192000" cy="7937"/>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dirty="0">
              <a:ln>
                <a:solidFill>
                  <a:schemeClr val="tx2">
                    <a:lumMod val="60000"/>
                    <a:lumOff val="40000"/>
                  </a:schemeClr>
                </a:solidFill>
              </a:ln>
              <a:solidFill>
                <a:schemeClr val="tx2"/>
              </a:solidFill>
            </a:endParaRPr>
          </a:p>
        </p:txBody>
      </p:sp>
      <p:sp>
        <p:nvSpPr>
          <p:cNvPr id="5" name="灯片编号占位符 5">
            <a:extLst>
              <a:ext uri="{FF2B5EF4-FFF2-40B4-BE49-F238E27FC236}">
                <a16:creationId xmlns:a16="http://schemas.microsoft.com/office/drawing/2014/main" id="{849A95B7-ACDC-4C2F-98C0-CC616DEE5341}"/>
              </a:ext>
            </a:extLst>
          </p:cNvPr>
          <p:cNvSpPr>
            <a:spLocks noGrp="1"/>
          </p:cNvSpPr>
          <p:nvPr>
            <p:ph type="sldNum" sz="quarter" idx="12"/>
          </p:nvPr>
        </p:nvSpPr>
        <p:spPr>
          <a:xfrm>
            <a:off x="9448800" y="6480761"/>
            <a:ext cx="2743200" cy="365125"/>
          </a:xfrm>
        </p:spPr>
        <p:txBody>
          <a:bodyPr/>
          <a:lstStyle>
            <a:lvl1pPr>
              <a:defRPr>
                <a:solidFill>
                  <a:schemeClr val="bg2"/>
                </a:solidFill>
              </a:defRPr>
            </a:lvl1pPr>
          </a:lstStyle>
          <a:p>
            <a:fld id="{B36D5560-C7C7-48D6-BB41-E84CAB896AFB}" type="slidenum">
              <a:rPr lang="zh-CN" altLang="en-US" smtClean="0"/>
              <a:pPr/>
              <a:t>‹#›</a:t>
            </a:fld>
            <a:endParaRPr lang="zh-CN" altLang="en-US" dirty="0"/>
          </a:p>
        </p:txBody>
      </p:sp>
      <p:pic>
        <p:nvPicPr>
          <p:cNvPr id="3074" name="Picture 2">
            <a:extLst>
              <a:ext uri="{FF2B5EF4-FFF2-40B4-BE49-F238E27FC236}">
                <a16:creationId xmlns:a16="http://schemas.microsoft.com/office/drawing/2014/main" id="{B17A65A7-6421-44A2-9833-D56EB65E7E71}"/>
              </a:ext>
            </a:extLst>
          </p:cNvPr>
          <p:cNvPicPr>
            <a:picLocks noChangeAspect="1" noChangeArrowheads="1"/>
          </p:cNvPicPr>
          <p:nvPr userDrawn="1"/>
        </p:nvPicPr>
        <p:blipFill>
          <a:blip r:embed="rId5" cstate="print">
            <a:duotone>
              <a:srgbClr val="4472C4">
                <a:shade val="45000"/>
                <a:satMod val="135000"/>
              </a:srgbClr>
              <a:prstClr val="white"/>
            </a:duotone>
            <a:extLst>
              <a:ext uri="{BEBA8EAE-BF5A-486C-A8C5-ECC9F3942E4B}">
                <a14:imgProps xmlns:a14="http://schemas.microsoft.com/office/drawing/2010/main">
                  <a14:imgLayer r:embed="rId6">
                    <a14:imgEffect>
                      <a14:backgroundRemoval t="10000" b="90000" l="10000" r="9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67554" y="5988066"/>
            <a:ext cx="2020674" cy="47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3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221513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167650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340082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250789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287501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61365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186232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333568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val="EDF0F7"/>
            </a:gs>
            <a:gs pos="0">
              <a:schemeClr val="accent3">
                <a:lumMod val="5000"/>
                <a:lumOff val="95000"/>
              </a:schemeClr>
            </a:gs>
            <a:gs pos="0">
              <a:schemeClr val="bg1"/>
            </a:gs>
            <a:gs pos="100000">
              <a:schemeClr val="accent5">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D5560-C7C7-48D6-BB41-E84CAB896AFB}" type="slidenum">
              <a:rPr lang="zh-CN" altLang="en-US" smtClean="0"/>
              <a:t>‹#›</a:t>
            </a:fld>
            <a:endParaRPr lang="zh-CN" altLang="en-US"/>
          </a:p>
        </p:txBody>
      </p:sp>
    </p:spTree>
    <p:extLst>
      <p:ext uri="{BB962C8B-B14F-4D97-AF65-F5344CB8AC3E}">
        <p14:creationId xmlns:p14="http://schemas.microsoft.com/office/powerpoint/2010/main" val="1820826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1" r:id="rId13"/>
    <p:sldLayoutId id="214748366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1.png"/><Relationship Id="rId18" Type="http://schemas.openxmlformats.org/officeDocument/2006/relationships/image" Target="../media/image53.svg"/><Relationship Id="rId3" Type="http://schemas.openxmlformats.org/officeDocument/2006/relationships/image" Target="../media/image14.png"/><Relationship Id="rId7" Type="http://schemas.openxmlformats.org/officeDocument/2006/relationships/image" Target="../media/image25.png"/><Relationship Id="rId12" Type="http://schemas.openxmlformats.org/officeDocument/2006/relationships/image" Target="../media/image49.svg"/><Relationship Id="rId17" Type="http://schemas.openxmlformats.org/officeDocument/2006/relationships/image" Target="../media/image52.png"/><Relationship Id="rId2" Type="http://schemas.openxmlformats.org/officeDocument/2006/relationships/notesSlide" Target="../notesSlides/notesSlide10.xml"/><Relationship Id="rId16" Type="http://schemas.openxmlformats.org/officeDocument/2006/relationships/image" Target="../media/image51.sv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48.png"/><Relationship Id="rId5" Type="http://schemas.openxmlformats.org/officeDocument/2006/relationships/image" Target="../media/image23.png"/><Relationship Id="rId15" Type="http://schemas.openxmlformats.org/officeDocument/2006/relationships/image" Target="../media/image50.png"/><Relationship Id="rId10" Type="http://schemas.openxmlformats.org/officeDocument/2006/relationships/image" Target="../media/image43.svg"/><Relationship Id="rId4" Type="http://schemas.openxmlformats.org/officeDocument/2006/relationships/image" Target="../media/image15.svg"/><Relationship Id="rId9" Type="http://schemas.openxmlformats.org/officeDocument/2006/relationships/image" Target="../media/image42.png"/><Relationship Id="rId1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4.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15.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4.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15.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61.png"/><Relationship Id="rId12" Type="http://schemas.openxmlformats.org/officeDocument/2006/relationships/image" Target="../media/image32.svg"/><Relationship Id="rId2" Type="http://schemas.openxmlformats.org/officeDocument/2006/relationships/notesSlide" Target="../notesSlides/notesSlide16.xml"/><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31.png"/><Relationship Id="rId5" Type="http://schemas.openxmlformats.org/officeDocument/2006/relationships/image" Target="../media/image59.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15.svg"/><Relationship Id="rId9" Type="http://schemas.openxmlformats.org/officeDocument/2006/relationships/image" Target="../media/image29.png"/><Relationship Id="rId1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14.png"/><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4.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15.svg"/><Relationship Id="rId9" Type="http://schemas.openxmlformats.org/officeDocument/2006/relationships/image" Target="../media/image25.png"/><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0.png"/><Relationship Id="rId3" Type="http://schemas.openxmlformats.org/officeDocument/2006/relationships/image" Target="../media/image14.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15.svg"/><Relationship Id="rId9" Type="http://schemas.openxmlformats.org/officeDocument/2006/relationships/image" Target="../media/image33.png"/><Relationship Id="rId14"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25.png"/><Relationship Id="rId18" Type="http://schemas.openxmlformats.org/officeDocument/2006/relationships/image" Target="../media/image43.svg"/><Relationship Id="rId3" Type="http://schemas.openxmlformats.org/officeDocument/2006/relationships/image" Target="../media/image14.png"/><Relationship Id="rId21"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4.svg"/><Relationship Id="rId17"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28.sv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23.png"/><Relationship Id="rId5" Type="http://schemas.openxmlformats.org/officeDocument/2006/relationships/image" Target="../media/image33.png"/><Relationship Id="rId15" Type="http://schemas.openxmlformats.org/officeDocument/2006/relationships/image" Target="../media/image27.png"/><Relationship Id="rId10" Type="http://schemas.openxmlformats.org/officeDocument/2006/relationships/image" Target="../media/image30.svg"/><Relationship Id="rId19" Type="http://schemas.openxmlformats.org/officeDocument/2006/relationships/image" Target="../media/image44.png"/><Relationship Id="rId4" Type="http://schemas.openxmlformats.org/officeDocument/2006/relationships/image" Target="../media/image15.svg"/><Relationship Id="rId9" Type="http://schemas.openxmlformats.org/officeDocument/2006/relationships/image" Target="../media/image29.png"/><Relationship Id="rId14" Type="http://schemas.openxmlformats.org/officeDocument/2006/relationships/image" Target="../media/image26.svg"/><Relationship Id="rId22"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BFC224FE-5883-42C2-9203-93C723D0F4FD}"/>
              </a:ext>
            </a:extLst>
          </p:cNvPr>
          <p:cNvSpPr/>
          <p:nvPr/>
        </p:nvSpPr>
        <p:spPr>
          <a:xfrm>
            <a:off x="0" y="613424"/>
            <a:ext cx="12192000" cy="1905918"/>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90136" y="1213857"/>
            <a:ext cx="10319132" cy="954107"/>
          </a:xfrm>
          <a:prstGeom prst="roundRect">
            <a:avLst>
              <a:gd name="adj" fmla="val 464"/>
            </a:avLst>
          </a:prstGeom>
          <a:noFill/>
          <a:ln>
            <a:noFill/>
            <a:prstDash val="dash"/>
          </a:ln>
        </p:spPr>
        <p:txBody>
          <a:bodyPr wrap="square" rtlCol="0">
            <a:spAutoFit/>
          </a:bodyPr>
          <a:lstStyle/>
          <a:p>
            <a:pPr algn="just"/>
            <a:r>
              <a:rPr lang="en-US" altLang="zh-CN" sz="2800" b="1" dirty="0" err="1">
                <a:solidFill>
                  <a:srgbClr val="3B3A39"/>
                </a:solidFill>
                <a:latin typeface="微软雅黑" panose="020B0503020204020204" pitchFamily="34" charset="-122"/>
                <a:ea typeface="微软雅黑" panose="020B0503020204020204" pitchFamily="34" charset="-122"/>
              </a:rPr>
              <a:t>OpenKMC</a:t>
            </a:r>
            <a:r>
              <a:rPr lang="en-US" altLang="zh-CN" sz="2800" b="1" dirty="0">
                <a:solidFill>
                  <a:srgbClr val="3B3A39"/>
                </a:solidFill>
                <a:latin typeface="微软雅黑" panose="020B0503020204020204" pitchFamily="34" charset="-122"/>
                <a:ea typeface="微软雅黑" panose="020B0503020204020204" pitchFamily="34" charset="-122"/>
              </a:rPr>
              <a:t>: a KMC Design for a Hundred-Billion-Atom Simulation Using Millions of Cores on Sunway </a:t>
            </a:r>
            <a:r>
              <a:rPr lang="en-US" altLang="zh-CN" sz="2800" b="1" dirty="0" err="1">
                <a:solidFill>
                  <a:srgbClr val="3B3A39"/>
                </a:solidFill>
                <a:latin typeface="微软雅黑" panose="020B0503020204020204" pitchFamily="34" charset="-122"/>
                <a:ea typeface="微软雅黑" panose="020B0503020204020204" pitchFamily="34" charset="-122"/>
              </a:rPr>
              <a:t>Taihulight</a:t>
            </a:r>
            <a:endParaRPr lang="en-US" altLang="zh-CN" sz="2800" b="1" dirty="0">
              <a:solidFill>
                <a:srgbClr val="3B3A39"/>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B3DD7E35-286A-4780-B3CD-4AE2F103E662}"/>
              </a:ext>
            </a:extLst>
          </p:cNvPr>
          <p:cNvSpPr/>
          <p:nvPr/>
        </p:nvSpPr>
        <p:spPr>
          <a:xfrm>
            <a:off x="5655815" y="6180986"/>
            <a:ext cx="811441" cy="400110"/>
          </a:xfrm>
          <a:prstGeom prst="rect">
            <a:avLst/>
          </a:prstGeom>
        </p:spPr>
        <p:txBody>
          <a:bodyPr wrap="none">
            <a:spAutoFit/>
          </a:bodyPr>
          <a:lstStyle/>
          <a:p>
            <a:r>
              <a:rPr lang="en-US" altLang="zh-CN" sz="20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SC 19</a:t>
            </a:r>
            <a:endParaRPr lang="zh-CN" altLang="en-US" sz="2000" dirty="0">
              <a:latin typeface="微软雅黑 Light" panose="020B0502040204020203" pitchFamily="34" charset="-122"/>
              <a:ea typeface="微软雅黑 Light" panose="020B0502040204020203" pitchFamily="34" charset="-122"/>
            </a:endParaRPr>
          </a:p>
        </p:txBody>
      </p:sp>
      <p:sp>
        <p:nvSpPr>
          <p:cNvPr id="3" name="矩形 2">
            <a:extLst>
              <a:ext uri="{FF2B5EF4-FFF2-40B4-BE49-F238E27FC236}">
                <a16:creationId xmlns:a16="http://schemas.microsoft.com/office/drawing/2014/main" id="{9061C255-7B24-446B-AA7E-C1312F649EEF}"/>
              </a:ext>
            </a:extLst>
          </p:cNvPr>
          <p:cNvSpPr/>
          <p:nvPr/>
        </p:nvSpPr>
        <p:spPr>
          <a:xfrm>
            <a:off x="2192354" y="3156868"/>
            <a:ext cx="8819613" cy="707886"/>
          </a:xfrm>
          <a:prstGeom prst="rect">
            <a:avLst/>
          </a:prstGeom>
        </p:spPr>
        <p:txBody>
          <a:bodyPr wrap="square">
            <a:spAutoFit/>
          </a:bodyPr>
          <a:lstStyle/>
          <a:p>
            <a:r>
              <a:rPr lang="en-US" altLang="zh-CN" sz="2000" u="sng"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Kun Li</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Honghui</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Shang</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Yunquan</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Zhang,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Shigang</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Li,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Baodong</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Wu, Dong Wang,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Libo</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Zhang, Fang Li,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Dexun</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Chen,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Zhiqiang</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Wei</a:t>
            </a:r>
            <a:endParaRPr lang="zh-CN" altLang="en-US" sz="2000" dirty="0">
              <a:latin typeface="微软雅黑" panose="020B0503020204020204" pitchFamily="34" charset="-122"/>
              <a:ea typeface="微软雅黑" panose="020B0503020204020204" pitchFamily="34" charset="-122"/>
            </a:endParaRPr>
          </a:p>
        </p:txBody>
      </p:sp>
      <p:pic>
        <p:nvPicPr>
          <p:cNvPr id="10" name="图片 4">
            <a:extLst>
              <a:ext uri="{FF2B5EF4-FFF2-40B4-BE49-F238E27FC236}">
                <a16:creationId xmlns:a16="http://schemas.microsoft.com/office/drawing/2014/main" id="{D46FC805-432B-427B-A5E6-938045C79E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04" y="4859925"/>
            <a:ext cx="1738775" cy="34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D13C8CE6-6C08-4AEA-82FF-00650788C078}"/>
              </a:ext>
            </a:extLst>
          </p:cNvPr>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57130" y="4317173"/>
            <a:ext cx="1744549" cy="4298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a:extLst>
              <a:ext uri="{FF2B5EF4-FFF2-40B4-BE49-F238E27FC236}">
                <a16:creationId xmlns:a16="http://schemas.microsoft.com/office/drawing/2014/main" id="{391178C4-85B5-4048-B608-D671537CE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095" y="5335765"/>
            <a:ext cx="1626618" cy="382995"/>
          </a:xfrm>
          <a:prstGeom prst="rect">
            <a:avLst/>
          </a:prstGeom>
        </p:spPr>
      </p:pic>
      <p:sp>
        <p:nvSpPr>
          <p:cNvPr id="17" name="AutoShape 12" descr="江">
            <a:extLst>
              <a:ext uri="{FF2B5EF4-FFF2-40B4-BE49-F238E27FC236}">
                <a16:creationId xmlns:a16="http://schemas.microsoft.com/office/drawing/2014/main" id="{69125F61-88E9-4F07-A3DF-42953C9741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9" name="图片 18">
            <a:extLst>
              <a:ext uri="{FF2B5EF4-FFF2-40B4-BE49-F238E27FC236}">
                <a16:creationId xmlns:a16="http://schemas.microsoft.com/office/drawing/2014/main" id="{708A7AB3-0AC1-477C-82ED-3F0A0AC603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98" y="4809779"/>
            <a:ext cx="420705" cy="432000"/>
          </a:xfrm>
          <a:prstGeom prst="rect">
            <a:avLst/>
          </a:prstGeom>
        </p:spPr>
      </p:pic>
      <p:pic>
        <p:nvPicPr>
          <p:cNvPr id="1038" name="Picture 14" descr="“无锡超算 logo”的图片搜索结果">
            <a:extLst>
              <a:ext uri="{FF2B5EF4-FFF2-40B4-BE49-F238E27FC236}">
                <a16:creationId xmlns:a16="http://schemas.microsoft.com/office/drawing/2014/main" id="{1E903F98-4032-4E91-8934-119584B678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9829" y="5309575"/>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中国海洋大学”的图片搜索结果">
            <a:extLst>
              <a:ext uri="{FF2B5EF4-FFF2-40B4-BE49-F238E27FC236}">
                <a16:creationId xmlns:a16="http://schemas.microsoft.com/office/drawing/2014/main" id="{4C229DA1-E72E-4BE4-806E-0CF1DDFE372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1344" y="5788981"/>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a16="http://schemas.microsoft.com/office/drawing/2014/main" id="{39E1E773-0B59-49D8-AABA-641011A24565}"/>
              </a:ext>
            </a:extLst>
          </p:cNvPr>
          <p:cNvSpPr/>
          <p:nvPr/>
        </p:nvSpPr>
        <p:spPr>
          <a:xfrm>
            <a:off x="2471533" y="4356326"/>
            <a:ext cx="3844386"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Institute of Computing Technology, CAS</a:t>
            </a:r>
            <a:endParaRPr lang="zh-CN" altLang="en-US" sz="1600" dirty="0">
              <a:latin typeface="微软雅黑 Light" panose="020B0502040204020203" pitchFamily="34" charset="-122"/>
              <a:ea typeface="微软雅黑 Light" panose="020B0502040204020203" pitchFamily="34" charset="-122"/>
            </a:endParaRPr>
          </a:p>
        </p:txBody>
      </p:sp>
      <p:sp>
        <p:nvSpPr>
          <p:cNvPr id="25" name="矩形 24">
            <a:extLst>
              <a:ext uri="{FF2B5EF4-FFF2-40B4-BE49-F238E27FC236}">
                <a16:creationId xmlns:a16="http://schemas.microsoft.com/office/drawing/2014/main" id="{F4A4D782-6E98-4BEF-A038-AA9AF39B375B}"/>
              </a:ext>
            </a:extLst>
          </p:cNvPr>
          <p:cNvSpPr/>
          <p:nvPr/>
        </p:nvSpPr>
        <p:spPr>
          <a:xfrm>
            <a:off x="2471533" y="4868266"/>
            <a:ext cx="4121641"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University of Chinese Academy of Sciences</a:t>
            </a:r>
            <a:endParaRPr lang="zh-CN" altLang="en-US" sz="1600" dirty="0">
              <a:latin typeface="微软雅黑 Light" panose="020B0502040204020203" pitchFamily="34" charset="-122"/>
              <a:ea typeface="微软雅黑 Light" panose="020B0502040204020203" pitchFamily="34" charset="-122"/>
            </a:endParaRPr>
          </a:p>
        </p:txBody>
      </p:sp>
      <p:sp>
        <p:nvSpPr>
          <p:cNvPr id="21" name="矩形 20">
            <a:extLst>
              <a:ext uri="{FF2B5EF4-FFF2-40B4-BE49-F238E27FC236}">
                <a16:creationId xmlns:a16="http://schemas.microsoft.com/office/drawing/2014/main" id="{57F1DA12-6740-4BB4-B299-A75312CA7676}"/>
              </a:ext>
            </a:extLst>
          </p:cNvPr>
          <p:cNvSpPr/>
          <p:nvPr/>
        </p:nvSpPr>
        <p:spPr>
          <a:xfrm>
            <a:off x="2471533" y="5380206"/>
            <a:ext cx="1200970"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ETH Zurich</a:t>
            </a:r>
            <a:endParaRPr lang="zh-CN" altLang="en-US" sz="1600" dirty="0">
              <a:latin typeface="微软雅黑 Light" panose="020B0502040204020203" pitchFamily="34" charset="-122"/>
              <a:ea typeface="微软雅黑 Light" panose="020B0502040204020203" pitchFamily="34" charset="-122"/>
            </a:endParaRPr>
          </a:p>
        </p:txBody>
      </p:sp>
      <p:sp>
        <p:nvSpPr>
          <p:cNvPr id="27" name="矩形 26">
            <a:extLst>
              <a:ext uri="{FF2B5EF4-FFF2-40B4-BE49-F238E27FC236}">
                <a16:creationId xmlns:a16="http://schemas.microsoft.com/office/drawing/2014/main" id="{57F1DA12-6740-4BB4-B299-A75312CA7676}"/>
              </a:ext>
            </a:extLst>
          </p:cNvPr>
          <p:cNvSpPr/>
          <p:nvPr/>
        </p:nvSpPr>
        <p:spPr>
          <a:xfrm>
            <a:off x="2471533" y="5827657"/>
            <a:ext cx="2020490"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err="1">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Sensetime</a:t>
            </a:r>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 Research</a:t>
            </a:r>
            <a:endParaRPr lang="zh-CN" altLang="en-US" sz="1600" dirty="0">
              <a:latin typeface="微软雅黑 Light" panose="020B0502040204020203" pitchFamily="34" charset="-122"/>
              <a:ea typeface="微软雅黑 Light" panose="020B0502040204020203" pitchFamily="34" charset="-122"/>
            </a:endParaRPr>
          </a:p>
        </p:txBody>
      </p:sp>
      <p:pic>
        <p:nvPicPr>
          <p:cNvPr id="1042" name="Picture 18" descr="“商汤 logo”的图片搜索结果">
            <a:extLst>
              <a:ext uri="{FF2B5EF4-FFF2-40B4-BE49-F238E27FC236}">
                <a16:creationId xmlns:a16="http://schemas.microsoft.com/office/drawing/2014/main" id="{48963FCB-51BF-4000-92D2-FA0E117A2DD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4306" b="34789"/>
          <a:stretch/>
        </p:blipFill>
        <p:spPr bwMode="auto">
          <a:xfrm>
            <a:off x="635046" y="5779150"/>
            <a:ext cx="1865782" cy="460944"/>
          </a:xfrm>
          <a:prstGeom prst="flowChartTerminator">
            <a:avLst/>
          </a:prstGeom>
          <a:noFill/>
          <a:extLst>
            <a:ext uri="{909E8E84-426E-40DD-AFC4-6F175D3DCCD1}">
              <a14:hiddenFill xmlns:a14="http://schemas.microsoft.com/office/drawing/2010/main">
                <a:solidFill>
                  <a:srgbClr val="FFFFFF"/>
                </a:solidFill>
              </a14:hiddenFill>
            </a:ext>
          </a:extLst>
        </p:spPr>
      </p:pic>
      <p:pic>
        <p:nvPicPr>
          <p:cNvPr id="1046" name="Picture 22" descr="“大连海洋大学 校徽”的图片搜索结果">
            <a:extLst>
              <a:ext uri="{FF2B5EF4-FFF2-40B4-BE49-F238E27FC236}">
                <a16:creationId xmlns:a16="http://schemas.microsoft.com/office/drawing/2014/main" id="{6460E6CB-BED0-45DF-B391-5ACF29F4A3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1344" y="4251220"/>
            <a:ext cx="504000" cy="502119"/>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a:extLst>
              <a:ext uri="{FF2B5EF4-FFF2-40B4-BE49-F238E27FC236}">
                <a16:creationId xmlns:a16="http://schemas.microsoft.com/office/drawing/2014/main" id="{4622D505-090B-428B-8547-47454E81831D}"/>
              </a:ext>
            </a:extLst>
          </p:cNvPr>
          <p:cNvSpPr/>
          <p:nvPr/>
        </p:nvSpPr>
        <p:spPr>
          <a:xfrm>
            <a:off x="7260352" y="4338374"/>
            <a:ext cx="2382960"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Dalian Ocean University</a:t>
            </a:r>
            <a:endParaRPr lang="zh-CN" altLang="en-US" sz="1600" dirty="0">
              <a:latin typeface="微软雅黑 Light" panose="020B0502040204020203" pitchFamily="34" charset="-122"/>
              <a:ea typeface="微软雅黑 Light" panose="020B0502040204020203" pitchFamily="34" charset="-122"/>
            </a:endParaRPr>
          </a:p>
        </p:txBody>
      </p:sp>
      <p:sp>
        <p:nvSpPr>
          <p:cNvPr id="22" name="矩形 21">
            <a:extLst>
              <a:ext uri="{FF2B5EF4-FFF2-40B4-BE49-F238E27FC236}">
                <a16:creationId xmlns:a16="http://schemas.microsoft.com/office/drawing/2014/main" id="{26AB33A3-627C-4D7A-8916-F7E985BAB63D}"/>
              </a:ext>
            </a:extLst>
          </p:cNvPr>
          <p:cNvSpPr/>
          <p:nvPr/>
        </p:nvSpPr>
        <p:spPr>
          <a:xfrm>
            <a:off x="7260352" y="4869752"/>
            <a:ext cx="4237955" cy="338554"/>
          </a:xfrm>
          <a:prstGeom prst="rect">
            <a:avLst/>
          </a:prstGeom>
        </p:spPr>
        <p:txBody>
          <a:bodyPr wrap="none">
            <a:spAutoFit/>
          </a:bodyPr>
          <a:lstStyle/>
          <a:p>
            <a:r>
              <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rPr>
              <a:t>Jiangnan Institute of Computing Technology</a:t>
            </a:r>
          </a:p>
        </p:txBody>
      </p:sp>
      <p:sp>
        <p:nvSpPr>
          <p:cNvPr id="33" name="矩形 32">
            <a:extLst>
              <a:ext uri="{FF2B5EF4-FFF2-40B4-BE49-F238E27FC236}">
                <a16:creationId xmlns:a16="http://schemas.microsoft.com/office/drawing/2014/main" id="{705319FF-7BB0-4B9F-A15C-B3FC2FF2A68E}"/>
              </a:ext>
            </a:extLst>
          </p:cNvPr>
          <p:cNvSpPr/>
          <p:nvPr/>
        </p:nvSpPr>
        <p:spPr>
          <a:xfrm>
            <a:off x="7260352" y="5375029"/>
            <a:ext cx="3976153"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rPr>
              <a:t>National Supercomputing Center in Wuxi</a:t>
            </a:r>
            <a:endPar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36" name="矩形 35">
            <a:extLst>
              <a:ext uri="{FF2B5EF4-FFF2-40B4-BE49-F238E27FC236}">
                <a16:creationId xmlns:a16="http://schemas.microsoft.com/office/drawing/2014/main" id="{2616512C-A570-4950-937C-7FFA7D1CAC50}"/>
              </a:ext>
            </a:extLst>
          </p:cNvPr>
          <p:cNvSpPr/>
          <p:nvPr/>
        </p:nvSpPr>
        <p:spPr>
          <a:xfrm>
            <a:off x="7275535" y="5850214"/>
            <a:ext cx="2577437"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rPr>
              <a:t>Ocean University of China</a:t>
            </a:r>
            <a:endPar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779907269"/>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矩形 125">
            <a:extLst>
              <a:ext uri="{FF2B5EF4-FFF2-40B4-BE49-F238E27FC236}">
                <a16:creationId xmlns:a16="http://schemas.microsoft.com/office/drawing/2014/main" id="{9E6BFC2E-8C9D-4419-85A8-1CB4F028508F}"/>
              </a:ext>
            </a:extLst>
          </p:cNvPr>
          <p:cNvSpPr/>
          <p:nvPr/>
        </p:nvSpPr>
        <p:spPr>
          <a:xfrm>
            <a:off x="5606367" y="3316509"/>
            <a:ext cx="6269816" cy="2842562"/>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 name="矩形 114">
            <a:extLst>
              <a:ext uri="{FF2B5EF4-FFF2-40B4-BE49-F238E27FC236}">
                <a16:creationId xmlns:a16="http://schemas.microsoft.com/office/drawing/2014/main" id="{69ED2620-CD53-4358-B392-53C9442277AE}"/>
              </a:ext>
            </a:extLst>
          </p:cNvPr>
          <p:cNvSpPr/>
          <p:nvPr/>
        </p:nvSpPr>
        <p:spPr>
          <a:xfrm>
            <a:off x="506207" y="3316509"/>
            <a:ext cx="4480386" cy="2842561"/>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2BE57FF-90F9-48E6-ADA3-F3983F7F2D24}"/>
              </a:ext>
            </a:extLst>
          </p:cNvPr>
          <p:cNvSpPr/>
          <p:nvPr/>
        </p:nvSpPr>
        <p:spPr>
          <a:xfrm>
            <a:off x="506207" y="1182231"/>
            <a:ext cx="5853490" cy="1631216"/>
          </a:xfrm>
          <a:prstGeom prst="rect">
            <a:avLst/>
          </a:prstGeom>
        </p:spPr>
        <p:txBody>
          <a:bodyPr wrap="square">
            <a:spAutoFit/>
          </a:bodyPr>
          <a:lstStyle/>
          <a:p>
            <a:r>
              <a:rPr lang="en-US" altLang="zh-CN" sz="2000" dirty="0">
                <a:latin typeface="微软雅黑 Light" panose="020B0502040204020203" pitchFamily="34" charset="-122"/>
                <a:ea typeface="微软雅黑 Light" panose="020B0502040204020203" pitchFamily="34" charset="-122"/>
              </a:rPr>
              <a:t>Motivation:</a:t>
            </a:r>
          </a:p>
          <a:p>
            <a:r>
              <a:rPr lang="en-US" altLang="zh-CN" sz="2000" dirty="0">
                <a:latin typeface="微软雅黑 Light" panose="020B0502040204020203" pitchFamily="34" charset="-122"/>
                <a:ea typeface="微软雅黑 Light" panose="020B0502040204020203" pitchFamily="34" charset="-122"/>
              </a:rPr>
              <a:t>√ Communication adaptively when boundary updates. </a:t>
            </a:r>
          </a:p>
          <a:p>
            <a:r>
              <a:rPr lang="en-US" altLang="zh-CN" sz="2000" dirty="0">
                <a:latin typeface="微软雅黑 Light" panose="020B0502040204020203" pitchFamily="34" charset="-122"/>
                <a:ea typeface="微软雅黑 Light" panose="020B0502040204020203" pitchFamily="34" charset="-122"/>
              </a:rPr>
              <a:t>√ Not all neighbor processes are required for communication.</a:t>
            </a: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SELF-ADAPTIVE COMMUNICATION</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774542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540888"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OPTIMIZATION</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4" name="矩形 53">
            <a:extLst>
              <a:ext uri="{FF2B5EF4-FFF2-40B4-BE49-F238E27FC236}">
                <a16:creationId xmlns:a16="http://schemas.microsoft.com/office/drawing/2014/main" id="{A3C72EB7-0BCA-47BC-A557-2FA9370F6CCB}"/>
              </a:ext>
            </a:extLst>
          </p:cNvPr>
          <p:cNvSpPr/>
          <p:nvPr/>
        </p:nvSpPr>
        <p:spPr>
          <a:xfrm>
            <a:off x="6096001" y="1236180"/>
            <a:ext cx="5669875" cy="1631216"/>
          </a:xfrm>
          <a:prstGeom prst="rect">
            <a:avLst/>
          </a:prstGeom>
        </p:spPr>
        <p:txBody>
          <a:bodyPr wrap="square">
            <a:spAutoFit/>
          </a:bodyPr>
          <a:lstStyle/>
          <a:p>
            <a:r>
              <a:rPr lang="en-US" altLang="zh-CN" sz="2000" dirty="0">
                <a:latin typeface="微软雅黑 Light" panose="020B0502040204020203" pitchFamily="34" charset="-122"/>
                <a:ea typeface="微软雅黑 Light" panose="020B0502040204020203" pitchFamily="34" charset="-122"/>
              </a:rPr>
              <a:t>Self-adaptive communication: </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Boundary events, communication.</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Send data for actual neighbor processes.</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Receive data by arrival sequence.</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Update in local process.</a:t>
            </a:r>
            <a:endParaRPr lang="zh-CN" altLang="en-US" sz="2000" dirty="0">
              <a:latin typeface="微软雅黑 Light" panose="020B0502040204020203" pitchFamily="34" charset="-122"/>
              <a:ea typeface="微软雅黑 Light" panose="020B0502040204020203" pitchFamily="34" charset="-122"/>
            </a:endParaRPr>
          </a:p>
        </p:txBody>
      </p:sp>
      <p:grpSp>
        <p:nvGrpSpPr>
          <p:cNvPr id="55" name="组合 54">
            <a:extLst>
              <a:ext uri="{FF2B5EF4-FFF2-40B4-BE49-F238E27FC236}">
                <a16:creationId xmlns:a16="http://schemas.microsoft.com/office/drawing/2014/main" id="{4921CE10-7B8C-4D91-BC1B-D4F9142F973C}"/>
              </a:ext>
            </a:extLst>
          </p:cNvPr>
          <p:cNvGrpSpPr/>
          <p:nvPr/>
        </p:nvGrpSpPr>
        <p:grpSpPr>
          <a:xfrm>
            <a:off x="573231" y="3517307"/>
            <a:ext cx="2155871" cy="2295927"/>
            <a:chOff x="9032889" y="4214795"/>
            <a:chExt cx="1915157" cy="2039575"/>
          </a:xfrm>
        </p:grpSpPr>
        <p:grpSp>
          <p:nvGrpSpPr>
            <p:cNvPr id="56" name="组合 55">
              <a:extLst>
                <a:ext uri="{FF2B5EF4-FFF2-40B4-BE49-F238E27FC236}">
                  <a16:creationId xmlns:a16="http://schemas.microsoft.com/office/drawing/2014/main" id="{9B5409A3-8A40-45EF-907F-C7BA0BF3643D}"/>
                </a:ext>
              </a:extLst>
            </p:cNvPr>
            <p:cNvGrpSpPr/>
            <p:nvPr/>
          </p:nvGrpSpPr>
          <p:grpSpPr>
            <a:xfrm>
              <a:off x="9032889" y="4214795"/>
              <a:ext cx="1905000" cy="1916018"/>
              <a:chOff x="9497566" y="4289727"/>
              <a:chExt cx="1905000" cy="1916018"/>
            </a:xfrm>
          </p:grpSpPr>
          <p:pic>
            <p:nvPicPr>
              <p:cNvPr id="74" name="图形 73">
                <a:extLst>
                  <a:ext uri="{FF2B5EF4-FFF2-40B4-BE49-F238E27FC236}">
                    <a16:creationId xmlns:a16="http://schemas.microsoft.com/office/drawing/2014/main" id="{5F10FF90-D7E9-4931-8027-C99334073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97566" y="4300745"/>
                <a:ext cx="1905000" cy="1905000"/>
              </a:xfrm>
              <a:prstGeom prst="rect">
                <a:avLst/>
              </a:prstGeom>
            </p:spPr>
          </p:pic>
          <p:pic>
            <p:nvPicPr>
              <p:cNvPr id="75" name="图形 74">
                <a:extLst>
                  <a:ext uri="{FF2B5EF4-FFF2-40B4-BE49-F238E27FC236}">
                    <a16:creationId xmlns:a16="http://schemas.microsoft.com/office/drawing/2014/main" id="{6CBE45EC-3226-42DF-A310-AD706768705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30951" t="71419" r="51726" b="3767"/>
              <a:stretch/>
            </p:blipFill>
            <p:spPr>
              <a:xfrm>
                <a:off x="10089371" y="5664817"/>
                <a:ext cx="329991" cy="472730"/>
              </a:xfrm>
              <a:prstGeom prst="rect">
                <a:avLst/>
              </a:prstGeom>
            </p:spPr>
          </p:pic>
          <p:pic>
            <p:nvPicPr>
              <p:cNvPr id="77" name="图形 76">
                <a:extLst>
                  <a:ext uri="{FF2B5EF4-FFF2-40B4-BE49-F238E27FC236}">
                    <a16:creationId xmlns:a16="http://schemas.microsoft.com/office/drawing/2014/main" id="{141EEB5D-D2AA-4DFC-8245-C0000A8420D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35220" b="32162"/>
              <a:stretch/>
            </p:blipFill>
            <p:spPr>
              <a:xfrm>
                <a:off x="9499698" y="4289727"/>
                <a:ext cx="1234071" cy="1292320"/>
              </a:xfrm>
              <a:prstGeom prst="rect">
                <a:avLst/>
              </a:prstGeom>
            </p:spPr>
          </p:pic>
        </p:grpSp>
        <p:sp>
          <p:nvSpPr>
            <p:cNvPr id="57" name="矩形 56">
              <a:extLst>
                <a:ext uri="{FF2B5EF4-FFF2-40B4-BE49-F238E27FC236}">
                  <a16:creationId xmlns:a16="http://schemas.microsoft.com/office/drawing/2014/main" id="{FEFC4BDC-5313-493C-AFE6-6FC06E3659B4}"/>
                </a:ext>
              </a:extLst>
            </p:cNvPr>
            <p:cNvSpPr/>
            <p:nvPr/>
          </p:nvSpPr>
          <p:spPr>
            <a:xfrm>
              <a:off x="10313392" y="4892734"/>
              <a:ext cx="634654" cy="346999"/>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Start</a:t>
              </a:r>
              <a:endParaRPr lang="zh-CN" altLang="en-US" sz="1600" dirty="0"/>
            </a:p>
          </p:txBody>
        </p:sp>
        <p:sp>
          <p:nvSpPr>
            <p:cNvPr id="58" name="弧形 57">
              <a:extLst>
                <a:ext uri="{FF2B5EF4-FFF2-40B4-BE49-F238E27FC236}">
                  <a16:creationId xmlns:a16="http://schemas.microsoft.com/office/drawing/2014/main" id="{562599B0-8527-47EA-9BAE-301A44DE7F58}"/>
                </a:ext>
              </a:extLst>
            </p:cNvPr>
            <p:cNvSpPr/>
            <p:nvPr/>
          </p:nvSpPr>
          <p:spPr>
            <a:xfrm rot="8071191">
              <a:off x="9352739" y="4857501"/>
              <a:ext cx="1388121" cy="1118474"/>
            </a:xfrm>
            <a:prstGeom prst="arc">
              <a:avLst>
                <a:gd name="adj1" fmla="val 19535281"/>
                <a:gd name="adj2" fmla="val 21506170"/>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9" name="直接连接符 58">
              <a:extLst>
                <a:ext uri="{FF2B5EF4-FFF2-40B4-BE49-F238E27FC236}">
                  <a16:creationId xmlns:a16="http://schemas.microsoft.com/office/drawing/2014/main" id="{2FFE8BEC-267D-4B8E-821B-8722CD28EE85}"/>
                </a:ext>
              </a:extLst>
            </p:cNvPr>
            <p:cNvCxnSpPr>
              <a:cxnSpLocks/>
            </p:cNvCxnSpPr>
            <p:nvPr/>
          </p:nvCxnSpPr>
          <p:spPr>
            <a:xfrm rot="5400000">
              <a:off x="9518737" y="5860353"/>
              <a:ext cx="104554" cy="1045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BDB7DF06-9044-41A8-B1E3-A9A7293D2B73}"/>
                </a:ext>
              </a:extLst>
            </p:cNvPr>
            <p:cNvCxnSpPr>
              <a:cxnSpLocks/>
            </p:cNvCxnSpPr>
            <p:nvPr/>
          </p:nvCxnSpPr>
          <p:spPr>
            <a:xfrm>
              <a:off x="9951641" y="5970811"/>
              <a:ext cx="0" cy="14457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矩形 60">
              <a:extLst>
                <a:ext uri="{FF2B5EF4-FFF2-40B4-BE49-F238E27FC236}">
                  <a16:creationId xmlns:a16="http://schemas.microsoft.com/office/drawing/2014/main" id="{C6853B9B-49D3-45ED-B290-714639D31572}"/>
                </a:ext>
              </a:extLst>
            </p:cNvPr>
            <p:cNvSpPr/>
            <p:nvPr/>
          </p:nvSpPr>
          <p:spPr>
            <a:xfrm>
              <a:off x="9449931" y="5885038"/>
              <a:ext cx="487634" cy="369332"/>
            </a:xfrm>
            <a:prstGeom prst="rect">
              <a:avLst/>
            </a:prstGeom>
          </p:spPr>
          <p:txBody>
            <a:bodyPr wrap="none">
              <a:spAutoFit/>
            </a:bodyPr>
            <a:lstStyle/>
            <a:p>
              <a:r>
                <a:rPr lang="en-US" altLang="zh-CN" i="1" dirty="0" err="1">
                  <a:solidFill>
                    <a:srgbClr val="C00000"/>
                  </a:solidFill>
                  <a:latin typeface="微软雅黑 Light" panose="020B0502040204020203" pitchFamily="34" charset="-122"/>
                  <a:ea typeface="微软雅黑 Light" panose="020B0502040204020203" pitchFamily="34" charset="-122"/>
                </a:rPr>
                <a:t>t</a:t>
              </a:r>
              <a:r>
                <a:rPr lang="en-US" altLang="zh-CN" i="1" baseline="-25000" dirty="0" err="1">
                  <a:solidFill>
                    <a:srgbClr val="C00000"/>
                  </a:solidFill>
                  <a:latin typeface="微软雅黑 Light" panose="020B0502040204020203" pitchFamily="34" charset="-122"/>
                  <a:ea typeface="微软雅黑 Light" panose="020B0502040204020203" pitchFamily="34" charset="-122"/>
                </a:rPr>
                <a:t>syn</a:t>
              </a:r>
              <a:endParaRPr lang="zh-CN" altLang="en-US" i="1" dirty="0">
                <a:solidFill>
                  <a:srgbClr val="C00000"/>
                </a:solidFill>
              </a:endParaRPr>
            </a:p>
          </p:txBody>
        </p:sp>
        <p:cxnSp>
          <p:nvCxnSpPr>
            <p:cNvPr id="62" name="直接连接符 61">
              <a:extLst>
                <a:ext uri="{FF2B5EF4-FFF2-40B4-BE49-F238E27FC236}">
                  <a16:creationId xmlns:a16="http://schemas.microsoft.com/office/drawing/2014/main" id="{C93B4411-FD5F-40E5-BAEB-C864626BB158}"/>
                </a:ext>
              </a:extLst>
            </p:cNvPr>
            <p:cNvCxnSpPr/>
            <p:nvPr/>
          </p:nvCxnSpPr>
          <p:spPr>
            <a:xfrm flipV="1">
              <a:off x="10444856" y="4622957"/>
              <a:ext cx="205579" cy="205579"/>
            </a:xfrm>
            <a:prstGeom prst="line">
              <a:avLst/>
            </a:prstGeom>
            <a:ln w="76200" cap="rnd"/>
          </p:spPr>
          <p:style>
            <a:lnRef idx="1">
              <a:schemeClr val="accent1"/>
            </a:lnRef>
            <a:fillRef idx="0">
              <a:schemeClr val="accent1"/>
            </a:fillRef>
            <a:effectRef idx="0">
              <a:schemeClr val="accent1"/>
            </a:effectRef>
            <a:fontRef idx="minor">
              <a:schemeClr val="tx1"/>
            </a:fontRef>
          </p:style>
        </p:cxnSp>
        <p:sp>
          <p:nvSpPr>
            <p:cNvPr id="63" name="矩形 62">
              <a:extLst>
                <a:ext uri="{FF2B5EF4-FFF2-40B4-BE49-F238E27FC236}">
                  <a16:creationId xmlns:a16="http://schemas.microsoft.com/office/drawing/2014/main" id="{8E0E1A38-94C7-4483-9710-69B6FBB92930}"/>
                </a:ext>
              </a:extLst>
            </p:cNvPr>
            <p:cNvSpPr/>
            <p:nvPr/>
          </p:nvSpPr>
          <p:spPr>
            <a:xfrm>
              <a:off x="10389290" y="4687455"/>
              <a:ext cx="550730" cy="346999"/>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End</a:t>
              </a:r>
              <a:endParaRPr lang="zh-CN" altLang="en-US" sz="1600" dirty="0"/>
            </a:p>
          </p:txBody>
        </p:sp>
        <p:pic>
          <p:nvPicPr>
            <p:cNvPr id="64" name="图形 63">
              <a:extLst>
                <a:ext uri="{FF2B5EF4-FFF2-40B4-BE49-F238E27FC236}">
                  <a16:creationId xmlns:a16="http://schemas.microsoft.com/office/drawing/2014/main" id="{15E0BEDA-B6C8-4B36-98BE-5F487BB878D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88398" y="5646608"/>
              <a:ext cx="261184" cy="261184"/>
            </a:xfrm>
            <a:prstGeom prst="rect">
              <a:avLst/>
            </a:prstGeom>
          </p:spPr>
        </p:pic>
        <p:pic>
          <p:nvPicPr>
            <p:cNvPr id="65" name="图形 64">
              <a:extLst>
                <a:ext uri="{FF2B5EF4-FFF2-40B4-BE49-F238E27FC236}">
                  <a16:creationId xmlns:a16="http://schemas.microsoft.com/office/drawing/2014/main" id="{63B91CF0-B084-4882-816D-12B0845E1E7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63900" y="5414054"/>
              <a:ext cx="261184" cy="261184"/>
            </a:xfrm>
            <a:prstGeom prst="rect">
              <a:avLst/>
            </a:prstGeom>
          </p:spPr>
        </p:pic>
        <p:pic>
          <p:nvPicPr>
            <p:cNvPr id="66" name="图形 65">
              <a:extLst>
                <a:ext uri="{FF2B5EF4-FFF2-40B4-BE49-F238E27FC236}">
                  <a16:creationId xmlns:a16="http://schemas.microsoft.com/office/drawing/2014/main" id="{FDF3A4F8-58A8-4854-9932-3BE20DDABAF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51257" y="5036144"/>
              <a:ext cx="261184" cy="261184"/>
            </a:xfrm>
            <a:prstGeom prst="rect">
              <a:avLst/>
            </a:prstGeom>
          </p:spPr>
        </p:pic>
        <p:pic>
          <p:nvPicPr>
            <p:cNvPr id="67" name="图形 66">
              <a:extLst>
                <a:ext uri="{FF2B5EF4-FFF2-40B4-BE49-F238E27FC236}">
                  <a16:creationId xmlns:a16="http://schemas.microsoft.com/office/drawing/2014/main" id="{52FA39D1-4EA6-4460-BF59-8B5FFD5EC02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03101" y="4672998"/>
              <a:ext cx="261184" cy="261184"/>
            </a:xfrm>
            <a:prstGeom prst="rect">
              <a:avLst/>
            </a:prstGeom>
          </p:spPr>
        </p:pic>
        <p:pic>
          <p:nvPicPr>
            <p:cNvPr id="68" name="图形 67">
              <a:extLst>
                <a:ext uri="{FF2B5EF4-FFF2-40B4-BE49-F238E27FC236}">
                  <a16:creationId xmlns:a16="http://schemas.microsoft.com/office/drawing/2014/main" id="{C19E5189-DCF3-44FD-ADFE-0AB8C331E65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87355" y="4411814"/>
              <a:ext cx="261184" cy="261184"/>
            </a:xfrm>
            <a:prstGeom prst="rect">
              <a:avLst/>
            </a:prstGeom>
          </p:spPr>
        </p:pic>
        <p:pic>
          <p:nvPicPr>
            <p:cNvPr id="69" name="图形 68">
              <a:extLst>
                <a:ext uri="{FF2B5EF4-FFF2-40B4-BE49-F238E27FC236}">
                  <a16:creationId xmlns:a16="http://schemas.microsoft.com/office/drawing/2014/main" id="{66020355-D644-4E4C-AF27-089F73A570E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0160" y="4292056"/>
              <a:ext cx="261184" cy="261184"/>
            </a:xfrm>
            <a:prstGeom prst="rect">
              <a:avLst/>
            </a:prstGeom>
          </p:spPr>
        </p:pic>
        <p:pic>
          <p:nvPicPr>
            <p:cNvPr id="70" name="图形 69">
              <a:extLst>
                <a:ext uri="{FF2B5EF4-FFF2-40B4-BE49-F238E27FC236}">
                  <a16:creationId xmlns:a16="http://schemas.microsoft.com/office/drawing/2014/main" id="{2742180F-B69F-488C-AA55-CE22B40EAD9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23644" y="4377432"/>
              <a:ext cx="261184" cy="261184"/>
            </a:xfrm>
            <a:prstGeom prst="rect">
              <a:avLst/>
            </a:prstGeom>
          </p:spPr>
        </p:pic>
        <p:pic>
          <p:nvPicPr>
            <p:cNvPr id="71" name="图形 70">
              <a:extLst>
                <a:ext uri="{FF2B5EF4-FFF2-40B4-BE49-F238E27FC236}">
                  <a16:creationId xmlns:a16="http://schemas.microsoft.com/office/drawing/2014/main" id="{91D83419-02D3-45D9-AFC9-4D49C1CAF98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65513" y="5383065"/>
              <a:ext cx="261184" cy="261184"/>
            </a:xfrm>
            <a:prstGeom prst="rect">
              <a:avLst/>
            </a:prstGeom>
          </p:spPr>
        </p:pic>
        <p:pic>
          <p:nvPicPr>
            <p:cNvPr id="72" name="图形 71">
              <a:extLst>
                <a:ext uri="{FF2B5EF4-FFF2-40B4-BE49-F238E27FC236}">
                  <a16:creationId xmlns:a16="http://schemas.microsoft.com/office/drawing/2014/main" id="{6E6BC2B8-67E9-408B-855B-6B87AA6602F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10917" y="5655267"/>
              <a:ext cx="261184" cy="261184"/>
            </a:xfrm>
            <a:prstGeom prst="rect">
              <a:avLst/>
            </a:prstGeom>
          </p:spPr>
        </p:pic>
        <p:pic>
          <p:nvPicPr>
            <p:cNvPr id="73" name="图形 72">
              <a:extLst>
                <a:ext uri="{FF2B5EF4-FFF2-40B4-BE49-F238E27FC236}">
                  <a16:creationId xmlns:a16="http://schemas.microsoft.com/office/drawing/2014/main" id="{4A91A73C-AE2B-497C-8F1F-34642E7204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56738" y="5776442"/>
              <a:ext cx="261184" cy="261184"/>
            </a:xfrm>
            <a:prstGeom prst="rect">
              <a:avLst/>
            </a:prstGeom>
          </p:spPr>
        </p:pic>
      </p:grpSp>
      <p:sp>
        <p:nvSpPr>
          <p:cNvPr id="3" name="椭圆 2">
            <a:extLst>
              <a:ext uri="{FF2B5EF4-FFF2-40B4-BE49-F238E27FC236}">
                <a16:creationId xmlns:a16="http://schemas.microsoft.com/office/drawing/2014/main" id="{DA8F786B-C8F3-41A5-AD4C-85DBCFBB50E3}"/>
              </a:ext>
            </a:extLst>
          </p:cNvPr>
          <p:cNvSpPr/>
          <p:nvPr/>
        </p:nvSpPr>
        <p:spPr>
          <a:xfrm>
            <a:off x="7568588" y="4375047"/>
            <a:ext cx="152740" cy="152740"/>
          </a:xfrm>
          <a:prstGeom prst="ellipse">
            <a:avLst/>
          </a:prstGeom>
          <a:solidFill>
            <a:srgbClr val="E5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96D0EF3A-2A11-4FDD-8D14-DCFBF74A2A87}"/>
              </a:ext>
            </a:extLst>
          </p:cNvPr>
          <p:cNvGrpSpPr/>
          <p:nvPr/>
        </p:nvGrpSpPr>
        <p:grpSpPr>
          <a:xfrm>
            <a:off x="2301987" y="3504904"/>
            <a:ext cx="2627094" cy="2255285"/>
            <a:chOff x="2582213" y="3968539"/>
            <a:chExt cx="2291779" cy="1967428"/>
          </a:xfrm>
        </p:grpSpPr>
        <p:grpSp>
          <p:nvGrpSpPr>
            <p:cNvPr id="11" name="组合 10">
              <a:extLst>
                <a:ext uri="{FF2B5EF4-FFF2-40B4-BE49-F238E27FC236}">
                  <a16:creationId xmlns:a16="http://schemas.microsoft.com/office/drawing/2014/main" id="{990F81FA-9F79-4DC1-92A0-457DCD4715E5}"/>
                </a:ext>
              </a:extLst>
            </p:cNvPr>
            <p:cNvGrpSpPr/>
            <p:nvPr/>
          </p:nvGrpSpPr>
          <p:grpSpPr>
            <a:xfrm>
              <a:off x="2993289" y="3968539"/>
              <a:ext cx="1880703" cy="1881549"/>
              <a:chOff x="3588137" y="3896681"/>
              <a:chExt cx="1880703" cy="1881549"/>
            </a:xfrm>
          </p:grpSpPr>
          <p:cxnSp>
            <p:nvCxnSpPr>
              <p:cNvPr id="105" name="直接连接符 104">
                <a:extLst>
                  <a:ext uri="{FF2B5EF4-FFF2-40B4-BE49-F238E27FC236}">
                    <a16:creationId xmlns:a16="http://schemas.microsoft.com/office/drawing/2014/main" id="{1E3D9C56-EFA7-4D52-9493-7EC3881DC1A4}"/>
                  </a:ext>
                </a:extLst>
              </p:cNvPr>
              <p:cNvCxnSpPr>
                <a:cxnSpLocks/>
              </p:cNvCxnSpPr>
              <p:nvPr/>
            </p:nvCxnSpPr>
            <p:spPr>
              <a:xfrm rot="-1140000" flipV="1">
                <a:off x="4279404" y="5397047"/>
                <a:ext cx="64206" cy="64207"/>
              </a:xfrm>
              <a:prstGeom prst="line">
                <a:avLst/>
              </a:prstGeom>
              <a:ln w="76200" cap="rnd">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9" name="组合 78">
                <a:extLst>
                  <a:ext uri="{FF2B5EF4-FFF2-40B4-BE49-F238E27FC236}">
                    <a16:creationId xmlns:a16="http://schemas.microsoft.com/office/drawing/2014/main" id="{93544459-FFF9-4E25-A92F-686A0034D036}"/>
                  </a:ext>
                </a:extLst>
              </p:cNvPr>
              <p:cNvGrpSpPr/>
              <p:nvPr/>
            </p:nvGrpSpPr>
            <p:grpSpPr>
              <a:xfrm>
                <a:off x="3588137" y="3896681"/>
                <a:ext cx="1880703" cy="1881549"/>
                <a:chOff x="9032889" y="4214795"/>
                <a:chExt cx="1915157" cy="1916018"/>
              </a:xfrm>
            </p:grpSpPr>
            <p:grpSp>
              <p:nvGrpSpPr>
                <p:cNvPr id="80" name="组合 79">
                  <a:extLst>
                    <a:ext uri="{FF2B5EF4-FFF2-40B4-BE49-F238E27FC236}">
                      <a16:creationId xmlns:a16="http://schemas.microsoft.com/office/drawing/2014/main" id="{1690858A-5AC3-4ACD-8C7A-EBBF11C98447}"/>
                    </a:ext>
                  </a:extLst>
                </p:cNvPr>
                <p:cNvGrpSpPr/>
                <p:nvPr/>
              </p:nvGrpSpPr>
              <p:grpSpPr>
                <a:xfrm>
                  <a:off x="9032889" y="4214795"/>
                  <a:ext cx="1905000" cy="1916018"/>
                  <a:chOff x="9497566" y="4289727"/>
                  <a:chExt cx="1905000" cy="1916018"/>
                </a:xfrm>
              </p:grpSpPr>
              <p:pic>
                <p:nvPicPr>
                  <p:cNvPr id="98" name="图形 97">
                    <a:extLst>
                      <a:ext uri="{FF2B5EF4-FFF2-40B4-BE49-F238E27FC236}">
                        <a16:creationId xmlns:a16="http://schemas.microsoft.com/office/drawing/2014/main" id="{F511E2A1-0058-425D-B39D-1C0B85AE04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97566" y="4300745"/>
                    <a:ext cx="1905000" cy="1905000"/>
                  </a:xfrm>
                  <a:prstGeom prst="rect">
                    <a:avLst/>
                  </a:prstGeom>
                </p:spPr>
              </p:pic>
              <p:pic>
                <p:nvPicPr>
                  <p:cNvPr id="101" name="图形 100">
                    <a:extLst>
                      <a:ext uri="{FF2B5EF4-FFF2-40B4-BE49-F238E27FC236}">
                        <a16:creationId xmlns:a16="http://schemas.microsoft.com/office/drawing/2014/main" id="{0FB9314A-79D5-45F7-AE3B-4FDC9904412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35220" b="32162"/>
                  <a:stretch/>
                </p:blipFill>
                <p:spPr>
                  <a:xfrm>
                    <a:off x="9499698" y="4289727"/>
                    <a:ext cx="1234071" cy="1292320"/>
                  </a:xfrm>
                  <a:prstGeom prst="rect">
                    <a:avLst/>
                  </a:prstGeom>
                </p:spPr>
              </p:pic>
            </p:grpSp>
            <p:sp>
              <p:nvSpPr>
                <p:cNvPr id="81" name="矩形 80">
                  <a:extLst>
                    <a:ext uri="{FF2B5EF4-FFF2-40B4-BE49-F238E27FC236}">
                      <a16:creationId xmlns:a16="http://schemas.microsoft.com/office/drawing/2014/main" id="{D6679A86-282A-4DE6-9309-6498F90DA169}"/>
                    </a:ext>
                  </a:extLst>
                </p:cNvPr>
                <p:cNvSpPr/>
                <p:nvPr/>
              </p:nvSpPr>
              <p:spPr>
                <a:xfrm>
                  <a:off x="10313392" y="4892734"/>
                  <a:ext cx="634654" cy="346999"/>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Start</a:t>
                  </a:r>
                  <a:endParaRPr lang="zh-CN" altLang="en-US" sz="1600" dirty="0"/>
                </a:p>
              </p:txBody>
            </p:sp>
            <p:cxnSp>
              <p:nvCxnSpPr>
                <p:cNvPr id="86" name="直接连接符 85">
                  <a:extLst>
                    <a:ext uri="{FF2B5EF4-FFF2-40B4-BE49-F238E27FC236}">
                      <a16:creationId xmlns:a16="http://schemas.microsoft.com/office/drawing/2014/main" id="{091259A6-330C-4B4C-90D9-8A0C0FE49C5B}"/>
                    </a:ext>
                  </a:extLst>
                </p:cNvPr>
                <p:cNvCxnSpPr/>
                <p:nvPr/>
              </p:nvCxnSpPr>
              <p:spPr>
                <a:xfrm flipV="1">
                  <a:off x="10444856" y="4622957"/>
                  <a:ext cx="205579" cy="205579"/>
                </a:xfrm>
                <a:prstGeom prst="line">
                  <a:avLst/>
                </a:prstGeom>
                <a:ln w="76200" cap="rnd"/>
              </p:spPr>
              <p:style>
                <a:lnRef idx="1">
                  <a:schemeClr val="accent1"/>
                </a:lnRef>
                <a:fillRef idx="0">
                  <a:schemeClr val="accent1"/>
                </a:fillRef>
                <a:effectRef idx="0">
                  <a:schemeClr val="accent1"/>
                </a:effectRef>
                <a:fontRef idx="minor">
                  <a:schemeClr val="tx1"/>
                </a:fontRef>
              </p:style>
            </p:cxnSp>
            <p:sp>
              <p:nvSpPr>
                <p:cNvPr id="87" name="矩形 86">
                  <a:extLst>
                    <a:ext uri="{FF2B5EF4-FFF2-40B4-BE49-F238E27FC236}">
                      <a16:creationId xmlns:a16="http://schemas.microsoft.com/office/drawing/2014/main" id="{9FB2280E-9D33-4C98-990C-C4F9D3FCFD8D}"/>
                    </a:ext>
                  </a:extLst>
                </p:cNvPr>
                <p:cNvSpPr/>
                <p:nvPr/>
              </p:nvSpPr>
              <p:spPr>
                <a:xfrm>
                  <a:off x="10389290" y="4687455"/>
                  <a:ext cx="550730" cy="346999"/>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End</a:t>
                  </a:r>
                  <a:endParaRPr lang="zh-CN" altLang="en-US" sz="1600" dirty="0"/>
                </a:p>
              </p:txBody>
            </p:sp>
            <p:pic>
              <p:nvPicPr>
                <p:cNvPr id="89" name="图形 88">
                  <a:extLst>
                    <a:ext uri="{FF2B5EF4-FFF2-40B4-BE49-F238E27FC236}">
                      <a16:creationId xmlns:a16="http://schemas.microsoft.com/office/drawing/2014/main" id="{D4FC2330-D40F-4910-B79A-1BF9057662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81365" y="5702100"/>
                  <a:ext cx="261184" cy="261184"/>
                </a:xfrm>
                <a:prstGeom prst="rect">
                  <a:avLst/>
                </a:prstGeom>
              </p:spPr>
            </p:pic>
            <p:pic>
              <p:nvPicPr>
                <p:cNvPr id="90" name="图形 89">
                  <a:extLst>
                    <a:ext uri="{FF2B5EF4-FFF2-40B4-BE49-F238E27FC236}">
                      <a16:creationId xmlns:a16="http://schemas.microsoft.com/office/drawing/2014/main" id="{A613D0D9-15F8-48E7-80F2-3CECA6340B8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51257" y="5036144"/>
                  <a:ext cx="261184" cy="261184"/>
                </a:xfrm>
                <a:prstGeom prst="rect">
                  <a:avLst/>
                </a:prstGeom>
              </p:spPr>
            </p:pic>
            <p:pic>
              <p:nvPicPr>
                <p:cNvPr id="91" name="图形 90">
                  <a:extLst>
                    <a:ext uri="{FF2B5EF4-FFF2-40B4-BE49-F238E27FC236}">
                      <a16:creationId xmlns:a16="http://schemas.microsoft.com/office/drawing/2014/main" id="{3B76D530-15AE-4570-815A-A398CFC7891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03101" y="4672998"/>
                  <a:ext cx="261184" cy="261184"/>
                </a:xfrm>
                <a:prstGeom prst="rect">
                  <a:avLst/>
                </a:prstGeom>
              </p:spPr>
            </p:pic>
            <p:pic>
              <p:nvPicPr>
                <p:cNvPr id="93" name="图形 92">
                  <a:extLst>
                    <a:ext uri="{FF2B5EF4-FFF2-40B4-BE49-F238E27FC236}">
                      <a16:creationId xmlns:a16="http://schemas.microsoft.com/office/drawing/2014/main" id="{E1CD5BDF-543C-4CE3-B80E-9AB81C3F49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0160" y="4292056"/>
                  <a:ext cx="261184" cy="261184"/>
                </a:xfrm>
                <a:prstGeom prst="rect">
                  <a:avLst/>
                </a:prstGeom>
              </p:spPr>
            </p:pic>
            <p:pic>
              <p:nvPicPr>
                <p:cNvPr id="94" name="图形 93">
                  <a:extLst>
                    <a:ext uri="{FF2B5EF4-FFF2-40B4-BE49-F238E27FC236}">
                      <a16:creationId xmlns:a16="http://schemas.microsoft.com/office/drawing/2014/main" id="{3777FF1E-0E35-4587-ADB6-E825FC54B04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23644" y="4377432"/>
                  <a:ext cx="261184" cy="261184"/>
                </a:xfrm>
                <a:prstGeom prst="rect">
                  <a:avLst/>
                </a:prstGeom>
              </p:spPr>
            </p:pic>
            <p:pic>
              <p:nvPicPr>
                <p:cNvPr id="96" name="图形 95">
                  <a:extLst>
                    <a:ext uri="{FF2B5EF4-FFF2-40B4-BE49-F238E27FC236}">
                      <a16:creationId xmlns:a16="http://schemas.microsoft.com/office/drawing/2014/main" id="{8C6DEE9B-933C-4C53-A0F0-5FCC419EC8D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87197" y="5658733"/>
                  <a:ext cx="261184" cy="261184"/>
                </a:xfrm>
                <a:prstGeom prst="rect">
                  <a:avLst/>
                </a:prstGeom>
              </p:spPr>
            </p:pic>
          </p:grpSp>
          <p:sp>
            <p:nvSpPr>
              <p:cNvPr id="102" name="椭圆 101">
                <a:extLst>
                  <a:ext uri="{FF2B5EF4-FFF2-40B4-BE49-F238E27FC236}">
                    <a16:creationId xmlns:a16="http://schemas.microsoft.com/office/drawing/2014/main" id="{2FBA73AD-9E7D-465F-881D-875AE3DD6F0F}"/>
                  </a:ext>
                </a:extLst>
              </p:cNvPr>
              <p:cNvSpPr/>
              <p:nvPr/>
            </p:nvSpPr>
            <p:spPr>
              <a:xfrm>
                <a:off x="4936885" y="5043514"/>
                <a:ext cx="152740" cy="15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53D9BA1F-74BF-4A98-B61B-1E0A022D910A}"/>
                  </a:ext>
                </a:extLst>
              </p:cNvPr>
              <p:cNvSpPr/>
              <p:nvPr/>
            </p:nvSpPr>
            <p:spPr>
              <a:xfrm>
                <a:off x="4448500" y="5323196"/>
                <a:ext cx="152740" cy="15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8147DB45-0B0F-4B25-ABB7-8663BED03F1E}"/>
                  </a:ext>
                </a:extLst>
              </p:cNvPr>
              <p:cNvSpPr/>
              <p:nvPr/>
            </p:nvSpPr>
            <p:spPr>
              <a:xfrm>
                <a:off x="4170561" y="5253744"/>
                <a:ext cx="152740" cy="15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F9726637-791E-489E-BA0A-1A363A7E8632}"/>
                  </a:ext>
                </a:extLst>
              </p:cNvPr>
              <p:cNvSpPr/>
              <p:nvPr/>
            </p:nvSpPr>
            <p:spPr>
              <a:xfrm>
                <a:off x="3960861" y="5032973"/>
                <a:ext cx="152740" cy="15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A6BDB4A5-171F-4E5B-A4C1-67C69EAB6B9B}"/>
                  </a:ext>
                </a:extLst>
              </p:cNvPr>
              <p:cNvSpPr/>
              <p:nvPr/>
            </p:nvSpPr>
            <p:spPr>
              <a:xfrm>
                <a:off x="4159119" y="4284502"/>
                <a:ext cx="152740" cy="15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id="{A771935F-DEA2-4C69-A3AC-3749CC9FCD03}"/>
                </a:ext>
              </a:extLst>
            </p:cNvPr>
            <p:cNvSpPr/>
            <p:nvPr/>
          </p:nvSpPr>
          <p:spPr>
            <a:xfrm>
              <a:off x="2582213" y="5211036"/>
              <a:ext cx="949010" cy="724931"/>
            </a:xfrm>
            <a:prstGeom prst="rect">
              <a:avLst/>
            </a:prstGeom>
          </p:spPr>
          <p:txBody>
            <a:bodyPr wrap="none">
              <a:spAutoFit/>
            </a:bodyPr>
            <a:lstStyle/>
            <a:p>
              <a:r>
                <a:rPr lang="en-US" altLang="zh-CN" sz="1600" dirty="0">
                  <a:solidFill>
                    <a:srgbClr val="C00000"/>
                  </a:solidFill>
                  <a:latin typeface="微软雅黑 Light" panose="020B0502040204020203" pitchFamily="34" charset="-122"/>
                  <a:ea typeface="微软雅黑 Light" panose="020B0502040204020203" pitchFamily="34" charset="-122"/>
                </a:rPr>
                <a:t> </a:t>
              </a:r>
            </a:p>
            <a:p>
              <a:r>
                <a:rPr lang="en-US" altLang="zh-CN" sz="1600" dirty="0">
                  <a:solidFill>
                    <a:srgbClr val="C00000"/>
                  </a:solidFill>
                  <a:latin typeface="微软雅黑 Light" panose="020B0502040204020203" pitchFamily="34" charset="-122"/>
                  <a:ea typeface="微软雅黑 Light" panose="020B0502040204020203" pitchFamily="34" charset="-122"/>
                </a:rPr>
                <a:t>Boundary</a:t>
              </a:r>
            </a:p>
            <a:p>
              <a:r>
                <a:rPr lang="en-US" altLang="zh-CN" sz="1600" dirty="0">
                  <a:solidFill>
                    <a:srgbClr val="C00000"/>
                  </a:solidFill>
                  <a:latin typeface="微软雅黑 Light" panose="020B0502040204020203" pitchFamily="34" charset="-122"/>
                  <a:ea typeface="微软雅黑 Light" panose="020B0502040204020203" pitchFamily="34" charset="-122"/>
                </a:rPr>
                <a:t> events</a:t>
              </a:r>
              <a:endParaRPr lang="zh-CN" altLang="en-US" sz="1600" dirty="0">
                <a:solidFill>
                  <a:srgbClr val="C00000"/>
                </a:solidFill>
              </a:endParaRPr>
            </a:p>
          </p:txBody>
        </p:sp>
        <p:grpSp>
          <p:nvGrpSpPr>
            <p:cNvPr id="13" name="组合 12">
              <a:extLst>
                <a:ext uri="{FF2B5EF4-FFF2-40B4-BE49-F238E27FC236}">
                  <a16:creationId xmlns:a16="http://schemas.microsoft.com/office/drawing/2014/main" id="{312F0E83-A251-4370-9E6F-A0D54CE00D2B}"/>
                </a:ext>
              </a:extLst>
            </p:cNvPr>
            <p:cNvGrpSpPr/>
            <p:nvPr/>
          </p:nvGrpSpPr>
          <p:grpSpPr>
            <a:xfrm>
              <a:off x="3154828" y="5157082"/>
              <a:ext cx="474796" cy="362959"/>
              <a:chOff x="7958319" y="4945964"/>
              <a:chExt cx="474796" cy="362959"/>
            </a:xfrm>
          </p:grpSpPr>
          <p:pic>
            <p:nvPicPr>
              <p:cNvPr id="111" name="图形 110">
                <a:extLst>
                  <a:ext uri="{FF2B5EF4-FFF2-40B4-BE49-F238E27FC236}">
                    <a16:creationId xmlns:a16="http://schemas.microsoft.com/office/drawing/2014/main" id="{60C187EC-B9DD-47B5-8E55-52CB59EB193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707985" flipV="1">
                <a:off x="8070156" y="4945964"/>
                <a:ext cx="362959" cy="362959"/>
              </a:xfrm>
              <a:prstGeom prst="rect">
                <a:avLst/>
              </a:prstGeom>
            </p:spPr>
          </p:pic>
          <p:pic>
            <p:nvPicPr>
              <p:cNvPr id="114" name="图形 113">
                <a:extLst>
                  <a:ext uri="{FF2B5EF4-FFF2-40B4-BE49-F238E27FC236}">
                    <a16:creationId xmlns:a16="http://schemas.microsoft.com/office/drawing/2014/main" id="{A281A0CF-2ED3-4405-A31D-15E8FBF5531F}"/>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 r="68771" b="42249"/>
              <a:stretch/>
            </p:blipFill>
            <p:spPr>
              <a:xfrm rot="1563937" flipV="1">
                <a:off x="7958319" y="5031034"/>
                <a:ext cx="113347" cy="209608"/>
              </a:xfrm>
              <a:prstGeom prst="rect">
                <a:avLst/>
              </a:prstGeom>
            </p:spPr>
          </p:pic>
        </p:grpSp>
      </p:grpSp>
      <p:pic>
        <p:nvPicPr>
          <p:cNvPr id="15" name="图形 14">
            <a:extLst>
              <a:ext uri="{FF2B5EF4-FFF2-40B4-BE49-F238E27FC236}">
                <a16:creationId xmlns:a16="http://schemas.microsoft.com/office/drawing/2014/main" id="{E1FED3C4-DB47-4548-979C-7A6E739001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756064" flipH="1">
            <a:off x="2472699" y="3220869"/>
            <a:ext cx="744989" cy="546483"/>
          </a:xfrm>
          <a:prstGeom prst="rect">
            <a:avLst/>
          </a:prstGeom>
        </p:spPr>
      </p:pic>
      <p:pic>
        <p:nvPicPr>
          <p:cNvPr id="18" name="图形 17">
            <a:extLst>
              <a:ext uri="{FF2B5EF4-FFF2-40B4-BE49-F238E27FC236}">
                <a16:creationId xmlns:a16="http://schemas.microsoft.com/office/drawing/2014/main" id="{37898F69-4FE7-4473-A582-E5280026CC6E}"/>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t="12275" r="51542" b="-3050"/>
          <a:stretch/>
        </p:blipFill>
        <p:spPr>
          <a:xfrm>
            <a:off x="5766565" y="3645387"/>
            <a:ext cx="2895530" cy="2174848"/>
          </a:xfrm>
          <a:prstGeom prst="rect">
            <a:avLst/>
          </a:prstGeom>
        </p:spPr>
      </p:pic>
      <p:pic>
        <p:nvPicPr>
          <p:cNvPr id="121" name="图形 120">
            <a:extLst>
              <a:ext uri="{FF2B5EF4-FFF2-40B4-BE49-F238E27FC236}">
                <a16:creationId xmlns:a16="http://schemas.microsoft.com/office/drawing/2014/main" id="{F8EA16D0-6ED9-433A-B7A5-B29E3AE6717D}"/>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49249" t="10579" r="2292"/>
          <a:stretch/>
        </p:blipFill>
        <p:spPr>
          <a:xfrm>
            <a:off x="8831249" y="3645387"/>
            <a:ext cx="2864170" cy="2119237"/>
          </a:xfrm>
          <a:prstGeom prst="rect">
            <a:avLst/>
          </a:prstGeom>
        </p:spPr>
      </p:pic>
      <p:sp>
        <p:nvSpPr>
          <p:cNvPr id="19" name="矩形 18">
            <a:extLst>
              <a:ext uri="{FF2B5EF4-FFF2-40B4-BE49-F238E27FC236}">
                <a16:creationId xmlns:a16="http://schemas.microsoft.com/office/drawing/2014/main" id="{63F43025-FBBB-4E61-BBEB-EE1F8A7F708C}"/>
              </a:ext>
            </a:extLst>
          </p:cNvPr>
          <p:cNvSpPr/>
          <p:nvPr/>
        </p:nvSpPr>
        <p:spPr>
          <a:xfrm>
            <a:off x="5766565" y="4417789"/>
            <a:ext cx="2804557" cy="589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DA61DCC0-4901-4D1C-B5FC-0FC946694657}"/>
              </a:ext>
            </a:extLst>
          </p:cNvPr>
          <p:cNvSpPr/>
          <p:nvPr/>
        </p:nvSpPr>
        <p:spPr>
          <a:xfrm>
            <a:off x="8890861" y="4438284"/>
            <a:ext cx="2804557" cy="589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D1CCEDF6-793E-4747-A8D1-85CC69DF163A}"/>
              </a:ext>
            </a:extLst>
          </p:cNvPr>
          <p:cNvSpPr/>
          <p:nvPr/>
        </p:nvSpPr>
        <p:spPr>
          <a:xfrm>
            <a:off x="6096000" y="4426808"/>
            <a:ext cx="2245102" cy="584775"/>
          </a:xfrm>
          <a:prstGeom prst="rect">
            <a:avLst/>
          </a:prstGeom>
        </p:spPr>
        <p:txBody>
          <a:bodyPr wrap="none">
            <a:spAutoFit/>
          </a:bodyPr>
          <a:lstStyle/>
          <a:p>
            <a:pPr algn="ctr"/>
            <a:r>
              <a:rPr lang="en-US" altLang="zh-CN" sz="1600" dirty="0">
                <a:latin typeface="微软雅黑 Light" panose="020B0502040204020203" pitchFamily="34" charset="-122"/>
                <a:ea typeface="微软雅黑 Light" panose="020B0502040204020203" pitchFamily="34" charset="-122"/>
              </a:rPr>
              <a:t>For 1 to All Neighbors.</a:t>
            </a:r>
          </a:p>
          <a:p>
            <a:pPr algn="ctr"/>
            <a:r>
              <a:rPr lang="en-US" altLang="zh-CN" sz="1600" dirty="0" err="1">
                <a:latin typeface="微软雅黑 Light" panose="020B0502040204020203" pitchFamily="34" charset="-122"/>
                <a:ea typeface="微软雅黑 Light" panose="020B0502040204020203" pitchFamily="34" charset="-122"/>
              </a:rPr>
              <a:t>MPI_Send</a:t>
            </a:r>
            <a:r>
              <a:rPr lang="en-US" altLang="zh-CN" sz="1600" dirty="0">
                <a:latin typeface="微软雅黑 Light" panose="020B0502040204020203" pitchFamily="34" charset="-122"/>
                <a:ea typeface="微软雅黑 Light" panose="020B0502040204020203" pitchFamily="34" charset="-122"/>
              </a:rPr>
              <a:t>/</a:t>
            </a:r>
            <a:r>
              <a:rPr lang="en-US" altLang="zh-CN" sz="1600" dirty="0" err="1">
                <a:latin typeface="微软雅黑 Light" panose="020B0502040204020203" pitchFamily="34" charset="-122"/>
                <a:ea typeface="微软雅黑 Light" panose="020B0502040204020203" pitchFamily="34" charset="-122"/>
              </a:rPr>
              <a:t>Recv</a:t>
            </a:r>
            <a:r>
              <a:rPr lang="en-US" altLang="zh-CN" sz="1600" dirty="0">
                <a:latin typeface="微软雅黑 Light" panose="020B0502040204020203" pitchFamily="34" charset="-122"/>
                <a:ea typeface="微软雅黑 Light" panose="020B0502040204020203" pitchFamily="34" charset="-122"/>
              </a:rPr>
              <a:t>.</a:t>
            </a:r>
          </a:p>
        </p:txBody>
      </p:sp>
      <p:sp>
        <p:nvSpPr>
          <p:cNvPr id="125" name="矩形 124">
            <a:extLst>
              <a:ext uri="{FF2B5EF4-FFF2-40B4-BE49-F238E27FC236}">
                <a16:creationId xmlns:a16="http://schemas.microsoft.com/office/drawing/2014/main" id="{5B50AFFC-3265-4FEC-B374-58271A4ABD69}"/>
              </a:ext>
            </a:extLst>
          </p:cNvPr>
          <p:cNvSpPr/>
          <p:nvPr/>
        </p:nvSpPr>
        <p:spPr>
          <a:xfrm>
            <a:off x="8832143" y="4426807"/>
            <a:ext cx="2924583" cy="584775"/>
          </a:xfrm>
          <a:prstGeom prst="rect">
            <a:avLst/>
          </a:prstGeom>
        </p:spPr>
        <p:txBody>
          <a:bodyPr wrap="none">
            <a:spAutoFit/>
          </a:bodyPr>
          <a:lstStyle/>
          <a:p>
            <a:pPr algn="ctr"/>
            <a:r>
              <a:rPr lang="en-US" altLang="zh-CN" sz="1600" dirty="0">
                <a:latin typeface="微软雅黑 Light" panose="020B0502040204020203" pitchFamily="34" charset="-122"/>
                <a:ea typeface="微软雅黑 Light" panose="020B0502040204020203" pitchFamily="34" charset="-122"/>
              </a:rPr>
              <a:t>Data&gt;0, </a:t>
            </a:r>
            <a:r>
              <a:rPr lang="en-US" altLang="zh-CN" sz="1600" dirty="0" err="1">
                <a:latin typeface="微软雅黑 Light" panose="020B0502040204020203" pitchFamily="34" charset="-122"/>
                <a:ea typeface="微软雅黑 Light" panose="020B0502040204020203" pitchFamily="34" charset="-122"/>
              </a:rPr>
              <a:t>MPI_Isend</a:t>
            </a:r>
            <a:r>
              <a:rPr lang="en-US" altLang="zh-CN" sz="1600" dirty="0">
                <a:latin typeface="微软雅黑 Light" panose="020B0502040204020203" pitchFamily="34" charset="-122"/>
                <a:ea typeface="微软雅黑 Light" panose="020B0502040204020203" pitchFamily="34" charset="-122"/>
              </a:rPr>
              <a:t>.</a:t>
            </a:r>
          </a:p>
          <a:p>
            <a:pPr algn="ctr"/>
            <a:r>
              <a:rPr lang="en-US" altLang="zh-CN" sz="1600" dirty="0">
                <a:latin typeface="微软雅黑 Light" panose="020B0502040204020203" pitchFamily="34" charset="-122"/>
                <a:ea typeface="微软雅黑 Light" panose="020B0502040204020203" pitchFamily="34" charset="-122"/>
              </a:rPr>
              <a:t>MPI_ANY_SOURCE, </a:t>
            </a:r>
            <a:r>
              <a:rPr lang="en-US" altLang="zh-CN" sz="1600" dirty="0" err="1">
                <a:latin typeface="微软雅黑 Light" panose="020B0502040204020203" pitchFamily="34" charset="-122"/>
                <a:ea typeface="微软雅黑 Light" panose="020B0502040204020203" pitchFamily="34" charset="-122"/>
              </a:rPr>
              <a:t>MPI_Irecv</a:t>
            </a:r>
            <a:r>
              <a:rPr lang="en-US" altLang="zh-CN" sz="1600" dirty="0">
                <a:latin typeface="微软雅黑 Light" panose="020B0502040204020203" pitchFamily="34" charset="-122"/>
                <a:ea typeface="微软雅黑 Light" panose="020B0502040204020203" pitchFamily="34" charset="-122"/>
              </a:rPr>
              <a:t>.</a:t>
            </a:r>
          </a:p>
        </p:txBody>
      </p:sp>
      <p:pic>
        <p:nvPicPr>
          <p:cNvPr id="127" name="图形 126">
            <a:extLst>
              <a:ext uri="{FF2B5EF4-FFF2-40B4-BE49-F238E27FC236}">
                <a16:creationId xmlns:a16="http://schemas.microsoft.com/office/drawing/2014/main" id="{0939789C-531B-4F60-BEF0-079EE0B0BFB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756064" flipH="1">
            <a:off x="8449798" y="3192600"/>
            <a:ext cx="744989" cy="546483"/>
          </a:xfrm>
          <a:prstGeom prst="rect">
            <a:avLst/>
          </a:prstGeom>
        </p:spPr>
      </p:pic>
      <p:sp>
        <p:nvSpPr>
          <p:cNvPr id="2" name="矩形 1">
            <a:extLst>
              <a:ext uri="{FF2B5EF4-FFF2-40B4-BE49-F238E27FC236}">
                <a16:creationId xmlns:a16="http://schemas.microsoft.com/office/drawing/2014/main" id="{EF6B8AF3-AA3C-45AF-B3E9-2A36EBA35CEB}"/>
              </a:ext>
            </a:extLst>
          </p:cNvPr>
          <p:cNvSpPr/>
          <p:nvPr/>
        </p:nvSpPr>
        <p:spPr>
          <a:xfrm>
            <a:off x="1184481" y="5789038"/>
            <a:ext cx="3222357"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Self-adaptive communication</a:t>
            </a:r>
            <a:endParaRPr lang="zh-CN" altLang="en-US" dirty="0"/>
          </a:p>
        </p:txBody>
      </p:sp>
      <p:sp>
        <p:nvSpPr>
          <p:cNvPr id="4" name="矩形 3">
            <a:extLst>
              <a:ext uri="{FF2B5EF4-FFF2-40B4-BE49-F238E27FC236}">
                <a16:creationId xmlns:a16="http://schemas.microsoft.com/office/drawing/2014/main" id="{A31911D0-844D-4673-9B54-5D27183175EE}"/>
              </a:ext>
            </a:extLst>
          </p:cNvPr>
          <p:cNvSpPr/>
          <p:nvPr/>
        </p:nvSpPr>
        <p:spPr>
          <a:xfrm>
            <a:off x="7829807" y="5798758"/>
            <a:ext cx="1822935"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Implementation</a:t>
            </a:r>
            <a:endParaRPr lang="zh-CN" altLang="en-US" dirty="0"/>
          </a:p>
        </p:txBody>
      </p:sp>
    </p:spTree>
    <p:extLst>
      <p:ext uri="{BB962C8B-B14F-4D97-AF65-F5344CB8AC3E}">
        <p14:creationId xmlns:p14="http://schemas.microsoft.com/office/powerpoint/2010/main" val="5147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5C62F31B-88CC-4738-B3FE-CD06A732DEC7}"/>
              </a:ext>
            </a:extLst>
          </p:cNvPr>
          <p:cNvSpPr/>
          <p:nvPr/>
        </p:nvSpPr>
        <p:spPr>
          <a:xfrm>
            <a:off x="6261453" y="1629298"/>
            <a:ext cx="5730525" cy="3636725"/>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2BE57FF-90F9-48E6-ADA3-F3983F7F2D24}"/>
              </a:ext>
            </a:extLst>
          </p:cNvPr>
          <p:cNvSpPr/>
          <p:nvPr/>
        </p:nvSpPr>
        <p:spPr>
          <a:xfrm>
            <a:off x="420560" y="1473828"/>
            <a:ext cx="5840894" cy="4093428"/>
          </a:xfrm>
          <a:prstGeom prst="rect">
            <a:avLst/>
          </a:prstGeom>
        </p:spPr>
        <p:txBody>
          <a:bodyPr wrap="square">
            <a:spAutoFit/>
          </a:bodyPr>
          <a:lstStyle/>
          <a:p>
            <a:r>
              <a:rPr lang="en-US" altLang="zh-CN" sz="2000" dirty="0">
                <a:latin typeface="微软雅黑 Light" panose="020B0502040204020203" pitchFamily="34" charset="-122"/>
                <a:ea typeface="微软雅黑 Light" panose="020B0502040204020203" pitchFamily="34" charset="-122"/>
              </a:rPr>
              <a:t>Sunway </a:t>
            </a:r>
            <a:r>
              <a:rPr lang="en-US" altLang="zh-CN" sz="2000" dirty="0" err="1">
                <a:latin typeface="微软雅黑 Light" panose="020B0502040204020203" pitchFamily="34" charset="-122"/>
                <a:ea typeface="微软雅黑 Light" panose="020B0502040204020203" pitchFamily="34" charset="-122"/>
              </a:rPr>
              <a:t>Taihulight</a:t>
            </a:r>
            <a:r>
              <a:rPr lang="en-US" altLang="zh-CN" sz="2000" dirty="0">
                <a:latin typeface="微软雅黑 Light" panose="020B0502040204020203" pitchFamily="34" charset="-122"/>
                <a:ea typeface="微软雅黑 Light" panose="020B0502040204020203" pitchFamily="34" charset="-122"/>
              </a:rPr>
              <a:t>:</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Peak performance over 125 </a:t>
            </a:r>
            <a:r>
              <a:rPr lang="en-US" altLang="zh-CN" sz="2000" dirty="0" err="1">
                <a:latin typeface="微软雅黑 Light" panose="020B0502040204020203" pitchFamily="34" charset="-122"/>
                <a:ea typeface="微软雅黑 Light" panose="020B0502040204020203" pitchFamily="34" charset="-122"/>
              </a:rPr>
              <a:t>Pflops</a:t>
            </a:r>
            <a:r>
              <a:rPr lang="en-US" altLang="zh-CN" sz="2000" dirty="0">
                <a:latin typeface="微软雅黑 Light" panose="020B0502040204020203" pitchFamily="34" charset="-122"/>
                <a:ea typeface="微软雅黑 Light" panose="020B0502040204020203" pitchFamily="34" charset="-122"/>
              </a:rPr>
              <a:t>.</a:t>
            </a:r>
          </a:p>
          <a:p>
            <a:pPr marL="285750" indent="-285750">
              <a:buFont typeface="微软雅黑 Light" panose="020B0502040204020203" pitchFamily="34" charset="-122"/>
              <a:buChar char="─"/>
            </a:pPr>
            <a:endParaRPr lang="en-US" altLang="zh-CN" sz="2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Enabled by China's custom SW26010 many-core processor. </a:t>
            </a:r>
          </a:p>
          <a:p>
            <a:pPr marL="285750" indent="-285750">
              <a:buFont typeface="微软雅黑 Light" panose="020B0502040204020203" pitchFamily="34" charset="-122"/>
              <a:buChar char="─"/>
            </a:pPr>
            <a:endParaRPr lang="en-US" altLang="zh-CN" sz="2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Each processor consists of 4 core groups (CGs).</a:t>
            </a:r>
          </a:p>
          <a:p>
            <a:pPr marL="285750" indent="-285750">
              <a:buFont typeface="微软雅黑 Light" panose="020B0502040204020203" pitchFamily="34" charset="-122"/>
              <a:buChar char="─"/>
            </a:pPr>
            <a:endParaRPr lang="en-US" altLang="zh-CN" sz="2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Each CG includes 65 cores: 1 management processing element (MPE), and 64 Computing Processor Elements (CPEs).</a:t>
            </a:r>
          </a:p>
          <a:p>
            <a:pPr marL="285750" indent="-285750">
              <a:buFont typeface="微软雅黑 Light" panose="020B0502040204020203" pitchFamily="34" charset="-122"/>
              <a:buChar char="─"/>
            </a:pPr>
            <a:endParaRPr lang="en-US" altLang="zh-CN" sz="2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Fast register communication on CPE mesh.</a:t>
            </a:r>
            <a:endParaRPr lang="zh-CN" altLang="en-US" sz="2000" dirty="0">
              <a:latin typeface="微软雅黑 Light" panose="020B0502040204020203" pitchFamily="34" charset="-122"/>
              <a:ea typeface="微软雅黑 Light" panose="020B0502040204020203" pitchFamily="34" charset="-122"/>
            </a:endParaRP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SUNWAY TAIHULIGHT ARCHITECTURE</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841745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540888"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OPTIMIZATION</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pic>
        <p:nvPicPr>
          <p:cNvPr id="4" name="图形 3">
            <a:extLst>
              <a:ext uri="{FF2B5EF4-FFF2-40B4-BE49-F238E27FC236}">
                <a16:creationId xmlns:a16="http://schemas.microsoft.com/office/drawing/2014/main" id="{80D1CC3B-233C-416A-9D4D-A00441C998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18758" y="1885041"/>
            <a:ext cx="5645098" cy="3087917"/>
          </a:xfrm>
          <a:prstGeom prst="rect">
            <a:avLst/>
          </a:prstGeom>
        </p:spPr>
      </p:pic>
    </p:spTree>
    <p:extLst>
      <p:ext uri="{BB962C8B-B14F-4D97-AF65-F5344CB8AC3E}">
        <p14:creationId xmlns:p14="http://schemas.microsoft.com/office/powerpoint/2010/main" val="425162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矩形 204">
            <a:extLst>
              <a:ext uri="{FF2B5EF4-FFF2-40B4-BE49-F238E27FC236}">
                <a16:creationId xmlns:a16="http://schemas.microsoft.com/office/drawing/2014/main" id="{563D7CB2-90B8-40F4-8253-6632CE30B953}"/>
              </a:ext>
            </a:extLst>
          </p:cNvPr>
          <p:cNvSpPr/>
          <p:nvPr/>
        </p:nvSpPr>
        <p:spPr>
          <a:xfrm>
            <a:off x="5270356" y="3705209"/>
            <a:ext cx="6584926" cy="2684574"/>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矩形 200">
            <a:extLst>
              <a:ext uri="{FF2B5EF4-FFF2-40B4-BE49-F238E27FC236}">
                <a16:creationId xmlns:a16="http://schemas.microsoft.com/office/drawing/2014/main" id="{6E686B55-16A7-40CE-B071-B231A8C125FA}"/>
              </a:ext>
            </a:extLst>
          </p:cNvPr>
          <p:cNvSpPr/>
          <p:nvPr/>
        </p:nvSpPr>
        <p:spPr>
          <a:xfrm>
            <a:off x="336719" y="3705209"/>
            <a:ext cx="4571612" cy="2684574"/>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2BE57FF-90F9-48E6-ADA3-F3983F7F2D24}"/>
              </a:ext>
            </a:extLst>
          </p:cNvPr>
          <p:cNvSpPr/>
          <p:nvPr/>
        </p:nvSpPr>
        <p:spPr>
          <a:xfrm>
            <a:off x="426125" y="1121466"/>
            <a:ext cx="7307716" cy="1015663"/>
          </a:xfrm>
          <a:prstGeom prst="rect">
            <a:avLst/>
          </a:prstGeom>
        </p:spPr>
        <p:txBody>
          <a:bodyPr wrap="square">
            <a:spAutoFit/>
          </a:bodyPr>
          <a:lstStyle/>
          <a:p>
            <a:r>
              <a:rPr lang="en-US" altLang="zh-CN" sz="2000" dirty="0">
                <a:latin typeface="微软雅黑 Light" panose="020B0502040204020203" pitchFamily="34" charset="-122"/>
                <a:ea typeface="微软雅黑 Light" panose="020B0502040204020203" pitchFamily="34" charset="-122"/>
              </a:rPr>
              <a:t>Motivation:</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The alignment and size of block is related to performance.</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Unformatted block size leads low efficiency. </a:t>
            </a:r>
            <a:endParaRPr lang="zh-CN" altLang="en-US" sz="2000" dirty="0">
              <a:latin typeface="微软雅黑 Light" panose="020B0502040204020203" pitchFamily="34" charset="-122"/>
              <a:ea typeface="微软雅黑 Light" panose="020B0502040204020203" pitchFamily="34" charset="-122"/>
            </a:endParaRP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CACHE OPTIMIZATION STRATEGY</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754712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540888"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OPTIMIZATION</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pic>
        <p:nvPicPr>
          <p:cNvPr id="7" name="图片 6">
            <a:extLst>
              <a:ext uri="{FF2B5EF4-FFF2-40B4-BE49-F238E27FC236}">
                <a16:creationId xmlns:a16="http://schemas.microsoft.com/office/drawing/2014/main" id="{1AD47173-4EE3-4607-B67F-94A5ACAA7F5A}"/>
              </a:ext>
            </a:extLst>
          </p:cNvPr>
          <p:cNvPicPr>
            <a:picLocks noChangeAspect="1"/>
          </p:cNvPicPr>
          <p:nvPr/>
        </p:nvPicPr>
        <p:blipFill rotWithShape="1">
          <a:blip r:embed="rId5"/>
          <a:srcRect l="-864" t="2286" r="864" b="-2286"/>
          <a:stretch/>
        </p:blipFill>
        <p:spPr>
          <a:xfrm>
            <a:off x="628274" y="3758086"/>
            <a:ext cx="4153046" cy="2453529"/>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38606" y="2137129"/>
            <a:ext cx="9013044" cy="1015663"/>
          </a:xfrm>
          <a:prstGeom prst="rect">
            <a:avLst/>
          </a:prstGeom>
        </p:spPr>
        <p:txBody>
          <a:bodyPr wrap="square">
            <a:spAutoFit/>
          </a:bodyPr>
          <a:lstStyle/>
          <a:p>
            <a:r>
              <a:rPr lang="en-US" altLang="zh-CN" sz="2000" dirty="0" err="1">
                <a:latin typeface="微软雅黑 Light" panose="020B0502040204020203" pitchFamily="34" charset="-122"/>
                <a:ea typeface="微软雅黑 Light" panose="020B0502040204020203" pitchFamily="34" charset="-122"/>
              </a:rPr>
              <a:t>SoA</a:t>
            </a:r>
            <a:r>
              <a:rPr lang="en-US" altLang="zh-CN" sz="2000" dirty="0">
                <a:latin typeface="微软雅黑 Light" panose="020B0502040204020203" pitchFamily="34" charset="-122"/>
                <a:ea typeface="微软雅黑 Light" panose="020B0502040204020203" pitchFamily="34" charset="-122"/>
              </a:rPr>
              <a:t> to </a:t>
            </a:r>
            <a:r>
              <a:rPr lang="en-US" altLang="zh-CN" sz="2000" dirty="0" err="1">
                <a:latin typeface="微软雅黑 Light" panose="020B0502040204020203" pitchFamily="34" charset="-122"/>
                <a:ea typeface="微软雅黑 Light" panose="020B0502040204020203" pitchFamily="34" charset="-122"/>
              </a:rPr>
              <a:t>AoS</a:t>
            </a:r>
            <a:r>
              <a:rPr lang="en-US" altLang="zh-CN" sz="2000" dirty="0">
                <a:latin typeface="微软雅黑 Light" panose="020B0502040204020203" pitchFamily="34" charset="-122"/>
                <a:ea typeface="微软雅黑 Light" panose="020B0502040204020203" pitchFamily="34" charset="-122"/>
              </a:rPr>
              <a:t>:</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Reorganize the atom data to new atom data structure of 32 bytes. </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Align memory access blocks by 256 bytes (8 atoms).</a:t>
            </a:r>
            <a:endParaRPr lang="zh-CN" altLang="en-US" sz="2000" dirty="0">
              <a:latin typeface="微软雅黑 Light" panose="020B0502040204020203" pitchFamily="34" charset="-122"/>
              <a:ea typeface="微软雅黑 Light" panose="020B0502040204020203" pitchFamily="34" charset="-122"/>
            </a:endParaRPr>
          </a:p>
        </p:txBody>
      </p:sp>
      <p:pic>
        <p:nvPicPr>
          <p:cNvPr id="9" name="图片 8">
            <a:extLst>
              <a:ext uri="{FF2B5EF4-FFF2-40B4-BE49-F238E27FC236}">
                <a16:creationId xmlns:a16="http://schemas.microsoft.com/office/drawing/2014/main" id="{609045E2-D822-452A-AD8B-17E8D9134DEA}"/>
              </a:ext>
            </a:extLst>
          </p:cNvPr>
          <p:cNvPicPr>
            <a:picLocks noChangeAspect="1"/>
          </p:cNvPicPr>
          <p:nvPr/>
        </p:nvPicPr>
        <p:blipFill>
          <a:blip r:embed="rId6"/>
          <a:stretch>
            <a:fillRect/>
          </a:stretch>
        </p:blipFill>
        <p:spPr>
          <a:xfrm>
            <a:off x="5350506" y="4061977"/>
            <a:ext cx="6344912" cy="2446654"/>
          </a:xfrm>
          <a:prstGeom prst="rect">
            <a:avLst/>
          </a:prstGeom>
        </p:spPr>
      </p:pic>
      <p:pic>
        <p:nvPicPr>
          <p:cNvPr id="203" name="图形 202">
            <a:extLst>
              <a:ext uri="{FF2B5EF4-FFF2-40B4-BE49-F238E27FC236}">
                <a16:creationId xmlns:a16="http://schemas.microsoft.com/office/drawing/2014/main" id="{6411D407-513C-412F-B238-C5440F94502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380175" flipH="1" flipV="1">
            <a:off x="2369619" y="3995838"/>
            <a:ext cx="263193" cy="263193"/>
          </a:xfrm>
          <a:prstGeom prst="rect">
            <a:avLst/>
          </a:prstGeom>
        </p:spPr>
      </p:pic>
      <p:sp>
        <p:nvSpPr>
          <p:cNvPr id="12" name="矩形 11">
            <a:extLst>
              <a:ext uri="{FF2B5EF4-FFF2-40B4-BE49-F238E27FC236}">
                <a16:creationId xmlns:a16="http://schemas.microsoft.com/office/drawing/2014/main" id="{FAF21580-5416-42CC-B26B-A6E50B24F63E}"/>
              </a:ext>
            </a:extLst>
          </p:cNvPr>
          <p:cNvSpPr/>
          <p:nvPr/>
        </p:nvSpPr>
        <p:spPr>
          <a:xfrm>
            <a:off x="1869472" y="3743097"/>
            <a:ext cx="1136850" cy="338554"/>
          </a:xfrm>
          <a:prstGeom prst="rect">
            <a:avLst/>
          </a:prstGeom>
        </p:spPr>
        <p:txBody>
          <a:bodyPr wrap="none">
            <a:spAutoFit/>
          </a:bodyPr>
          <a:lstStyle/>
          <a:p>
            <a:r>
              <a:rPr lang="en-US" altLang="zh-CN" sz="1600" dirty="0">
                <a:solidFill>
                  <a:srgbClr val="C00000"/>
                </a:solidFill>
                <a:latin typeface="微软雅黑 Light" panose="020B0502040204020203" pitchFamily="34" charset="-122"/>
                <a:ea typeface="微软雅黑 Light" panose="020B0502040204020203" pitchFamily="34" charset="-122"/>
              </a:rPr>
              <a:t>256 bytes </a:t>
            </a:r>
            <a:endParaRPr lang="zh-CN" altLang="en-US" sz="1600" dirty="0">
              <a:solidFill>
                <a:srgbClr val="C00000"/>
              </a:solidFill>
            </a:endParaRPr>
          </a:p>
        </p:txBody>
      </p:sp>
      <p:sp>
        <p:nvSpPr>
          <p:cNvPr id="2" name="矩形 1">
            <a:extLst>
              <a:ext uri="{FF2B5EF4-FFF2-40B4-BE49-F238E27FC236}">
                <a16:creationId xmlns:a16="http://schemas.microsoft.com/office/drawing/2014/main" id="{BCC363BF-C91C-42F7-A3C7-0ED00C8C296C}"/>
              </a:ext>
            </a:extLst>
          </p:cNvPr>
          <p:cNvSpPr/>
          <p:nvPr/>
        </p:nvSpPr>
        <p:spPr>
          <a:xfrm>
            <a:off x="1869472" y="6081858"/>
            <a:ext cx="1263487"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block size </a:t>
            </a:r>
            <a:endParaRPr lang="zh-CN" altLang="en-US" dirty="0"/>
          </a:p>
        </p:txBody>
      </p:sp>
      <p:sp>
        <p:nvSpPr>
          <p:cNvPr id="3" name="矩形 2">
            <a:extLst>
              <a:ext uri="{FF2B5EF4-FFF2-40B4-BE49-F238E27FC236}">
                <a16:creationId xmlns:a16="http://schemas.microsoft.com/office/drawing/2014/main" id="{306F58BF-286F-4DEC-BF1D-A5AA6AD3C2DB}"/>
              </a:ext>
            </a:extLst>
          </p:cNvPr>
          <p:cNvSpPr/>
          <p:nvPr/>
        </p:nvSpPr>
        <p:spPr>
          <a:xfrm rot="16200000">
            <a:off x="-74183" y="4615219"/>
            <a:ext cx="1282723"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Bandwidth</a:t>
            </a:r>
            <a:endParaRPr lang="zh-CN" altLang="en-US" dirty="0"/>
          </a:p>
        </p:txBody>
      </p:sp>
    </p:spTree>
    <p:extLst>
      <p:ext uri="{BB962C8B-B14F-4D97-AF65-F5344CB8AC3E}">
        <p14:creationId xmlns:p14="http://schemas.microsoft.com/office/powerpoint/2010/main" val="2276622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矩形 200">
            <a:extLst>
              <a:ext uri="{FF2B5EF4-FFF2-40B4-BE49-F238E27FC236}">
                <a16:creationId xmlns:a16="http://schemas.microsoft.com/office/drawing/2014/main" id="{6E686B55-16A7-40CE-B071-B231A8C125FA}"/>
              </a:ext>
            </a:extLst>
          </p:cNvPr>
          <p:cNvSpPr/>
          <p:nvPr/>
        </p:nvSpPr>
        <p:spPr>
          <a:xfrm>
            <a:off x="3684857" y="3443432"/>
            <a:ext cx="6736109" cy="3240675"/>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2BE57FF-90F9-48E6-ADA3-F3983F7F2D24}"/>
              </a:ext>
            </a:extLst>
          </p:cNvPr>
          <p:cNvSpPr/>
          <p:nvPr/>
        </p:nvSpPr>
        <p:spPr>
          <a:xfrm>
            <a:off x="426125" y="1121466"/>
            <a:ext cx="7307716" cy="1015663"/>
          </a:xfrm>
          <a:prstGeom prst="rect">
            <a:avLst/>
          </a:prstGeom>
        </p:spPr>
        <p:txBody>
          <a:bodyPr wrap="square">
            <a:spAutoFit/>
          </a:bodyPr>
          <a:lstStyle/>
          <a:p>
            <a:r>
              <a:rPr lang="en-US" altLang="zh-CN" sz="2000" dirty="0">
                <a:latin typeface="微软雅黑 Light" panose="020B0502040204020203" pitchFamily="34" charset="-122"/>
                <a:ea typeface="微软雅黑 Light" panose="020B0502040204020203" pitchFamily="34" charset="-122"/>
              </a:rPr>
              <a:t>Motivation:</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Complex probability and distance computation in KMC.</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Powerful computation ability on CPEs.</a:t>
            </a: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MANY-CORE OPTIMIZATION</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635730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540888"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OPTIMIZATION</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38606" y="2126517"/>
            <a:ext cx="9013044" cy="1938992"/>
          </a:xfrm>
          <a:prstGeom prst="rect">
            <a:avLst/>
          </a:prstGeom>
        </p:spPr>
        <p:txBody>
          <a:bodyPr wrap="square">
            <a:spAutoFit/>
          </a:bodyPr>
          <a:lstStyle/>
          <a:p>
            <a:r>
              <a:rPr lang="en-US" altLang="zh-CN" sz="2000" dirty="0">
                <a:latin typeface="微软雅黑 Light" panose="020B0502040204020203" pitchFamily="34" charset="-122"/>
                <a:ea typeface="微软雅黑 Light" panose="020B0502040204020203" pitchFamily="34" charset="-122"/>
              </a:rPr>
              <a:t>Many-core </a:t>
            </a:r>
            <a:r>
              <a:rPr lang="en-US" altLang="zh-CN" sz="2000" dirty="0" err="1">
                <a:latin typeface="微软雅黑 Light" panose="020B0502040204020203" pitchFamily="34" charset="-122"/>
                <a:ea typeface="微软雅黑 Light" panose="020B0502040204020203" pitchFamily="34" charset="-122"/>
              </a:rPr>
              <a:t>accelation</a:t>
            </a:r>
            <a:r>
              <a:rPr lang="en-US" altLang="zh-CN" sz="2000" dirty="0">
                <a:latin typeface="微软雅黑 Light" panose="020B0502040204020203" pitchFamily="34" charset="-122"/>
                <a:ea typeface="微软雅黑 Light" panose="020B0502040204020203" pitchFamily="34" charset="-122"/>
              </a:rPr>
              <a:t>:</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Data are copied from MPE to CPEs. </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Computing on CPEs.</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Further judgement and formatting via fast register communication.</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Results return to MPE.</a:t>
            </a:r>
          </a:p>
          <a:p>
            <a:pPr marL="285750" indent="-285750">
              <a:buFont typeface="微软雅黑 Light" panose="020B0502040204020203" pitchFamily="34" charset="-122"/>
              <a:buChar char="─"/>
            </a:pPr>
            <a:endParaRPr lang="zh-CN" altLang="en-US" sz="2000" dirty="0">
              <a:latin typeface="微软雅黑 Light" panose="020B0502040204020203" pitchFamily="34" charset="-122"/>
              <a:ea typeface="微软雅黑 Light" panose="020B0502040204020203" pitchFamily="34" charset="-122"/>
            </a:endParaRPr>
          </a:p>
        </p:txBody>
      </p:sp>
      <p:pic>
        <p:nvPicPr>
          <p:cNvPr id="3" name="图片 2">
            <a:extLst>
              <a:ext uri="{FF2B5EF4-FFF2-40B4-BE49-F238E27FC236}">
                <a16:creationId xmlns:a16="http://schemas.microsoft.com/office/drawing/2014/main" id="{CCBE6899-2D58-41C5-BB81-F190409B039D}"/>
              </a:ext>
            </a:extLst>
          </p:cNvPr>
          <p:cNvPicPr>
            <a:picLocks noChangeAspect="1"/>
          </p:cNvPicPr>
          <p:nvPr/>
        </p:nvPicPr>
        <p:blipFill>
          <a:blip r:embed="rId5"/>
          <a:stretch>
            <a:fillRect/>
          </a:stretch>
        </p:blipFill>
        <p:spPr>
          <a:xfrm>
            <a:off x="3816569" y="3588721"/>
            <a:ext cx="6093877" cy="3240675"/>
          </a:xfrm>
          <a:prstGeom prst="rect">
            <a:avLst/>
          </a:prstGeom>
        </p:spPr>
      </p:pic>
    </p:spTree>
    <p:extLst>
      <p:ext uri="{BB962C8B-B14F-4D97-AF65-F5344CB8AC3E}">
        <p14:creationId xmlns:p14="http://schemas.microsoft.com/office/powerpoint/2010/main" val="1580850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矩形 311">
            <a:extLst>
              <a:ext uri="{FF2B5EF4-FFF2-40B4-BE49-F238E27FC236}">
                <a16:creationId xmlns:a16="http://schemas.microsoft.com/office/drawing/2014/main" id="{B85B76BE-5EF8-47C6-917F-520DA0F0A83B}"/>
              </a:ext>
            </a:extLst>
          </p:cNvPr>
          <p:cNvSpPr/>
          <p:nvPr/>
        </p:nvSpPr>
        <p:spPr>
          <a:xfrm>
            <a:off x="9257407" y="4235688"/>
            <a:ext cx="2343376" cy="2222613"/>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1" name="矩形 310">
            <a:extLst>
              <a:ext uri="{FF2B5EF4-FFF2-40B4-BE49-F238E27FC236}">
                <a16:creationId xmlns:a16="http://schemas.microsoft.com/office/drawing/2014/main" id="{20F8E172-C7B0-4D67-8662-AD4FFFF0C599}"/>
              </a:ext>
            </a:extLst>
          </p:cNvPr>
          <p:cNvSpPr/>
          <p:nvPr/>
        </p:nvSpPr>
        <p:spPr>
          <a:xfrm>
            <a:off x="6475382" y="4237645"/>
            <a:ext cx="2343376" cy="2222613"/>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0" name="矩形 309">
            <a:extLst>
              <a:ext uri="{FF2B5EF4-FFF2-40B4-BE49-F238E27FC236}">
                <a16:creationId xmlns:a16="http://schemas.microsoft.com/office/drawing/2014/main" id="{EDAF448B-66FC-4714-A11B-CF7353273255}"/>
              </a:ext>
            </a:extLst>
          </p:cNvPr>
          <p:cNvSpPr/>
          <p:nvPr/>
        </p:nvSpPr>
        <p:spPr>
          <a:xfrm>
            <a:off x="3633510" y="4249565"/>
            <a:ext cx="2343376" cy="2222613"/>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2BE57FF-90F9-48E6-ADA3-F3983F7F2D24}"/>
              </a:ext>
            </a:extLst>
          </p:cNvPr>
          <p:cNvSpPr/>
          <p:nvPr/>
        </p:nvSpPr>
        <p:spPr>
          <a:xfrm>
            <a:off x="426125" y="1121466"/>
            <a:ext cx="10711928" cy="1015663"/>
          </a:xfrm>
          <a:prstGeom prst="rect">
            <a:avLst/>
          </a:prstGeom>
        </p:spPr>
        <p:txBody>
          <a:bodyPr wrap="square">
            <a:spAutoFit/>
          </a:bodyPr>
          <a:lstStyle/>
          <a:p>
            <a:r>
              <a:rPr lang="en-US" altLang="zh-CN" sz="2000" dirty="0">
                <a:latin typeface="微软雅黑 Light" panose="020B0502040204020203" pitchFamily="34" charset="-122"/>
                <a:ea typeface="微软雅黑 Light" panose="020B0502040204020203" pitchFamily="34" charset="-122"/>
              </a:rPr>
              <a:t>Motivation:</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Cache efficiency: A single atom is on a single cache line with 256 bytes.</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Memory access efficiency: Load coordinates by a single vector-load instruction.</a:t>
            </a: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VECTORIZATION Ⅰ</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420447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540888"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OPTIMIZATION</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48159" y="2137129"/>
            <a:ext cx="9885410" cy="1938992"/>
          </a:xfrm>
          <a:prstGeom prst="rect">
            <a:avLst/>
          </a:prstGeom>
        </p:spPr>
        <p:txBody>
          <a:bodyPr wrap="square">
            <a:spAutoFit/>
          </a:bodyPr>
          <a:lstStyle/>
          <a:p>
            <a:r>
              <a:rPr lang="en-US" altLang="zh-CN" sz="2000" dirty="0">
                <a:latin typeface="微软雅黑 Light" panose="020B0502040204020203" pitchFamily="34" charset="-122"/>
                <a:ea typeface="微软雅黑 Light" panose="020B0502040204020203" pitchFamily="34" charset="-122"/>
              </a:rPr>
              <a:t>Vectorization for distance calculation :</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Calculating the difference between the coordinates of the hop and vacancy.</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Perform 4 times for 4 vacancies.</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4 registers are transposed to obtain 3 registers.</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Obtain 4 squared distances for 4 pairs.</a:t>
            </a:r>
          </a:p>
          <a:p>
            <a:pPr marL="285750" indent="-285750">
              <a:buFont typeface="微软雅黑 Light" panose="020B0502040204020203" pitchFamily="34" charset="-122"/>
              <a:buChar char="─"/>
            </a:pPr>
            <a:endParaRPr lang="zh-CN" altLang="en-US" sz="2000" dirty="0">
              <a:latin typeface="微软雅黑 Light" panose="020B0502040204020203" pitchFamily="34" charset="-122"/>
              <a:ea typeface="微软雅黑 Light" panose="020B0502040204020203" pitchFamily="34" charset="-122"/>
            </a:endParaRPr>
          </a:p>
        </p:txBody>
      </p:sp>
      <p:sp>
        <p:nvSpPr>
          <p:cNvPr id="12" name="矩形 11">
            <a:extLst>
              <a:ext uri="{FF2B5EF4-FFF2-40B4-BE49-F238E27FC236}">
                <a16:creationId xmlns:a16="http://schemas.microsoft.com/office/drawing/2014/main" id="{685C3AEC-7861-412A-92A4-A4F88E80C1D5}"/>
              </a:ext>
            </a:extLst>
          </p:cNvPr>
          <p:cNvSpPr/>
          <p:nvPr/>
        </p:nvSpPr>
        <p:spPr>
          <a:xfrm>
            <a:off x="815782" y="4239172"/>
            <a:ext cx="2343376" cy="2222613"/>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a:extLst>
              <a:ext uri="{FF2B5EF4-FFF2-40B4-BE49-F238E27FC236}">
                <a16:creationId xmlns:a16="http://schemas.microsoft.com/office/drawing/2014/main" id="{611521F5-E6B9-41CA-B795-F44BA69B988E}"/>
              </a:ext>
            </a:extLst>
          </p:cNvPr>
          <p:cNvSpPr/>
          <p:nvPr/>
        </p:nvSpPr>
        <p:spPr>
          <a:xfrm>
            <a:off x="2633170" y="4591736"/>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63BFE9B2-5E16-4C6C-B45B-B6564596D891}"/>
              </a:ext>
            </a:extLst>
          </p:cNvPr>
          <p:cNvSpPr/>
          <p:nvPr/>
        </p:nvSpPr>
        <p:spPr>
          <a:xfrm>
            <a:off x="2216409" y="4591736"/>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C5D2CFF3-C8CB-4305-9D01-8BA81C742B8A}"/>
              </a:ext>
            </a:extLst>
          </p:cNvPr>
          <p:cNvSpPr/>
          <p:nvPr/>
        </p:nvSpPr>
        <p:spPr>
          <a:xfrm>
            <a:off x="1808954" y="4590028"/>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36EB8013-302F-4530-A84E-9AFB1926181B}"/>
              </a:ext>
            </a:extLst>
          </p:cNvPr>
          <p:cNvSpPr/>
          <p:nvPr/>
        </p:nvSpPr>
        <p:spPr>
          <a:xfrm>
            <a:off x="1409961" y="4590028"/>
            <a:ext cx="418641" cy="418641"/>
          </a:xfrm>
          <a:prstGeom prst="rect">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形 24">
            <a:extLst>
              <a:ext uri="{FF2B5EF4-FFF2-40B4-BE49-F238E27FC236}">
                <a16:creationId xmlns:a16="http://schemas.microsoft.com/office/drawing/2014/main" id="{543DF5BA-ECF1-4E02-A9EA-EC75497000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42052" y="5894512"/>
            <a:ext cx="637200" cy="637200"/>
          </a:xfrm>
          <a:prstGeom prst="rect">
            <a:avLst/>
          </a:prstGeom>
        </p:spPr>
      </p:pic>
      <p:pic>
        <p:nvPicPr>
          <p:cNvPr id="26" name="图形 25">
            <a:extLst>
              <a:ext uri="{FF2B5EF4-FFF2-40B4-BE49-F238E27FC236}">
                <a16:creationId xmlns:a16="http://schemas.microsoft.com/office/drawing/2014/main" id="{2DB532F2-40BA-4893-B454-DC75567728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3234" y="5856058"/>
            <a:ext cx="637053" cy="637053"/>
          </a:xfrm>
          <a:prstGeom prst="rect">
            <a:avLst/>
          </a:prstGeom>
        </p:spPr>
      </p:pic>
      <p:pic>
        <p:nvPicPr>
          <p:cNvPr id="27" name="图形 26">
            <a:extLst>
              <a:ext uri="{FF2B5EF4-FFF2-40B4-BE49-F238E27FC236}">
                <a16:creationId xmlns:a16="http://schemas.microsoft.com/office/drawing/2014/main" id="{9D7B41D2-7FD5-4428-8A13-FF6AD32D29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55187" y="5821248"/>
            <a:ext cx="637053" cy="637053"/>
          </a:xfrm>
          <a:prstGeom prst="rect">
            <a:avLst/>
          </a:prstGeom>
        </p:spPr>
      </p:pic>
      <p:pic>
        <p:nvPicPr>
          <p:cNvPr id="28" name="图形 27">
            <a:extLst>
              <a:ext uri="{FF2B5EF4-FFF2-40B4-BE49-F238E27FC236}">
                <a16:creationId xmlns:a16="http://schemas.microsoft.com/office/drawing/2014/main" id="{1C3A9A40-BCD6-48A4-B4F8-BEFFB2D70E9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7170" y="5941026"/>
            <a:ext cx="637200" cy="637200"/>
          </a:xfrm>
          <a:prstGeom prst="rect">
            <a:avLst/>
          </a:prstGeom>
        </p:spPr>
      </p:pic>
      <p:sp>
        <p:nvSpPr>
          <p:cNvPr id="192" name="矩形 191">
            <a:extLst>
              <a:ext uri="{FF2B5EF4-FFF2-40B4-BE49-F238E27FC236}">
                <a16:creationId xmlns:a16="http://schemas.microsoft.com/office/drawing/2014/main" id="{0DF882DA-8D72-4DF4-A82C-73D352BEED84}"/>
              </a:ext>
            </a:extLst>
          </p:cNvPr>
          <p:cNvSpPr/>
          <p:nvPr/>
        </p:nvSpPr>
        <p:spPr>
          <a:xfrm>
            <a:off x="2633170" y="5139383"/>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1F3429EB-C568-47BF-892E-D5E0F50457BC}"/>
              </a:ext>
            </a:extLst>
          </p:cNvPr>
          <p:cNvSpPr/>
          <p:nvPr/>
        </p:nvSpPr>
        <p:spPr>
          <a:xfrm>
            <a:off x="2216409" y="5139383"/>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50E57092-BB7E-4A9E-90C3-55731A80100E}"/>
              </a:ext>
            </a:extLst>
          </p:cNvPr>
          <p:cNvSpPr/>
          <p:nvPr/>
        </p:nvSpPr>
        <p:spPr>
          <a:xfrm>
            <a:off x="1808954" y="5137675"/>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FCB76C8D-A3C1-4C06-8F79-7141A9E5EB38}"/>
              </a:ext>
            </a:extLst>
          </p:cNvPr>
          <p:cNvSpPr/>
          <p:nvPr/>
        </p:nvSpPr>
        <p:spPr>
          <a:xfrm>
            <a:off x="1409961" y="5137675"/>
            <a:ext cx="418641" cy="418641"/>
          </a:xfrm>
          <a:prstGeom prst="rect">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2E579C28-79EF-4646-9A74-E65F8792A506}"/>
              </a:ext>
            </a:extLst>
          </p:cNvPr>
          <p:cNvSpPr/>
          <p:nvPr/>
        </p:nvSpPr>
        <p:spPr>
          <a:xfrm>
            <a:off x="1868238" y="5135967"/>
            <a:ext cx="36420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x</a:t>
            </a:r>
            <a:r>
              <a:rPr lang="en-US" altLang="zh-CN" baseline="-25000" dirty="0">
                <a:latin typeface="微软雅黑 Light" panose="020B0502040204020203" pitchFamily="34" charset="-122"/>
                <a:ea typeface="微软雅黑 Light" panose="020B0502040204020203" pitchFamily="34" charset="-122"/>
              </a:rPr>
              <a:t>v</a:t>
            </a:r>
            <a:endParaRPr lang="zh-CN" altLang="en-US" dirty="0"/>
          </a:p>
        </p:txBody>
      </p:sp>
      <p:sp>
        <p:nvSpPr>
          <p:cNvPr id="196" name="矩形 195">
            <a:extLst>
              <a:ext uri="{FF2B5EF4-FFF2-40B4-BE49-F238E27FC236}">
                <a16:creationId xmlns:a16="http://schemas.microsoft.com/office/drawing/2014/main" id="{1D55C186-9E0A-4D81-857E-D756790ECD58}"/>
              </a:ext>
            </a:extLst>
          </p:cNvPr>
          <p:cNvSpPr/>
          <p:nvPr/>
        </p:nvSpPr>
        <p:spPr>
          <a:xfrm>
            <a:off x="1865490" y="4593420"/>
            <a:ext cx="378630"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x</a:t>
            </a:r>
            <a:r>
              <a:rPr lang="en-US" altLang="zh-CN" baseline="-25000" dirty="0" err="1">
                <a:latin typeface="微软雅黑 Light" panose="020B0502040204020203" pitchFamily="34" charset="-122"/>
                <a:ea typeface="微软雅黑 Light" panose="020B0502040204020203" pitchFamily="34" charset="-122"/>
              </a:rPr>
              <a:t>h</a:t>
            </a:r>
            <a:endParaRPr lang="zh-CN" altLang="en-US" dirty="0"/>
          </a:p>
        </p:txBody>
      </p:sp>
      <p:sp>
        <p:nvSpPr>
          <p:cNvPr id="197" name="矩形 196">
            <a:extLst>
              <a:ext uri="{FF2B5EF4-FFF2-40B4-BE49-F238E27FC236}">
                <a16:creationId xmlns:a16="http://schemas.microsoft.com/office/drawing/2014/main" id="{95DB099F-A7F1-4875-A95B-5513D7982BB3}"/>
              </a:ext>
            </a:extLst>
          </p:cNvPr>
          <p:cNvSpPr/>
          <p:nvPr/>
        </p:nvSpPr>
        <p:spPr>
          <a:xfrm>
            <a:off x="2272076" y="5130987"/>
            <a:ext cx="372218"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y</a:t>
            </a:r>
            <a:r>
              <a:rPr lang="en-US" altLang="zh-CN" baseline="-25000" dirty="0" err="1">
                <a:latin typeface="微软雅黑 Light" panose="020B0502040204020203" pitchFamily="34" charset="-122"/>
                <a:ea typeface="微软雅黑 Light" panose="020B0502040204020203" pitchFamily="34" charset="-122"/>
              </a:rPr>
              <a:t>v</a:t>
            </a:r>
            <a:endParaRPr lang="zh-CN" altLang="en-US" dirty="0"/>
          </a:p>
        </p:txBody>
      </p:sp>
      <p:sp>
        <p:nvSpPr>
          <p:cNvPr id="198" name="矩形 197">
            <a:extLst>
              <a:ext uri="{FF2B5EF4-FFF2-40B4-BE49-F238E27FC236}">
                <a16:creationId xmlns:a16="http://schemas.microsoft.com/office/drawing/2014/main" id="{498C05D8-9A9B-4DCA-941F-C11A56F8EC02}"/>
              </a:ext>
            </a:extLst>
          </p:cNvPr>
          <p:cNvSpPr/>
          <p:nvPr/>
        </p:nvSpPr>
        <p:spPr>
          <a:xfrm>
            <a:off x="2262254" y="4587677"/>
            <a:ext cx="386644"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y</a:t>
            </a:r>
            <a:r>
              <a:rPr lang="en-US" altLang="zh-CN" baseline="-25000" dirty="0" err="1">
                <a:latin typeface="微软雅黑 Light" panose="020B0502040204020203" pitchFamily="34" charset="-122"/>
                <a:ea typeface="微软雅黑 Light" panose="020B0502040204020203" pitchFamily="34" charset="-122"/>
              </a:rPr>
              <a:t>h</a:t>
            </a:r>
            <a:endParaRPr lang="zh-CN" altLang="en-US" dirty="0"/>
          </a:p>
        </p:txBody>
      </p:sp>
      <p:sp>
        <p:nvSpPr>
          <p:cNvPr id="199" name="矩形 198">
            <a:extLst>
              <a:ext uri="{FF2B5EF4-FFF2-40B4-BE49-F238E27FC236}">
                <a16:creationId xmlns:a16="http://schemas.microsoft.com/office/drawing/2014/main" id="{C3BD73EB-1071-4559-BE84-45250AC2DE29}"/>
              </a:ext>
            </a:extLst>
          </p:cNvPr>
          <p:cNvSpPr/>
          <p:nvPr/>
        </p:nvSpPr>
        <p:spPr>
          <a:xfrm>
            <a:off x="2647433" y="5130987"/>
            <a:ext cx="375424"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z</a:t>
            </a:r>
            <a:r>
              <a:rPr lang="en-US" altLang="zh-CN" baseline="-25000" dirty="0" err="1">
                <a:latin typeface="微软雅黑 Light" panose="020B0502040204020203" pitchFamily="34" charset="-122"/>
                <a:ea typeface="微软雅黑 Light" panose="020B0502040204020203" pitchFamily="34" charset="-122"/>
              </a:rPr>
              <a:t>v</a:t>
            </a:r>
            <a:endParaRPr lang="zh-CN" altLang="en-US" dirty="0"/>
          </a:p>
        </p:txBody>
      </p:sp>
      <p:sp>
        <p:nvSpPr>
          <p:cNvPr id="200" name="矩形 199">
            <a:extLst>
              <a:ext uri="{FF2B5EF4-FFF2-40B4-BE49-F238E27FC236}">
                <a16:creationId xmlns:a16="http://schemas.microsoft.com/office/drawing/2014/main" id="{026B2D29-8E64-4FF8-B572-FCE7B3E4FDDC}"/>
              </a:ext>
            </a:extLst>
          </p:cNvPr>
          <p:cNvSpPr/>
          <p:nvPr/>
        </p:nvSpPr>
        <p:spPr>
          <a:xfrm>
            <a:off x="2670046" y="4614682"/>
            <a:ext cx="389850"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z</a:t>
            </a:r>
            <a:r>
              <a:rPr lang="en-US" altLang="zh-CN" baseline="-25000" dirty="0" err="1">
                <a:latin typeface="微软雅黑 Light" panose="020B0502040204020203" pitchFamily="34" charset="-122"/>
                <a:ea typeface="微软雅黑 Light" panose="020B0502040204020203" pitchFamily="34" charset="-122"/>
              </a:rPr>
              <a:t>h</a:t>
            </a:r>
            <a:endParaRPr lang="zh-CN" altLang="en-US" dirty="0"/>
          </a:p>
        </p:txBody>
      </p:sp>
      <p:sp>
        <p:nvSpPr>
          <p:cNvPr id="203" name="矩形 202">
            <a:extLst>
              <a:ext uri="{FF2B5EF4-FFF2-40B4-BE49-F238E27FC236}">
                <a16:creationId xmlns:a16="http://schemas.microsoft.com/office/drawing/2014/main" id="{62C9D96D-5561-4E4B-A4DF-F3C3535688A5}"/>
              </a:ext>
            </a:extLst>
          </p:cNvPr>
          <p:cNvSpPr/>
          <p:nvPr/>
        </p:nvSpPr>
        <p:spPr>
          <a:xfrm>
            <a:off x="995564" y="4641141"/>
            <a:ext cx="317716"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h</a:t>
            </a:r>
            <a:endParaRPr lang="zh-CN" altLang="en-US" i="1" dirty="0"/>
          </a:p>
        </p:txBody>
      </p:sp>
      <p:cxnSp>
        <p:nvCxnSpPr>
          <p:cNvPr id="6" name="直接箭头连接符 5">
            <a:extLst>
              <a:ext uri="{FF2B5EF4-FFF2-40B4-BE49-F238E27FC236}">
                <a16:creationId xmlns:a16="http://schemas.microsoft.com/office/drawing/2014/main" id="{5A84A331-9A7F-4F61-80EC-57E8C2FF01D9}"/>
              </a:ext>
            </a:extLst>
          </p:cNvPr>
          <p:cNvCxnSpPr/>
          <p:nvPr/>
        </p:nvCxnSpPr>
        <p:spPr>
          <a:xfrm>
            <a:off x="1093105" y="4687247"/>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04" name="矩形 203">
            <a:extLst>
              <a:ext uri="{FF2B5EF4-FFF2-40B4-BE49-F238E27FC236}">
                <a16:creationId xmlns:a16="http://schemas.microsoft.com/office/drawing/2014/main" id="{DDA58FBC-65A2-4AF2-8EF7-C7240FAB79DD}"/>
              </a:ext>
            </a:extLst>
          </p:cNvPr>
          <p:cNvSpPr/>
          <p:nvPr/>
        </p:nvSpPr>
        <p:spPr>
          <a:xfrm>
            <a:off x="1016398" y="5249918"/>
            <a:ext cx="296876"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v</a:t>
            </a:r>
            <a:endParaRPr lang="zh-CN" altLang="en-US" i="1" dirty="0"/>
          </a:p>
        </p:txBody>
      </p:sp>
      <p:cxnSp>
        <p:nvCxnSpPr>
          <p:cNvPr id="205" name="直接箭头连接符 204">
            <a:extLst>
              <a:ext uri="{FF2B5EF4-FFF2-40B4-BE49-F238E27FC236}">
                <a16:creationId xmlns:a16="http://schemas.microsoft.com/office/drawing/2014/main" id="{56DF6345-BB86-4E5C-B92E-A6AC471D33AA}"/>
              </a:ext>
            </a:extLst>
          </p:cNvPr>
          <p:cNvCxnSpPr/>
          <p:nvPr/>
        </p:nvCxnSpPr>
        <p:spPr>
          <a:xfrm>
            <a:off x="1113939" y="5296024"/>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07" name="直接箭头连接符 206">
            <a:extLst>
              <a:ext uri="{FF2B5EF4-FFF2-40B4-BE49-F238E27FC236}">
                <a16:creationId xmlns:a16="http://schemas.microsoft.com/office/drawing/2014/main" id="{3A8FC76F-3AA8-47EC-9F69-C50CBF335CB0}"/>
              </a:ext>
            </a:extLst>
          </p:cNvPr>
          <p:cNvCxnSpPr/>
          <p:nvPr/>
        </p:nvCxnSpPr>
        <p:spPr>
          <a:xfrm>
            <a:off x="885559" y="5068099"/>
            <a:ext cx="220175"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8" name="矩形 207">
            <a:extLst>
              <a:ext uri="{FF2B5EF4-FFF2-40B4-BE49-F238E27FC236}">
                <a16:creationId xmlns:a16="http://schemas.microsoft.com/office/drawing/2014/main" id="{9E4C9A96-7062-451C-A000-D37CF4E18986}"/>
              </a:ext>
            </a:extLst>
          </p:cNvPr>
          <p:cNvSpPr/>
          <p:nvPr/>
        </p:nvSpPr>
        <p:spPr>
          <a:xfrm>
            <a:off x="993200" y="5756360"/>
            <a:ext cx="324128"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d</a:t>
            </a:r>
            <a:endParaRPr lang="zh-CN" altLang="en-US" i="1" dirty="0"/>
          </a:p>
        </p:txBody>
      </p:sp>
      <p:cxnSp>
        <p:nvCxnSpPr>
          <p:cNvPr id="209" name="直接箭头连接符 208">
            <a:extLst>
              <a:ext uri="{FF2B5EF4-FFF2-40B4-BE49-F238E27FC236}">
                <a16:creationId xmlns:a16="http://schemas.microsoft.com/office/drawing/2014/main" id="{23CF3394-0DDE-42D2-9445-A3D34A81FA67}"/>
              </a:ext>
            </a:extLst>
          </p:cNvPr>
          <p:cNvCxnSpPr/>
          <p:nvPr/>
        </p:nvCxnSpPr>
        <p:spPr>
          <a:xfrm>
            <a:off x="1090741" y="5802466"/>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10" name="直接箭头连接符 209">
            <a:extLst>
              <a:ext uri="{FF2B5EF4-FFF2-40B4-BE49-F238E27FC236}">
                <a16:creationId xmlns:a16="http://schemas.microsoft.com/office/drawing/2014/main" id="{5CD36C2D-1472-45E6-801D-353DD06C9610}"/>
              </a:ext>
            </a:extLst>
          </p:cNvPr>
          <p:cNvCxnSpPr>
            <a:cxnSpLocks/>
          </p:cNvCxnSpPr>
          <p:nvPr/>
        </p:nvCxnSpPr>
        <p:spPr>
          <a:xfrm>
            <a:off x="872013" y="5621934"/>
            <a:ext cx="2201688"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1" name="矩形 210">
            <a:extLst>
              <a:ext uri="{FF2B5EF4-FFF2-40B4-BE49-F238E27FC236}">
                <a16:creationId xmlns:a16="http://schemas.microsoft.com/office/drawing/2014/main" id="{A55FBF8C-B606-468C-A442-A151A5AF3ACE}"/>
              </a:ext>
            </a:extLst>
          </p:cNvPr>
          <p:cNvSpPr/>
          <p:nvPr/>
        </p:nvSpPr>
        <p:spPr>
          <a:xfrm>
            <a:off x="2633170" y="5704906"/>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矩形 211">
            <a:extLst>
              <a:ext uri="{FF2B5EF4-FFF2-40B4-BE49-F238E27FC236}">
                <a16:creationId xmlns:a16="http://schemas.microsoft.com/office/drawing/2014/main" id="{A116B25A-6CBF-4A91-9E47-6AE93D643503}"/>
              </a:ext>
            </a:extLst>
          </p:cNvPr>
          <p:cNvSpPr/>
          <p:nvPr/>
        </p:nvSpPr>
        <p:spPr>
          <a:xfrm>
            <a:off x="2216409" y="5704906"/>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矩形 212">
            <a:extLst>
              <a:ext uri="{FF2B5EF4-FFF2-40B4-BE49-F238E27FC236}">
                <a16:creationId xmlns:a16="http://schemas.microsoft.com/office/drawing/2014/main" id="{8F1741D2-44EE-4507-B36A-AC0F851FC02F}"/>
              </a:ext>
            </a:extLst>
          </p:cNvPr>
          <p:cNvSpPr/>
          <p:nvPr/>
        </p:nvSpPr>
        <p:spPr>
          <a:xfrm>
            <a:off x="1808954" y="5703198"/>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a:extLst>
              <a:ext uri="{FF2B5EF4-FFF2-40B4-BE49-F238E27FC236}">
                <a16:creationId xmlns:a16="http://schemas.microsoft.com/office/drawing/2014/main" id="{9C10178E-65C0-419B-8B2B-4CD306DB0E1F}"/>
              </a:ext>
            </a:extLst>
          </p:cNvPr>
          <p:cNvSpPr/>
          <p:nvPr/>
        </p:nvSpPr>
        <p:spPr>
          <a:xfrm>
            <a:off x="1409961" y="5703198"/>
            <a:ext cx="418641" cy="418641"/>
          </a:xfrm>
          <a:prstGeom prst="rect">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a:extLst>
              <a:ext uri="{FF2B5EF4-FFF2-40B4-BE49-F238E27FC236}">
                <a16:creationId xmlns:a16="http://schemas.microsoft.com/office/drawing/2014/main" id="{FC898465-1DA7-4020-B831-AA2136A07D69}"/>
              </a:ext>
            </a:extLst>
          </p:cNvPr>
          <p:cNvSpPr/>
          <p:nvPr/>
        </p:nvSpPr>
        <p:spPr>
          <a:xfrm>
            <a:off x="1865490" y="5706590"/>
            <a:ext cx="39466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x</a:t>
            </a:r>
            <a:endParaRPr lang="zh-CN" altLang="en-US" dirty="0"/>
          </a:p>
        </p:txBody>
      </p:sp>
      <p:sp>
        <p:nvSpPr>
          <p:cNvPr id="216" name="矩形 215">
            <a:extLst>
              <a:ext uri="{FF2B5EF4-FFF2-40B4-BE49-F238E27FC236}">
                <a16:creationId xmlns:a16="http://schemas.microsoft.com/office/drawing/2014/main" id="{49FD11DE-FF28-4BE0-9E7B-97148B88B20F}"/>
              </a:ext>
            </a:extLst>
          </p:cNvPr>
          <p:cNvSpPr/>
          <p:nvPr/>
        </p:nvSpPr>
        <p:spPr>
          <a:xfrm>
            <a:off x="2262254" y="5700847"/>
            <a:ext cx="399468"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d</a:t>
            </a:r>
            <a:r>
              <a:rPr lang="en-US" altLang="zh-CN" baseline="-25000" dirty="0" err="1">
                <a:latin typeface="微软雅黑 Light" panose="020B0502040204020203" pitchFamily="34" charset="-122"/>
                <a:ea typeface="微软雅黑 Light" panose="020B0502040204020203" pitchFamily="34" charset="-122"/>
              </a:rPr>
              <a:t>y</a:t>
            </a:r>
            <a:endParaRPr lang="zh-CN" altLang="en-US" dirty="0"/>
          </a:p>
        </p:txBody>
      </p:sp>
      <p:sp>
        <p:nvSpPr>
          <p:cNvPr id="217" name="矩形 216">
            <a:extLst>
              <a:ext uri="{FF2B5EF4-FFF2-40B4-BE49-F238E27FC236}">
                <a16:creationId xmlns:a16="http://schemas.microsoft.com/office/drawing/2014/main" id="{5C927814-7FDE-4EFD-B540-994700E456CF}"/>
              </a:ext>
            </a:extLst>
          </p:cNvPr>
          <p:cNvSpPr/>
          <p:nvPr/>
        </p:nvSpPr>
        <p:spPr>
          <a:xfrm>
            <a:off x="2670046" y="5727852"/>
            <a:ext cx="401072"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d</a:t>
            </a:r>
            <a:r>
              <a:rPr lang="en-US" altLang="zh-CN" baseline="-25000" dirty="0" err="1">
                <a:latin typeface="微软雅黑 Light" panose="020B0502040204020203" pitchFamily="34" charset="-122"/>
                <a:ea typeface="微软雅黑 Light" panose="020B0502040204020203" pitchFamily="34" charset="-122"/>
              </a:rPr>
              <a:t>z</a:t>
            </a:r>
            <a:endParaRPr lang="zh-CN" altLang="en-US" dirty="0"/>
          </a:p>
        </p:txBody>
      </p:sp>
      <p:sp>
        <p:nvSpPr>
          <p:cNvPr id="219" name="矩形 218">
            <a:extLst>
              <a:ext uri="{FF2B5EF4-FFF2-40B4-BE49-F238E27FC236}">
                <a16:creationId xmlns:a16="http://schemas.microsoft.com/office/drawing/2014/main" id="{70D9ED59-3110-4C75-81EB-F07D70D6D753}"/>
              </a:ext>
            </a:extLst>
          </p:cNvPr>
          <p:cNvSpPr/>
          <p:nvPr/>
        </p:nvSpPr>
        <p:spPr>
          <a:xfrm>
            <a:off x="3658634" y="4466918"/>
            <a:ext cx="383438"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d</a:t>
            </a:r>
            <a:r>
              <a:rPr lang="en-US" altLang="zh-CN" i="1" baseline="-25000" dirty="0">
                <a:latin typeface="微软雅黑 Light" panose="020B0502040204020203" pitchFamily="34" charset="-122"/>
                <a:ea typeface="微软雅黑 Light" panose="020B0502040204020203" pitchFamily="34" charset="-122"/>
              </a:rPr>
              <a:t>1</a:t>
            </a:r>
            <a:endParaRPr lang="zh-CN" altLang="en-US" i="1" dirty="0"/>
          </a:p>
        </p:txBody>
      </p:sp>
      <p:cxnSp>
        <p:nvCxnSpPr>
          <p:cNvPr id="220" name="直接箭头连接符 219">
            <a:extLst>
              <a:ext uri="{FF2B5EF4-FFF2-40B4-BE49-F238E27FC236}">
                <a16:creationId xmlns:a16="http://schemas.microsoft.com/office/drawing/2014/main" id="{77936F8F-A151-4489-9C7F-7E3AA8B99DB9}"/>
              </a:ext>
            </a:extLst>
          </p:cNvPr>
          <p:cNvCxnSpPr/>
          <p:nvPr/>
        </p:nvCxnSpPr>
        <p:spPr>
          <a:xfrm>
            <a:off x="3756175" y="4513024"/>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29" name="矩形 228">
            <a:extLst>
              <a:ext uri="{FF2B5EF4-FFF2-40B4-BE49-F238E27FC236}">
                <a16:creationId xmlns:a16="http://schemas.microsoft.com/office/drawing/2014/main" id="{9C3FB1A9-E88B-452D-9214-6388863F3286}"/>
              </a:ext>
            </a:extLst>
          </p:cNvPr>
          <p:cNvSpPr/>
          <p:nvPr/>
        </p:nvSpPr>
        <p:spPr>
          <a:xfrm>
            <a:off x="5286613" y="4440119"/>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矩形 229">
            <a:extLst>
              <a:ext uri="{FF2B5EF4-FFF2-40B4-BE49-F238E27FC236}">
                <a16:creationId xmlns:a16="http://schemas.microsoft.com/office/drawing/2014/main" id="{FB061775-13D7-4DAE-B29D-6B5438FD48CB}"/>
              </a:ext>
            </a:extLst>
          </p:cNvPr>
          <p:cNvSpPr/>
          <p:nvPr/>
        </p:nvSpPr>
        <p:spPr>
          <a:xfrm>
            <a:off x="4869852" y="4440119"/>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80619FED-5F80-4DF9-87AF-1046D04E6E1C}"/>
              </a:ext>
            </a:extLst>
          </p:cNvPr>
          <p:cNvSpPr/>
          <p:nvPr/>
        </p:nvSpPr>
        <p:spPr>
          <a:xfrm>
            <a:off x="4462397" y="4438411"/>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93BFA576-009C-41A2-98FD-253790F8766A}"/>
              </a:ext>
            </a:extLst>
          </p:cNvPr>
          <p:cNvSpPr/>
          <p:nvPr/>
        </p:nvSpPr>
        <p:spPr>
          <a:xfrm>
            <a:off x="4063404" y="4438411"/>
            <a:ext cx="418641" cy="418641"/>
          </a:xfrm>
          <a:prstGeom prst="rect">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矩形 232">
            <a:extLst>
              <a:ext uri="{FF2B5EF4-FFF2-40B4-BE49-F238E27FC236}">
                <a16:creationId xmlns:a16="http://schemas.microsoft.com/office/drawing/2014/main" id="{32E63D60-CBE4-4405-A9C9-2CB40B2C5426}"/>
              </a:ext>
            </a:extLst>
          </p:cNvPr>
          <p:cNvSpPr/>
          <p:nvPr/>
        </p:nvSpPr>
        <p:spPr>
          <a:xfrm>
            <a:off x="4463848" y="4441803"/>
            <a:ext cx="45397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x1</a:t>
            </a:r>
            <a:endParaRPr lang="zh-CN" altLang="en-US" dirty="0"/>
          </a:p>
        </p:txBody>
      </p:sp>
      <p:sp>
        <p:nvSpPr>
          <p:cNvPr id="234" name="矩形 233">
            <a:extLst>
              <a:ext uri="{FF2B5EF4-FFF2-40B4-BE49-F238E27FC236}">
                <a16:creationId xmlns:a16="http://schemas.microsoft.com/office/drawing/2014/main" id="{44EADC51-3344-4EDF-B148-64418CB4273C}"/>
              </a:ext>
            </a:extLst>
          </p:cNvPr>
          <p:cNvSpPr/>
          <p:nvPr/>
        </p:nvSpPr>
        <p:spPr>
          <a:xfrm>
            <a:off x="4871629" y="4436060"/>
            <a:ext cx="45878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y1</a:t>
            </a:r>
            <a:endParaRPr lang="zh-CN" altLang="en-US" dirty="0"/>
          </a:p>
        </p:txBody>
      </p:sp>
      <p:sp>
        <p:nvSpPr>
          <p:cNvPr id="235" name="矩形 234">
            <a:extLst>
              <a:ext uri="{FF2B5EF4-FFF2-40B4-BE49-F238E27FC236}">
                <a16:creationId xmlns:a16="http://schemas.microsoft.com/office/drawing/2014/main" id="{F551A07F-679B-4DDA-BF20-24E56A95DD6C}"/>
              </a:ext>
            </a:extLst>
          </p:cNvPr>
          <p:cNvSpPr/>
          <p:nvPr/>
        </p:nvSpPr>
        <p:spPr>
          <a:xfrm>
            <a:off x="5279421" y="4463065"/>
            <a:ext cx="46038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z1</a:t>
            </a:r>
            <a:endParaRPr lang="zh-CN" altLang="en-US" dirty="0"/>
          </a:p>
        </p:txBody>
      </p:sp>
      <p:sp>
        <p:nvSpPr>
          <p:cNvPr id="236" name="矩形 235">
            <a:extLst>
              <a:ext uri="{FF2B5EF4-FFF2-40B4-BE49-F238E27FC236}">
                <a16:creationId xmlns:a16="http://schemas.microsoft.com/office/drawing/2014/main" id="{7AF7F4E8-F12D-4FA3-823B-87A14D74437F}"/>
              </a:ext>
            </a:extLst>
          </p:cNvPr>
          <p:cNvSpPr/>
          <p:nvPr/>
        </p:nvSpPr>
        <p:spPr>
          <a:xfrm>
            <a:off x="3677951" y="4961609"/>
            <a:ext cx="409086"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d</a:t>
            </a:r>
            <a:r>
              <a:rPr lang="en-US" altLang="zh-CN" i="1" baseline="-25000" dirty="0">
                <a:latin typeface="微软雅黑 Light" panose="020B0502040204020203" pitchFamily="34" charset="-122"/>
                <a:ea typeface="微软雅黑 Light" panose="020B0502040204020203" pitchFamily="34" charset="-122"/>
              </a:rPr>
              <a:t>2</a:t>
            </a:r>
            <a:endParaRPr lang="zh-CN" altLang="en-US" i="1" dirty="0"/>
          </a:p>
        </p:txBody>
      </p:sp>
      <p:cxnSp>
        <p:nvCxnSpPr>
          <p:cNvPr id="237" name="直接箭头连接符 236">
            <a:extLst>
              <a:ext uri="{FF2B5EF4-FFF2-40B4-BE49-F238E27FC236}">
                <a16:creationId xmlns:a16="http://schemas.microsoft.com/office/drawing/2014/main" id="{8FE13CCB-8877-4F0C-BF19-923F88669218}"/>
              </a:ext>
            </a:extLst>
          </p:cNvPr>
          <p:cNvCxnSpPr/>
          <p:nvPr/>
        </p:nvCxnSpPr>
        <p:spPr>
          <a:xfrm>
            <a:off x="3775492" y="5007715"/>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38" name="矩形 237">
            <a:extLst>
              <a:ext uri="{FF2B5EF4-FFF2-40B4-BE49-F238E27FC236}">
                <a16:creationId xmlns:a16="http://schemas.microsoft.com/office/drawing/2014/main" id="{0ED6653A-3B75-4B17-B13F-D13641294513}"/>
              </a:ext>
            </a:extLst>
          </p:cNvPr>
          <p:cNvSpPr/>
          <p:nvPr/>
        </p:nvSpPr>
        <p:spPr>
          <a:xfrm>
            <a:off x="5305930" y="4934810"/>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a:extLst>
              <a:ext uri="{FF2B5EF4-FFF2-40B4-BE49-F238E27FC236}">
                <a16:creationId xmlns:a16="http://schemas.microsoft.com/office/drawing/2014/main" id="{94F16CD2-7628-4CF4-BE4B-C963ED797CEA}"/>
              </a:ext>
            </a:extLst>
          </p:cNvPr>
          <p:cNvSpPr/>
          <p:nvPr/>
        </p:nvSpPr>
        <p:spPr>
          <a:xfrm>
            <a:off x="4889169" y="4934810"/>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a:extLst>
              <a:ext uri="{FF2B5EF4-FFF2-40B4-BE49-F238E27FC236}">
                <a16:creationId xmlns:a16="http://schemas.microsoft.com/office/drawing/2014/main" id="{6E8AEF64-7532-481A-B6BA-AE02D036BD41}"/>
              </a:ext>
            </a:extLst>
          </p:cNvPr>
          <p:cNvSpPr/>
          <p:nvPr/>
        </p:nvSpPr>
        <p:spPr>
          <a:xfrm>
            <a:off x="4481714" y="4933102"/>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DD3B5E04-714F-457D-A089-3CC62CD089A4}"/>
              </a:ext>
            </a:extLst>
          </p:cNvPr>
          <p:cNvSpPr/>
          <p:nvPr/>
        </p:nvSpPr>
        <p:spPr>
          <a:xfrm>
            <a:off x="4082721" y="4933102"/>
            <a:ext cx="418641" cy="418641"/>
          </a:xfrm>
          <a:prstGeom prst="rect">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B88883D4-08C3-4742-8DCA-211E530C7E87}"/>
              </a:ext>
            </a:extLst>
          </p:cNvPr>
          <p:cNvSpPr/>
          <p:nvPr/>
        </p:nvSpPr>
        <p:spPr>
          <a:xfrm>
            <a:off x="4483165" y="4936494"/>
            <a:ext cx="47961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x2</a:t>
            </a:r>
            <a:endParaRPr lang="zh-CN" altLang="en-US" dirty="0"/>
          </a:p>
        </p:txBody>
      </p:sp>
      <p:sp>
        <p:nvSpPr>
          <p:cNvPr id="243" name="矩形 242">
            <a:extLst>
              <a:ext uri="{FF2B5EF4-FFF2-40B4-BE49-F238E27FC236}">
                <a16:creationId xmlns:a16="http://schemas.microsoft.com/office/drawing/2014/main" id="{8677FA82-08E2-44EB-94EA-4F8C741C1519}"/>
              </a:ext>
            </a:extLst>
          </p:cNvPr>
          <p:cNvSpPr/>
          <p:nvPr/>
        </p:nvSpPr>
        <p:spPr>
          <a:xfrm>
            <a:off x="4890946" y="4930751"/>
            <a:ext cx="48442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y2</a:t>
            </a:r>
            <a:endParaRPr lang="zh-CN" altLang="en-US" dirty="0"/>
          </a:p>
        </p:txBody>
      </p:sp>
      <p:sp>
        <p:nvSpPr>
          <p:cNvPr id="244" name="矩形 243">
            <a:extLst>
              <a:ext uri="{FF2B5EF4-FFF2-40B4-BE49-F238E27FC236}">
                <a16:creationId xmlns:a16="http://schemas.microsoft.com/office/drawing/2014/main" id="{61E7CD8C-BFE5-4704-89CB-ADC86AEC93B3}"/>
              </a:ext>
            </a:extLst>
          </p:cNvPr>
          <p:cNvSpPr/>
          <p:nvPr/>
        </p:nvSpPr>
        <p:spPr>
          <a:xfrm>
            <a:off x="5298738" y="4957756"/>
            <a:ext cx="48603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z2</a:t>
            </a:r>
            <a:endParaRPr lang="zh-CN" altLang="en-US" dirty="0"/>
          </a:p>
        </p:txBody>
      </p:sp>
      <p:sp>
        <p:nvSpPr>
          <p:cNvPr id="254" name="矩形 253">
            <a:extLst>
              <a:ext uri="{FF2B5EF4-FFF2-40B4-BE49-F238E27FC236}">
                <a16:creationId xmlns:a16="http://schemas.microsoft.com/office/drawing/2014/main" id="{45C3D073-87B7-4BBE-AF0A-EFD9F6BC608D}"/>
              </a:ext>
            </a:extLst>
          </p:cNvPr>
          <p:cNvSpPr/>
          <p:nvPr/>
        </p:nvSpPr>
        <p:spPr>
          <a:xfrm>
            <a:off x="3666820" y="5436434"/>
            <a:ext cx="409086"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d</a:t>
            </a:r>
            <a:r>
              <a:rPr lang="en-US" altLang="zh-CN" i="1" baseline="-25000" dirty="0">
                <a:latin typeface="微软雅黑 Light" panose="020B0502040204020203" pitchFamily="34" charset="-122"/>
                <a:ea typeface="微软雅黑 Light" panose="020B0502040204020203" pitchFamily="34" charset="-122"/>
              </a:rPr>
              <a:t>3</a:t>
            </a:r>
            <a:endParaRPr lang="zh-CN" altLang="en-US" i="1" dirty="0"/>
          </a:p>
        </p:txBody>
      </p:sp>
      <p:cxnSp>
        <p:nvCxnSpPr>
          <p:cNvPr id="255" name="直接箭头连接符 254">
            <a:extLst>
              <a:ext uri="{FF2B5EF4-FFF2-40B4-BE49-F238E27FC236}">
                <a16:creationId xmlns:a16="http://schemas.microsoft.com/office/drawing/2014/main" id="{ABD4328B-3014-49BC-80F1-75637048CCCC}"/>
              </a:ext>
            </a:extLst>
          </p:cNvPr>
          <p:cNvCxnSpPr/>
          <p:nvPr/>
        </p:nvCxnSpPr>
        <p:spPr>
          <a:xfrm>
            <a:off x="3764361" y="5482540"/>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56" name="矩形 255">
            <a:extLst>
              <a:ext uri="{FF2B5EF4-FFF2-40B4-BE49-F238E27FC236}">
                <a16:creationId xmlns:a16="http://schemas.microsoft.com/office/drawing/2014/main" id="{285EDE95-DB3A-46A8-A4A9-57ED3A4C8A78}"/>
              </a:ext>
            </a:extLst>
          </p:cNvPr>
          <p:cNvSpPr/>
          <p:nvPr/>
        </p:nvSpPr>
        <p:spPr>
          <a:xfrm>
            <a:off x="5294799" y="5409635"/>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a:extLst>
              <a:ext uri="{FF2B5EF4-FFF2-40B4-BE49-F238E27FC236}">
                <a16:creationId xmlns:a16="http://schemas.microsoft.com/office/drawing/2014/main" id="{2F28828F-1756-4B32-ACDD-FC98BD2D8C49}"/>
              </a:ext>
            </a:extLst>
          </p:cNvPr>
          <p:cNvSpPr/>
          <p:nvPr/>
        </p:nvSpPr>
        <p:spPr>
          <a:xfrm>
            <a:off x="4878038" y="5409635"/>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a:extLst>
              <a:ext uri="{FF2B5EF4-FFF2-40B4-BE49-F238E27FC236}">
                <a16:creationId xmlns:a16="http://schemas.microsoft.com/office/drawing/2014/main" id="{341D64E5-5460-4829-9446-DD12EA07ADC3}"/>
              </a:ext>
            </a:extLst>
          </p:cNvPr>
          <p:cNvSpPr/>
          <p:nvPr/>
        </p:nvSpPr>
        <p:spPr>
          <a:xfrm>
            <a:off x="4470583" y="5407927"/>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a:extLst>
              <a:ext uri="{FF2B5EF4-FFF2-40B4-BE49-F238E27FC236}">
                <a16:creationId xmlns:a16="http://schemas.microsoft.com/office/drawing/2014/main" id="{0EBE2022-FDBE-4052-B35F-B02B78A0722F}"/>
              </a:ext>
            </a:extLst>
          </p:cNvPr>
          <p:cNvSpPr/>
          <p:nvPr/>
        </p:nvSpPr>
        <p:spPr>
          <a:xfrm>
            <a:off x="4071590" y="5407927"/>
            <a:ext cx="418641" cy="418641"/>
          </a:xfrm>
          <a:prstGeom prst="rect">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D2DCEDE2-11EE-4AFF-B8AE-72A6C85A4A47}"/>
              </a:ext>
            </a:extLst>
          </p:cNvPr>
          <p:cNvSpPr/>
          <p:nvPr/>
        </p:nvSpPr>
        <p:spPr>
          <a:xfrm>
            <a:off x="4472034" y="5411319"/>
            <a:ext cx="47961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x3</a:t>
            </a:r>
            <a:endParaRPr lang="zh-CN" altLang="en-US" dirty="0"/>
          </a:p>
        </p:txBody>
      </p:sp>
      <p:sp>
        <p:nvSpPr>
          <p:cNvPr id="261" name="矩形 260">
            <a:extLst>
              <a:ext uri="{FF2B5EF4-FFF2-40B4-BE49-F238E27FC236}">
                <a16:creationId xmlns:a16="http://schemas.microsoft.com/office/drawing/2014/main" id="{1B9D28C2-D482-4FC4-B96C-E1A4277103F4}"/>
              </a:ext>
            </a:extLst>
          </p:cNvPr>
          <p:cNvSpPr/>
          <p:nvPr/>
        </p:nvSpPr>
        <p:spPr>
          <a:xfrm>
            <a:off x="4879815" y="5405576"/>
            <a:ext cx="48442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y3</a:t>
            </a:r>
            <a:endParaRPr lang="zh-CN" altLang="en-US" dirty="0"/>
          </a:p>
        </p:txBody>
      </p:sp>
      <p:sp>
        <p:nvSpPr>
          <p:cNvPr id="262" name="矩形 261">
            <a:extLst>
              <a:ext uri="{FF2B5EF4-FFF2-40B4-BE49-F238E27FC236}">
                <a16:creationId xmlns:a16="http://schemas.microsoft.com/office/drawing/2014/main" id="{47F07103-E2C7-4D18-8637-27123A5B484D}"/>
              </a:ext>
            </a:extLst>
          </p:cNvPr>
          <p:cNvSpPr/>
          <p:nvPr/>
        </p:nvSpPr>
        <p:spPr>
          <a:xfrm>
            <a:off x="5287607" y="5432581"/>
            <a:ext cx="48603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z3</a:t>
            </a:r>
            <a:endParaRPr lang="zh-CN" altLang="en-US" dirty="0"/>
          </a:p>
        </p:txBody>
      </p:sp>
      <p:sp>
        <p:nvSpPr>
          <p:cNvPr id="263" name="矩形 262">
            <a:extLst>
              <a:ext uri="{FF2B5EF4-FFF2-40B4-BE49-F238E27FC236}">
                <a16:creationId xmlns:a16="http://schemas.microsoft.com/office/drawing/2014/main" id="{0361C731-A07B-48A8-8E29-5B1B4992C280}"/>
              </a:ext>
            </a:extLst>
          </p:cNvPr>
          <p:cNvSpPr/>
          <p:nvPr/>
        </p:nvSpPr>
        <p:spPr>
          <a:xfrm>
            <a:off x="3666838" y="5909382"/>
            <a:ext cx="412292"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d</a:t>
            </a:r>
            <a:r>
              <a:rPr lang="en-US" altLang="zh-CN" i="1" baseline="-25000" dirty="0">
                <a:latin typeface="微软雅黑 Light" panose="020B0502040204020203" pitchFamily="34" charset="-122"/>
                <a:ea typeface="微软雅黑 Light" panose="020B0502040204020203" pitchFamily="34" charset="-122"/>
              </a:rPr>
              <a:t>4</a:t>
            </a:r>
            <a:endParaRPr lang="zh-CN" altLang="en-US" i="1" dirty="0"/>
          </a:p>
        </p:txBody>
      </p:sp>
      <p:cxnSp>
        <p:nvCxnSpPr>
          <p:cNvPr id="264" name="直接箭头连接符 263">
            <a:extLst>
              <a:ext uri="{FF2B5EF4-FFF2-40B4-BE49-F238E27FC236}">
                <a16:creationId xmlns:a16="http://schemas.microsoft.com/office/drawing/2014/main" id="{EAD5C876-4AD8-4A07-BFC9-7FA84AF5F31C}"/>
              </a:ext>
            </a:extLst>
          </p:cNvPr>
          <p:cNvCxnSpPr/>
          <p:nvPr/>
        </p:nvCxnSpPr>
        <p:spPr>
          <a:xfrm>
            <a:off x="3764379" y="5955488"/>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5" name="矩形 264">
            <a:extLst>
              <a:ext uri="{FF2B5EF4-FFF2-40B4-BE49-F238E27FC236}">
                <a16:creationId xmlns:a16="http://schemas.microsoft.com/office/drawing/2014/main" id="{101BBE34-3A9B-48F4-9BB8-B9DDC2ECC1B3}"/>
              </a:ext>
            </a:extLst>
          </p:cNvPr>
          <p:cNvSpPr/>
          <p:nvPr/>
        </p:nvSpPr>
        <p:spPr>
          <a:xfrm>
            <a:off x="5294817" y="5882583"/>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265">
            <a:extLst>
              <a:ext uri="{FF2B5EF4-FFF2-40B4-BE49-F238E27FC236}">
                <a16:creationId xmlns:a16="http://schemas.microsoft.com/office/drawing/2014/main" id="{C073371D-C082-4C26-9A20-2248E46D7575}"/>
              </a:ext>
            </a:extLst>
          </p:cNvPr>
          <p:cNvSpPr/>
          <p:nvPr/>
        </p:nvSpPr>
        <p:spPr>
          <a:xfrm>
            <a:off x="4878056" y="5882583"/>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1CFC8CF5-9F5C-47DC-9DF1-5F03297114B1}"/>
              </a:ext>
            </a:extLst>
          </p:cNvPr>
          <p:cNvSpPr/>
          <p:nvPr/>
        </p:nvSpPr>
        <p:spPr>
          <a:xfrm>
            <a:off x="4470601" y="5880875"/>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267">
            <a:extLst>
              <a:ext uri="{FF2B5EF4-FFF2-40B4-BE49-F238E27FC236}">
                <a16:creationId xmlns:a16="http://schemas.microsoft.com/office/drawing/2014/main" id="{EDBB6DF2-AA1E-425B-8E2D-A533F6FB952D}"/>
              </a:ext>
            </a:extLst>
          </p:cNvPr>
          <p:cNvSpPr/>
          <p:nvPr/>
        </p:nvSpPr>
        <p:spPr>
          <a:xfrm>
            <a:off x="4071608" y="5880875"/>
            <a:ext cx="418641" cy="418641"/>
          </a:xfrm>
          <a:prstGeom prst="rect">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矩形 268">
            <a:extLst>
              <a:ext uri="{FF2B5EF4-FFF2-40B4-BE49-F238E27FC236}">
                <a16:creationId xmlns:a16="http://schemas.microsoft.com/office/drawing/2014/main" id="{55DC50CD-D995-4793-873F-5D96260BB5DA}"/>
              </a:ext>
            </a:extLst>
          </p:cNvPr>
          <p:cNvSpPr/>
          <p:nvPr/>
        </p:nvSpPr>
        <p:spPr>
          <a:xfrm>
            <a:off x="4472052" y="5884267"/>
            <a:ext cx="482824"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x4</a:t>
            </a:r>
            <a:endParaRPr lang="zh-CN" altLang="en-US" dirty="0"/>
          </a:p>
        </p:txBody>
      </p:sp>
      <p:sp>
        <p:nvSpPr>
          <p:cNvPr id="270" name="矩形 269">
            <a:extLst>
              <a:ext uri="{FF2B5EF4-FFF2-40B4-BE49-F238E27FC236}">
                <a16:creationId xmlns:a16="http://schemas.microsoft.com/office/drawing/2014/main" id="{AA85A9FE-15EF-47C4-B30E-DE81A9465A21}"/>
              </a:ext>
            </a:extLst>
          </p:cNvPr>
          <p:cNvSpPr/>
          <p:nvPr/>
        </p:nvSpPr>
        <p:spPr>
          <a:xfrm>
            <a:off x="4879833" y="5878524"/>
            <a:ext cx="487634"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y4</a:t>
            </a:r>
            <a:endParaRPr lang="zh-CN" altLang="en-US" dirty="0"/>
          </a:p>
        </p:txBody>
      </p:sp>
      <p:sp>
        <p:nvSpPr>
          <p:cNvPr id="271" name="矩形 270">
            <a:extLst>
              <a:ext uri="{FF2B5EF4-FFF2-40B4-BE49-F238E27FC236}">
                <a16:creationId xmlns:a16="http://schemas.microsoft.com/office/drawing/2014/main" id="{D354CD81-AAF9-4231-A0F9-C6A9D361E326}"/>
              </a:ext>
            </a:extLst>
          </p:cNvPr>
          <p:cNvSpPr/>
          <p:nvPr/>
        </p:nvSpPr>
        <p:spPr>
          <a:xfrm>
            <a:off x="5287625" y="5905529"/>
            <a:ext cx="489236"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z4</a:t>
            </a:r>
            <a:endParaRPr lang="zh-CN" altLang="en-US" dirty="0"/>
          </a:p>
        </p:txBody>
      </p:sp>
      <p:sp>
        <p:nvSpPr>
          <p:cNvPr id="273" name="矩形 272">
            <a:extLst>
              <a:ext uri="{FF2B5EF4-FFF2-40B4-BE49-F238E27FC236}">
                <a16:creationId xmlns:a16="http://schemas.microsoft.com/office/drawing/2014/main" id="{2ED5ADDD-2A52-4143-8E22-626436054480}"/>
              </a:ext>
            </a:extLst>
          </p:cNvPr>
          <p:cNvSpPr/>
          <p:nvPr/>
        </p:nvSpPr>
        <p:spPr>
          <a:xfrm>
            <a:off x="8198747" y="5631395"/>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矩形 273">
            <a:extLst>
              <a:ext uri="{FF2B5EF4-FFF2-40B4-BE49-F238E27FC236}">
                <a16:creationId xmlns:a16="http://schemas.microsoft.com/office/drawing/2014/main" id="{4A197882-9487-49F2-9172-F1BB9E38C19D}"/>
              </a:ext>
            </a:extLst>
          </p:cNvPr>
          <p:cNvSpPr/>
          <p:nvPr/>
        </p:nvSpPr>
        <p:spPr>
          <a:xfrm>
            <a:off x="8191099" y="5114300"/>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矩形 274">
            <a:extLst>
              <a:ext uri="{FF2B5EF4-FFF2-40B4-BE49-F238E27FC236}">
                <a16:creationId xmlns:a16="http://schemas.microsoft.com/office/drawing/2014/main" id="{CD01951E-032F-461D-949C-A34D6C1617E4}"/>
              </a:ext>
            </a:extLst>
          </p:cNvPr>
          <p:cNvSpPr/>
          <p:nvPr/>
        </p:nvSpPr>
        <p:spPr>
          <a:xfrm>
            <a:off x="8202808" y="4582978"/>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906BF476-117F-4D37-BFA0-1F8098A9E23C}"/>
              </a:ext>
            </a:extLst>
          </p:cNvPr>
          <p:cNvSpPr/>
          <p:nvPr/>
        </p:nvSpPr>
        <p:spPr>
          <a:xfrm>
            <a:off x="8204259" y="4586370"/>
            <a:ext cx="45397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x1</a:t>
            </a:r>
            <a:endParaRPr lang="zh-CN" altLang="en-US" dirty="0"/>
          </a:p>
        </p:txBody>
      </p:sp>
      <p:sp>
        <p:nvSpPr>
          <p:cNvPr id="277" name="矩形 276">
            <a:extLst>
              <a:ext uri="{FF2B5EF4-FFF2-40B4-BE49-F238E27FC236}">
                <a16:creationId xmlns:a16="http://schemas.microsoft.com/office/drawing/2014/main" id="{A979F3A1-E76F-4802-80AB-A0D76C7D0127}"/>
              </a:ext>
            </a:extLst>
          </p:cNvPr>
          <p:cNvSpPr/>
          <p:nvPr/>
        </p:nvSpPr>
        <p:spPr>
          <a:xfrm>
            <a:off x="8192876" y="5110241"/>
            <a:ext cx="45878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y1</a:t>
            </a:r>
            <a:endParaRPr lang="zh-CN" altLang="en-US" dirty="0"/>
          </a:p>
        </p:txBody>
      </p:sp>
      <p:sp>
        <p:nvSpPr>
          <p:cNvPr id="278" name="矩形 277">
            <a:extLst>
              <a:ext uri="{FF2B5EF4-FFF2-40B4-BE49-F238E27FC236}">
                <a16:creationId xmlns:a16="http://schemas.microsoft.com/office/drawing/2014/main" id="{1D009CE2-ADEC-42ED-A41D-BCFB67AB12E9}"/>
              </a:ext>
            </a:extLst>
          </p:cNvPr>
          <p:cNvSpPr/>
          <p:nvPr/>
        </p:nvSpPr>
        <p:spPr>
          <a:xfrm>
            <a:off x="8191555" y="5654341"/>
            <a:ext cx="46038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z1</a:t>
            </a:r>
            <a:endParaRPr lang="zh-CN" altLang="en-US" dirty="0"/>
          </a:p>
        </p:txBody>
      </p:sp>
      <p:sp>
        <p:nvSpPr>
          <p:cNvPr id="279" name="矩形 278">
            <a:extLst>
              <a:ext uri="{FF2B5EF4-FFF2-40B4-BE49-F238E27FC236}">
                <a16:creationId xmlns:a16="http://schemas.microsoft.com/office/drawing/2014/main" id="{B0224BF1-7258-453D-AA90-4D5CDAED1877}"/>
              </a:ext>
            </a:extLst>
          </p:cNvPr>
          <p:cNvSpPr/>
          <p:nvPr/>
        </p:nvSpPr>
        <p:spPr>
          <a:xfrm>
            <a:off x="7778341" y="5633526"/>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矩形 279">
            <a:extLst>
              <a:ext uri="{FF2B5EF4-FFF2-40B4-BE49-F238E27FC236}">
                <a16:creationId xmlns:a16="http://schemas.microsoft.com/office/drawing/2014/main" id="{00A22ED1-FBAF-48AB-B1A1-E379AB49BEBA}"/>
              </a:ext>
            </a:extLst>
          </p:cNvPr>
          <p:cNvSpPr/>
          <p:nvPr/>
        </p:nvSpPr>
        <p:spPr>
          <a:xfrm>
            <a:off x="7790601" y="5114300"/>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矩形 280">
            <a:extLst>
              <a:ext uri="{FF2B5EF4-FFF2-40B4-BE49-F238E27FC236}">
                <a16:creationId xmlns:a16="http://schemas.microsoft.com/office/drawing/2014/main" id="{FEEAAA6F-AE27-4792-8DC3-17F950810231}"/>
              </a:ext>
            </a:extLst>
          </p:cNvPr>
          <p:cNvSpPr/>
          <p:nvPr/>
        </p:nvSpPr>
        <p:spPr>
          <a:xfrm>
            <a:off x="7804143" y="4583164"/>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矩形 281">
            <a:extLst>
              <a:ext uri="{FF2B5EF4-FFF2-40B4-BE49-F238E27FC236}">
                <a16:creationId xmlns:a16="http://schemas.microsoft.com/office/drawing/2014/main" id="{DDA4466F-831D-4318-AAA1-82B6286087B0}"/>
              </a:ext>
            </a:extLst>
          </p:cNvPr>
          <p:cNvSpPr/>
          <p:nvPr/>
        </p:nvSpPr>
        <p:spPr>
          <a:xfrm>
            <a:off x="7783560" y="4586556"/>
            <a:ext cx="47961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x2</a:t>
            </a:r>
            <a:endParaRPr lang="zh-CN" altLang="en-US" dirty="0"/>
          </a:p>
        </p:txBody>
      </p:sp>
      <p:sp>
        <p:nvSpPr>
          <p:cNvPr id="283" name="矩形 282">
            <a:extLst>
              <a:ext uri="{FF2B5EF4-FFF2-40B4-BE49-F238E27FC236}">
                <a16:creationId xmlns:a16="http://schemas.microsoft.com/office/drawing/2014/main" id="{53D90585-AA21-40AC-9805-440ABC8FB6F6}"/>
              </a:ext>
            </a:extLst>
          </p:cNvPr>
          <p:cNvSpPr/>
          <p:nvPr/>
        </p:nvSpPr>
        <p:spPr>
          <a:xfrm>
            <a:off x="7792378" y="5110241"/>
            <a:ext cx="48442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y2</a:t>
            </a:r>
            <a:endParaRPr lang="zh-CN" altLang="en-US" dirty="0"/>
          </a:p>
        </p:txBody>
      </p:sp>
      <p:sp>
        <p:nvSpPr>
          <p:cNvPr id="284" name="矩形 283">
            <a:extLst>
              <a:ext uri="{FF2B5EF4-FFF2-40B4-BE49-F238E27FC236}">
                <a16:creationId xmlns:a16="http://schemas.microsoft.com/office/drawing/2014/main" id="{1C9B31D5-A32E-4B0D-B2E4-ED230CD14F17}"/>
              </a:ext>
            </a:extLst>
          </p:cNvPr>
          <p:cNvSpPr/>
          <p:nvPr/>
        </p:nvSpPr>
        <p:spPr>
          <a:xfrm>
            <a:off x="7771149" y="5656472"/>
            <a:ext cx="48603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z2</a:t>
            </a:r>
            <a:endParaRPr lang="zh-CN" altLang="en-US" dirty="0"/>
          </a:p>
        </p:txBody>
      </p:sp>
      <p:sp>
        <p:nvSpPr>
          <p:cNvPr id="285" name="矩形 284">
            <a:extLst>
              <a:ext uri="{FF2B5EF4-FFF2-40B4-BE49-F238E27FC236}">
                <a16:creationId xmlns:a16="http://schemas.microsoft.com/office/drawing/2014/main" id="{BE28B907-733A-4DAE-9DD5-98870AAD620C}"/>
              </a:ext>
            </a:extLst>
          </p:cNvPr>
          <p:cNvSpPr/>
          <p:nvPr/>
        </p:nvSpPr>
        <p:spPr>
          <a:xfrm>
            <a:off x="7358660" y="5626091"/>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矩形 285">
            <a:extLst>
              <a:ext uri="{FF2B5EF4-FFF2-40B4-BE49-F238E27FC236}">
                <a16:creationId xmlns:a16="http://schemas.microsoft.com/office/drawing/2014/main" id="{25C77B4B-638A-4A7E-AC83-7DD2B294A3CE}"/>
              </a:ext>
            </a:extLst>
          </p:cNvPr>
          <p:cNvSpPr/>
          <p:nvPr/>
        </p:nvSpPr>
        <p:spPr>
          <a:xfrm>
            <a:off x="7372900" y="5114300"/>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a:extLst>
              <a:ext uri="{FF2B5EF4-FFF2-40B4-BE49-F238E27FC236}">
                <a16:creationId xmlns:a16="http://schemas.microsoft.com/office/drawing/2014/main" id="{5B6C75BF-E9CF-4BEE-8713-E6E05F078002}"/>
              </a:ext>
            </a:extLst>
          </p:cNvPr>
          <p:cNvSpPr/>
          <p:nvPr/>
        </p:nvSpPr>
        <p:spPr>
          <a:xfrm>
            <a:off x="7386405" y="4579563"/>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a:extLst>
              <a:ext uri="{FF2B5EF4-FFF2-40B4-BE49-F238E27FC236}">
                <a16:creationId xmlns:a16="http://schemas.microsoft.com/office/drawing/2014/main" id="{324849AB-6200-4C09-89A2-AFE1EBB76188}"/>
              </a:ext>
            </a:extLst>
          </p:cNvPr>
          <p:cNvSpPr/>
          <p:nvPr/>
        </p:nvSpPr>
        <p:spPr>
          <a:xfrm>
            <a:off x="7376839" y="4582955"/>
            <a:ext cx="47961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x3</a:t>
            </a:r>
            <a:endParaRPr lang="zh-CN" altLang="en-US" dirty="0"/>
          </a:p>
        </p:txBody>
      </p:sp>
      <p:sp>
        <p:nvSpPr>
          <p:cNvPr id="289" name="矩形 288">
            <a:extLst>
              <a:ext uri="{FF2B5EF4-FFF2-40B4-BE49-F238E27FC236}">
                <a16:creationId xmlns:a16="http://schemas.microsoft.com/office/drawing/2014/main" id="{E923D8DF-DA47-4874-AD21-3EE733288E36}"/>
              </a:ext>
            </a:extLst>
          </p:cNvPr>
          <p:cNvSpPr/>
          <p:nvPr/>
        </p:nvSpPr>
        <p:spPr>
          <a:xfrm>
            <a:off x="7374677" y="5110241"/>
            <a:ext cx="48442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y3</a:t>
            </a:r>
            <a:endParaRPr lang="zh-CN" altLang="en-US" dirty="0"/>
          </a:p>
        </p:txBody>
      </p:sp>
      <p:sp>
        <p:nvSpPr>
          <p:cNvPr id="290" name="矩形 289">
            <a:extLst>
              <a:ext uri="{FF2B5EF4-FFF2-40B4-BE49-F238E27FC236}">
                <a16:creationId xmlns:a16="http://schemas.microsoft.com/office/drawing/2014/main" id="{5CB4EE75-2DDB-4A26-BFBF-061E181AD1E6}"/>
              </a:ext>
            </a:extLst>
          </p:cNvPr>
          <p:cNvSpPr/>
          <p:nvPr/>
        </p:nvSpPr>
        <p:spPr>
          <a:xfrm>
            <a:off x="7351468" y="5649037"/>
            <a:ext cx="48603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z3</a:t>
            </a:r>
            <a:endParaRPr lang="zh-CN" altLang="en-US" dirty="0"/>
          </a:p>
        </p:txBody>
      </p:sp>
      <p:sp>
        <p:nvSpPr>
          <p:cNvPr id="291" name="矩形 290">
            <a:extLst>
              <a:ext uri="{FF2B5EF4-FFF2-40B4-BE49-F238E27FC236}">
                <a16:creationId xmlns:a16="http://schemas.microsoft.com/office/drawing/2014/main" id="{11F06BA0-6B9E-4210-9F40-9203695852BE}"/>
              </a:ext>
            </a:extLst>
          </p:cNvPr>
          <p:cNvSpPr/>
          <p:nvPr/>
        </p:nvSpPr>
        <p:spPr>
          <a:xfrm>
            <a:off x="6966522" y="5629467"/>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a:extLst>
              <a:ext uri="{FF2B5EF4-FFF2-40B4-BE49-F238E27FC236}">
                <a16:creationId xmlns:a16="http://schemas.microsoft.com/office/drawing/2014/main" id="{07A42EAD-C3B2-4ED7-8C5F-466C34A7D0B2}"/>
              </a:ext>
            </a:extLst>
          </p:cNvPr>
          <p:cNvSpPr/>
          <p:nvPr/>
        </p:nvSpPr>
        <p:spPr>
          <a:xfrm>
            <a:off x="6953422" y="5110241"/>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a:extLst>
              <a:ext uri="{FF2B5EF4-FFF2-40B4-BE49-F238E27FC236}">
                <a16:creationId xmlns:a16="http://schemas.microsoft.com/office/drawing/2014/main" id="{2D1CB22E-0131-4307-99C8-651E5DCF7048}"/>
              </a:ext>
            </a:extLst>
          </p:cNvPr>
          <p:cNvSpPr/>
          <p:nvPr/>
        </p:nvSpPr>
        <p:spPr>
          <a:xfrm>
            <a:off x="6961614" y="4581632"/>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矩形 293">
            <a:extLst>
              <a:ext uri="{FF2B5EF4-FFF2-40B4-BE49-F238E27FC236}">
                <a16:creationId xmlns:a16="http://schemas.microsoft.com/office/drawing/2014/main" id="{D4596630-E649-46C1-9A7C-757D78E741AD}"/>
              </a:ext>
            </a:extLst>
          </p:cNvPr>
          <p:cNvSpPr/>
          <p:nvPr/>
        </p:nvSpPr>
        <p:spPr>
          <a:xfrm>
            <a:off x="6963065" y="4585024"/>
            <a:ext cx="482824"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x4</a:t>
            </a:r>
            <a:endParaRPr lang="zh-CN" altLang="en-US" dirty="0"/>
          </a:p>
        </p:txBody>
      </p:sp>
      <p:sp>
        <p:nvSpPr>
          <p:cNvPr id="295" name="矩形 294">
            <a:extLst>
              <a:ext uri="{FF2B5EF4-FFF2-40B4-BE49-F238E27FC236}">
                <a16:creationId xmlns:a16="http://schemas.microsoft.com/office/drawing/2014/main" id="{50707A99-5EB2-4BA3-A323-B91E2922E2A8}"/>
              </a:ext>
            </a:extLst>
          </p:cNvPr>
          <p:cNvSpPr/>
          <p:nvPr/>
        </p:nvSpPr>
        <p:spPr>
          <a:xfrm>
            <a:off x="6955199" y="5106182"/>
            <a:ext cx="487634"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y4</a:t>
            </a:r>
            <a:endParaRPr lang="zh-CN" altLang="en-US" dirty="0"/>
          </a:p>
        </p:txBody>
      </p:sp>
      <p:sp>
        <p:nvSpPr>
          <p:cNvPr id="296" name="矩形 295">
            <a:extLst>
              <a:ext uri="{FF2B5EF4-FFF2-40B4-BE49-F238E27FC236}">
                <a16:creationId xmlns:a16="http://schemas.microsoft.com/office/drawing/2014/main" id="{46731A05-BABB-4511-BFD3-CA8A84E10B07}"/>
              </a:ext>
            </a:extLst>
          </p:cNvPr>
          <p:cNvSpPr/>
          <p:nvPr/>
        </p:nvSpPr>
        <p:spPr>
          <a:xfrm>
            <a:off x="6959330" y="5652413"/>
            <a:ext cx="489236"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z4</a:t>
            </a:r>
            <a:endParaRPr lang="zh-CN" altLang="en-US" dirty="0"/>
          </a:p>
        </p:txBody>
      </p:sp>
      <p:sp>
        <p:nvSpPr>
          <p:cNvPr id="297" name="矩形 296">
            <a:extLst>
              <a:ext uri="{FF2B5EF4-FFF2-40B4-BE49-F238E27FC236}">
                <a16:creationId xmlns:a16="http://schemas.microsoft.com/office/drawing/2014/main" id="{F2359C09-A84B-4B83-B6E6-9BD548F58953}"/>
              </a:ext>
            </a:extLst>
          </p:cNvPr>
          <p:cNvSpPr/>
          <p:nvPr/>
        </p:nvSpPr>
        <p:spPr>
          <a:xfrm>
            <a:off x="9713363" y="5019084"/>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297">
            <a:extLst>
              <a:ext uri="{FF2B5EF4-FFF2-40B4-BE49-F238E27FC236}">
                <a16:creationId xmlns:a16="http://schemas.microsoft.com/office/drawing/2014/main" id="{89B04F9E-E04A-48D1-B630-E62CFF024131}"/>
              </a:ext>
            </a:extLst>
          </p:cNvPr>
          <p:cNvSpPr/>
          <p:nvPr/>
        </p:nvSpPr>
        <p:spPr>
          <a:xfrm>
            <a:off x="9721131" y="5035608"/>
            <a:ext cx="41229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4</a:t>
            </a:r>
            <a:endParaRPr lang="zh-CN" altLang="en-US" dirty="0"/>
          </a:p>
        </p:txBody>
      </p:sp>
      <p:sp>
        <p:nvSpPr>
          <p:cNvPr id="299" name="矩形 298">
            <a:extLst>
              <a:ext uri="{FF2B5EF4-FFF2-40B4-BE49-F238E27FC236}">
                <a16:creationId xmlns:a16="http://schemas.microsoft.com/office/drawing/2014/main" id="{F657A4EB-B81A-48D3-BAB5-E74075298FFF}"/>
              </a:ext>
            </a:extLst>
          </p:cNvPr>
          <p:cNvSpPr/>
          <p:nvPr/>
        </p:nvSpPr>
        <p:spPr>
          <a:xfrm>
            <a:off x="9849709" y="4994803"/>
            <a:ext cx="269626" cy="276999"/>
          </a:xfrm>
          <a:prstGeom prst="rect">
            <a:avLst/>
          </a:prstGeom>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2</a:t>
            </a:r>
            <a:endParaRPr lang="zh-CN" altLang="en-US" sz="1200" dirty="0"/>
          </a:p>
        </p:txBody>
      </p:sp>
      <p:sp>
        <p:nvSpPr>
          <p:cNvPr id="300" name="矩形 299">
            <a:extLst>
              <a:ext uri="{FF2B5EF4-FFF2-40B4-BE49-F238E27FC236}">
                <a16:creationId xmlns:a16="http://schemas.microsoft.com/office/drawing/2014/main" id="{771C67C0-4C26-4687-B0A6-578853DA5D24}"/>
              </a:ext>
            </a:extLst>
          </p:cNvPr>
          <p:cNvSpPr/>
          <p:nvPr/>
        </p:nvSpPr>
        <p:spPr>
          <a:xfrm>
            <a:off x="10132050" y="5028932"/>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矩形 300">
            <a:extLst>
              <a:ext uri="{FF2B5EF4-FFF2-40B4-BE49-F238E27FC236}">
                <a16:creationId xmlns:a16="http://schemas.microsoft.com/office/drawing/2014/main" id="{8940E208-A590-468A-AB51-203F7B9EC65C}"/>
              </a:ext>
            </a:extLst>
          </p:cNvPr>
          <p:cNvSpPr/>
          <p:nvPr/>
        </p:nvSpPr>
        <p:spPr>
          <a:xfrm>
            <a:off x="10139818" y="5045456"/>
            <a:ext cx="409086"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3</a:t>
            </a:r>
            <a:endParaRPr lang="zh-CN" altLang="en-US" dirty="0"/>
          </a:p>
        </p:txBody>
      </p:sp>
      <p:sp>
        <p:nvSpPr>
          <p:cNvPr id="302" name="矩形 301">
            <a:extLst>
              <a:ext uri="{FF2B5EF4-FFF2-40B4-BE49-F238E27FC236}">
                <a16:creationId xmlns:a16="http://schemas.microsoft.com/office/drawing/2014/main" id="{BD7B35C7-CAF0-4AE5-BAA5-25310FC743A0}"/>
              </a:ext>
            </a:extLst>
          </p:cNvPr>
          <p:cNvSpPr/>
          <p:nvPr/>
        </p:nvSpPr>
        <p:spPr>
          <a:xfrm>
            <a:off x="10279413" y="5004651"/>
            <a:ext cx="269626" cy="276999"/>
          </a:xfrm>
          <a:prstGeom prst="rect">
            <a:avLst/>
          </a:prstGeom>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2</a:t>
            </a:r>
            <a:endParaRPr lang="zh-CN" altLang="en-US" sz="1200" dirty="0"/>
          </a:p>
        </p:txBody>
      </p:sp>
      <p:sp>
        <p:nvSpPr>
          <p:cNvPr id="303" name="矩形 302">
            <a:extLst>
              <a:ext uri="{FF2B5EF4-FFF2-40B4-BE49-F238E27FC236}">
                <a16:creationId xmlns:a16="http://schemas.microsoft.com/office/drawing/2014/main" id="{3FDC7996-9E3A-48E5-B85C-84FB96ACA57D}"/>
              </a:ext>
            </a:extLst>
          </p:cNvPr>
          <p:cNvSpPr/>
          <p:nvPr/>
        </p:nvSpPr>
        <p:spPr>
          <a:xfrm>
            <a:off x="10544677" y="5028381"/>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矩形 303">
            <a:extLst>
              <a:ext uri="{FF2B5EF4-FFF2-40B4-BE49-F238E27FC236}">
                <a16:creationId xmlns:a16="http://schemas.microsoft.com/office/drawing/2014/main" id="{7B674078-6568-430D-B921-20CFB760395E}"/>
              </a:ext>
            </a:extLst>
          </p:cNvPr>
          <p:cNvSpPr/>
          <p:nvPr/>
        </p:nvSpPr>
        <p:spPr>
          <a:xfrm>
            <a:off x="10552445" y="5044905"/>
            <a:ext cx="409086"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2</a:t>
            </a:r>
            <a:endParaRPr lang="zh-CN" altLang="en-US" dirty="0"/>
          </a:p>
        </p:txBody>
      </p:sp>
      <p:sp>
        <p:nvSpPr>
          <p:cNvPr id="305" name="矩形 304">
            <a:extLst>
              <a:ext uri="{FF2B5EF4-FFF2-40B4-BE49-F238E27FC236}">
                <a16:creationId xmlns:a16="http://schemas.microsoft.com/office/drawing/2014/main" id="{9A3BAC0E-F6C0-44BE-9E23-832647E7C6B6}"/>
              </a:ext>
            </a:extLst>
          </p:cNvPr>
          <p:cNvSpPr/>
          <p:nvPr/>
        </p:nvSpPr>
        <p:spPr>
          <a:xfrm>
            <a:off x="10692040" y="5004100"/>
            <a:ext cx="269626" cy="276999"/>
          </a:xfrm>
          <a:prstGeom prst="rect">
            <a:avLst/>
          </a:prstGeom>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2</a:t>
            </a:r>
            <a:endParaRPr lang="zh-CN" altLang="en-US" sz="1200" dirty="0"/>
          </a:p>
        </p:txBody>
      </p:sp>
      <p:sp>
        <p:nvSpPr>
          <p:cNvPr id="306" name="矩形 305">
            <a:extLst>
              <a:ext uri="{FF2B5EF4-FFF2-40B4-BE49-F238E27FC236}">
                <a16:creationId xmlns:a16="http://schemas.microsoft.com/office/drawing/2014/main" id="{B58D9AA9-6002-4410-8F3E-10C1444FC8A2}"/>
              </a:ext>
            </a:extLst>
          </p:cNvPr>
          <p:cNvSpPr/>
          <p:nvPr/>
        </p:nvSpPr>
        <p:spPr>
          <a:xfrm>
            <a:off x="10943745" y="5028082"/>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矩形 306">
            <a:extLst>
              <a:ext uri="{FF2B5EF4-FFF2-40B4-BE49-F238E27FC236}">
                <a16:creationId xmlns:a16="http://schemas.microsoft.com/office/drawing/2014/main" id="{78C294DF-B4A2-4BDC-B3CE-247FE1C4E6CB}"/>
              </a:ext>
            </a:extLst>
          </p:cNvPr>
          <p:cNvSpPr/>
          <p:nvPr/>
        </p:nvSpPr>
        <p:spPr>
          <a:xfrm>
            <a:off x="10951513" y="5044606"/>
            <a:ext cx="38343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d</a:t>
            </a:r>
            <a:r>
              <a:rPr lang="en-US" altLang="zh-CN" baseline="-25000" dirty="0">
                <a:latin typeface="微软雅黑 Light" panose="020B0502040204020203" pitchFamily="34" charset="-122"/>
                <a:ea typeface="微软雅黑 Light" panose="020B0502040204020203" pitchFamily="34" charset="-122"/>
              </a:rPr>
              <a:t>1</a:t>
            </a:r>
            <a:endParaRPr lang="zh-CN" altLang="en-US" dirty="0"/>
          </a:p>
        </p:txBody>
      </p:sp>
      <p:sp>
        <p:nvSpPr>
          <p:cNvPr id="308" name="矩形 307">
            <a:extLst>
              <a:ext uri="{FF2B5EF4-FFF2-40B4-BE49-F238E27FC236}">
                <a16:creationId xmlns:a16="http://schemas.microsoft.com/office/drawing/2014/main" id="{A12DDE36-3DB0-4A2C-ACE8-5EB0BF3EB58E}"/>
              </a:ext>
            </a:extLst>
          </p:cNvPr>
          <p:cNvSpPr/>
          <p:nvPr/>
        </p:nvSpPr>
        <p:spPr>
          <a:xfrm>
            <a:off x="11091108" y="5003801"/>
            <a:ext cx="269626" cy="276999"/>
          </a:xfrm>
          <a:prstGeom prst="rect">
            <a:avLst/>
          </a:prstGeom>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2</a:t>
            </a:r>
            <a:endParaRPr lang="zh-CN" altLang="en-US" sz="1200" dirty="0"/>
          </a:p>
        </p:txBody>
      </p:sp>
      <p:sp>
        <p:nvSpPr>
          <p:cNvPr id="322" name="矩形 321">
            <a:extLst>
              <a:ext uri="{FF2B5EF4-FFF2-40B4-BE49-F238E27FC236}">
                <a16:creationId xmlns:a16="http://schemas.microsoft.com/office/drawing/2014/main" id="{6E09CA1A-0A8E-46D8-AE68-605AB244D2A4}"/>
              </a:ext>
            </a:extLst>
          </p:cNvPr>
          <p:cNvSpPr/>
          <p:nvPr/>
        </p:nvSpPr>
        <p:spPr>
          <a:xfrm>
            <a:off x="6588529" y="5107755"/>
            <a:ext cx="399468" cy="369332"/>
          </a:xfrm>
          <a:prstGeom prst="rect">
            <a:avLst/>
          </a:prstGeom>
        </p:spPr>
        <p:txBody>
          <a:bodyPr wrap="none">
            <a:spAutoFit/>
          </a:bodyPr>
          <a:lstStyle/>
          <a:p>
            <a:r>
              <a:rPr lang="en-US" altLang="zh-CN" i="1" dirty="0" err="1">
                <a:latin typeface="微软雅黑 Light" panose="020B0502040204020203" pitchFamily="34" charset="-122"/>
                <a:ea typeface="微软雅黑 Light" panose="020B0502040204020203" pitchFamily="34" charset="-122"/>
              </a:rPr>
              <a:t>d</a:t>
            </a:r>
            <a:r>
              <a:rPr lang="en-US" altLang="zh-CN" i="1" baseline="-25000" dirty="0" err="1">
                <a:latin typeface="微软雅黑 Light" panose="020B0502040204020203" pitchFamily="34" charset="-122"/>
                <a:ea typeface="微软雅黑 Light" panose="020B0502040204020203" pitchFamily="34" charset="-122"/>
              </a:rPr>
              <a:t>y</a:t>
            </a:r>
            <a:endParaRPr lang="zh-CN" altLang="en-US" i="1" dirty="0"/>
          </a:p>
        </p:txBody>
      </p:sp>
      <p:cxnSp>
        <p:nvCxnSpPr>
          <p:cNvPr id="323" name="直接箭头连接符 322">
            <a:extLst>
              <a:ext uri="{FF2B5EF4-FFF2-40B4-BE49-F238E27FC236}">
                <a16:creationId xmlns:a16="http://schemas.microsoft.com/office/drawing/2014/main" id="{28F8BF21-FACB-4828-865E-94686E323BEA}"/>
              </a:ext>
            </a:extLst>
          </p:cNvPr>
          <p:cNvCxnSpPr/>
          <p:nvPr/>
        </p:nvCxnSpPr>
        <p:spPr>
          <a:xfrm>
            <a:off x="6686070" y="5153861"/>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24" name="矩形 323">
            <a:extLst>
              <a:ext uri="{FF2B5EF4-FFF2-40B4-BE49-F238E27FC236}">
                <a16:creationId xmlns:a16="http://schemas.microsoft.com/office/drawing/2014/main" id="{0C9EB4D2-4479-4317-AD60-9C55C8A33871}"/>
              </a:ext>
            </a:extLst>
          </p:cNvPr>
          <p:cNvSpPr/>
          <p:nvPr/>
        </p:nvSpPr>
        <p:spPr>
          <a:xfrm>
            <a:off x="6565707" y="4563097"/>
            <a:ext cx="394660"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d</a:t>
            </a:r>
            <a:r>
              <a:rPr lang="en-US" altLang="zh-CN" i="1" baseline="-25000" dirty="0">
                <a:latin typeface="微软雅黑 Light" panose="020B0502040204020203" pitchFamily="34" charset="-122"/>
                <a:ea typeface="微软雅黑 Light" panose="020B0502040204020203" pitchFamily="34" charset="-122"/>
              </a:rPr>
              <a:t>x</a:t>
            </a:r>
            <a:endParaRPr lang="zh-CN" altLang="en-US" i="1" dirty="0"/>
          </a:p>
        </p:txBody>
      </p:sp>
      <p:cxnSp>
        <p:nvCxnSpPr>
          <p:cNvPr id="325" name="直接箭头连接符 324">
            <a:extLst>
              <a:ext uri="{FF2B5EF4-FFF2-40B4-BE49-F238E27FC236}">
                <a16:creationId xmlns:a16="http://schemas.microsoft.com/office/drawing/2014/main" id="{D338A642-58A0-4D83-83C6-693DCA30688A}"/>
              </a:ext>
            </a:extLst>
          </p:cNvPr>
          <p:cNvCxnSpPr/>
          <p:nvPr/>
        </p:nvCxnSpPr>
        <p:spPr>
          <a:xfrm>
            <a:off x="6663248" y="4609203"/>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26" name="矩形 325">
            <a:extLst>
              <a:ext uri="{FF2B5EF4-FFF2-40B4-BE49-F238E27FC236}">
                <a16:creationId xmlns:a16="http://schemas.microsoft.com/office/drawing/2014/main" id="{399618F8-4C24-4F71-AD73-A682AC3BF752}"/>
              </a:ext>
            </a:extLst>
          </p:cNvPr>
          <p:cNvSpPr/>
          <p:nvPr/>
        </p:nvSpPr>
        <p:spPr>
          <a:xfrm>
            <a:off x="6586925" y="5651338"/>
            <a:ext cx="401072" cy="369332"/>
          </a:xfrm>
          <a:prstGeom prst="rect">
            <a:avLst/>
          </a:prstGeom>
        </p:spPr>
        <p:txBody>
          <a:bodyPr wrap="none">
            <a:spAutoFit/>
          </a:bodyPr>
          <a:lstStyle/>
          <a:p>
            <a:r>
              <a:rPr lang="en-US" altLang="zh-CN" i="1" dirty="0" err="1">
                <a:latin typeface="微软雅黑 Light" panose="020B0502040204020203" pitchFamily="34" charset="-122"/>
                <a:ea typeface="微软雅黑 Light" panose="020B0502040204020203" pitchFamily="34" charset="-122"/>
              </a:rPr>
              <a:t>d</a:t>
            </a:r>
            <a:r>
              <a:rPr lang="en-US" altLang="zh-CN" i="1" baseline="-25000" dirty="0" err="1">
                <a:latin typeface="微软雅黑 Light" panose="020B0502040204020203" pitchFamily="34" charset="-122"/>
                <a:ea typeface="微软雅黑 Light" panose="020B0502040204020203" pitchFamily="34" charset="-122"/>
              </a:rPr>
              <a:t>z</a:t>
            </a:r>
            <a:endParaRPr lang="zh-CN" altLang="en-US" i="1" dirty="0"/>
          </a:p>
        </p:txBody>
      </p:sp>
      <p:cxnSp>
        <p:nvCxnSpPr>
          <p:cNvPr id="327" name="直接箭头连接符 326">
            <a:extLst>
              <a:ext uri="{FF2B5EF4-FFF2-40B4-BE49-F238E27FC236}">
                <a16:creationId xmlns:a16="http://schemas.microsoft.com/office/drawing/2014/main" id="{8121CE49-935D-4727-BC9F-4385255169CC}"/>
              </a:ext>
            </a:extLst>
          </p:cNvPr>
          <p:cNvCxnSpPr/>
          <p:nvPr/>
        </p:nvCxnSpPr>
        <p:spPr>
          <a:xfrm>
            <a:off x="6684466" y="5697444"/>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28" name="矩形 327">
            <a:extLst>
              <a:ext uri="{FF2B5EF4-FFF2-40B4-BE49-F238E27FC236}">
                <a16:creationId xmlns:a16="http://schemas.microsoft.com/office/drawing/2014/main" id="{45D68ED8-C3B9-4A89-AB00-315A672C57B0}"/>
              </a:ext>
            </a:extLst>
          </p:cNvPr>
          <p:cNvSpPr/>
          <p:nvPr/>
        </p:nvSpPr>
        <p:spPr>
          <a:xfrm>
            <a:off x="9332906" y="5066210"/>
            <a:ext cx="324128"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d</a:t>
            </a:r>
            <a:endParaRPr lang="zh-CN" altLang="en-US" i="1" dirty="0"/>
          </a:p>
        </p:txBody>
      </p:sp>
      <p:cxnSp>
        <p:nvCxnSpPr>
          <p:cNvPr id="329" name="直接箭头连接符 328">
            <a:extLst>
              <a:ext uri="{FF2B5EF4-FFF2-40B4-BE49-F238E27FC236}">
                <a16:creationId xmlns:a16="http://schemas.microsoft.com/office/drawing/2014/main" id="{65559D69-CFF2-45E0-91F4-B70620C011B6}"/>
              </a:ext>
            </a:extLst>
          </p:cNvPr>
          <p:cNvCxnSpPr/>
          <p:nvPr/>
        </p:nvCxnSpPr>
        <p:spPr>
          <a:xfrm>
            <a:off x="9430346" y="5076842"/>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30" name="矩形 329">
            <a:extLst>
              <a:ext uri="{FF2B5EF4-FFF2-40B4-BE49-F238E27FC236}">
                <a16:creationId xmlns:a16="http://schemas.microsoft.com/office/drawing/2014/main" id="{89751D4E-71E2-4720-BC88-A1226E5E00B7}"/>
              </a:ext>
            </a:extLst>
          </p:cNvPr>
          <p:cNvSpPr/>
          <p:nvPr/>
        </p:nvSpPr>
        <p:spPr>
          <a:xfrm>
            <a:off x="9515708" y="5037283"/>
            <a:ext cx="269626" cy="276999"/>
          </a:xfrm>
          <a:prstGeom prst="rect">
            <a:avLst/>
          </a:prstGeom>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2</a:t>
            </a:r>
            <a:endParaRPr lang="zh-CN" altLang="en-US" sz="1200" dirty="0"/>
          </a:p>
        </p:txBody>
      </p:sp>
    </p:spTree>
    <p:extLst>
      <p:ext uri="{BB962C8B-B14F-4D97-AF65-F5344CB8AC3E}">
        <p14:creationId xmlns:p14="http://schemas.microsoft.com/office/powerpoint/2010/main" val="144811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矩形 325">
            <a:extLst>
              <a:ext uri="{FF2B5EF4-FFF2-40B4-BE49-F238E27FC236}">
                <a16:creationId xmlns:a16="http://schemas.microsoft.com/office/drawing/2014/main" id="{43922FEA-ABE7-4884-A6B2-6CB9396A0BE1}"/>
              </a:ext>
            </a:extLst>
          </p:cNvPr>
          <p:cNvSpPr/>
          <p:nvPr/>
        </p:nvSpPr>
        <p:spPr>
          <a:xfrm>
            <a:off x="9173299" y="3828956"/>
            <a:ext cx="2597744" cy="2463872"/>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7" name="矩形 316">
            <a:extLst>
              <a:ext uri="{FF2B5EF4-FFF2-40B4-BE49-F238E27FC236}">
                <a16:creationId xmlns:a16="http://schemas.microsoft.com/office/drawing/2014/main" id="{F80228ED-7195-44D1-938E-3BCB07DCC570}"/>
              </a:ext>
            </a:extLst>
          </p:cNvPr>
          <p:cNvSpPr/>
          <p:nvPr/>
        </p:nvSpPr>
        <p:spPr>
          <a:xfrm>
            <a:off x="6354035" y="3832802"/>
            <a:ext cx="2597744" cy="2463872"/>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1" name="矩形 180">
            <a:extLst>
              <a:ext uri="{FF2B5EF4-FFF2-40B4-BE49-F238E27FC236}">
                <a16:creationId xmlns:a16="http://schemas.microsoft.com/office/drawing/2014/main" id="{AAA4ACA9-326D-4694-93D9-7FCDA204EB13}"/>
              </a:ext>
            </a:extLst>
          </p:cNvPr>
          <p:cNvSpPr/>
          <p:nvPr/>
        </p:nvSpPr>
        <p:spPr>
          <a:xfrm>
            <a:off x="3501100" y="3828956"/>
            <a:ext cx="2597744" cy="2463872"/>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VECTORIZATION Ⅱ</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420447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540888"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OPTIMIZATION</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48159" y="1211790"/>
            <a:ext cx="6161961" cy="2554545"/>
          </a:xfrm>
          <a:prstGeom prst="rect">
            <a:avLst/>
          </a:prstGeom>
        </p:spPr>
        <p:txBody>
          <a:bodyPr wrap="square">
            <a:spAutoFit/>
          </a:bodyPr>
          <a:lstStyle/>
          <a:p>
            <a:r>
              <a:rPr lang="en-US" altLang="zh-CN" sz="2000" dirty="0">
                <a:latin typeface="微软雅黑 Light" panose="020B0502040204020203" pitchFamily="34" charset="-122"/>
                <a:ea typeface="微软雅黑 Light" panose="020B0502040204020203" pitchFamily="34" charset="-122"/>
              </a:rPr>
              <a:t>Vectorization for probability calculation :</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Determine the vacancy and its neighbors.</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8 neighbors in a cache line.</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Transpose on 4 neighbors a time; </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Vectorization for parameters in formula.</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Obtain 4 probabilities for 4 pairs.</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Repeat once for the other 4 pairs.</a:t>
            </a:r>
          </a:p>
          <a:p>
            <a:pPr marL="285750" indent="-285750">
              <a:buFont typeface="微软雅黑 Light" panose="020B0502040204020203" pitchFamily="34" charset="-122"/>
              <a:buChar char="─"/>
            </a:pPr>
            <a:endParaRPr lang="zh-CN" altLang="en-US" sz="2000" dirty="0">
              <a:latin typeface="微软雅黑 Light" panose="020B0502040204020203" pitchFamily="34" charset="-122"/>
              <a:ea typeface="微软雅黑 Light" panose="020B0502040204020203" pitchFamily="34" charset="-122"/>
            </a:endParaRPr>
          </a:p>
        </p:txBody>
      </p:sp>
      <p:sp>
        <p:nvSpPr>
          <p:cNvPr id="12" name="矩形 11">
            <a:extLst>
              <a:ext uri="{FF2B5EF4-FFF2-40B4-BE49-F238E27FC236}">
                <a16:creationId xmlns:a16="http://schemas.microsoft.com/office/drawing/2014/main" id="{685C3AEC-7861-412A-92A4-A4F88E80C1D5}"/>
              </a:ext>
            </a:extLst>
          </p:cNvPr>
          <p:cNvSpPr/>
          <p:nvPr/>
        </p:nvSpPr>
        <p:spPr>
          <a:xfrm>
            <a:off x="638637" y="3854330"/>
            <a:ext cx="2597744" cy="2463872"/>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5" name="图形 24">
            <a:extLst>
              <a:ext uri="{FF2B5EF4-FFF2-40B4-BE49-F238E27FC236}">
                <a16:creationId xmlns:a16="http://schemas.microsoft.com/office/drawing/2014/main" id="{543DF5BA-ECF1-4E02-A9EA-EC75497000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3186" y="5863907"/>
            <a:ext cx="637200" cy="637200"/>
          </a:xfrm>
          <a:prstGeom prst="rect">
            <a:avLst/>
          </a:prstGeom>
        </p:spPr>
      </p:pic>
      <p:pic>
        <p:nvPicPr>
          <p:cNvPr id="26" name="图形 25">
            <a:extLst>
              <a:ext uri="{FF2B5EF4-FFF2-40B4-BE49-F238E27FC236}">
                <a16:creationId xmlns:a16="http://schemas.microsoft.com/office/drawing/2014/main" id="{2DB532F2-40BA-4893-B454-DC75567728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7132" y="5778939"/>
            <a:ext cx="637053" cy="637053"/>
          </a:xfrm>
          <a:prstGeom prst="rect">
            <a:avLst/>
          </a:prstGeom>
        </p:spPr>
      </p:pic>
      <p:pic>
        <p:nvPicPr>
          <p:cNvPr id="27" name="图形 26">
            <a:extLst>
              <a:ext uri="{FF2B5EF4-FFF2-40B4-BE49-F238E27FC236}">
                <a16:creationId xmlns:a16="http://schemas.microsoft.com/office/drawing/2014/main" id="{9D7B41D2-7FD5-4428-8A13-FF6AD32D29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42612" y="5778939"/>
            <a:ext cx="637053" cy="637053"/>
          </a:xfrm>
          <a:prstGeom prst="rect">
            <a:avLst/>
          </a:prstGeom>
        </p:spPr>
      </p:pic>
      <p:pic>
        <p:nvPicPr>
          <p:cNvPr id="28" name="图形 27">
            <a:extLst>
              <a:ext uri="{FF2B5EF4-FFF2-40B4-BE49-F238E27FC236}">
                <a16:creationId xmlns:a16="http://schemas.microsoft.com/office/drawing/2014/main" id="{1C3A9A40-BCD6-48A4-B4F8-BEFFB2D70E9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8017" y="5863907"/>
            <a:ext cx="637200" cy="637200"/>
          </a:xfrm>
          <a:prstGeom prst="rect">
            <a:avLst/>
          </a:prstGeom>
        </p:spPr>
      </p:pic>
      <p:sp>
        <p:nvSpPr>
          <p:cNvPr id="219" name="矩形 218">
            <a:extLst>
              <a:ext uri="{FF2B5EF4-FFF2-40B4-BE49-F238E27FC236}">
                <a16:creationId xmlns:a16="http://schemas.microsoft.com/office/drawing/2014/main" id="{70D9ED59-3110-4C75-81EB-F07D70D6D753}"/>
              </a:ext>
            </a:extLst>
          </p:cNvPr>
          <p:cNvSpPr/>
          <p:nvPr/>
        </p:nvSpPr>
        <p:spPr>
          <a:xfrm>
            <a:off x="3738135" y="4525445"/>
            <a:ext cx="383438"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E</a:t>
            </a:r>
            <a:r>
              <a:rPr lang="en-US" altLang="zh-CN" i="1" baseline="-25000" dirty="0">
                <a:latin typeface="微软雅黑 Light" panose="020B0502040204020203" pitchFamily="34" charset="-122"/>
                <a:ea typeface="微软雅黑 Light" panose="020B0502040204020203" pitchFamily="34" charset="-122"/>
              </a:rPr>
              <a:t>1</a:t>
            </a:r>
            <a:endParaRPr lang="zh-CN" altLang="en-US" i="1" dirty="0"/>
          </a:p>
        </p:txBody>
      </p:sp>
      <p:cxnSp>
        <p:nvCxnSpPr>
          <p:cNvPr id="220" name="直接箭头连接符 219">
            <a:extLst>
              <a:ext uri="{FF2B5EF4-FFF2-40B4-BE49-F238E27FC236}">
                <a16:creationId xmlns:a16="http://schemas.microsoft.com/office/drawing/2014/main" id="{77936F8F-A151-4489-9C7F-7E3AA8B99DB9}"/>
              </a:ext>
            </a:extLst>
          </p:cNvPr>
          <p:cNvCxnSpPr/>
          <p:nvPr/>
        </p:nvCxnSpPr>
        <p:spPr>
          <a:xfrm>
            <a:off x="3835676" y="4571551"/>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29" name="矩形 228">
            <a:extLst>
              <a:ext uri="{FF2B5EF4-FFF2-40B4-BE49-F238E27FC236}">
                <a16:creationId xmlns:a16="http://schemas.microsoft.com/office/drawing/2014/main" id="{9C3FB1A9-E88B-452D-9214-6388863F3286}"/>
              </a:ext>
            </a:extLst>
          </p:cNvPr>
          <p:cNvSpPr/>
          <p:nvPr/>
        </p:nvSpPr>
        <p:spPr>
          <a:xfrm>
            <a:off x="5366114" y="4498646"/>
            <a:ext cx="418641" cy="418641"/>
          </a:xfrm>
          <a:prstGeom prst="rect">
            <a:avLst/>
          </a:prstGeom>
          <a:solidFill>
            <a:schemeClr val="accent1">
              <a:lumMod val="40000"/>
              <a:lumOff val="60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矩形 229">
            <a:extLst>
              <a:ext uri="{FF2B5EF4-FFF2-40B4-BE49-F238E27FC236}">
                <a16:creationId xmlns:a16="http://schemas.microsoft.com/office/drawing/2014/main" id="{FB061775-13D7-4DAE-B29D-6B5438FD48CB}"/>
              </a:ext>
            </a:extLst>
          </p:cNvPr>
          <p:cNvSpPr/>
          <p:nvPr/>
        </p:nvSpPr>
        <p:spPr>
          <a:xfrm>
            <a:off x="4949353" y="4498646"/>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80619FED-5F80-4DF9-87AF-1046D04E6E1C}"/>
              </a:ext>
            </a:extLst>
          </p:cNvPr>
          <p:cNvSpPr/>
          <p:nvPr/>
        </p:nvSpPr>
        <p:spPr>
          <a:xfrm>
            <a:off x="4541898" y="4496938"/>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93BFA576-009C-41A2-98FD-253790F8766A}"/>
              </a:ext>
            </a:extLst>
          </p:cNvPr>
          <p:cNvSpPr/>
          <p:nvPr/>
        </p:nvSpPr>
        <p:spPr>
          <a:xfrm>
            <a:off x="4142905" y="4496938"/>
            <a:ext cx="418641" cy="418641"/>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矩形 232">
            <a:extLst>
              <a:ext uri="{FF2B5EF4-FFF2-40B4-BE49-F238E27FC236}">
                <a16:creationId xmlns:a16="http://schemas.microsoft.com/office/drawing/2014/main" id="{32E63D60-CBE4-4405-A9C9-2CB40B2C5426}"/>
              </a:ext>
            </a:extLst>
          </p:cNvPr>
          <p:cNvSpPr/>
          <p:nvPr/>
        </p:nvSpPr>
        <p:spPr>
          <a:xfrm>
            <a:off x="4477247" y="4489313"/>
            <a:ext cx="519694"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EV</a:t>
            </a:r>
            <a:r>
              <a:rPr lang="en-US" altLang="zh-CN" baseline="-25000" dirty="0">
                <a:latin typeface="微软雅黑 Light" panose="020B0502040204020203" pitchFamily="34" charset="-122"/>
                <a:ea typeface="微软雅黑 Light" panose="020B0502040204020203" pitchFamily="34" charset="-122"/>
              </a:rPr>
              <a:t>1</a:t>
            </a:r>
            <a:endParaRPr lang="zh-CN" altLang="en-US" dirty="0"/>
          </a:p>
        </p:txBody>
      </p:sp>
      <p:sp>
        <p:nvSpPr>
          <p:cNvPr id="234" name="矩形 233">
            <a:extLst>
              <a:ext uri="{FF2B5EF4-FFF2-40B4-BE49-F238E27FC236}">
                <a16:creationId xmlns:a16="http://schemas.microsoft.com/office/drawing/2014/main" id="{44EADC51-3344-4EDF-B148-64418CB4273C}"/>
              </a:ext>
            </a:extLst>
          </p:cNvPr>
          <p:cNvSpPr/>
          <p:nvPr/>
        </p:nvSpPr>
        <p:spPr>
          <a:xfrm>
            <a:off x="4929096" y="4494587"/>
            <a:ext cx="506870"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ER</a:t>
            </a:r>
            <a:r>
              <a:rPr lang="en-US" altLang="zh-CN" baseline="-25000" dirty="0">
                <a:latin typeface="微软雅黑 Light" panose="020B0502040204020203" pitchFamily="34" charset="-122"/>
                <a:ea typeface="微软雅黑 Light" panose="020B0502040204020203" pitchFamily="34" charset="-122"/>
              </a:rPr>
              <a:t>1</a:t>
            </a:r>
            <a:endParaRPr lang="zh-CN" altLang="en-US" dirty="0"/>
          </a:p>
        </p:txBody>
      </p:sp>
      <p:sp>
        <p:nvSpPr>
          <p:cNvPr id="235" name="矩形 234">
            <a:extLst>
              <a:ext uri="{FF2B5EF4-FFF2-40B4-BE49-F238E27FC236}">
                <a16:creationId xmlns:a16="http://schemas.microsoft.com/office/drawing/2014/main" id="{F551A07F-679B-4DDA-BF20-24E56A95DD6C}"/>
              </a:ext>
            </a:extLst>
          </p:cNvPr>
          <p:cNvSpPr/>
          <p:nvPr/>
        </p:nvSpPr>
        <p:spPr>
          <a:xfrm>
            <a:off x="5336888" y="4488541"/>
            <a:ext cx="492443"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ES</a:t>
            </a:r>
            <a:r>
              <a:rPr lang="en-US" altLang="zh-CN" baseline="-25000" dirty="0">
                <a:latin typeface="微软雅黑 Light" panose="020B0502040204020203" pitchFamily="34" charset="-122"/>
                <a:ea typeface="微软雅黑 Light" panose="020B0502040204020203" pitchFamily="34" charset="-122"/>
              </a:rPr>
              <a:t>1</a:t>
            </a:r>
            <a:endParaRPr lang="zh-CN" altLang="en-US" dirty="0"/>
          </a:p>
        </p:txBody>
      </p:sp>
      <p:sp>
        <p:nvSpPr>
          <p:cNvPr id="236" name="矩形 235">
            <a:extLst>
              <a:ext uri="{FF2B5EF4-FFF2-40B4-BE49-F238E27FC236}">
                <a16:creationId xmlns:a16="http://schemas.microsoft.com/office/drawing/2014/main" id="{7AF7F4E8-F12D-4FA3-823B-87A14D74437F}"/>
              </a:ext>
            </a:extLst>
          </p:cNvPr>
          <p:cNvSpPr/>
          <p:nvPr/>
        </p:nvSpPr>
        <p:spPr>
          <a:xfrm>
            <a:off x="3735418" y="4965051"/>
            <a:ext cx="394660"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E</a:t>
            </a:r>
            <a:r>
              <a:rPr lang="en-US" altLang="zh-CN" i="1" baseline="-25000" dirty="0">
                <a:latin typeface="微软雅黑 Light" panose="020B0502040204020203" pitchFamily="34" charset="-122"/>
                <a:ea typeface="微软雅黑 Light" panose="020B0502040204020203" pitchFamily="34" charset="-122"/>
              </a:rPr>
              <a:t>2</a:t>
            </a:r>
            <a:endParaRPr lang="zh-CN" altLang="en-US" i="1" dirty="0"/>
          </a:p>
        </p:txBody>
      </p:sp>
      <p:cxnSp>
        <p:nvCxnSpPr>
          <p:cNvPr id="237" name="直接箭头连接符 236">
            <a:extLst>
              <a:ext uri="{FF2B5EF4-FFF2-40B4-BE49-F238E27FC236}">
                <a16:creationId xmlns:a16="http://schemas.microsoft.com/office/drawing/2014/main" id="{8FE13CCB-8877-4F0C-BF19-923F88669218}"/>
              </a:ext>
            </a:extLst>
          </p:cNvPr>
          <p:cNvCxnSpPr/>
          <p:nvPr/>
        </p:nvCxnSpPr>
        <p:spPr>
          <a:xfrm>
            <a:off x="3832959" y="5011157"/>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38" name="矩形 237">
            <a:extLst>
              <a:ext uri="{FF2B5EF4-FFF2-40B4-BE49-F238E27FC236}">
                <a16:creationId xmlns:a16="http://schemas.microsoft.com/office/drawing/2014/main" id="{0ED6653A-3B75-4B17-B13F-D13641294513}"/>
              </a:ext>
            </a:extLst>
          </p:cNvPr>
          <p:cNvSpPr/>
          <p:nvPr/>
        </p:nvSpPr>
        <p:spPr>
          <a:xfrm>
            <a:off x="5363397" y="4916218"/>
            <a:ext cx="418641" cy="418641"/>
          </a:xfrm>
          <a:prstGeom prst="rect">
            <a:avLst/>
          </a:prstGeom>
          <a:solidFill>
            <a:schemeClr val="accent1">
              <a:lumMod val="40000"/>
              <a:lumOff val="60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a:extLst>
              <a:ext uri="{FF2B5EF4-FFF2-40B4-BE49-F238E27FC236}">
                <a16:creationId xmlns:a16="http://schemas.microsoft.com/office/drawing/2014/main" id="{94F16CD2-7628-4CF4-BE4B-C963ED797CEA}"/>
              </a:ext>
            </a:extLst>
          </p:cNvPr>
          <p:cNvSpPr/>
          <p:nvPr/>
        </p:nvSpPr>
        <p:spPr>
          <a:xfrm>
            <a:off x="4946636" y="4916218"/>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a:extLst>
              <a:ext uri="{FF2B5EF4-FFF2-40B4-BE49-F238E27FC236}">
                <a16:creationId xmlns:a16="http://schemas.microsoft.com/office/drawing/2014/main" id="{6E8AEF64-7532-481A-B6BA-AE02D036BD41}"/>
              </a:ext>
            </a:extLst>
          </p:cNvPr>
          <p:cNvSpPr/>
          <p:nvPr/>
        </p:nvSpPr>
        <p:spPr>
          <a:xfrm>
            <a:off x="4539181" y="4914510"/>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DD3B5E04-714F-457D-A089-3CC62CD089A4}"/>
              </a:ext>
            </a:extLst>
          </p:cNvPr>
          <p:cNvSpPr/>
          <p:nvPr/>
        </p:nvSpPr>
        <p:spPr>
          <a:xfrm>
            <a:off x="4140188" y="4914510"/>
            <a:ext cx="418641" cy="418641"/>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B88883D4-08C3-4742-8DCA-211E530C7E87}"/>
              </a:ext>
            </a:extLst>
          </p:cNvPr>
          <p:cNvSpPr/>
          <p:nvPr/>
        </p:nvSpPr>
        <p:spPr>
          <a:xfrm>
            <a:off x="4474530" y="4917902"/>
            <a:ext cx="54534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EV</a:t>
            </a:r>
            <a:r>
              <a:rPr lang="en-US" altLang="zh-CN" baseline="-25000" dirty="0">
                <a:latin typeface="微软雅黑 Light" panose="020B0502040204020203" pitchFamily="34" charset="-122"/>
                <a:ea typeface="微软雅黑 Light" panose="020B0502040204020203" pitchFamily="34" charset="-122"/>
              </a:rPr>
              <a:t>2</a:t>
            </a:r>
            <a:endParaRPr lang="zh-CN" altLang="en-US" dirty="0"/>
          </a:p>
        </p:txBody>
      </p:sp>
      <p:sp>
        <p:nvSpPr>
          <p:cNvPr id="243" name="矩形 242">
            <a:extLst>
              <a:ext uri="{FF2B5EF4-FFF2-40B4-BE49-F238E27FC236}">
                <a16:creationId xmlns:a16="http://schemas.microsoft.com/office/drawing/2014/main" id="{8677FA82-08E2-44EB-94EA-4F8C741C1519}"/>
              </a:ext>
            </a:extLst>
          </p:cNvPr>
          <p:cNvSpPr/>
          <p:nvPr/>
        </p:nvSpPr>
        <p:spPr>
          <a:xfrm>
            <a:off x="4915362" y="4912159"/>
            <a:ext cx="53251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ER</a:t>
            </a:r>
            <a:r>
              <a:rPr lang="en-US" altLang="zh-CN" baseline="-25000" dirty="0">
                <a:latin typeface="微软雅黑 Light" panose="020B0502040204020203" pitchFamily="34" charset="-122"/>
                <a:ea typeface="微软雅黑 Light" panose="020B0502040204020203" pitchFamily="34" charset="-122"/>
              </a:rPr>
              <a:t>2</a:t>
            </a:r>
            <a:endParaRPr lang="zh-CN" altLang="en-US" dirty="0"/>
          </a:p>
        </p:txBody>
      </p:sp>
      <p:sp>
        <p:nvSpPr>
          <p:cNvPr id="244" name="矩形 243">
            <a:extLst>
              <a:ext uri="{FF2B5EF4-FFF2-40B4-BE49-F238E27FC236}">
                <a16:creationId xmlns:a16="http://schemas.microsoft.com/office/drawing/2014/main" id="{61E7CD8C-BFE5-4704-89CB-ADC86AEC93B3}"/>
              </a:ext>
            </a:extLst>
          </p:cNvPr>
          <p:cNvSpPr/>
          <p:nvPr/>
        </p:nvSpPr>
        <p:spPr>
          <a:xfrm>
            <a:off x="5323154" y="4939164"/>
            <a:ext cx="518091"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ES</a:t>
            </a:r>
            <a:r>
              <a:rPr lang="en-US" altLang="zh-CN" baseline="-25000" dirty="0">
                <a:latin typeface="微软雅黑 Light" panose="020B0502040204020203" pitchFamily="34" charset="-122"/>
                <a:ea typeface="微软雅黑 Light" panose="020B0502040204020203" pitchFamily="34" charset="-122"/>
              </a:rPr>
              <a:t>2</a:t>
            </a:r>
            <a:endParaRPr lang="zh-CN" altLang="en-US" dirty="0"/>
          </a:p>
        </p:txBody>
      </p:sp>
      <p:sp>
        <p:nvSpPr>
          <p:cNvPr id="254" name="矩形 253">
            <a:extLst>
              <a:ext uri="{FF2B5EF4-FFF2-40B4-BE49-F238E27FC236}">
                <a16:creationId xmlns:a16="http://schemas.microsoft.com/office/drawing/2014/main" id="{45C3D073-87B7-4BBE-AF0A-EFD9F6BC608D}"/>
              </a:ext>
            </a:extLst>
          </p:cNvPr>
          <p:cNvSpPr/>
          <p:nvPr/>
        </p:nvSpPr>
        <p:spPr>
          <a:xfrm>
            <a:off x="3735304" y="5384791"/>
            <a:ext cx="394660"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E</a:t>
            </a:r>
            <a:r>
              <a:rPr lang="en-US" altLang="zh-CN" i="1" baseline="-25000" dirty="0">
                <a:latin typeface="微软雅黑 Light" panose="020B0502040204020203" pitchFamily="34" charset="-122"/>
                <a:ea typeface="微软雅黑 Light" panose="020B0502040204020203" pitchFamily="34" charset="-122"/>
              </a:rPr>
              <a:t>3</a:t>
            </a:r>
            <a:endParaRPr lang="zh-CN" altLang="en-US" i="1" dirty="0"/>
          </a:p>
        </p:txBody>
      </p:sp>
      <p:cxnSp>
        <p:nvCxnSpPr>
          <p:cNvPr id="255" name="直接箭头连接符 254">
            <a:extLst>
              <a:ext uri="{FF2B5EF4-FFF2-40B4-BE49-F238E27FC236}">
                <a16:creationId xmlns:a16="http://schemas.microsoft.com/office/drawing/2014/main" id="{ABD4328B-3014-49BC-80F1-75637048CCCC}"/>
              </a:ext>
            </a:extLst>
          </p:cNvPr>
          <p:cNvCxnSpPr/>
          <p:nvPr/>
        </p:nvCxnSpPr>
        <p:spPr>
          <a:xfrm>
            <a:off x="3821828" y="5430897"/>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56" name="矩形 255">
            <a:extLst>
              <a:ext uri="{FF2B5EF4-FFF2-40B4-BE49-F238E27FC236}">
                <a16:creationId xmlns:a16="http://schemas.microsoft.com/office/drawing/2014/main" id="{285EDE95-DB3A-46A8-A4A9-57ED3A4C8A78}"/>
              </a:ext>
            </a:extLst>
          </p:cNvPr>
          <p:cNvSpPr/>
          <p:nvPr/>
        </p:nvSpPr>
        <p:spPr>
          <a:xfrm>
            <a:off x="5363283" y="5324941"/>
            <a:ext cx="418641" cy="418641"/>
          </a:xfrm>
          <a:prstGeom prst="rect">
            <a:avLst/>
          </a:prstGeom>
          <a:solidFill>
            <a:schemeClr val="accent1">
              <a:lumMod val="40000"/>
              <a:lumOff val="60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a:extLst>
              <a:ext uri="{FF2B5EF4-FFF2-40B4-BE49-F238E27FC236}">
                <a16:creationId xmlns:a16="http://schemas.microsoft.com/office/drawing/2014/main" id="{2F28828F-1756-4B32-ACDD-FC98BD2D8C49}"/>
              </a:ext>
            </a:extLst>
          </p:cNvPr>
          <p:cNvSpPr/>
          <p:nvPr/>
        </p:nvSpPr>
        <p:spPr>
          <a:xfrm>
            <a:off x="4946522" y="5324941"/>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a:extLst>
              <a:ext uri="{FF2B5EF4-FFF2-40B4-BE49-F238E27FC236}">
                <a16:creationId xmlns:a16="http://schemas.microsoft.com/office/drawing/2014/main" id="{341D64E5-5460-4829-9446-DD12EA07ADC3}"/>
              </a:ext>
            </a:extLst>
          </p:cNvPr>
          <p:cNvSpPr/>
          <p:nvPr/>
        </p:nvSpPr>
        <p:spPr>
          <a:xfrm>
            <a:off x="4539067" y="5323233"/>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a:extLst>
              <a:ext uri="{FF2B5EF4-FFF2-40B4-BE49-F238E27FC236}">
                <a16:creationId xmlns:a16="http://schemas.microsoft.com/office/drawing/2014/main" id="{0EBE2022-FDBE-4052-B35F-B02B78A0722F}"/>
              </a:ext>
            </a:extLst>
          </p:cNvPr>
          <p:cNvSpPr/>
          <p:nvPr/>
        </p:nvSpPr>
        <p:spPr>
          <a:xfrm>
            <a:off x="4140074" y="5323233"/>
            <a:ext cx="418641" cy="418641"/>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D2DCEDE2-11EE-4AFF-B8AE-72A6C85A4A47}"/>
              </a:ext>
            </a:extLst>
          </p:cNvPr>
          <p:cNvSpPr/>
          <p:nvPr/>
        </p:nvSpPr>
        <p:spPr>
          <a:xfrm>
            <a:off x="4485433" y="5326625"/>
            <a:ext cx="54534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EV</a:t>
            </a:r>
            <a:r>
              <a:rPr lang="en-US" altLang="zh-CN" baseline="-25000" dirty="0">
                <a:latin typeface="微软雅黑 Light" panose="020B0502040204020203" pitchFamily="34" charset="-122"/>
                <a:ea typeface="微软雅黑 Light" panose="020B0502040204020203" pitchFamily="34" charset="-122"/>
              </a:rPr>
              <a:t>3</a:t>
            </a:r>
            <a:endParaRPr lang="zh-CN" altLang="en-US" dirty="0"/>
          </a:p>
        </p:txBody>
      </p:sp>
      <p:sp>
        <p:nvSpPr>
          <p:cNvPr id="261" name="矩形 260">
            <a:extLst>
              <a:ext uri="{FF2B5EF4-FFF2-40B4-BE49-F238E27FC236}">
                <a16:creationId xmlns:a16="http://schemas.microsoft.com/office/drawing/2014/main" id="{1B9D28C2-D482-4FC4-B96C-E1A4277103F4}"/>
              </a:ext>
            </a:extLst>
          </p:cNvPr>
          <p:cNvSpPr/>
          <p:nvPr/>
        </p:nvSpPr>
        <p:spPr>
          <a:xfrm>
            <a:off x="4915248" y="5320882"/>
            <a:ext cx="53251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ER</a:t>
            </a:r>
            <a:r>
              <a:rPr lang="en-US" altLang="zh-CN" baseline="-25000" dirty="0">
                <a:latin typeface="微软雅黑 Light" panose="020B0502040204020203" pitchFamily="34" charset="-122"/>
                <a:ea typeface="微软雅黑 Light" panose="020B0502040204020203" pitchFamily="34" charset="-122"/>
              </a:rPr>
              <a:t>3</a:t>
            </a:r>
            <a:endParaRPr lang="zh-CN" altLang="en-US" dirty="0"/>
          </a:p>
        </p:txBody>
      </p:sp>
      <p:sp>
        <p:nvSpPr>
          <p:cNvPr id="262" name="矩形 261">
            <a:extLst>
              <a:ext uri="{FF2B5EF4-FFF2-40B4-BE49-F238E27FC236}">
                <a16:creationId xmlns:a16="http://schemas.microsoft.com/office/drawing/2014/main" id="{47F07103-E2C7-4D18-8637-27123A5B484D}"/>
              </a:ext>
            </a:extLst>
          </p:cNvPr>
          <p:cNvSpPr/>
          <p:nvPr/>
        </p:nvSpPr>
        <p:spPr>
          <a:xfrm>
            <a:off x="5323040" y="5347887"/>
            <a:ext cx="518091"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ES</a:t>
            </a:r>
            <a:r>
              <a:rPr lang="en-US" altLang="zh-CN" baseline="-25000" dirty="0">
                <a:latin typeface="微软雅黑 Light" panose="020B0502040204020203" pitchFamily="34" charset="-122"/>
                <a:ea typeface="微软雅黑 Light" panose="020B0502040204020203" pitchFamily="34" charset="-122"/>
              </a:rPr>
              <a:t>3</a:t>
            </a:r>
            <a:endParaRPr lang="zh-CN" altLang="en-US" dirty="0"/>
          </a:p>
        </p:txBody>
      </p:sp>
      <p:sp>
        <p:nvSpPr>
          <p:cNvPr id="263" name="矩形 262">
            <a:extLst>
              <a:ext uri="{FF2B5EF4-FFF2-40B4-BE49-F238E27FC236}">
                <a16:creationId xmlns:a16="http://schemas.microsoft.com/office/drawing/2014/main" id="{0361C731-A07B-48A8-8E29-5B1B4992C280}"/>
              </a:ext>
            </a:extLst>
          </p:cNvPr>
          <p:cNvSpPr/>
          <p:nvPr/>
        </p:nvSpPr>
        <p:spPr>
          <a:xfrm>
            <a:off x="3735322" y="5824688"/>
            <a:ext cx="397866"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E</a:t>
            </a:r>
            <a:r>
              <a:rPr lang="en-US" altLang="zh-CN" i="1" baseline="-25000" dirty="0">
                <a:latin typeface="微软雅黑 Light" panose="020B0502040204020203" pitchFamily="34" charset="-122"/>
                <a:ea typeface="微软雅黑 Light" panose="020B0502040204020203" pitchFamily="34" charset="-122"/>
              </a:rPr>
              <a:t>4</a:t>
            </a:r>
            <a:endParaRPr lang="zh-CN" altLang="en-US" i="1" dirty="0"/>
          </a:p>
        </p:txBody>
      </p:sp>
      <p:cxnSp>
        <p:nvCxnSpPr>
          <p:cNvPr id="264" name="直接箭头连接符 263">
            <a:extLst>
              <a:ext uri="{FF2B5EF4-FFF2-40B4-BE49-F238E27FC236}">
                <a16:creationId xmlns:a16="http://schemas.microsoft.com/office/drawing/2014/main" id="{EAD5C876-4AD8-4A07-BFC9-7FA84AF5F31C}"/>
              </a:ext>
            </a:extLst>
          </p:cNvPr>
          <p:cNvCxnSpPr/>
          <p:nvPr/>
        </p:nvCxnSpPr>
        <p:spPr>
          <a:xfrm>
            <a:off x="3832863" y="5859777"/>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5" name="矩形 264">
            <a:extLst>
              <a:ext uri="{FF2B5EF4-FFF2-40B4-BE49-F238E27FC236}">
                <a16:creationId xmlns:a16="http://schemas.microsoft.com/office/drawing/2014/main" id="{101BBE34-3A9B-48F4-9BB8-B9DDC2ECC1B3}"/>
              </a:ext>
            </a:extLst>
          </p:cNvPr>
          <p:cNvSpPr/>
          <p:nvPr/>
        </p:nvSpPr>
        <p:spPr>
          <a:xfrm>
            <a:off x="5363301" y="5742804"/>
            <a:ext cx="418641" cy="418641"/>
          </a:xfrm>
          <a:prstGeom prst="rect">
            <a:avLst/>
          </a:prstGeom>
          <a:solidFill>
            <a:schemeClr val="accent1">
              <a:lumMod val="20000"/>
              <a:lumOff val="80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265">
            <a:extLst>
              <a:ext uri="{FF2B5EF4-FFF2-40B4-BE49-F238E27FC236}">
                <a16:creationId xmlns:a16="http://schemas.microsoft.com/office/drawing/2014/main" id="{C073371D-C082-4C26-9A20-2248E46D7575}"/>
              </a:ext>
            </a:extLst>
          </p:cNvPr>
          <p:cNvSpPr/>
          <p:nvPr/>
        </p:nvSpPr>
        <p:spPr>
          <a:xfrm>
            <a:off x="4946540" y="5742804"/>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1CFC8CF5-9F5C-47DC-9DF1-5F03297114B1}"/>
              </a:ext>
            </a:extLst>
          </p:cNvPr>
          <p:cNvSpPr/>
          <p:nvPr/>
        </p:nvSpPr>
        <p:spPr>
          <a:xfrm>
            <a:off x="4539085" y="5741096"/>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267">
            <a:extLst>
              <a:ext uri="{FF2B5EF4-FFF2-40B4-BE49-F238E27FC236}">
                <a16:creationId xmlns:a16="http://schemas.microsoft.com/office/drawing/2014/main" id="{EDBB6DF2-AA1E-425B-8E2D-A533F6FB952D}"/>
              </a:ext>
            </a:extLst>
          </p:cNvPr>
          <p:cNvSpPr/>
          <p:nvPr/>
        </p:nvSpPr>
        <p:spPr>
          <a:xfrm>
            <a:off x="4140092" y="5741096"/>
            <a:ext cx="418641" cy="418641"/>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矩形 268">
            <a:extLst>
              <a:ext uri="{FF2B5EF4-FFF2-40B4-BE49-F238E27FC236}">
                <a16:creationId xmlns:a16="http://schemas.microsoft.com/office/drawing/2014/main" id="{55DC50CD-D995-4793-873F-5D96260BB5DA}"/>
              </a:ext>
            </a:extLst>
          </p:cNvPr>
          <p:cNvSpPr/>
          <p:nvPr/>
        </p:nvSpPr>
        <p:spPr>
          <a:xfrm>
            <a:off x="4474434" y="5744488"/>
            <a:ext cx="54854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EV</a:t>
            </a:r>
            <a:r>
              <a:rPr lang="en-US" altLang="zh-CN" baseline="-25000" dirty="0">
                <a:latin typeface="微软雅黑 Light" panose="020B0502040204020203" pitchFamily="34" charset="-122"/>
                <a:ea typeface="微软雅黑 Light" panose="020B0502040204020203" pitchFamily="34" charset="-122"/>
              </a:rPr>
              <a:t>4</a:t>
            </a:r>
            <a:endParaRPr lang="zh-CN" altLang="en-US" dirty="0"/>
          </a:p>
        </p:txBody>
      </p:sp>
      <p:sp>
        <p:nvSpPr>
          <p:cNvPr id="270" name="矩形 269">
            <a:extLst>
              <a:ext uri="{FF2B5EF4-FFF2-40B4-BE49-F238E27FC236}">
                <a16:creationId xmlns:a16="http://schemas.microsoft.com/office/drawing/2014/main" id="{AA85A9FE-15EF-47C4-B30E-DE81A9465A21}"/>
              </a:ext>
            </a:extLst>
          </p:cNvPr>
          <p:cNvSpPr/>
          <p:nvPr/>
        </p:nvSpPr>
        <p:spPr>
          <a:xfrm>
            <a:off x="4915266" y="5738745"/>
            <a:ext cx="535724"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ER</a:t>
            </a:r>
            <a:r>
              <a:rPr lang="en-US" altLang="zh-CN" baseline="-25000" dirty="0">
                <a:latin typeface="微软雅黑 Light" panose="020B0502040204020203" pitchFamily="34" charset="-122"/>
                <a:ea typeface="微软雅黑 Light" panose="020B0502040204020203" pitchFamily="34" charset="-122"/>
              </a:rPr>
              <a:t>4</a:t>
            </a:r>
            <a:endParaRPr lang="zh-CN" altLang="en-US" dirty="0"/>
          </a:p>
        </p:txBody>
      </p:sp>
      <p:sp>
        <p:nvSpPr>
          <p:cNvPr id="271" name="矩形 270">
            <a:extLst>
              <a:ext uri="{FF2B5EF4-FFF2-40B4-BE49-F238E27FC236}">
                <a16:creationId xmlns:a16="http://schemas.microsoft.com/office/drawing/2014/main" id="{D354CD81-AAF9-4231-A0F9-C6A9D361E326}"/>
              </a:ext>
            </a:extLst>
          </p:cNvPr>
          <p:cNvSpPr/>
          <p:nvPr/>
        </p:nvSpPr>
        <p:spPr>
          <a:xfrm>
            <a:off x="5323058" y="5765750"/>
            <a:ext cx="521297" cy="369332"/>
          </a:xfrm>
          <a:prstGeom prst="rect">
            <a:avLst/>
          </a:prstGeom>
          <a:noFill/>
        </p:spPr>
        <p:txBody>
          <a:bodyPr wrap="none">
            <a:spAutoFit/>
          </a:bodyPr>
          <a:lstStyle/>
          <a:p>
            <a:r>
              <a:rPr lang="en-US" altLang="zh-CN" dirty="0">
                <a:latin typeface="微软雅黑 Light" panose="020B0502040204020203" pitchFamily="34" charset="-122"/>
                <a:ea typeface="微软雅黑 Light" panose="020B0502040204020203" pitchFamily="34" charset="-122"/>
              </a:rPr>
              <a:t>ES</a:t>
            </a:r>
            <a:r>
              <a:rPr lang="en-US" altLang="zh-CN" baseline="-25000" dirty="0">
                <a:latin typeface="微软雅黑 Light" panose="020B0502040204020203" pitchFamily="34" charset="-122"/>
                <a:ea typeface="微软雅黑 Light" panose="020B0502040204020203" pitchFamily="34" charset="-122"/>
              </a:rPr>
              <a:t>4</a:t>
            </a:r>
            <a:endParaRPr lang="zh-CN" altLang="en-US" dirty="0"/>
          </a:p>
        </p:txBody>
      </p:sp>
      <p:sp>
        <p:nvSpPr>
          <p:cNvPr id="297" name="矩形 296">
            <a:extLst>
              <a:ext uri="{FF2B5EF4-FFF2-40B4-BE49-F238E27FC236}">
                <a16:creationId xmlns:a16="http://schemas.microsoft.com/office/drawing/2014/main" id="{F2359C09-A84B-4B83-B6E6-9BD548F58953}"/>
              </a:ext>
            </a:extLst>
          </p:cNvPr>
          <p:cNvSpPr/>
          <p:nvPr/>
        </p:nvSpPr>
        <p:spPr>
          <a:xfrm>
            <a:off x="9851345" y="4156481"/>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297">
            <a:extLst>
              <a:ext uri="{FF2B5EF4-FFF2-40B4-BE49-F238E27FC236}">
                <a16:creationId xmlns:a16="http://schemas.microsoft.com/office/drawing/2014/main" id="{89B04F9E-E04A-48D1-B630-E62CFF024131}"/>
              </a:ext>
            </a:extLst>
          </p:cNvPr>
          <p:cNvSpPr/>
          <p:nvPr/>
        </p:nvSpPr>
        <p:spPr>
          <a:xfrm>
            <a:off x="9859113" y="4176143"/>
            <a:ext cx="41229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p</a:t>
            </a:r>
            <a:r>
              <a:rPr lang="en-US" altLang="zh-CN" baseline="-25000" dirty="0">
                <a:latin typeface="微软雅黑 Light" panose="020B0502040204020203" pitchFamily="34" charset="-122"/>
                <a:ea typeface="微软雅黑 Light" panose="020B0502040204020203" pitchFamily="34" charset="-122"/>
              </a:rPr>
              <a:t>4</a:t>
            </a:r>
            <a:endParaRPr lang="zh-CN" altLang="en-US" dirty="0"/>
          </a:p>
        </p:txBody>
      </p:sp>
      <p:sp>
        <p:nvSpPr>
          <p:cNvPr id="300" name="矩形 299">
            <a:extLst>
              <a:ext uri="{FF2B5EF4-FFF2-40B4-BE49-F238E27FC236}">
                <a16:creationId xmlns:a16="http://schemas.microsoft.com/office/drawing/2014/main" id="{771C67C0-4C26-4687-B0A6-578853DA5D24}"/>
              </a:ext>
            </a:extLst>
          </p:cNvPr>
          <p:cNvSpPr/>
          <p:nvPr/>
        </p:nvSpPr>
        <p:spPr>
          <a:xfrm>
            <a:off x="10270032" y="4158450"/>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矩形 300">
            <a:extLst>
              <a:ext uri="{FF2B5EF4-FFF2-40B4-BE49-F238E27FC236}">
                <a16:creationId xmlns:a16="http://schemas.microsoft.com/office/drawing/2014/main" id="{8940E208-A590-468A-AB51-203F7B9EC65C}"/>
              </a:ext>
            </a:extLst>
          </p:cNvPr>
          <p:cNvSpPr/>
          <p:nvPr/>
        </p:nvSpPr>
        <p:spPr>
          <a:xfrm>
            <a:off x="10277800" y="4174974"/>
            <a:ext cx="409086"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p</a:t>
            </a:r>
            <a:r>
              <a:rPr lang="en-US" altLang="zh-CN" baseline="-25000" dirty="0">
                <a:latin typeface="微软雅黑 Light" panose="020B0502040204020203" pitchFamily="34" charset="-122"/>
                <a:ea typeface="微软雅黑 Light" panose="020B0502040204020203" pitchFamily="34" charset="-122"/>
              </a:rPr>
              <a:t>3</a:t>
            </a:r>
            <a:endParaRPr lang="zh-CN" altLang="en-US" dirty="0"/>
          </a:p>
        </p:txBody>
      </p:sp>
      <p:sp>
        <p:nvSpPr>
          <p:cNvPr id="303" name="矩形 302">
            <a:extLst>
              <a:ext uri="{FF2B5EF4-FFF2-40B4-BE49-F238E27FC236}">
                <a16:creationId xmlns:a16="http://schemas.microsoft.com/office/drawing/2014/main" id="{3FDC7996-9E3A-48E5-B85C-84FB96ACA57D}"/>
              </a:ext>
            </a:extLst>
          </p:cNvPr>
          <p:cNvSpPr/>
          <p:nvPr/>
        </p:nvSpPr>
        <p:spPr>
          <a:xfrm>
            <a:off x="10682659" y="4157899"/>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矩形 303">
            <a:extLst>
              <a:ext uri="{FF2B5EF4-FFF2-40B4-BE49-F238E27FC236}">
                <a16:creationId xmlns:a16="http://schemas.microsoft.com/office/drawing/2014/main" id="{7B674078-6568-430D-B921-20CFB760395E}"/>
              </a:ext>
            </a:extLst>
          </p:cNvPr>
          <p:cNvSpPr/>
          <p:nvPr/>
        </p:nvSpPr>
        <p:spPr>
          <a:xfrm>
            <a:off x="10690427" y="4174423"/>
            <a:ext cx="409086"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p</a:t>
            </a:r>
            <a:r>
              <a:rPr lang="en-US" altLang="zh-CN" baseline="-25000" dirty="0">
                <a:latin typeface="微软雅黑 Light" panose="020B0502040204020203" pitchFamily="34" charset="-122"/>
                <a:ea typeface="微软雅黑 Light" panose="020B0502040204020203" pitchFamily="34" charset="-122"/>
              </a:rPr>
              <a:t>2</a:t>
            </a:r>
            <a:endParaRPr lang="zh-CN" altLang="en-US" dirty="0"/>
          </a:p>
        </p:txBody>
      </p:sp>
      <p:sp>
        <p:nvSpPr>
          <p:cNvPr id="306" name="矩形 305">
            <a:extLst>
              <a:ext uri="{FF2B5EF4-FFF2-40B4-BE49-F238E27FC236}">
                <a16:creationId xmlns:a16="http://schemas.microsoft.com/office/drawing/2014/main" id="{B58D9AA9-6002-4410-8F3E-10C1444FC8A2}"/>
              </a:ext>
            </a:extLst>
          </p:cNvPr>
          <p:cNvSpPr/>
          <p:nvPr/>
        </p:nvSpPr>
        <p:spPr>
          <a:xfrm>
            <a:off x="11081727" y="4157600"/>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矩形 306">
            <a:extLst>
              <a:ext uri="{FF2B5EF4-FFF2-40B4-BE49-F238E27FC236}">
                <a16:creationId xmlns:a16="http://schemas.microsoft.com/office/drawing/2014/main" id="{78C294DF-B4A2-4BDC-B3CE-247FE1C4E6CB}"/>
              </a:ext>
            </a:extLst>
          </p:cNvPr>
          <p:cNvSpPr/>
          <p:nvPr/>
        </p:nvSpPr>
        <p:spPr>
          <a:xfrm>
            <a:off x="11089495" y="4174124"/>
            <a:ext cx="383438"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p</a:t>
            </a:r>
            <a:r>
              <a:rPr lang="en-US" altLang="zh-CN" baseline="-25000" dirty="0">
                <a:latin typeface="微软雅黑 Light" panose="020B0502040204020203" pitchFamily="34" charset="-122"/>
                <a:ea typeface="微软雅黑 Light" panose="020B0502040204020203" pitchFamily="34" charset="-122"/>
              </a:rPr>
              <a:t>1</a:t>
            </a:r>
            <a:endParaRPr lang="zh-CN" altLang="en-US" dirty="0"/>
          </a:p>
        </p:txBody>
      </p:sp>
      <p:grpSp>
        <p:nvGrpSpPr>
          <p:cNvPr id="7" name="组合 6">
            <a:extLst>
              <a:ext uri="{FF2B5EF4-FFF2-40B4-BE49-F238E27FC236}">
                <a16:creationId xmlns:a16="http://schemas.microsoft.com/office/drawing/2014/main" id="{42AA72D5-DCE8-4A1C-9D91-8C79A286343F}"/>
              </a:ext>
            </a:extLst>
          </p:cNvPr>
          <p:cNvGrpSpPr/>
          <p:nvPr/>
        </p:nvGrpSpPr>
        <p:grpSpPr>
          <a:xfrm rot="19096046">
            <a:off x="848163" y="4045013"/>
            <a:ext cx="2129482" cy="2220600"/>
            <a:chOff x="7596430" y="1989609"/>
            <a:chExt cx="1665581" cy="1736849"/>
          </a:xfrm>
        </p:grpSpPr>
        <p:sp>
          <p:nvSpPr>
            <p:cNvPr id="132" name="椭圆 131">
              <a:extLst>
                <a:ext uri="{FF2B5EF4-FFF2-40B4-BE49-F238E27FC236}">
                  <a16:creationId xmlns:a16="http://schemas.microsoft.com/office/drawing/2014/main" id="{3ADB4519-20A4-4BBE-A37F-B89A49E0C3A0}"/>
                </a:ext>
              </a:extLst>
            </p:cNvPr>
            <p:cNvSpPr/>
            <p:nvPr/>
          </p:nvSpPr>
          <p:spPr>
            <a:xfrm>
              <a:off x="7823392" y="2657000"/>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729909B-7FD6-48E1-8580-F632F6C7717F}"/>
                </a:ext>
              </a:extLst>
            </p:cNvPr>
            <p:cNvSpPr/>
            <p:nvPr/>
          </p:nvSpPr>
          <p:spPr>
            <a:xfrm>
              <a:off x="7888077" y="2303430"/>
              <a:ext cx="812734" cy="812734"/>
            </a:xfrm>
            <a:prstGeom prst="ellipse">
              <a:avLst/>
            </a:prstGeom>
            <a:noFill/>
            <a:ln w="254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8BD85CD0-B4E3-47C2-9908-7D399070CC7E}"/>
                </a:ext>
              </a:extLst>
            </p:cNvPr>
            <p:cNvSpPr/>
            <p:nvPr/>
          </p:nvSpPr>
          <p:spPr>
            <a:xfrm>
              <a:off x="8221327" y="2249937"/>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756059FC-0D1C-402E-8B84-0EA5CAF5E92A}"/>
                </a:ext>
              </a:extLst>
            </p:cNvPr>
            <p:cNvSpPr/>
            <p:nvPr/>
          </p:nvSpPr>
          <p:spPr>
            <a:xfrm>
              <a:off x="8228671" y="3031655"/>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4BF22936-C331-47B9-9042-8FC55C6F5832}"/>
                </a:ext>
              </a:extLst>
            </p:cNvPr>
            <p:cNvSpPr/>
            <p:nvPr/>
          </p:nvSpPr>
          <p:spPr>
            <a:xfrm>
              <a:off x="8611853" y="2657429"/>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EB13C8B1-6EB4-43CC-9B3D-0A7840BB7671}"/>
                </a:ext>
              </a:extLst>
            </p:cNvPr>
            <p:cNvSpPr/>
            <p:nvPr/>
          </p:nvSpPr>
          <p:spPr>
            <a:xfrm>
              <a:off x="8512332" y="2902418"/>
              <a:ext cx="144000" cy="144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254FC205-583A-4D0F-A117-BC0636D81C24}"/>
                </a:ext>
              </a:extLst>
            </p:cNvPr>
            <p:cNvSpPr/>
            <p:nvPr/>
          </p:nvSpPr>
          <p:spPr>
            <a:xfrm>
              <a:off x="7931824" y="2911383"/>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CC3DF0D4-03A7-4385-86CA-5C05E4C92F69}"/>
                </a:ext>
              </a:extLst>
            </p:cNvPr>
            <p:cNvSpPr/>
            <p:nvPr/>
          </p:nvSpPr>
          <p:spPr>
            <a:xfrm>
              <a:off x="7931824" y="2369330"/>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5D968164-7E7D-4CBA-B2BC-A143EC6CB742}"/>
                </a:ext>
              </a:extLst>
            </p:cNvPr>
            <p:cNvSpPr/>
            <p:nvPr/>
          </p:nvSpPr>
          <p:spPr>
            <a:xfrm>
              <a:off x="8510830" y="2369330"/>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C32A8A27-B5D6-4CBC-B711-4A716E6725FA}"/>
                </a:ext>
              </a:extLst>
            </p:cNvPr>
            <p:cNvSpPr/>
            <p:nvPr/>
          </p:nvSpPr>
          <p:spPr>
            <a:xfrm>
              <a:off x="8169043" y="2583033"/>
              <a:ext cx="812734" cy="812734"/>
            </a:xfrm>
            <a:prstGeom prst="ellipse">
              <a:avLst/>
            </a:prstGeom>
            <a:noFill/>
            <a:ln w="254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56E8E460-809E-4362-B98B-C77D463F93CD}"/>
                </a:ext>
              </a:extLst>
            </p:cNvPr>
            <p:cNvSpPr/>
            <p:nvPr/>
          </p:nvSpPr>
          <p:spPr>
            <a:xfrm>
              <a:off x="8835608" y="3156337"/>
              <a:ext cx="144000" cy="144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6D6CABD4-8C0A-4407-AB37-86E62402B093}"/>
                </a:ext>
              </a:extLst>
            </p:cNvPr>
            <p:cNvSpPr/>
            <p:nvPr/>
          </p:nvSpPr>
          <p:spPr>
            <a:xfrm>
              <a:off x="8204003" y="3157283"/>
              <a:ext cx="144000" cy="144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D4FA1D2F-B23F-493B-BD78-68271088DE39}"/>
                </a:ext>
              </a:extLst>
            </p:cNvPr>
            <p:cNvSpPr/>
            <p:nvPr/>
          </p:nvSpPr>
          <p:spPr>
            <a:xfrm>
              <a:off x="8833442" y="2657000"/>
              <a:ext cx="144000" cy="144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A8F7F149-697A-47D7-85D4-A99FF1209792}"/>
                </a:ext>
              </a:extLst>
            </p:cNvPr>
            <p:cNvSpPr/>
            <p:nvPr/>
          </p:nvSpPr>
          <p:spPr>
            <a:xfrm>
              <a:off x="8523948" y="3300337"/>
              <a:ext cx="144000" cy="144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24298D6F-C1C5-48C6-BCCD-626EACB309E9}"/>
                </a:ext>
              </a:extLst>
            </p:cNvPr>
            <p:cNvSpPr/>
            <p:nvPr/>
          </p:nvSpPr>
          <p:spPr>
            <a:xfrm>
              <a:off x="8523948" y="2505607"/>
              <a:ext cx="144000" cy="144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9B48D125-1B35-4B7C-A92A-87A147482B1B}"/>
                </a:ext>
              </a:extLst>
            </p:cNvPr>
            <p:cNvSpPr/>
            <p:nvPr/>
          </p:nvSpPr>
          <p:spPr>
            <a:xfrm>
              <a:off x="8911098" y="2911383"/>
              <a:ext cx="144000" cy="144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B8137384-BE32-4602-83BF-F46D6F2A7B0F}"/>
                </a:ext>
              </a:extLst>
            </p:cNvPr>
            <p:cNvSpPr/>
            <p:nvPr/>
          </p:nvSpPr>
          <p:spPr>
            <a:xfrm>
              <a:off x="8095722" y="2901433"/>
              <a:ext cx="144000" cy="144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3C808261-C741-4E6A-AFB8-CF85E621A36C}"/>
                </a:ext>
              </a:extLst>
            </p:cNvPr>
            <p:cNvSpPr/>
            <p:nvPr/>
          </p:nvSpPr>
          <p:spPr>
            <a:xfrm>
              <a:off x="7596430" y="2010869"/>
              <a:ext cx="1358363" cy="1358363"/>
            </a:xfrm>
            <a:prstGeom prst="ellipse">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57BE9AE1-E7F3-4814-B93D-3F4DC737BFA2}"/>
                </a:ext>
              </a:extLst>
            </p:cNvPr>
            <p:cNvSpPr/>
            <p:nvPr/>
          </p:nvSpPr>
          <p:spPr>
            <a:xfrm>
              <a:off x="7723526" y="2225935"/>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516EC4C3-8F09-4C6F-9B8F-7E116DC982C2}"/>
                </a:ext>
              </a:extLst>
            </p:cNvPr>
            <p:cNvSpPr/>
            <p:nvPr/>
          </p:nvSpPr>
          <p:spPr>
            <a:xfrm>
              <a:off x="8780863" y="2232330"/>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0D8A6689-9FE8-42E1-8C04-64F023703637}"/>
                </a:ext>
              </a:extLst>
            </p:cNvPr>
            <p:cNvSpPr/>
            <p:nvPr/>
          </p:nvSpPr>
          <p:spPr>
            <a:xfrm>
              <a:off x="8232344" y="3334088"/>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1C2BB007-0CB3-4C6D-A98D-A63139E29986}"/>
                </a:ext>
              </a:extLst>
            </p:cNvPr>
            <p:cNvSpPr/>
            <p:nvPr/>
          </p:nvSpPr>
          <p:spPr>
            <a:xfrm>
              <a:off x="8250138" y="1989609"/>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0DE63E74-4E60-47CD-BBD9-5D5B76DAB6AD}"/>
                </a:ext>
              </a:extLst>
            </p:cNvPr>
            <p:cNvSpPr/>
            <p:nvPr/>
          </p:nvSpPr>
          <p:spPr>
            <a:xfrm>
              <a:off x="7647128" y="2970331"/>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9D776B54-9E7A-4DBF-824E-1BE314D10C8E}"/>
                </a:ext>
              </a:extLst>
            </p:cNvPr>
            <p:cNvSpPr/>
            <p:nvPr/>
          </p:nvSpPr>
          <p:spPr>
            <a:xfrm>
              <a:off x="8827382" y="2926986"/>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67F833BC-2339-410C-AF11-6521FB9A9242}"/>
                </a:ext>
              </a:extLst>
            </p:cNvPr>
            <p:cNvSpPr/>
            <p:nvPr/>
          </p:nvSpPr>
          <p:spPr>
            <a:xfrm>
              <a:off x="7903648" y="2303430"/>
              <a:ext cx="1358363" cy="1358363"/>
            </a:xfrm>
            <a:prstGeom prst="ellipse">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a:extLst>
                <a:ext uri="{FF2B5EF4-FFF2-40B4-BE49-F238E27FC236}">
                  <a16:creationId xmlns:a16="http://schemas.microsoft.com/office/drawing/2014/main" id="{4F385A74-DE50-4C56-B6B5-E52E6A2AB0E8}"/>
                </a:ext>
              </a:extLst>
            </p:cNvPr>
            <p:cNvSpPr/>
            <p:nvPr/>
          </p:nvSpPr>
          <p:spPr>
            <a:xfrm>
              <a:off x="8221327" y="2657000"/>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07575923-BAB7-4A8E-8531-C98E85BEC85E}"/>
                </a:ext>
              </a:extLst>
            </p:cNvPr>
            <p:cNvSpPr/>
            <p:nvPr/>
          </p:nvSpPr>
          <p:spPr>
            <a:xfrm>
              <a:off x="8020896" y="2482196"/>
              <a:ext cx="108000" cy="108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9FA03CF2-3667-4149-B6DD-2DE73D066B00}"/>
                </a:ext>
              </a:extLst>
            </p:cNvPr>
            <p:cNvSpPr/>
            <p:nvPr/>
          </p:nvSpPr>
          <p:spPr>
            <a:xfrm>
              <a:off x="9062072" y="2480284"/>
              <a:ext cx="108000" cy="108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568A27D5-2307-4A80-9C31-D22DBDBE1BC6}"/>
                </a:ext>
              </a:extLst>
            </p:cNvPr>
            <p:cNvSpPr/>
            <p:nvPr/>
          </p:nvSpPr>
          <p:spPr>
            <a:xfrm>
              <a:off x="8536497" y="3618458"/>
              <a:ext cx="108000" cy="108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34C5D395-1FA2-4C51-BED6-DC99F98F62CB}"/>
                </a:ext>
              </a:extLst>
            </p:cNvPr>
            <p:cNvSpPr/>
            <p:nvPr/>
          </p:nvSpPr>
          <p:spPr>
            <a:xfrm>
              <a:off x="8007764" y="3343634"/>
              <a:ext cx="108000" cy="108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2A3528C7-EF2F-4014-AB8C-A5AB9BE39BF0}"/>
                </a:ext>
              </a:extLst>
            </p:cNvPr>
            <p:cNvSpPr/>
            <p:nvPr/>
          </p:nvSpPr>
          <p:spPr>
            <a:xfrm>
              <a:off x="9107353" y="3317508"/>
              <a:ext cx="108000" cy="108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a16="http://schemas.microsoft.com/office/drawing/2014/main" id="{DDAE09F7-796C-4C90-A871-8390E308200A}"/>
                </a:ext>
              </a:extLst>
            </p:cNvPr>
            <p:cNvSpPr/>
            <p:nvPr/>
          </p:nvSpPr>
          <p:spPr>
            <a:xfrm>
              <a:off x="8544689" y="2238963"/>
              <a:ext cx="108000" cy="108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6" name="椭圆 165">
            <a:extLst>
              <a:ext uri="{FF2B5EF4-FFF2-40B4-BE49-F238E27FC236}">
                <a16:creationId xmlns:a16="http://schemas.microsoft.com/office/drawing/2014/main" id="{67365EEC-82A3-43F0-977F-880A9537EF96}"/>
              </a:ext>
            </a:extLst>
          </p:cNvPr>
          <p:cNvSpPr/>
          <p:nvPr/>
        </p:nvSpPr>
        <p:spPr>
          <a:xfrm rot="19096046">
            <a:off x="3680992" y="4053822"/>
            <a:ext cx="165426" cy="1654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a:extLst>
              <a:ext uri="{FF2B5EF4-FFF2-40B4-BE49-F238E27FC236}">
                <a16:creationId xmlns:a16="http://schemas.microsoft.com/office/drawing/2014/main" id="{260E0C94-02CD-4E16-90E0-8632570B50D7}"/>
              </a:ext>
            </a:extLst>
          </p:cNvPr>
          <p:cNvSpPr/>
          <p:nvPr/>
        </p:nvSpPr>
        <p:spPr>
          <a:xfrm>
            <a:off x="5360905" y="3942418"/>
            <a:ext cx="418641" cy="418641"/>
          </a:xfrm>
          <a:prstGeom prst="rect">
            <a:avLst/>
          </a:prstGeom>
          <a:solidFill>
            <a:schemeClr val="accent1">
              <a:lumMod val="40000"/>
              <a:lumOff val="60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F6FCE123-4F15-46B6-9879-F7992C25DA2A}"/>
              </a:ext>
            </a:extLst>
          </p:cNvPr>
          <p:cNvSpPr/>
          <p:nvPr/>
        </p:nvSpPr>
        <p:spPr>
          <a:xfrm>
            <a:off x="4944144" y="3942418"/>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a:extLst>
              <a:ext uri="{FF2B5EF4-FFF2-40B4-BE49-F238E27FC236}">
                <a16:creationId xmlns:a16="http://schemas.microsoft.com/office/drawing/2014/main" id="{88AF27B6-0608-4B9D-A6D1-62DC379D08D5}"/>
              </a:ext>
            </a:extLst>
          </p:cNvPr>
          <p:cNvSpPr/>
          <p:nvPr/>
        </p:nvSpPr>
        <p:spPr>
          <a:xfrm>
            <a:off x="4536689" y="3940710"/>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a:extLst>
              <a:ext uri="{FF2B5EF4-FFF2-40B4-BE49-F238E27FC236}">
                <a16:creationId xmlns:a16="http://schemas.microsoft.com/office/drawing/2014/main" id="{301AF5FD-2F6F-4831-9CB8-5AEE4A40AAFD}"/>
              </a:ext>
            </a:extLst>
          </p:cNvPr>
          <p:cNvSpPr/>
          <p:nvPr/>
        </p:nvSpPr>
        <p:spPr>
          <a:xfrm>
            <a:off x="4137696" y="3940710"/>
            <a:ext cx="418641" cy="418641"/>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1" name="矩形 170">
            <a:extLst>
              <a:ext uri="{FF2B5EF4-FFF2-40B4-BE49-F238E27FC236}">
                <a16:creationId xmlns:a16="http://schemas.microsoft.com/office/drawing/2014/main" id="{B07E9046-AB10-4D93-A217-516DBC9BD42A}"/>
              </a:ext>
            </a:extLst>
          </p:cNvPr>
          <p:cNvSpPr/>
          <p:nvPr/>
        </p:nvSpPr>
        <p:spPr>
          <a:xfrm>
            <a:off x="4494072" y="3944102"/>
            <a:ext cx="535724"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EV</a:t>
            </a:r>
            <a:r>
              <a:rPr lang="en-US" altLang="zh-CN" baseline="-25000" dirty="0" err="1">
                <a:latin typeface="微软雅黑 Light" panose="020B0502040204020203" pitchFamily="34" charset="-122"/>
                <a:ea typeface="微软雅黑 Light" panose="020B0502040204020203" pitchFamily="34" charset="-122"/>
              </a:rPr>
              <a:t>v</a:t>
            </a:r>
            <a:endParaRPr lang="zh-CN" altLang="en-US" dirty="0"/>
          </a:p>
        </p:txBody>
      </p:sp>
      <p:sp>
        <p:nvSpPr>
          <p:cNvPr id="172" name="矩形 171">
            <a:extLst>
              <a:ext uri="{FF2B5EF4-FFF2-40B4-BE49-F238E27FC236}">
                <a16:creationId xmlns:a16="http://schemas.microsoft.com/office/drawing/2014/main" id="{8B9D2A2A-E326-4621-9C4E-2A6C427C072E}"/>
              </a:ext>
            </a:extLst>
          </p:cNvPr>
          <p:cNvSpPr/>
          <p:nvPr/>
        </p:nvSpPr>
        <p:spPr>
          <a:xfrm>
            <a:off x="4901853" y="3938359"/>
            <a:ext cx="522900"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ER</a:t>
            </a:r>
            <a:r>
              <a:rPr lang="en-US" altLang="zh-CN" baseline="-25000" dirty="0" err="1">
                <a:latin typeface="微软雅黑 Light" panose="020B0502040204020203" pitchFamily="34" charset="-122"/>
                <a:ea typeface="微软雅黑 Light" panose="020B0502040204020203" pitchFamily="34" charset="-122"/>
              </a:rPr>
              <a:t>v</a:t>
            </a:r>
            <a:endParaRPr lang="zh-CN" altLang="en-US" dirty="0"/>
          </a:p>
        </p:txBody>
      </p:sp>
      <p:sp>
        <p:nvSpPr>
          <p:cNvPr id="173" name="矩形 172">
            <a:extLst>
              <a:ext uri="{FF2B5EF4-FFF2-40B4-BE49-F238E27FC236}">
                <a16:creationId xmlns:a16="http://schemas.microsoft.com/office/drawing/2014/main" id="{28A2563A-B899-4014-BB13-A6EE0A04CFA8}"/>
              </a:ext>
            </a:extLst>
          </p:cNvPr>
          <p:cNvSpPr/>
          <p:nvPr/>
        </p:nvSpPr>
        <p:spPr>
          <a:xfrm>
            <a:off x="5331679" y="3943330"/>
            <a:ext cx="508473"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ES</a:t>
            </a:r>
            <a:r>
              <a:rPr lang="en-US" altLang="zh-CN" baseline="-25000" dirty="0" err="1">
                <a:latin typeface="微软雅黑 Light" panose="020B0502040204020203" pitchFamily="34" charset="-122"/>
                <a:ea typeface="微软雅黑 Light" panose="020B0502040204020203" pitchFamily="34" charset="-122"/>
              </a:rPr>
              <a:t>v</a:t>
            </a:r>
            <a:endParaRPr lang="zh-CN" altLang="en-US" dirty="0"/>
          </a:p>
        </p:txBody>
      </p:sp>
      <p:sp>
        <p:nvSpPr>
          <p:cNvPr id="175" name="椭圆 174">
            <a:extLst>
              <a:ext uri="{FF2B5EF4-FFF2-40B4-BE49-F238E27FC236}">
                <a16:creationId xmlns:a16="http://schemas.microsoft.com/office/drawing/2014/main" id="{A9F8C177-23E5-42E7-A05B-42E3D99DA1E6}"/>
              </a:ext>
            </a:extLst>
          </p:cNvPr>
          <p:cNvSpPr/>
          <p:nvPr/>
        </p:nvSpPr>
        <p:spPr>
          <a:xfrm rot="19096046">
            <a:off x="3667802" y="4613312"/>
            <a:ext cx="165426" cy="16542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a:extLst>
              <a:ext uri="{FF2B5EF4-FFF2-40B4-BE49-F238E27FC236}">
                <a16:creationId xmlns:a16="http://schemas.microsoft.com/office/drawing/2014/main" id="{626655B2-E2A0-4816-84A6-7FA7381DFF29}"/>
              </a:ext>
            </a:extLst>
          </p:cNvPr>
          <p:cNvSpPr/>
          <p:nvPr/>
        </p:nvSpPr>
        <p:spPr>
          <a:xfrm rot="19096046">
            <a:off x="3668358" y="5040029"/>
            <a:ext cx="165426" cy="16542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a:extLst>
              <a:ext uri="{FF2B5EF4-FFF2-40B4-BE49-F238E27FC236}">
                <a16:creationId xmlns:a16="http://schemas.microsoft.com/office/drawing/2014/main" id="{1EBAB688-A359-4BB7-9C1E-1ACBD7357D35}"/>
              </a:ext>
            </a:extLst>
          </p:cNvPr>
          <p:cNvSpPr/>
          <p:nvPr/>
        </p:nvSpPr>
        <p:spPr>
          <a:xfrm rot="19096046">
            <a:off x="3669274" y="5493143"/>
            <a:ext cx="165426" cy="16542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F46F10FF-BF18-4C63-9185-7134A7791C56}"/>
              </a:ext>
            </a:extLst>
          </p:cNvPr>
          <p:cNvSpPr/>
          <p:nvPr/>
        </p:nvSpPr>
        <p:spPr>
          <a:xfrm rot="19096046">
            <a:off x="3667802" y="5935898"/>
            <a:ext cx="165426" cy="16542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a:extLst>
              <a:ext uri="{FF2B5EF4-FFF2-40B4-BE49-F238E27FC236}">
                <a16:creationId xmlns:a16="http://schemas.microsoft.com/office/drawing/2014/main" id="{EB451574-9DB7-45BF-A14D-7AC420B85EBC}"/>
              </a:ext>
            </a:extLst>
          </p:cNvPr>
          <p:cNvSpPr/>
          <p:nvPr/>
        </p:nvSpPr>
        <p:spPr>
          <a:xfrm>
            <a:off x="3766942" y="3959307"/>
            <a:ext cx="385042" cy="369332"/>
          </a:xfrm>
          <a:prstGeom prst="rect">
            <a:avLst/>
          </a:prstGeom>
        </p:spPr>
        <p:txBody>
          <a:bodyPr wrap="none">
            <a:spAutoFit/>
          </a:bodyPr>
          <a:lstStyle/>
          <a:p>
            <a:r>
              <a:rPr lang="en-US" altLang="zh-CN" i="1" dirty="0" err="1">
                <a:latin typeface="微软雅黑 Light" panose="020B0502040204020203" pitchFamily="34" charset="-122"/>
                <a:ea typeface="微软雅黑 Light" panose="020B0502040204020203" pitchFamily="34" charset="-122"/>
              </a:rPr>
              <a:t>E</a:t>
            </a:r>
            <a:r>
              <a:rPr lang="en-US" altLang="zh-CN" i="1" baseline="-25000" dirty="0" err="1">
                <a:latin typeface="微软雅黑 Light" panose="020B0502040204020203" pitchFamily="34" charset="-122"/>
                <a:ea typeface="微软雅黑 Light" panose="020B0502040204020203" pitchFamily="34" charset="-122"/>
              </a:rPr>
              <a:t>v</a:t>
            </a:r>
            <a:endParaRPr lang="zh-CN" altLang="en-US" i="1" dirty="0"/>
          </a:p>
        </p:txBody>
      </p:sp>
      <p:cxnSp>
        <p:nvCxnSpPr>
          <p:cNvPr id="180" name="直接箭头连接符 179">
            <a:extLst>
              <a:ext uri="{FF2B5EF4-FFF2-40B4-BE49-F238E27FC236}">
                <a16:creationId xmlns:a16="http://schemas.microsoft.com/office/drawing/2014/main" id="{5DB662D7-749D-43FF-B6A8-2CBF94222085}"/>
              </a:ext>
            </a:extLst>
          </p:cNvPr>
          <p:cNvCxnSpPr/>
          <p:nvPr/>
        </p:nvCxnSpPr>
        <p:spPr>
          <a:xfrm>
            <a:off x="3864483" y="4005413"/>
            <a:ext cx="22017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3" name="矩形 182">
            <a:extLst>
              <a:ext uri="{FF2B5EF4-FFF2-40B4-BE49-F238E27FC236}">
                <a16:creationId xmlns:a16="http://schemas.microsoft.com/office/drawing/2014/main" id="{E6CEC5F8-A392-4766-A919-878FC412976F}"/>
              </a:ext>
            </a:extLst>
          </p:cNvPr>
          <p:cNvSpPr/>
          <p:nvPr/>
        </p:nvSpPr>
        <p:spPr>
          <a:xfrm>
            <a:off x="7056771" y="4116881"/>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a:extLst>
              <a:ext uri="{FF2B5EF4-FFF2-40B4-BE49-F238E27FC236}">
                <a16:creationId xmlns:a16="http://schemas.microsoft.com/office/drawing/2014/main" id="{51D921D2-7A5E-4565-9352-9E294CF6617A}"/>
              </a:ext>
            </a:extLst>
          </p:cNvPr>
          <p:cNvSpPr/>
          <p:nvPr/>
        </p:nvSpPr>
        <p:spPr>
          <a:xfrm>
            <a:off x="7014154" y="4115185"/>
            <a:ext cx="535724"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EV</a:t>
            </a:r>
            <a:r>
              <a:rPr lang="en-US" altLang="zh-CN" baseline="-25000" dirty="0" err="1">
                <a:latin typeface="微软雅黑 Light" panose="020B0502040204020203" pitchFamily="34" charset="-122"/>
                <a:ea typeface="微软雅黑 Light" panose="020B0502040204020203" pitchFamily="34" charset="-122"/>
              </a:rPr>
              <a:t>v</a:t>
            </a:r>
            <a:endParaRPr lang="zh-CN" altLang="en-US" dirty="0"/>
          </a:p>
        </p:txBody>
      </p:sp>
      <p:sp>
        <p:nvSpPr>
          <p:cNvPr id="185" name="矩形 184">
            <a:extLst>
              <a:ext uri="{FF2B5EF4-FFF2-40B4-BE49-F238E27FC236}">
                <a16:creationId xmlns:a16="http://schemas.microsoft.com/office/drawing/2014/main" id="{413BFE1C-39C6-4511-AD96-6BD02CD69488}"/>
              </a:ext>
            </a:extLst>
          </p:cNvPr>
          <p:cNvSpPr/>
          <p:nvPr/>
        </p:nvSpPr>
        <p:spPr>
          <a:xfrm>
            <a:off x="7465071" y="4115817"/>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a:extLst>
              <a:ext uri="{FF2B5EF4-FFF2-40B4-BE49-F238E27FC236}">
                <a16:creationId xmlns:a16="http://schemas.microsoft.com/office/drawing/2014/main" id="{7DE2E460-469F-459E-823E-49D28B80D248}"/>
              </a:ext>
            </a:extLst>
          </p:cNvPr>
          <p:cNvSpPr/>
          <p:nvPr/>
        </p:nvSpPr>
        <p:spPr>
          <a:xfrm>
            <a:off x="7422454" y="4119209"/>
            <a:ext cx="535724"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EV</a:t>
            </a:r>
            <a:r>
              <a:rPr lang="en-US" altLang="zh-CN" baseline="-25000" dirty="0" err="1">
                <a:latin typeface="微软雅黑 Light" panose="020B0502040204020203" pitchFamily="34" charset="-122"/>
                <a:ea typeface="微软雅黑 Light" panose="020B0502040204020203" pitchFamily="34" charset="-122"/>
              </a:rPr>
              <a:t>v</a:t>
            </a:r>
            <a:endParaRPr lang="zh-CN" altLang="en-US" dirty="0"/>
          </a:p>
        </p:txBody>
      </p:sp>
      <p:sp>
        <p:nvSpPr>
          <p:cNvPr id="187" name="矩形 186">
            <a:extLst>
              <a:ext uri="{FF2B5EF4-FFF2-40B4-BE49-F238E27FC236}">
                <a16:creationId xmlns:a16="http://schemas.microsoft.com/office/drawing/2014/main" id="{BF0F3ED8-E0F3-45BC-9A96-FDD39D6006B2}"/>
              </a:ext>
            </a:extLst>
          </p:cNvPr>
          <p:cNvSpPr/>
          <p:nvPr/>
        </p:nvSpPr>
        <p:spPr>
          <a:xfrm>
            <a:off x="7891935" y="4116881"/>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a:extLst>
              <a:ext uri="{FF2B5EF4-FFF2-40B4-BE49-F238E27FC236}">
                <a16:creationId xmlns:a16="http://schemas.microsoft.com/office/drawing/2014/main" id="{47786E59-7509-4BDD-9817-A7111742DA48}"/>
              </a:ext>
            </a:extLst>
          </p:cNvPr>
          <p:cNvSpPr/>
          <p:nvPr/>
        </p:nvSpPr>
        <p:spPr>
          <a:xfrm>
            <a:off x="7849318" y="4122810"/>
            <a:ext cx="535724"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EV</a:t>
            </a:r>
            <a:r>
              <a:rPr lang="en-US" altLang="zh-CN" baseline="-25000" dirty="0" err="1">
                <a:latin typeface="微软雅黑 Light" panose="020B0502040204020203" pitchFamily="34" charset="-122"/>
                <a:ea typeface="微软雅黑 Light" panose="020B0502040204020203" pitchFamily="34" charset="-122"/>
              </a:rPr>
              <a:t>v</a:t>
            </a:r>
            <a:endParaRPr lang="zh-CN" altLang="en-US" dirty="0"/>
          </a:p>
        </p:txBody>
      </p:sp>
      <p:sp>
        <p:nvSpPr>
          <p:cNvPr id="189" name="矩形 188">
            <a:extLst>
              <a:ext uri="{FF2B5EF4-FFF2-40B4-BE49-F238E27FC236}">
                <a16:creationId xmlns:a16="http://schemas.microsoft.com/office/drawing/2014/main" id="{551E7BE1-BB44-4167-81DE-83FC9DBDC264}"/>
              </a:ext>
            </a:extLst>
          </p:cNvPr>
          <p:cNvSpPr/>
          <p:nvPr/>
        </p:nvSpPr>
        <p:spPr>
          <a:xfrm>
            <a:off x="8311066" y="4118084"/>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a:extLst>
              <a:ext uri="{FF2B5EF4-FFF2-40B4-BE49-F238E27FC236}">
                <a16:creationId xmlns:a16="http://schemas.microsoft.com/office/drawing/2014/main" id="{0DA3A554-DFA0-43F4-8EF6-AF8455D931FF}"/>
              </a:ext>
            </a:extLst>
          </p:cNvPr>
          <p:cNvSpPr/>
          <p:nvPr/>
        </p:nvSpPr>
        <p:spPr>
          <a:xfrm>
            <a:off x="8268449" y="4121476"/>
            <a:ext cx="535724"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EV</a:t>
            </a:r>
            <a:r>
              <a:rPr lang="en-US" altLang="zh-CN" baseline="-25000" dirty="0" err="1">
                <a:latin typeface="微软雅黑 Light" panose="020B0502040204020203" pitchFamily="34" charset="-122"/>
                <a:ea typeface="微软雅黑 Light" panose="020B0502040204020203" pitchFamily="34" charset="-122"/>
              </a:rPr>
              <a:t>v</a:t>
            </a:r>
            <a:endParaRPr lang="zh-CN" altLang="en-US" dirty="0"/>
          </a:p>
        </p:txBody>
      </p:sp>
      <p:sp>
        <p:nvSpPr>
          <p:cNvPr id="191" name="矩形 190">
            <a:extLst>
              <a:ext uri="{FF2B5EF4-FFF2-40B4-BE49-F238E27FC236}">
                <a16:creationId xmlns:a16="http://schemas.microsoft.com/office/drawing/2014/main" id="{1935E080-DE32-48B5-A690-1FC335F1F511}"/>
              </a:ext>
            </a:extLst>
          </p:cNvPr>
          <p:cNvSpPr/>
          <p:nvPr/>
        </p:nvSpPr>
        <p:spPr>
          <a:xfrm>
            <a:off x="7056771" y="4707281"/>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A930C109-046E-4858-9E54-CFEF03E0125E}"/>
              </a:ext>
            </a:extLst>
          </p:cNvPr>
          <p:cNvSpPr/>
          <p:nvPr/>
        </p:nvSpPr>
        <p:spPr>
          <a:xfrm>
            <a:off x="7014154" y="4717464"/>
            <a:ext cx="636713"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EV</a:t>
            </a:r>
            <a:r>
              <a:rPr lang="en-US" altLang="zh-CN" baseline="-25000" dirty="0">
                <a:latin typeface="微软雅黑 Light" panose="020B0502040204020203" pitchFamily="34" charset="-122"/>
                <a:ea typeface="微软雅黑 Light" panose="020B0502040204020203" pitchFamily="34" charset="-122"/>
              </a:rPr>
              <a:t>44</a:t>
            </a:r>
            <a:endParaRPr lang="zh-CN" altLang="en-US" dirty="0"/>
          </a:p>
        </p:txBody>
      </p:sp>
      <p:sp>
        <p:nvSpPr>
          <p:cNvPr id="202" name="矩形 201">
            <a:extLst>
              <a:ext uri="{FF2B5EF4-FFF2-40B4-BE49-F238E27FC236}">
                <a16:creationId xmlns:a16="http://schemas.microsoft.com/office/drawing/2014/main" id="{33960094-E92C-4349-B40E-097FD1332A2F}"/>
              </a:ext>
            </a:extLst>
          </p:cNvPr>
          <p:cNvSpPr/>
          <p:nvPr/>
        </p:nvSpPr>
        <p:spPr>
          <a:xfrm>
            <a:off x="7465071" y="4707079"/>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a:extLst>
              <a:ext uri="{FF2B5EF4-FFF2-40B4-BE49-F238E27FC236}">
                <a16:creationId xmlns:a16="http://schemas.microsoft.com/office/drawing/2014/main" id="{F77D9D9D-BA2B-47FB-9663-F5666723FD64}"/>
              </a:ext>
            </a:extLst>
          </p:cNvPr>
          <p:cNvSpPr/>
          <p:nvPr/>
        </p:nvSpPr>
        <p:spPr>
          <a:xfrm>
            <a:off x="7422454" y="4710471"/>
            <a:ext cx="54534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EV</a:t>
            </a:r>
            <a:r>
              <a:rPr lang="en-US" altLang="zh-CN" baseline="-25000" dirty="0">
                <a:latin typeface="微软雅黑 Light" panose="020B0502040204020203" pitchFamily="34" charset="-122"/>
                <a:ea typeface="微软雅黑 Light" panose="020B0502040204020203" pitchFamily="34" charset="-122"/>
              </a:rPr>
              <a:t>3</a:t>
            </a:r>
            <a:endParaRPr lang="zh-CN" altLang="en-US" dirty="0"/>
          </a:p>
        </p:txBody>
      </p:sp>
      <p:sp>
        <p:nvSpPr>
          <p:cNvPr id="218" name="矩形 217">
            <a:extLst>
              <a:ext uri="{FF2B5EF4-FFF2-40B4-BE49-F238E27FC236}">
                <a16:creationId xmlns:a16="http://schemas.microsoft.com/office/drawing/2014/main" id="{20325315-8595-45B9-8922-ED889BDE80E0}"/>
              </a:ext>
            </a:extLst>
          </p:cNvPr>
          <p:cNvSpPr/>
          <p:nvPr/>
        </p:nvSpPr>
        <p:spPr>
          <a:xfrm>
            <a:off x="7891935" y="4707281"/>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矩形 220">
            <a:extLst>
              <a:ext uri="{FF2B5EF4-FFF2-40B4-BE49-F238E27FC236}">
                <a16:creationId xmlns:a16="http://schemas.microsoft.com/office/drawing/2014/main" id="{DAD9D389-86B5-40E5-A91D-C1EAF2AE3293}"/>
              </a:ext>
            </a:extLst>
          </p:cNvPr>
          <p:cNvSpPr/>
          <p:nvPr/>
        </p:nvSpPr>
        <p:spPr>
          <a:xfrm>
            <a:off x="7849318" y="4714072"/>
            <a:ext cx="54534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EV</a:t>
            </a:r>
            <a:r>
              <a:rPr lang="en-US" altLang="zh-CN" baseline="-25000" dirty="0">
                <a:latin typeface="微软雅黑 Light" panose="020B0502040204020203" pitchFamily="34" charset="-122"/>
                <a:ea typeface="微软雅黑 Light" panose="020B0502040204020203" pitchFamily="34" charset="-122"/>
              </a:rPr>
              <a:t>2</a:t>
            </a:r>
            <a:endParaRPr lang="zh-CN" altLang="en-US" dirty="0"/>
          </a:p>
        </p:txBody>
      </p:sp>
      <p:sp>
        <p:nvSpPr>
          <p:cNvPr id="222" name="矩形 221">
            <a:extLst>
              <a:ext uri="{FF2B5EF4-FFF2-40B4-BE49-F238E27FC236}">
                <a16:creationId xmlns:a16="http://schemas.microsoft.com/office/drawing/2014/main" id="{0CAB0471-CC53-47CB-BFC5-993FF4677D87}"/>
              </a:ext>
            </a:extLst>
          </p:cNvPr>
          <p:cNvSpPr/>
          <p:nvPr/>
        </p:nvSpPr>
        <p:spPr>
          <a:xfrm>
            <a:off x="8311066" y="4707281"/>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E3F33980-F3CF-4D01-B668-07800CFE18DB}"/>
              </a:ext>
            </a:extLst>
          </p:cNvPr>
          <p:cNvSpPr/>
          <p:nvPr/>
        </p:nvSpPr>
        <p:spPr>
          <a:xfrm>
            <a:off x="8268449" y="4712738"/>
            <a:ext cx="519694"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EV</a:t>
            </a:r>
            <a:r>
              <a:rPr lang="en-US" altLang="zh-CN" baseline="-25000" dirty="0">
                <a:latin typeface="微软雅黑 Light" panose="020B0502040204020203" pitchFamily="34" charset="-122"/>
                <a:ea typeface="微软雅黑 Light" panose="020B0502040204020203" pitchFamily="34" charset="-122"/>
              </a:rPr>
              <a:t>1</a:t>
            </a:r>
            <a:endParaRPr lang="zh-CN" altLang="en-US" dirty="0"/>
          </a:p>
        </p:txBody>
      </p:sp>
      <p:sp>
        <p:nvSpPr>
          <p:cNvPr id="224" name="椭圆 223">
            <a:extLst>
              <a:ext uri="{FF2B5EF4-FFF2-40B4-BE49-F238E27FC236}">
                <a16:creationId xmlns:a16="http://schemas.microsoft.com/office/drawing/2014/main" id="{78FD1B92-3B9A-4D2B-9E39-37CA3443916D}"/>
              </a:ext>
            </a:extLst>
          </p:cNvPr>
          <p:cNvSpPr/>
          <p:nvPr/>
        </p:nvSpPr>
        <p:spPr>
          <a:xfrm rot="19096046">
            <a:off x="6488950" y="4212023"/>
            <a:ext cx="165426" cy="1654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a:extLst>
              <a:ext uri="{FF2B5EF4-FFF2-40B4-BE49-F238E27FC236}">
                <a16:creationId xmlns:a16="http://schemas.microsoft.com/office/drawing/2014/main" id="{4A13C5B9-D92B-4636-BEDD-7746E88732AA}"/>
              </a:ext>
            </a:extLst>
          </p:cNvPr>
          <p:cNvSpPr/>
          <p:nvPr/>
        </p:nvSpPr>
        <p:spPr>
          <a:xfrm>
            <a:off x="6574900" y="4117508"/>
            <a:ext cx="535724" cy="369332"/>
          </a:xfrm>
          <a:prstGeom prst="rect">
            <a:avLst/>
          </a:prstGeom>
        </p:spPr>
        <p:txBody>
          <a:bodyPr wrap="none">
            <a:spAutoFit/>
          </a:bodyPr>
          <a:lstStyle/>
          <a:p>
            <a:r>
              <a:rPr lang="en-US" altLang="zh-CN" i="1" dirty="0" err="1">
                <a:latin typeface="微软雅黑 Light" panose="020B0502040204020203" pitchFamily="34" charset="-122"/>
                <a:ea typeface="微软雅黑 Light" panose="020B0502040204020203" pitchFamily="34" charset="-122"/>
              </a:rPr>
              <a:t>EV</a:t>
            </a:r>
            <a:r>
              <a:rPr lang="en-US" altLang="zh-CN" i="1" baseline="-25000" dirty="0" err="1">
                <a:latin typeface="微软雅黑 Light" panose="020B0502040204020203" pitchFamily="34" charset="-122"/>
                <a:ea typeface="微软雅黑 Light" panose="020B0502040204020203" pitchFamily="34" charset="-122"/>
              </a:rPr>
              <a:t>v</a:t>
            </a:r>
            <a:endParaRPr lang="zh-CN" altLang="en-US" i="1" dirty="0"/>
          </a:p>
        </p:txBody>
      </p:sp>
      <p:cxnSp>
        <p:nvCxnSpPr>
          <p:cNvPr id="226" name="直接箭头连接符 225">
            <a:extLst>
              <a:ext uri="{FF2B5EF4-FFF2-40B4-BE49-F238E27FC236}">
                <a16:creationId xmlns:a16="http://schemas.microsoft.com/office/drawing/2014/main" id="{CF8F7E9C-7CD1-4F4E-A057-8A1EABE430C5}"/>
              </a:ext>
            </a:extLst>
          </p:cNvPr>
          <p:cNvCxnSpPr>
            <a:cxnSpLocks/>
          </p:cNvCxnSpPr>
          <p:nvPr/>
        </p:nvCxnSpPr>
        <p:spPr>
          <a:xfrm>
            <a:off x="6672441" y="4163614"/>
            <a:ext cx="341713"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46" name="椭圆 245">
            <a:extLst>
              <a:ext uri="{FF2B5EF4-FFF2-40B4-BE49-F238E27FC236}">
                <a16:creationId xmlns:a16="http://schemas.microsoft.com/office/drawing/2014/main" id="{E0537B6B-2240-4685-ABD0-B924CBC3488A}"/>
              </a:ext>
            </a:extLst>
          </p:cNvPr>
          <p:cNvSpPr/>
          <p:nvPr/>
        </p:nvSpPr>
        <p:spPr>
          <a:xfrm rot="19096046">
            <a:off x="6498129" y="4816117"/>
            <a:ext cx="165426" cy="16542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9DE65148-38BA-46FC-8D96-24E32446E799}"/>
              </a:ext>
            </a:extLst>
          </p:cNvPr>
          <p:cNvSpPr/>
          <p:nvPr/>
        </p:nvSpPr>
        <p:spPr>
          <a:xfrm>
            <a:off x="6584079" y="4721602"/>
            <a:ext cx="536172" cy="369332"/>
          </a:xfrm>
          <a:prstGeom prst="rect">
            <a:avLst/>
          </a:prstGeom>
        </p:spPr>
        <p:txBody>
          <a:bodyPr wrap="none">
            <a:spAutoFit/>
          </a:bodyPr>
          <a:lstStyle/>
          <a:p>
            <a:r>
              <a:rPr lang="en-US" altLang="zh-CN" i="1" dirty="0" err="1">
                <a:latin typeface="微软雅黑 Light" panose="020B0502040204020203" pitchFamily="34" charset="-122"/>
                <a:ea typeface="微软雅黑 Light" panose="020B0502040204020203" pitchFamily="34" charset="-122"/>
              </a:rPr>
              <a:t>EV</a:t>
            </a:r>
            <a:r>
              <a:rPr lang="en-US" altLang="zh-CN" i="1" baseline="-25000" dirty="0" err="1">
                <a:latin typeface="微软雅黑 Light" panose="020B0502040204020203" pitchFamily="34" charset="-122"/>
                <a:ea typeface="微软雅黑 Light" panose="020B0502040204020203" pitchFamily="34" charset="-122"/>
              </a:rPr>
              <a:t>n</a:t>
            </a:r>
            <a:endParaRPr lang="zh-CN" altLang="en-US" i="1" dirty="0"/>
          </a:p>
        </p:txBody>
      </p:sp>
      <p:cxnSp>
        <p:nvCxnSpPr>
          <p:cNvPr id="248" name="直接箭头连接符 247">
            <a:extLst>
              <a:ext uri="{FF2B5EF4-FFF2-40B4-BE49-F238E27FC236}">
                <a16:creationId xmlns:a16="http://schemas.microsoft.com/office/drawing/2014/main" id="{D1C947D8-457E-4223-AD6C-EB71FE691214}"/>
              </a:ext>
            </a:extLst>
          </p:cNvPr>
          <p:cNvCxnSpPr>
            <a:cxnSpLocks/>
          </p:cNvCxnSpPr>
          <p:nvPr/>
        </p:nvCxnSpPr>
        <p:spPr>
          <a:xfrm>
            <a:off x="6681620" y="4767708"/>
            <a:ext cx="332534"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18" name="矩形 317">
            <a:extLst>
              <a:ext uri="{FF2B5EF4-FFF2-40B4-BE49-F238E27FC236}">
                <a16:creationId xmlns:a16="http://schemas.microsoft.com/office/drawing/2014/main" id="{B39F7A92-7CDD-4F00-B9D1-C8F94F2631D9}"/>
              </a:ext>
            </a:extLst>
          </p:cNvPr>
          <p:cNvSpPr/>
          <p:nvPr/>
        </p:nvSpPr>
        <p:spPr>
          <a:xfrm>
            <a:off x="9851345" y="4717107"/>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矩形 318">
            <a:extLst>
              <a:ext uri="{FF2B5EF4-FFF2-40B4-BE49-F238E27FC236}">
                <a16:creationId xmlns:a16="http://schemas.microsoft.com/office/drawing/2014/main" id="{21144A41-3927-4379-8DFE-45B902156FA2}"/>
              </a:ext>
            </a:extLst>
          </p:cNvPr>
          <p:cNvSpPr/>
          <p:nvPr/>
        </p:nvSpPr>
        <p:spPr>
          <a:xfrm>
            <a:off x="9859113" y="4733631"/>
            <a:ext cx="409086"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p</a:t>
            </a:r>
            <a:r>
              <a:rPr lang="en-US" altLang="zh-CN" baseline="-25000" dirty="0">
                <a:latin typeface="微软雅黑 Light" panose="020B0502040204020203" pitchFamily="34" charset="-122"/>
                <a:ea typeface="微软雅黑 Light" panose="020B0502040204020203" pitchFamily="34" charset="-122"/>
              </a:rPr>
              <a:t>8</a:t>
            </a:r>
            <a:endParaRPr lang="zh-CN" altLang="en-US" dirty="0"/>
          </a:p>
        </p:txBody>
      </p:sp>
      <p:sp>
        <p:nvSpPr>
          <p:cNvPr id="320" name="矩形 319">
            <a:extLst>
              <a:ext uri="{FF2B5EF4-FFF2-40B4-BE49-F238E27FC236}">
                <a16:creationId xmlns:a16="http://schemas.microsoft.com/office/drawing/2014/main" id="{14722143-45D8-4706-9B3F-C0D8A2EC8993}"/>
              </a:ext>
            </a:extLst>
          </p:cNvPr>
          <p:cNvSpPr/>
          <p:nvPr/>
        </p:nvSpPr>
        <p:spPr>
          <a:xfrm>
            <a:off x="10270032" y="4715938"/>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矩形 320">
            <a:extLst>
              <a:ext uri="{FF2B5EF4-FFF2-40B4-BE49-F238E27FC236}">
                <a16:creationId xmlns:a16="http://schemas.microsoft.com/office/drawing/2014/main" id="{8A6F05BA-0CBE-4FD7-9898-9D8C2EBD2900}"/>
              </a:ext>
            </a:extLst>
          </p:cNvPr>
          <p:cNvSpPr/>
          <p:nvPr/>
        </p:nvSpPr>
        <p:spPr>
          <a:xfrm>
            <a:off x="10277800" y="4732462"/>
            <a:ext cx="407484"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p</a:t>
            </a:r>
            <a:r>
              <a:rPr lang="en-US" altLang="zh-CN" baseline="-25000" dirty="0">
                <a:latin typeface="微软雅黑 Light" panose="020B0502040204020203" pitchFamily="34" charset="-122"/>
                <a:ea typeface="微软雅黑 Light" panose="020B0502040204020203" pitchFamily="34" charset="-122"/>
              </a:rPr>
              <a:t>7</a:t>
            </a:r>
            <a:endParaRPr lang="zh-CN" altLang="en-US" dirty="0"/>
          </a:p>
        </p:txBody>
      </p:sp>
      <p:sp>
        <p:nvSpPr>
          <p:cNvPr id="322" name="矩形 321">
            <a:extLst>
              <a:ext uri="{FF2B5EF4-FFF2-40B4-BE49-F238E27FC236}">
                <a16:creationId xmlns:a16="http://schemas.microsoft.com/office/drawing/2014/main" id="{B1BA2A2A-C6B2-4A56-B49F-2839E417131F}"/>
              </a:ext>
            </a:extLst>
          </p:cNvPr>
          <p:cNvSpPr/>
          <p:nvPr/>
        </p:nvSpPr>
        <p:spPr>
          <a:xfrm>
            <a:off x="10682659" y="4715387"/>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矩形 322">
            <a:extLst>
              <a:ext uri="{FF2B5EF4-FFF2-40B4-BE49-F238E27FC236}">
                <a16:creationId xmlns:a16="http://schemas.microsoft.com/office/drawing/2014/main" id="{FD98C24B-FD4A-4A0B-BA08-BE9E7C95371A}"/>
              </a:ext>
            </a:extLst>
          </p:cNvPr>
          <p:cNvSpPr/>
          <p:nvPr/>
        </p:nvSpPr>
        <p:spPr>
          <a:xfrm>
            <a:off x="10690427" y="4731911"/>
            <a:ext cx="409086"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p</a:t>
            </a:r>
            <a:r>
              <a:rPr lang="en-US" altLang="zh-CN" baseline="-25000" dirty="0">
                <a:latin typeface="微软雅黑 Light" panose="020B0502040204020203" pitchFamily="34" charset="-122"/>
                <a:ea typeface="微软雅黑 Light" panose="020B0502040204020203" pitchFamily="34" charset="-122"/>
              </a:rPr>
              <a:t>6</a:t>
            </a:r>
            <a:endParaRPr lang="zh-CN" altLang="en-US" dirty="0"/>
          </a:p>
        </p:txBody>
      </p:sp>
      <p:sp>
        <p:nvSpPr>
          <p:cNvPr id="324" name="矩形 323">
            <a:extLst>
              <a:ext uri="{FF2B5EF4-FFF2-40B4-BE49-F238E27FC236}">
                <a16:creationId xmlns:a16="http://schemas.microsoft.com/office/drawing/2014/main" id="{C69C4DEC-B219-460E-93B3-F306E0BC8B27}"/>
              </a:ext>
            </a:extLst>
          </p:cNvPr>
          <p:cNvSpPr/>
          <p:nvPr/>
        </p:nvSpPr>
        <p:spPr>
          <a:xfrm>
            <a:off x="11081727" y="4715088"/>
            <a:ext cx="418641" cy="418641"/>
          </a:xfrm>
          <a:prstGeom prst="rect">
            <a:avLst/>
          </a:prstGeom>
          <a:solidFill>
            <a:srgbClr val="00B0F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矩形 324">
            <a:extLst>
              <a:ext uri="{FF2B5EF4-FFF2-40B4-BE49-F238E27FC236}">
                <a16:creationId xmlns:a16="http://schemas.microsoft.com/office/drawing/2014/main" id="{AB447E38-A37F-444F-BACF-1C040A80A885}"/>
              </a:ext>
            </a:extLst>
          </p:cNvPr>
          <p:cNvSpPr/>
          <p:nvPr/>
        </p:nvSpPr>
        <p:spPr>
          <a:xfrm>
            <a:off x="11089495" y="4731612"/>
            <a:ext cx="409086"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p</a:t>
            </a:r>
            <a:r>
              <a:rPr lang="en-US" altLang="zh-CN" baseline="-25000" dirty="0">
                <a:latin typeface="微软雅黑 Light" panose="020B0502040204020203" pitchFamily="34" charset="-122"/>
                <a:ea typeface="微软雅黑 Light" panose="020B0502040204020203" pitchFamily="34" charset="-122"/>
              </a:rPr>
              <a:t>5</a:t>
            </a:r>
            <a:endParaRPr lang="zh-CN" altLang="en-US" dirty="0"/>
          </a:p>
        </p:txBody>
      </p:sp>
      <p:sp>
        <p:nvSpPr>
          <p:cNvPr id="327" name="椭圆 326">
            <a:extLst>
              <a:ext uri="{FF2B5EF4-FFF2-40B4-BE49-F238E27FC236}">
                <a16:creationId xmlns:a16="http://schemas.microsoft.com/office/drawing/2014/main" id="{F1C7D106-871F-474B-B636-ACC9550C7DC7}"/>
              </a:ext>
            </a:extLst>
          </p:cNvPr>
          <p:cNvSpPr/>
          <p:nvPr/>
        </p:nvSpPr>
        <p:spPr>
          <a:xfrm rot="19096046">
            <a:off x="9295210" y="4308305"/>
            <a:ext cx="165426" cy="1654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矩形 327">
            <a:extLst>
              <a:ext uri="{FF2B5EF4-FFF2-40B4-BE49-F238E27FC236}">
                <a16:creationId xmlns:a16="http://schemas.microsoft.com/office/drawing/2014/main" id="{F1A22408-1A87-4920-A33D-02615B4C72D4}"/>
              </a:ext>
            </a:extLst>
          </p:cNvPr>
          <p:cNvSpPr/>
          <p:nvPr/>
        </p:nvSpPr>
        <p:spPr>
          <a:xfrm>
            <a:off x="9381160" y="4213790"/>
            <a:ext cx="468398"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P</a:t>
            </a:r>
            <a:r>
              <a:rPr lang="en-US" altLang="zh-CN" i="1" baseline="-25000" dirty="0">
                <a:latin typeface="微软雅黑 Light" panose="020B0502040204020203" pitchFamily="34" charset="-122"/>
                <a:ea typeface="微软雅黑 Light" panose="020B0502040204020203" pitchFamily="34" charset="-122"/>
              </a:rPr>
              <a:t>14</a:t>
            </a:r>
            <a:endParaRPr lang="zh-CN" altLang="en-US" i="1" dirty="0"/>
          </a:p>
        </p:txBody>
      </p:sp>
      <p:cxnSp>
        <p:nvCxnSpPr>
          <p:cNvPr id="329" name="直接箭头连接符 328">
            <a:extLst>
              <a:ext uri="{FF2B5EF4-FFF2-40B4-BE49-F238E27FC236}">
                <a16:creationId xmlns:a16="http://schemas.microsoft.com/office/drawing/2014/main" id="{EB4F2B1E-DE4F-4F65-BDA5-0A3909FEE2C0}"/>
              </a:ext>
            </a:extLst>
          </p:cNvPr>
          <p:cNvCxnSpPr>
            <a:cxnSpLocks/>
          </p:cNvCxnSpPr>
          <p:nvPr/>
        </p:nvCxnSpPr>
        <p:spPr>
          <a:xfrm>
            <a:off x="9478701" y="4259896"/>
            <a:ext cx="341713"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30" name="椭圆 329">
            <a:extLst>
              <a:ext uri="{FF2B5EF4-FFF2-40B4-BE49-F238E27FC236}">
                <a16:creationId xmlns:a16="http://schemas.microsoft.com/office/drawing/2014/main" id="{08229306-2739-46D6-8C0B-44AB6DBCCA42}"/>
              </a:ext>
            </a:extLst>
          </p:cNvPr>
          <p:cNvSpPr/>
          <p:nvPr/>
        </p:nvSpPr>
        <p:spPr>
          <a:xfrm rot="19096046">
            <a:off x="9316055" y="4855726"/>
            <a:ext cx="165426" cy="1654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矩形 330">
            <a:extLst>
              <a:ext uri="{FF2B5EF4-FFF2-40B4-BE49-F238E27FC236}">
                <a16:creationId xmlns:a16="http://schemas.microsoft.com/office/drawing/2014/main" id="{B0FAF37D-8526-47DB-BF68-155CD6C93CBC}"/>
              </a:ext>
            </a:extLst>
          </p:cNvPr>
          <p:cNvSpPr/>
          <p:nvPr/>
        </p:nvSpPr>
        <p:spPr>
          <a:xfrm>
            <a:off x="9402005" y="4761211"/>
            <a:ext cx="490840"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P</a:t>
            </a:r>
            <a:r>
              <a:rPr lang="en-US" altLang="zh-CN" i="1" baseline="-25000" dirty="0">
                <a:latin typeface="微软雅黑 Light" panose="020B0502040204020203" pitchFamily="34" charset="-122"/>
                <a:ea typeface="微软雅黑 Light" panose="020B0502040204020203" pitchFamily="34" charset="-122"/>
              </a:rPr>
              <a:t>58</a:t>
            </a:r>
            <a:endParaRPr lang="zh-CN" altLang="en-US" i="1" dirty="0"/>
          </a:p>
        </p:txBody>
      </p:sp>
      <p:cxnSp>
        <p:nvCxnSpPr>
          <p:cNvPr id="332" name="直接箭头连接符 331">
            <a:extLst>
              <a:ext uri="{FF2B5EF4-FFF2-40B4-BE49-F238E27FC236}">
                <a16:creationId xmlns:a16="http://schemas.microsoft.com/office/drawing/2014/main" id="{40D6EF56-3502-4B3B-B423-CE9D8A3D6530}"/>
              </a:ext>
            </a:extLst>
          </p:cNvPr>
          <p:cNvCxnSpPr>
            <a:cxnSpLocks/>
          </p:cNvCxnSpPr>
          <p:nvPr/>
        </p:nvCxnSpPr>
        <p:spPr>
          <a:xfrm>
            <a:off x="9499546" y="4807317"/>
            <a:ext cx="341713"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65" name="椭圆 164">
            <a:extLst>
              <a:ext uri="{FF2B5EF4-FFF2-40B4-BE49-F238E27FC236}">
                <a16:creationId xmlns:a16="http://schemas.microsoft.com/office/drawing/2014/main" id="{637ABBED-5D71-4B9E-A37E-71C532D3B24F}"/>
              </a:ext>
            </a:extLst>
          </p:cNvPr>
          <p:cNvSpPr/>
          <p:nvPr/>
        </p:nvSpPr>
        <p:spPr>
          <a:xfrm rot="19096046" flipV="1">
            <a:off x="7802833" y="5795746"/>
            <a:ext cx="90570" cy="905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a:extLst>
              <a:ext uri="{FF2B5EF4-FFF2-40B4-BE49-F238E27FC236}">
                <a16:creationId xmlns:a16="http://schemas.microsoft.com/office/drawing/2014/main" id="{1E21CBA4-D7B2-4B66-AC03-4F4D7F5DEDB1}"/>
              </a:ext>
            </a:extLst>
          </p:cNvPr>
          <p:cNvSpPr/>
          <p:nvPr/>
        </p:nvSpPr>
        <p:spPr>
          <a:xfrm rot="19096046" flipV="1">
            <a:off x="7800191" y="5339506"/>
            <a:ext cx="90570" cy="905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4C21FC9A-B0A9-4511-93A0-98F52755AB95}"/>
              </a:ext>
            </a:extLst>
          </p:cNvPr>
          <p:cNvSpPr/>
          <p:nvPr/>
        </p:nvSpPr>
        <p:spPr>
          <a:xfrm rot="19096046" flipV="1">
            <a:off x="7800192" y="5566405"/>
            <a:ext cx="90570" cy="905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箭头: 左 192">
            <a:extLst>
              <a:ext uri="{FF2B5EF4-FFF2-40B4-BE49-F238E27FC236}">
                <a16:creationId xmlns:a16="http://schemas.microsoft.com/office/drawing/2014/main" id="{54E7E7FD-AB36-4A16-B50A-7EE6F63E2A4D}"/>
              </a:ext>
            </a:extLst>
          </p:cNvPr>
          <p:cNvSpPr/>
          <p:nvPr/>
        </p:nvSpPr>
        <p:spPr>
          <a:xfrm rot="16200000">
            <a:off x="10369888" y="5304035"/>
            <a:ext cx="380936" cy="267412"/>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ADAFBACB-73BC-4149-A798-99FFFB572BC9}"/>
              </a:ext>
            </a:extLst>
          </p:cNvPr>
          <p:cNvSpPr/>
          <p:nvPr/>
        </p:nvSpPr>
        <p:spPr>
          <a:xfrm>
            <a:off x="9736819" y="5597973"/>
            <a:ext cx="2071273"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Jump probabilities</a:t>
            </a:r>
            <a:endParaRPr lang="zh-CN" altLang="en-US" dirty="0"/>
          </a:p>
        </p:txBody>
      </p:sp>
    </p:spTree>
    <p:extLst>
      <p:ext uri="{BB962C8B-B14F-4D97-AF65-F5344CB8AC3E}">
        <p14:creationId xmlns:p14="http://schemas.microsoft.com/office/powerpoint/2010/main" val="383794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0121F403-DDC5-43D3-88E9-8B4FDF0A14C0}"/>
              </a:ext>
            </a:extLst>
          </p:cNvPr>
          <p:cNvSpPr/>
          <p:nvPr/>
        </p:nvSpPr>
        <p:spPr>
          <a:xfrm>
            <a:off x="6482463" y="4413447"/>
            <a:ext cx="3818308" cy="2185657"/>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id="{1B4B13EF-F8C3-49D3-B945-BEA6074106EF}"/>
              </a:ext>
            </a:extLst>
          </p:cNvPr>
          <p:cNvSpPr/>
          <p:nvPr/>
        </p:nvSpPr>
        <p:spPr>
          <a:xfrm>
            <a:off x="6482463" y="2102102"/>
            <a:ext cx="3818308" cy="2185657"/>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685C3AEC-7861-412A-92A4-A4F88E80C1D5}"/>
              </a:ext>
            </a:extLst>
          </p:cNvPr>
          <p:cNvSpPr/>
          <p:nvPr/>
        </p:nvSpPr>
        <p:spPr>
          <a:xfrm>
            <a:off x="1280526" y="2102985"/>
            <a:ext cx="3818308" cy="2185657"/>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2C8A9303-3BFA-40A4-9460-84A49900B156}"/>
              </a:ext>
            </a:extLst>
          </p:cNvPr>
          <p:cNvSpPr/>
          <p:nvPr/>
        </p:nvSpPr>
        <p:spPr>
          <a:xfrm>
            <a:off x="1280526" y="4413447"/>
            <a:ext cx="3818308" cy="2185657"/>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CORRECTNESS VALIDATION</a:t>
            </a: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6291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0" y="95133"/>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EXPERIMENTS</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95189" y="1017084"/>
            <a:ext cx="11189211" cy="1600438"/>
          </a:xfrm>
          <a:prstGeom prst="rect">
            <a:avLst/>
          </a:prstGeom>
        </p:spPr>
        <p:txBody>
          <a:bodyPr wrap="square">
            <a:spAutoFit/>
          </a:bodyPr>
          <a:lstStyle/>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Thermal ageing simulations between 663 and 773 K on different architectures. </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Cu precipitates progressively and the </a:t>
            </a:r>
            <a:r>
              <a:rPr lang="en-US" altLang="zh-CN" sz="2000" dirty="0" err="1">
                <a:latin typeface="微软雅黑 Light" panose="020B0502040204020203" pitchFamily="34" charset="-122"/>
                <a:ea typeface="微软雅黑 Light" panose="020B0502040204020203" pitchFamily="34" charset="-122"/>
              </a:rPr>
              <a:t>OpenKMC</a:t>
            </a:r>
            <a:r>
              <a:rPr lang="en-US" altLang="zh-CN" sz="2000" dirty="0">
                <a:latin typeface="微软雅黑 Light" panose="020B0502040204020203" pitchFamily="34" charset="-122"/>
                <a:ea typeface="微软雅黑 Light" panose="020B0502040204020203" pitchFamily="34" charset="-122"/>
              </a:rPr>
              <a:t> reproduce globally well the Vincent’s work.</a:t>
            </a: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Describe well with the experimental results in a qualitative way.</a:t>
            </a:r>
          </a:p>
          <a:p>
            <a:pPr marL="285750" indent="-285750">
              <a:buFont typeface="微软雅黑 Light" panose="020B0502040204020203" pitchFamily="34" charset="-122"/>
              <a:buChar char="─"/>
            </a:pPr>
            <a:endParaRPr lang="en-US" altLang="zh-CN" dirty="0"/>
          </a:p>
          <a:p>
            <a:pPr marL="285750" indent="-285750">
              <a:buFont typeface="微软雅黑 Light" panose="020B0502040204020203" pitchFamily="34" charset="-122"/>
              <a:buChar char="─"/>
            </a:pPr>
            <a:endParaRPr lang="zh-CN" altLang="en-US" sz="2000" dirty="0">
              <a:latin typeface="微软雅黑 Light" panose="020B0502040204020203" pitchFamily="34" charset="-122"/>
              <a:ea typeface="微软雅黑 Light" panose="020B0502040204020203" pitchFamily="34" charset="-122"/>
            </a:endParaRPr>
          </a:p>
        </p:txBody>
      </p:sp>
      <p:pic>
        <p:nvPicPr>
          <p:cNvPr id="3" name="图片 2">
            <a:extLst>
              <a:ext uri="{FF2B5EF4-FFF2-40B4-BE49-F238E27FC236}">
                <a16:creationId xmlns:a16="http://schemas.microsoft.com/office/drawing/2014/main" id="{ECCE7F6D-4A4F-4F5C-AFAE-4A83987E8FC5}"/>
              </a:ext>
            </a:extLst>
          </p:cNvPr>
          <p:cNvPicPr>
            <a:picLocks noChangeAspect="1"/>
          </p:cNvPicPr>
          <p:nvPr/>
        </p:nvPicPr>
        <p:blipFill>
          <a:blip r:embed="rId5"/>
          <a:stretch>
            <a:fillRect/>
          </a:stretch>
        </p:blipFill>
        <p:spPr>
          <a:xfrm>
            <a:off x="1434306" y="2124136"/>
            <a:ext cx="3479869" cy="2087922"/>
          </a:xfrm>
          <a:prstGeom prst="rect">
            <a:avLst/>
          </a:prstGeom>
        </p:spPr>
      </p:pic>
      <p:pic>
        <p:nvPicPr>
          <p:cNvPr id="4" name="图片 3">
            <a:extLst>
              <a:ext uri="{FF2B5EF4-FFF2-40B4-BE49-F238E27FC236}">
                <a16:creationId xmlns:a16="http://schemas.microsoft.com/office/drawing/2014/main" id="{F0C74313-516C-4B1D-BF49-ED4E22868AE7}"/>
              </a:ext>
            </a:extLst>
          </p:cNvPr>
          <p:cNvPicPr>
            <a:picLocks noChangeAspect="1"/>
          </p:cNvPicPr>
          <p:nvPr/>
        </p:nvPicPr>
        <p:blipFill>
          <a:blip r:embed="rId6"/>
          <a:stretch>
            <a:fillRect/>
          </a:stretch>
        </p:blipFill>
        <p:spPr>
          <a:xfrm>
            <a:off x="6674755" y="2132793"/>
            <a:ext cx="3513763" cy="2108258"/>
          </a:xfrm>
          <a:prstGeom prst="rect">
            <a:avLst/>
          </a:prstGeom>
        </p:spPr>
      </p:pic>
      <p:pic>
        <p:nvPicPr>
          <p:cNvPr id="5" name="图片 4">
            <a:extLst>
              <a:ext uri="{FF2B5EF4-FFF2-40B4-BE49-F238E27FC236}">
                <a16:creationId xmlns:a16="http://schemas.microsoft.com/office/drawing/2014/main" id="{F5CFCE45-BDF5-41F9-9ED2-32C38344E0A5}"/>
              </a:ext>
            </a:extLst>
          </p:cNvPr>
          <p:cNvPicPr>
            <a:picLocks noChangeAspect="1"/>
          </p:cNvPicPr>
          <p:nvPr/>
        </p:nvPicPr>
        <p:blipFill>
          <a:blip r:embed="rId7"/>
          <a:stretch>
            <a:fillRect/>
          </a:stretch>
        </p:blipFill>
        <p:spPr>
          <a:xfrm>
            <a:off x="1434304" y="4480045"/>
            <a:ext cx="3479872" cy="2087923"/>
          </a:xfrm>
          <a:prstGeom prst="rect">
            <a:avLst/>
          </a:prstGeom>
        </p:spPr>
      </p:pic>
      <p:pic>
        <p:nvPicPr>
          <p:cNvPr id="6" name="图片 5">
            <a:extLst>
              <a:ext uri="{FF2B5EF4-FFF2-40B4-BE49-F238E27FC236}">
                <a16:creationId xmlns:a16="http://schemas.microsoft.com/office/drawing/2014/main" id="{7A511988-356F-436F-8F69-A63032EF415F}"/>
              </a:ext>
            </a:extLst>
          </p:cNvPr>
          <p:cNvPicPr>
            <a:picLocks noChangeAspect="1"/>
          </p:cNvPicPr>
          <p:nvPr/>
        </p:nvPicPr>
        <p:blipFill>
          <a:blip r:embed="rId8"/>
          <a:stretch>
            <a:fillRect/>
          </a:stretch>
        </p:blipFill>
        <p:spPr>
          <a:xfrm>
            <a:off x="6674755" y="4447384"/>
            <a:ext cx="3513763" cy="2108258"/>
          </a:xfrm>
          <a:prstGeom prst="rect">
            <a:avLst/>
          </a:prstGeom>
        </p:spPr>
      </p:pic>
      <p:sp>
        <p:nvSpPr>
          <p:cNvPr id="14" name="矩形 13">
            <a:extLst>
              <a:ext uri="{FF2B5EF4-FFF2-40B4-BE49-F238E27FC236}">
                <a16:creationId xmlns:a16="http://schemas.microsoft.com/office/drawing/2014/main" id="{C96DA8D1-A3BA-4A14-95F8-E779C9FCF31D}"/>
              </a:ext>
            </a:extLst>
          </p:cNvPr>
          <p:cNvSpPr/>
          <p:nvPr/>
        </p:nvSpPr>
        <p:spPr>
          <a:xfrm>
            <a:off x="1808359" y="2251441"/>
            <a:ext cx="700833"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663K</a:t>
            </a:r>
            <a:endParaRPr lang="zh-CN" altLang="en-US" dirty="0"/>
          </a:p>
        </p:txBody>
      </p:sp>
      <p:sp>
        <p:nvSpPr>
          <p:cNvPr id="33" name="矩形 32">
            <a:extLst>
              <a:ext uri="{FF2B5EF4-FFF2-40B4-BE49-F238E27FC236}">
                <a16:creationId xmlns:a16="http://schemas.microsoft.com/office/drawing/2014/main" id="{FDDDEC44-F5A6-43CE-9016-B360C6703C9A}"/>
              </a:ext>
            </a:extLst>
          </p:cNvPr>
          <p:cNvSpPr/>
          <p:nvPr/>
        </p:nvSpPr>
        <p:spPr>
          <a:xfrm>
            <a:off x="7039535" y="2269921"/>
            <a:ext cx="700833"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693K</a:t>
            </a:r>
            <a:endParaRPr lang="zh-CN" altLang="en-US" dirty="0"/>
          </a:p>
        </p:txBody>
      </p:sp>
      <p:sp>
        <p:nvSpPr>
          <p:cNvPr id="34" name="矩形 33">
            <a:extLst>
              <a:ext uri="{FF2B5EF4-FFF2-40B4-BE49-F238E27FC236}">
                <a16:creationId xmlns:a16="http://schemas.microsoft.com/office/drawing/2014/main" id="{547439C7-D772-47BD-BE7A-9932A71530FF}"/>
              </a:ext>
            </a:extLst>
          </p:cNvPr>
          <p:cNvSpPr/>
          <p:nvPr/>
        </p:nvSpPr>
        <p:spPr>
          <a:xfrm>
            <a:off x="1808358" y="4530286"/>
            <a:ext cx="697627"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733K</a:t>
            </a:r>
            <a:endParaRPr lang="zh-CN" altLang="en-US" dirty="0"/>
          </a:p>
        </p:txBody>
      </p:sp>
      <p:sp>
        <p:nvSpPr>
          <p:cNvPr id="35" name="矩形 34">
            <a:extLst>
              <a:ext uri="{FF2B5EF4-FFF2-40B4-BE49-F238E27FC236}">
                <a16:creationId xmlns:a16="http://schemas.microsoft.com/office/drawing/2014/main" id="{CC8DA221-0C79-4356-8299-A79A1962D43E}"/>
              </a:ext>
            </a:extLst>
          </p:cNvPr>
          <p:cNvSpPr/>
          <p:nvPr/>
        </p:nvSpPr>
        <p:spPr>
          <a:xfrm>
            <a:off x="7047897" y="4530286"/>
            <a:ext cx="697627"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773K</a:t>
            </a:r>
            <a:endParaRPr lang="zh-CN" altLang="en-US" dirty="0"/>
          </a:p>
        </p:txBody>
      </p:sp>
      <p:pic>
        <p:nvPicPr>
          <p:cNvPr id="36" name="图形 35">
            <a:extLst>
              <a:ext uri="{FF2B5EF4-FFF2-40B4-BE49-F238E27FC236}">
                <a16:creationId xmlns:a16="http://schemas.microsoft.com/office/drawing/2014/main" id="{0E151B7E-EE1F-463F-91DB-AF8166D59F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41680" y="3664354"/>
            <a:ext cx="637200" cy="637200"/>
          </a:xfrm>
          <a:prstGeom prst="rect">
            <a:avLst/>
          </a:prstGeom>
        </p:spPr>
      </p:pic>
      <p:pic>
        <p:nvPicPr>
          <p:cNvPr id="37" name="图形 36">
            <a:extLst>
              <a:ext uri="{FF2B5EF4-FFF2-40B4-BE49-F238E27FC236}">
                <a16:creationId xmlns:a16="http://schemas.microsoft.com/office/drawing/2014/main" id="{D4E6B5FE-519F-49C2-AAC3-BB01B52E63A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2073" y="6036662"/>
            <a:ext cx="637053" cy="637053"/>
          </a:xfrm>
          <a:prstGeom prst="rect">
            <a:avLst/>
          </a:prstGeom>
        </p:spPr>
      </p:pic>
      <p:pic>
        <p:nvPicPr>
          <p:cNvPr id="38" name="图形 37">
            <a:extLst>
              <a:ext uri="{FF2B5EF4-FFF2-40B4-BE49-F238E27FC236}">
                <a16:creationId xmlns:a16="http://schemas.microsoft.com/office/drawing/2014/main" id="{635C94FB-0FAE-46F7-B078-13086368845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41680" y="5983782"/>
            <a:ext cx="637053" cy="637053"/>
          </a:xfrm>
          <a:prstGeom prst="rect">
            <a:avLst/>
          </a:prstGeom>
        </p:spPr>
      </p:pic>
      <p:pic>
        <p:nvPicPr>
          <p:cNvPr id="39" name="图形 38">
            <a:extLst>
              <a:ext uri="{FF2B5EF4-FFF2-40B4-BE49-F238E27FC236}">
                <a16:creationId xmlns:a16="http://schemas.microsoft.com/office/drawing/2014/main" id="{799E377C-9F32-44F9-AADC-3A16993A81C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1926" y="3713845"/>
            <a:ext cx="637200" cy="637200"/>
          </a:xfrm>
          <a:prstGeom prst="rect">
            <a:avLst/>
          </a:prstGeom>
        </p:spPr>
      </p:pic>
    </p:spTree>
    <p:extLst>
      <p:ext uri="{BB962C8B-B14F-4D97-AF65-F5344CB8AC3E}">
        <p14:creationId xmlns:p14="http://schemas.microsoft.com/office/powerpoint/2010/main" val="260254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SINGLE NODE EVALUATION Ⅰ</a:t>
            </a: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660441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0" y="95133"/>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EXPERIMENTS</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42034" y="1694557"/>
            <a:ext cx="5058923" cy="3758721"/>
          </a:xfrm>
          <a:prstGeom prst="rect">
            <a:avLst/>
          </a:prstGeom>
        </p:spPr>
        <p:txBody>
          <a:bodyPr wrap="square">
            <a:spAutoFit/>
          </a:bodyPr>
          <a:lstStyle/>
          <a:p>
            <a:pPr marL="285750" indent="-285750">
              <a:lnSpc>
                <a:spcPts val="3200"/>
              </a:lnSpc>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High concentration(</a:t>
            </a:r>
            <a:r>
              <a:rPr lang="en-US" altLang="zh-CN" sz="2400" dirty="0" err="1">
                <a:latin typeface="微软雅黑 Light" panose="020B0502040204020203" pitchFamily="34" charset="-122"/>
                <a:ea typeface="微软雅黑 Light" panose="020B0502040204020203" pitchFamily="34" charset="-122"/>
              </a:rPr>
              <a:t>a,b</a:t>
            </a:r>
            <a:r>
              <a:rPr lang="en-US" altLang="zh-CN" sz="2400" dirty="0">
                <a:latin typeface="微软雅黑 Light" panose="020B0502040204020203" pitchFamily="34" charset="-122"/>
                <a:ea typeface="微软雅黑 Light" panose="020B0502040204020203" pitchFamily="34" charset="-122"/>
              </a:rPr>
              <a:t>) vs Low concentration(</a:t>
            </a:r>
            <a:r>
              <a:rPr lang="en-US" altLang="zh-CN" sz="2400" dirty="0" err="1">
                <a:latin typeface="微软雅黑 Light" panose="020B0502040204020203" pitchFamily="34" charset="-122"/>
                <a:ea typeface="微软雅黑 Light" panose="020B0502040204020203" pitchFamily="34" charset="-122"/>
              </a:rPr>
              <a:t>c,d</a:t>
            </a:r>
            <a:r>
              <a:rPr lang="en-US" altLang="zh-CN" sz="2400" dirty="0">
                <a:latin typeface="微软雅黑 Light" panose="020B0502040204020203" pitchFamily="34" charset="-122"/>
                <a:ea typeface="微软雅黑 Light" panose="020B0502040204020203" pitchFamily="34" charset="-122"/>
              </a:rPr>
              <a:t>) .</a:t>
            </a:r>
          </a:p>
          <a:p>
            <a:pPr marL="285750" indent="-285750">
              <a:lnSpc>
                <a:spcPts val="3200"/>
              </a:lnSpc>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Dramatic acceleration for pair potential.</a:t>
            </a:r>
          </a:p>
          <a:p>
            <a:pPr marL="285750" indent="-285750">
              <a:lnSpc>
                <a:spcPts val="3200"/>
              </a:lnSpc>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Reduced communication time. </a:t>
            </a:r>
          </a:p>
          <a:p>
            <a:pPr marL="285750" indent="-285750">
              <a:lnSpc>
                <a:spcPts val="3200"/>
              </a:lnSpc>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Different effects by many-core optimization.</a:t>
            </a:r>
          </a:p>
          <a:p>
            <a:pPr marL="285750" indent="-285750">
              <a:lnSpc>
                <a:spcPts val="3200"/>
              </a:lnSpc>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Negative optimization caused by insufficient computation task.</a:t>
            </a:r>
          </a:p>
        </p:txBody>
      </p:sp>
      <p:sp>
        <p:nvSpPr>
          <p:cNvPr id="12" name="矩形 11">
            <a:extLst>
              <a:ext uri="{FF2B5EF4-FFF2-40B4-BE49-F238E27FC236}">
                <a16:creationId xmlns:a16="http://schemas.microsoft.com/office/drawing/2014/main" id="{685C3AEC-7861-412A-92A4-A4F88E80C1D5}"/>
              </a:ext>
            </a:extLst>
          </p:cNvPr>
          <p:cNvSpPr/>
          <p:nvPr/>
        </p:nvSpPr>
        <p:spPr>
          <a:xfrm>
            <a:off x="5565130" y="1690899"/>
            <a:ext cx="6237987" cy="4583775"/>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 name="组合 8">
            <a:extLst>
              <a:ext uri="{FF2B5EF4-FFF2-40B4-BE49-F238E27FC236}">
                <a16:creationId xmlns:a16="http://schemas.microsoft.com/office/drawing/2014/main" id="{B78A95E7-04C1-40C3-B196-89BA9DBA06B3}"/>
              </a:ext>
            </a:extLst>
          </p:cNvPr>
          <p:cNvGrpSpPr/>
          <p:nvPr/>
        </p:nvGrpSpPr>
        <p:grpSpPr>
          <a:xfrm>
            <a:off x="5711057" y="1742622"/>
            <a:ext cx="5788619" cy="1611094"/>
            <a:chOff x="6024663" y="2117567"/>
            <a:chExt cx="5450039" cy="1508502"/>
          </a:xfrm>
        </p:grpSpPr>
        <p:pic>
          <p:nvPicPr>
            <p:cNvPr id="165" name="图形 164">
              <a:extLst>
                <a:ext uri="{FF2B5EF4-FFF2-40B4-BE49-F238E27FC236}">
                  <a16:creationId xmlns:a16="http://schemas.microsoft.com/office/drawing/2014/main" id="{7B98D7D7-18F3-4DBC-AF5A-39AE50026CE5}"/>
                </a:ext>
              </a:extLst>
            </p:cNvPr>
            <p:cNvPicPr>
              <a:picLocks noChangeAspect="1"/>
            </p:cNvPicPr>
            <p:nvPr/>
          </p:nvPicPr>
          <p:blipFill rotWithShape="1">
            <a:blip r:embed="rId5">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b="54732"/>
            <a:stretch/>
          </p:blipFill>
          <p:spPr>
            <a:xfrm>
              <a:off x="6024663" y="2117567"/>
              <a:ext cx="5450039" cy="1508502"/>
            </a:xfrm>
            <a:prstGeom prst="rect">
              <a:avLst/>
            </a:prstGeom>
          </p:spPr>
        </p:pic>
        <p:sp>
          <p:nvSpPr>
            <p:cNvPr id="3" name="矩形 2">
              <a:extLst>
                <a:ext uri="{FF2B5EF4-FFF2-40B4-BE49-F238E27FC236}">
                  <a16:creationId xmlns:a16="http://schemas.microsoft.com/office/drawing/2014/main" id="{2679D962-7574-40FA-BE12-A57B1BC081D8}"/>
                </a:ext>
              </a:extLst>
            </p:cNvPr>
            <p:cNvSpPr/>
            <p:nvPr/>
          </p:nvSpPr>
          <p:spPr>
            <a:xfrm>
              <a:off x="10838498" y="3212908"/>
              <a:ext cx="505267" cy="307777"/>
            </a:xfrm>
            <a:prstGeom prst="rect">
              <a:avLst/>
            </a:prstGeom>
          </p:spPr>
          <p:txBody>
            <a:bodyPr wrap="none">
              <a:spAutoFit/>
            </a:bodyPr>
            <a:lstStyle/>
            <a:p>
              <a:r>
                <a:rPr lang="en-US" altLang="zh-CN" sz="1400" b="1" dirty="0">
                  <a:solidFill>
                    <a:srgbClr val="FF0000"/>
                  </a:solidFill>
                  <a:latin typeface="微软雅黑 Light" panose="020B0502040204020203" pitchFamily="34" charset="-122"/>
                  <a:ea typeface="微软雅黑 Light" panose="020B0502040204020203" pitchFamily="34" charset="-122"/>
                </a:rPr>
                <a:t>7.8x</a:t>
              </a:r>
              <a:endParaRPr lang="zh-CN" altLang="en-US" sz="1400" b="1" dirty="0">
                <a:solidFill>
                  <a:srgbClr val="FF0000"/>
                </a:solidFill>
              </a:endParaRPr>
            </a:p>
          </p:txBody>
        </p:sp>
        <p:sp>
          <p:nvSpPr>
            <p:cNvPr id="14" name="矩形 13">
              <a:extLst>
                <a:ext uri="{FF2B5EF4-FFF2-40B4-BE49-F238E27FC236}">
                  <a16:creationId xmlns:a16="http://schemas.microsoft.com/office/drawing/2014/main" id="{D7FCC5D0-A1FD-4B4B-BACB-A9A0CF8F515E}"/>
                </a:ext>
              </a:extLst>
            </p:cNvPr>
            <p:cNvSpPr/>
            <p:nvPr/>
          </p:nvSpPr>
          <p:spPr>
            <a:xfrm>
              <a:off x="7328000" y="3059019"/>
              <a:ext cx="514885" cy="307777"/>
            </a:xfrm>
            <a:prstGeom prst="rect">
              <a:avLst/>
            </a:prstGeom>
          </p:spPr>
          <p:txBody>
            <a:bodyPr wrap="none">
              <a:spAutoFit/>
            </a:bodyPr>
            <a:lstStyle/>
            <a:p>
              <a:r>
                <a:rPr lang="en-US" altLang="zh-CN" sz="1400" b="1" dirty="0">
                  <a:solidFill>
                    <a:srgbClr val="FF0000"/>
                  </a:solidFill>
                  <a:latin typeface="微软雅黑 Light" panose="020B0502040204020203" pitchFamily="34" charset="-122"/>
                  <a:ea typeface="微软雅黑 Light" panose="020B0502040204020203" pitchFamily="34" charset="-122"/>
                </a:rPr>
                <a:t>4.4x</a:t>
              </a:r>
              <a:endParaRPr lang="zh-CN" altLang="en-US" sz="1400" b="1" dirty="0">
                <a:solidFill>
                  <a:srgbClr val="FF0000"/>
                </a:solidFill>
              </a:endParaRPr>
            </a:p>
          </p:txBody>
        </p:sp>
      </p:grpSp>
      <p:pic>
        <p:nvPicPr>
          <p:cNvPr id="20" name="图形 19">
            <a:extLst>
              <a:ext uri="{FF2B5EF4-FFF2-40B4-BE49-F238E27FC236}">
                <a16:creationId xmlns:a16="http://schemas.microsoft.com/office/drawing/2014/main" id="{6CBE4455-9CB6-4D0D-97D0-115AD66F81CE}"/>
              </a:ext>
            </a:extLst>
          </p:cNvPr>
          <p:cNvPicPr>
            <a:picLocks noChangeAspect="1"/>
          </p:cNvPicPr>
          <p:nvPr/>
        </p:nvPicPr>
        <p:blipFill rotWithShape="1">
          <a:blip r:embed="rId5">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t="44668"/>
          <a:stretch/>
        </p:blipFill>
        <p:spPr>
          <a:xfrm>
            <a:off x="5711057" y="3999185"/>
            <a:ext cx="5826706" cy="1971307"/>
          </a:xfrm>
          <a:prstGeom prst="rect">
            <a:avLst/>
          </a:prstGeom>
        </p:spPr>
      </p:pic>
      <p:pic>
        <p:nvPicPr>
          <p:cNvPr id="21" name="图形 20">
            <a:extLst>
              <a:ext uri="{FF2B5EF4-FFF2-40B4-BE49-F238E27FC236}">
                <a16:creationId xmlns:a16="http://schemas.microsoft.com/office/drawing/2014/main" id="{7899B0DB-4D13-42FC-99C0-3936E569E240}"/>
              </a:ext>
            </a:extLst>
          </p:cNvPr>
          <p:cNvPicPr>
            <a:picLocks noChangeAspect="1"/>
          </p:cNvPicPr>
          <p:nvPr/>
        </p:nvPicPr>
        <p:blipFill rotWithShape="1">
          <a:blip r:embed="rId5">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t="88313"/>
          <a:stretch/>
        </p:blipFill>
        <p:spPr>
          <a:xfrm>
            <a:off x="5693475" y="3365940"/>
            <a:ext cx="5820700" cy="415956"/>
          </a:xfrm>
          <a:prstGeom prst="rect">
            <a:avLst/>
          </a:prstGeom>
        </p:spPr>
      </p:pic>
      <p:sp>
        <p:nvSpPr>
          <p:cNvPr id="10" name="矩形 9">
            <a:extLst>
              <a:ext uri="{FF2B5EF4-FFF2-40B4-BE49-F238E27FC236}">
                <a16:creationId xmlns:a16="http://schemas.microsoft.com/office/drawing/2014/main" id="{E5F075B4-A8D5-427F-8592-3E5897C0682C}"/>
              </a:ext>
            </a:extLst>
          </p:cNvPr>
          <p:cNvSpPr/>
          <p:nvPr/>
        </p:nvSpPr>
        <p:spPr>
          <a:xfrm>
            <a:off x="6089866" y="3677589"/>
            <a:ext cx="415773" cy="369332"/>
          </a:xfrm>
          <a:prstGeom prst="rect">
            <a:avLst/>
          </a:prstGeom>
          <a:solidFill>
            <a:schemeClr val="bg1"/>
          </a:solidFill>
        </p:spPr>
        <p:txBody>
          <a:bodyPr wrap="square">
            <a:spAutoFit/>
          </a:bodyPr>
          <a:lstStyle/>
          <a:p>
            <a:r>
              <a:rPr lang="en-US" altLang="zh-CN" dirty="0">
                <a:latin typeface="微软雅黑 Light" panose="020B0502040204020203" pitchFamily="34" charset="-122"/>
                <a:ea typeface="微软雅黑 Light" panose="020B0502040204020203" pitchFamily="34" charset="-122"/>
              </a:rPr>
              <a:t>   </a:t>
            </a:r>
            <a:endParaRPr lang="zh-CN" altLang="en-US" dirty="0"/>
          </a:p>
        </p:txBody>
      </p:sp>
      <p:sp>
        <p:nvSpPr>
          <p:cNvPr id="24" name="矩形 23">
            <a:extLst>
              <a:ext uri="{FF2B5EF4-FFF2-40B4-BE49-F238E27FC236}">
                <a16:creationId xmlns:a16="http://schemas.microsoft.com/office/drawing/2014/main" id="{AC7F761A-DF31-4667-9BCC-AC81C980CEEF}"/>
              </a:ext>
            </a:extLst>
          </p:cNvPr>
          <p:cNvSpPr/>
          <p:nvPr/>
        </p:nvSpPr>
        <p:spPr>
          <a:xfrm>
            <a:off x="7249341" y="3625970"/>
            <a:ext cx="2889634" cy="338554"/>
          </a:xfrm>
          <a:prstGeom prst="rect">
            <a:avLst/>
          </a:prstGeom>
        </p:spPr>
        <p:txBody>
          <a:bodyPr wrap="square">
            <a:spAutoFit/>
          </a:bodyPr>
          <a:lstStyle/>
          <a:p>
            <a:r>
              <a:rPr lang="en-US" altLang="zh-CN" sz="1600" dirty="0">
                <a:latin typeface="Times New Roman" panose="02020603050405020304" pitchFamily="18" charset="0"/>
                <a:ea typeface="微软雅黑 Light" panose="020B0502040204020203" pitchFamily="34" charset="-122"/>
                <a:cs typeface="Times New Roman" panose="02020603050405020304" pitchFamily="18" charset="0"/>
              </a:rPr>
              <a:t>vacancy concentration: 12.8% </a:t>
            </a:r>
            <a:endParaRPr lang="zh-CN" altLang="en-US" sz="16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B6291D9A-5398-4EAA-A8BE-1BCE4D7F0237}"/>
              </a:ext>
            </a:extLst>
          </p:cNvPr>
          <p:cNvSpPr/>
          <p:nvPr/>
        </p:nvSpPr>
        <p:spPr>
          <a:xfrm>
            <a:off x="7232558" y="5865129"/>
            <a:ext cx="3230151" cy="338554"/>
          </a:xfrm>
          <a:prstGeom prst="rect">
            <a:avLst/>
          </a:prstGeom>
        </p:spPr>
        <p:txBody>
          <a:bodyPr wrap="square">
            <a:spAutoFit/>
          </a:bodyPr>
          <a:lstStyle/>
          <a:p>
            <a:r>
              <a:rPr lang="en-US" altLang="zh-CN" sz="1600" dirty="0">
                <a:latin typeface="Times New Roman" panose="02020603050405020304" pitchFamily="18" charset="0"/>
                <a:ea typeface="微软雅黑 Light" panose="020B0502040204020203" pitchFamily="34" charset="-122"/>
                <a:cs typeface="Times New Roman" panose="02020603050405020304" pitchFamily="18" charset="0"/>
              </a:rPr>
              <a:t>vacancy</a:t>
            </a:r>
            <a:r>
              <a:rPr lang="en-US" altLang="zh-CN" sz="1600" dirty="0">
                <a:latin typeface="微软雅黑 Light" panose="020B0502040204020203" pitchFamily="34" charset="-122"/>
                <a:ea typeface="微软雅黑 Light" panose="020B0502040204020203" pitchFamily="34" charset="-122"/>
              </a:rPr>
              <a:t> </a:t>
            </a:r>
            <a:r>
              <a:rPr lang="en-US" altLang="zh-CN" sz="1600" dirty="0">
                <a:latin typeface="Times New Roman" panose="02020603050405020304" pitchFamily="18" charset="0"/>
                <a:ea typeface="微软雅黑 Light" panose="020B0502040204020203" pitchFamily="34" charset="-122"/>
                <a:cs typeface="Times New Roman" panose="02020603050405020304" pitchFamily="18" charset="0"/>
              </a:rPr>
              <a:t>concentration: 8×10−4% </a:t>
            </a:r>
            <a:endParaRPr lang="zh-CN" altLang="en-US" sz="16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C396DC42-FB98-424B-9285-9411629F757C}"/>
              </a:ext>
            </a:extLst>
          </p:cNvPr>
          <p:cNvSpPr/>
          <p:nvPr/>
        </p:nvSpPr>
        <p:spPr>
          <a:xfrm>
            <a:off x="8466755" y="3882937"/>
            <a:ext cx="157655" cy="199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980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SINGLE NODE EVALUATION Ⅱ</a:t>
            </a: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660441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0" y="95133"/>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EXPERIMENTS</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26125" y="1812727"/>
            <a:ext cx="5669875" cy="3605026"/>
          </a:xfrm>
          <a:prstGeom prst="rect">
            <a:avLst/>
          </a:prstGeom>
        </p:spPr>
        <p:txBody>
          <a:bodyPr wrap="square">
            <a:spAutoFit/>
          </a:bodyPr>
          <a:lstStyle/>
          <a:p>
            <a:pPr marL="285750" indent="-285750">
              <a:lnSpc>
                <a:spcPts val="35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Negative optimization occurs when vacancy concentration less than 2.2×10</a:t>
            </a:r>
            <a:r>
              <a:rPr lang="en-US" altLang="zh-CN" sz="2000" baseline="30000" dirty="0">
                <a:latin typeface="微软雅黑 Light" panose="020B0502040204020203" pitchFamily="34" charset="-122"/>
                <a:ea typeface="微软雅黑 Light" panose="020B0502040204020203" pitchFamily="34" charset="-122"/>
              </a:rPr>
              <a:t>−3</a:t>
            </a:r>
            <a:r>
              <a:rPr lang="en-US" altLang="zh-CN" sz="2000" dirty="0">
                <a:latin typeface="微软雅黑 Light" panose="020B0502040204020203" pitchFamily="34" charset="-122"/>
                <a:ea typeface="微软雅黑 Light" panose="020B0502040204020203" pitchFamily="34" charset="-122"/>
              </a:rPr>
              <a:t>%.</a:t>
            </a:r>
          </a:p>
          <a:p>
            <a:pPr marL="285750" indent="-285750">
              <a:lnSpc>
                <a:spcPts val="35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Speedup: 5.29x to general optimization. </a:t>
            </a:r>
          </a:p>
          <a:p>
            <a:pPr marL="285750" indent="-285750">
              <a:lnSpc>
                <a:spcPts val="35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Performance depends on the number of vacancies per CPE (The time for many-core initialization and data communication neutralize benefits in small computation task).</a:t>
            </a:r>
          </a:p>
          <a:p>
            <a:pPr marL="285750" indent="-285750">
              <a:lnSpc>
                <a:spcPts val="3200"/>
              </a:lnSpc>
              <a:buFont typeface="微软雅黑 Light" panose="020B0502040204020203" pitchFamily="34" charset="-122"/>
              <a:buChar char="─"/>
            </a:pPr>
            <a:endParaRPr lang="zh-CN" altLang="en-US" sz="2000" dirty="0">
              <a:latin typeface="微软雅黑 Light" panose="020B0502040204020203" pitchFamily="34" charset="-122"/>
              <a:ea typeface="微软雅黑 Light" panose="020B0502040204020203" pitchFamily="34" charset="-122"/>
            </a:endParaRPr>
          </a:p>
        </p:txBody>
      </p:sp>
      <p:sp>
        <p:nvSpPr>
          <p:cNvPr id="12" name="矩形 11">
            <a:extLst>
              <a:ext uri="{FF2B5EF4-FFF2-40B4-BE49-F238E27FC236}">
                <a16:creationId xmlns:a16="http://schemas.microsoft.com/office/drawing/2014/main" id="{685C3AEC-7861-412A-92A4-A4F88E80C1D5}"/>
              </a:ext>
            </a:extLst>
          </p:cNvPr>
          <p:cNvSpPr/>
          <p:nvPr/>
        </p:nvSpPr>
        <p:spPr>
          <a:xfrm>
            <a:off x="6150710" y="1932637"/>
            <a:ext cx="5758523" cy="3713566"/>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形 12">
            <a:extLst>
              <a:ext uri="{FF2B5EF4-FFF2-40B4-BE49-F238E27FC236}">
                <a16:creationId xmlns:a16="http://schemas.microsoft.com/office/drawing/2014/main" id="{D7454481-56CD-47C5-B1D8-2F6FF81CC7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8136" y="2119756"/>
            <a:ext cx="5544443" cy="3289526"/>
          </a:xfrm>
          <a:prstGeom prst="rect">
            <a:avLst/>
          </a:prstGeom>
        </p:spPr>
      </p:pic>
    </p:spTree>
    <p:extLst>
      <p:ext uri="{BB962C8B-B14F-4D97-AF65-F5344CB8AC3E}">
        <p14:creationId xmlns:p14="http://schemas.microsoft.com/office/powerpoint/2010/main" val="228629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SCALABILITY Ⅰ</a:t>
            </a: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36251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0" y="95133"/>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EXPERIMENTS</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26125" y="989273"/>
            <a:ext cx="5488736" cy="5387565"/>
          </a:xfrm>
          <a:prstGeom prst="rect">
            <a:avLst/>
          </a:prstGeom>
        </p:spPr>
        <p:txBody>
          <a:bodyPr wrap="square">
            <a:spAutoFit/>
          </a:bodyPr>
          <a:lstStyle/>
          <a:p>
            <a:pPr>
              <a:lnSpc>
                <a:spcPts val="3200"/>
              </a:lnSpc>
            </a:pPr>
            <a:r>
              <a:rPr lang="en-US" altLang="zh-CN" sz="2000" dirty="0">
                <a:latin typeface="微软雅黑 Light" panose="020B0502040204020203" pitchFamily="34" charset="-122"/>
                <a:ea typeface="微软雅黑 Light" panose="020B0502040204020203" pitchFamily="34" charset="-122"/>
              </a:rPr>
              <a:t>Strong scaling:</a:t>
            </a:r>
          </a:p>
          <a:p>
            <a:pPr marL="285750" indent="-285750">
              <a:lnSpc>
                <a:spcPts val="32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A case of 54 billion (5.4×10</a:t>
            </a:r>
            <a:r>
              <a:rPr lang="en-US" altLang="zh-CN" sz="2000" baseline="30000" dirty="0">
                <a:latin typeface="微软雅黑 Light" panose="020B0502040204020203" pitchFamily="34" charset="-122"/>
                <a:ea typeface="微软雅黑 Light" panose="020B0502040204020203" pitchFamily="34" charset="-122"/>
              </a:rPr>
              <a:t>10</a:t>
            </a:r>
            <a:r>
              <a:rPr lang="en-US" altLang="zh-CN" sz="2000" dirty="0">
                <a:latin typeface="微软雅黑 Light" panose="020B0502040204020203" pitchFamily="34" charset="-122"/>
                <a:ea typeface="微软雅黑 Light" panose="020B0502040204020203" pitchFamily="34" charset="-122"/>
              </a:rPr>
              <a:t>) atoms is presented.</a:t>
            </a:r>
          </a:p>
          <a:p>
            <a:pPr marL="285750" indent="-285750">
              <a:lnSpc>
                <a:spcPts val="32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Length scale: 86 um</a:t>
            </a:r>
          </a:p>
          <a:p>
            <a:pPr marL="285750" indent="-285750">
              <a:lnSpc>
                <a:spcPts val="32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Parallel efficiency is around 90% for 5.2 million cores. </a:t>
            </a:r>
            <a:endParaRPr lang="en-US" altLang="zh-CN" sz="1200" dirty="0">
              <a:latin typeface="微软雅黑 Light" panose="020B0502040204020203" pitchFamily="34" charset="-122"/>
              <a:ea typeface="微软雅黑 Light" panose="020B0502040204020203" pitchFamily="34" charset="-122"/>
            </a:endParaRPr>
          </a:p>
          <a:p>
            <a:pPr>
              <a:lnSpc>
                <a:spcPts val="3200"/>
              </a:lnSpc>
            </a:pPr>
            <a:endParaRPr lang="en-US" altLang="zh-CN" sz="1400" dirty="0">
              <a:latin typeface="微软雅黑 Light" panose="020B0502040204020203" pitchFamily="34" charset="-122"/>
              <a:ea typeface="微软雅黑 Light" panose="020B0502040204020203" pitchFamily="34" charset="-122"/>
            </a:endParaRPr>
          </a:p>
          <a:p>
            <a:pPr>
              <a:lnSpc>
                <a:spcPts val="3200"/>
              </a:lnSpc>
            </a:pPr>
            <a:r>
              <a:rPr lang="en-US" altLang="zh-CN" sz="2000" dirty="0">
                <a:latin typeface="微软雅黑 Light" panose="020B0502040204020203" pitchFamily="34" charset="-122"/>
                <a:ea typeface="微软雅黑 Light" panose="020B0502040204020203" pitchFamily="34" charset="-122"/>
              </a:rPr>
              <a:t>Weak scaling:</a:t>
            </a:r>
          </a:p>
          <a:p>
            <a:pPr marL="285750" indent="-285750">
              <a:lnSpc>
                <a:spcPts val="32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11 million (1.1×10</a:t>
            </a:r>
            <a:r>
              <a:rPr lang="en-US" altLang="zh-CN" sz="2000" baseline="30000" dirty="0">
                <a:latin typeface="微软雅黑 Light" panose="020B0502040204020203" pitchFamily="34" charset="-122"/>
                <a:ea typeface="微软雅黑 Light" panose="020B0502040204020203" pitchFamily="34" charset="-122"/>
              </a:rPr>
              <a:t>7</a:t>
            </a:r>
            <a:r>
              <a:rPr lang="en-US" altLang="zh-CN" sz="2000" dirty="0">
                <a:latin typeface="微软雅黑 Light" panose="020B0502040204020203" pitchFamily="34" charset="-122"/>
                <a:ea typeface="微软雅黑 Light" panose="020B0502040204020203" pitchFamily="34" charset="-122"/>
              </a:rPr>
              <a:t>) atoms per process, total 840 billion (8.4×10</a:t>
            </a:r>
            <a:r>
              <a:rPr lang="en-US" altLang="zh-CN" sz="2000" baseline="30000" dirty="0">
                <a:latin typeface="微软雅黑 Light" panose="020B0502040204020203" pitchFamily="34" charset="-122"/>
                <a:ea typeface="微软雅黑 Light" panose="020B0502040204020203" pitchFamily="34" charset="-122"/>
              </a:rPr>
              <a:t>11</a:t>
            </a:r>
            <a:r>
              <a:rPr lang="en-US" altLang="zh-CN" sz="2000" dirty="0">
                <a:latin typeface="微软雅黑 Light" panose="020B0502040204020203" pitchFamily="34" charset="-122"/>
                <a:ea typeface="微软雅黑 Light" panose="020B0502040204020203" pitchFamily="34" charset="-122"/>
              </a:rPr>
              <a:t>) atoms finally.</a:t>
            </a:r>
          </a:p>
          <a:p>
            <a:pPr marL="285750" indent="-285750">
              <a:lnSpc>
                <a:spcPts val="32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Length scale: 214 um</a:t>
            </a:r>
          </a:p>
          <a:p>
            <a:pPr marL="285750" indent="-285750">
              <a:lnSpc>
                <a:spcPts val="32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Parallel efficiencies above 90% when cores less than 3.9 billion.</a:t>
            </a:r>
          </a:p>
        </p:txBody>
      </p:sp>
      <p:sp>
        <p:nvSpPr>
          <p:cNvPr id="13" name="矩形 12">
            <a:extLst>
              <a:ext uri="{FF2B5EF4-FFF2-40B4-BE49-F238E27FC236}">
                <a16:creationId xmlns:a16="http://schemas.microsoft.com/office/drawing/2014/main" id="{CB568958-D6E1-45A5-AFBF-35ABAA39663F}"/>
              </a:ext>
            </a:extLst>
          </p:cNvPr>
          <p:cNvSpPr/>
          <p:nvPr/>
        </p:nvSpPr>
        <p:spPr>
          <a:xfrm>
            <a:off x="6580223" y="1126010"/>
            <a:ext cx="4282408" cy="2520574"/>
          </a:xfrm>
          <a:prstGeom prst="rect">
            <a:avLst/>
          </a:prstGeom>
          <a:solidFill>
            <a:srgbClr val="FFFFFF"/>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形 13">
            <a:extLst>
              <a:ext uri="{FF2B5EF4-FFF2-40B4-BE49-F238E27FC236}">
                <a16:creationId xmlns:a16="http://schemas.microsoft.com/office/drawing/2014/main" id="{F37F3EDF-FA5D-46D9-B523-7B6682A68CD9}"/>
              </a:ext>
            </a:extLst>
          </p:cNvPr>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87447" y="1179131"/>
            <a:ext cx="4039084" cy="2451069"/>
          </a:xfrm>
          <a:prstGeom prst="rect">
            <a:avLst/>
          </a:prstGeom>
        </p:spPr>
      </p:pic>
      <p:sp>
        <p:nvSpPr>
          <p:cNvPr id="15" name="矩形 14">
            <a:extLst>
              <a:ext uri="{FF2B5EF4-FFF2-40B4-BE49-F238E27FC236}">
                <a16:creationId xmlns:a16="http://schemas.microsoft.com/office/drawing/2014/main" id="{C87D3E92-085C-48A9-992A-685B795B3B93}"/>
              </a:ext>
            </a:extLst>
          </p:cNvPr>
          <p:cNvSpPr/>
          <p:nvPr/>
        </p:nvSpPr>
        <p:spPr>
          <a:xfrm>
            <a:off x="6580223" y="3856264"/>
            <a:ext cx="4282408" cy="2520574"/>
          </a:xfrm>
          <a:prstGeom prst="rect">
            <a:avLst/>
          </a:prstGeom>
          <a:solidFill>
            <a:srgbClr val="FFFFFF"/>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形 15">
            <a:extLst>
              <a:ext uri="{FF2B5EF4-FFF2-40B4-BE49-F238E27FC236}">
                <a16:creationId xmlns:a16="http://schemas.microsoft.com/office/drawing/2014/main" id="{EEB66CA5-AC7C-42AE-9227-2B68106BE2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1410" y="3896305"/>
            <a:ext cx="4080206" cy="2449080"/>
          </a:xfrm>
          <a:prstGeom prst="rect">
            <a:avLst/>
          </a:prstGeom>
        </p:spPr>
      </p:pic>
    </p:spTree>
    <p:extLst>
      <p:ext uri="{BB962C8B-B14F-4D97-AF65-F5344CB8AC3E}">
        <p14:creationId xmlns:p14="http://schemas.microsoft.com/office/powerpoint/2010/main" val="90804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9FFA260-9E95-40A1-BA26-99501C48458F}"/>
              </a:ext>
            </a:extLst>
          </p:cNvPr>
          <p:cNvSpPr txBox="1"/>
          <p:nvPr/>
        </p:nvSpPr>
        <p:spPr>
          <a:xfrm>
            <a:off x="1233616" y="2903973"/>
            <a:ext cx="2769028" cy="646331"/>
          </a:xfrm>
          <a:prstGeom prst="rect">
            <a:avLst/>
          </a:prstGeom>
          <a:noFill/>
        </p:spPr>
        <p:txBody>
          <a:bodyPr wrap="none" rtlCol="0">
            <a:spAutoFit/>
          </a:bodyPr>
          <a:lstStyle/>
          <a:p>
            <a:r>
              <a:rPr lang="en-US" altLang="zh-CN" sz="3600" b="1" dirty="0">
                <a:latin typeface="Hiragino Sans GB W3" panose="020B0300000000000000" pitchFamily="34" charset="-122"/>
                <a:ea typeface="Hiragino Sans GB W3" panose="020B0300000000000000" pitchFamily="34" charset="-122"/>
                <a:cs typeface="Arial Unicode MS" panose="020B0604020202020204" pitchFamily="34" charset="-122"/>
              </a:rPr>
              <a:t>CONTENTS</a:t>
            </a:r>
            <a:endParaRPr lang="zh-CN" altLang="en-US" sz="3600" b="1" dirty="0">
              <a:latin typeface="Hiragino Sans GB W3" panose="020B0300000000000000" pitchFamily="34" charset="-122"/>
              <a:ea typeface="Hiragino Sans GB W3" panose="020B0300000000000000" pitchFamily="34" charset="-122"/>
              <a:cs typeface="Arial Unicode MS" panose="020B0604020202020204" pitchFamily="34" charset="-122"/>
            </a:endParaRPr>
          </a:p>
        </p:txBody>
      </p:sp>
      <p:grpSp>
        <p:nvGrpSpPr>
          <p:cNvPr id="4" name="组合 3">
            <a:extLst>
              <a:ext uri="{FF2B5EF4-FFF2-40B4-BE49-F238E27FC236}">
                <a16:creationId xmlns:a16="http://schemas.microsoft.com/office/drawing/2014/main" id="{8B85F679-B0F4-42EC-892D-3ACFA90D65EC}"/>
              </a:ext>
            </a:extLst>
          </p:cNvPr>
          <p:cNvGrpSpPr/>
          <p:nvPr/>
        </p:nvGrpSpPr>
        <p:grpSpPr>
          <a:xfrm>
            <a:off x="4729213" y="1342747"/>
            <a:ext cx="3679103" cy="555983"/>
            <a:chOff x="4309433" y="1581349"/>
            <a:chExt cx="3679103" cy="555983"/>
          </a:xfrm>
        </p:grpSpPr>
        <p:sp>
          <p:nvSpPr>
            <p:cNvPr id="5" name="文本框 4">
              <a:extLst>
                <a:ext uri="{FF2B5EF4-FFF2-40B4-BE49-F238E27FC236}">
                  <a16:creationId xmlns:a16="http://schemas.microsoft.com/office/drawing/2014/main" id="{5CB52387-E819-4B18-87EF-0B5A5CA71969}"/>
                </a:ext>
              </a:extLst>
            </p:cNvPr>
            <p:cNvSpPr txBox="1"/>
            <p:nvPr/>
          </p:nvSpPr>
          <p:spPr>
            <a:xfrm>
              <a:off x="4868002" y="1581349"/>
              <a:ext cx="3120534" cy="523220"/>
            </a:xfrm>
            <a:prstGeom prst="rect">
              <a:avLst/>
            </a:prstGeom>
            <a:noFill/>
          </p:spPr>
          <p:txBody>
            <a:bodyPr wrap="none" rtlCol="0">
              <a:spAutoFit/>
            </a:bodyPr>
            <a:lstStyle/>
            <a:p>
              <a:r>
                <a:rPr lang="en-US" altLang="zh-CN" sz="2800" b="1" dirty="0">
                  <a:solidFill>
                    <a:schemeClr val="bg2">
                      <a:lumMod val="25000"/>
                    </a:schemeClr>
                  </a:solidFill>
                  <a:latin typeface="微软雅黑" panose="020B0503020204020204" pitchFamily="34" charset="-122"/>
                  <a:ea typeface="微软雅黑" panose="020B0503020204020204" pitchFamily="34" charset="-122"/>
                </a:rPr>
                <a:t>INTRODUCTION</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593434CA-F274-4C83-B7C1-6727F1C8C300}"/>
                </a:ext>
              </a:extLst>
            </p:cNvPr>
            <p:cNvSpPr txBox="1"/>
            <p:nvPr/>
          </p:nvSpPr>
          <p:spPr>
            <a:xfrm>
              <a:off x="4309433" y="1675667"/>
              <a:ext cx="373820" cy="461665"/>
            </a:xfrm>
            <a:prstGeom prst="rect">
              <a:avLst/>
            </a:prstGeom>
            <a:solidFill>
              <a:srgbClr val="0070C0"/>
            </a:solid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id="{6C3B57E3-64A3-4126-B1AF-54BEFF980058}"/>
              </a:ext>
            </a:extLst>
          </p:cNvPr>
          <p:cNvGrpSpPr>
            <a:grpSpLocks noChangeAspect="1"/>
          </p:cNvGrpSpPr>
          <p:nvPr/>
        </p:nvGrpSpPr>
        <p:grpSpPr>
          <a:xfrm>
            <a:off x="4723132" y="2461582"/>
            <a:ext cx="3411529" cy="542589"/>
            <a:chOff x="4330371" y="2367406"/>
            <a:chExt cx="3411529" cy="542589"/>
          </a:xfrm>
        </p:grpSpPr>
        <p:sp>
          <p:nvSpPr>
            <p:cNvPr id="8" name="文本框 7">
              <a:extLst>
                <a:ext uri="{FF2B5EF4-FFF2-40B4-BE49-F238E27FC236}">
                  <a16:creationId xmlns:a16="http://schemas.microsoft.com/office/drawing/2014/main" id="{9B790A50-FA18-4031-8182-33C3EB84088A}"/>
                </a:ext>
              </a:extLst>
            </p:cNvPr>
            <p:cNvSpPr txBox="1"/>
            <p:nvPr/>
          </p:nvSpPr>
          <p:spPr>
            <a:xfrm>
              <a:off x="4888940" y="2367406"/>
              <a:ext cx="2852960" cy="523220"/>
            </a:xfrm>
            <a:prstGeom prst="rect">
              <a:avLst/>
            </a:prstGeom>
            <a:noFill/>
          </p:spPr>
          <p:txBody>
            <a:bodyPr wrap="none" rtlCol="0">
              <a:spAutoFit/>
            </a:bodyPr>
            <a:lstStyle/>
            <a:p>
              <a:r>
                <a:rPr lang="en-US" altLang="zh-CN" sz="2800" b="1" dirty="0">
                  <a:solidFill>
                    <a:schemeClr val="bg2">
                      <a:lumMod val="25000"/>
                    </a:schemeClr>
                  </a:solidFill>
                  <a:latin typeface="微软雅黑" panose="020B0503020204020204" pitchFamily="34" charset="-122"/>
                  <a:ea typeface="微软雅黑" panose="020B0503020204020204" pitchFamily="34" charset="-122"/>
                </a:rPr>
                <a:t>BACKGROUND</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291B60FF-C994-4865-B29A-51B941C9D9D5}"/>
                </a:ext>
              </a:extLst>
            </p:cNvPr>
            <p:cNvSpPr txBox="1"/>
            <p:nvPr/>
          </p:nvSpPr>
          <p:spPr>
            <a:xfrm>
              <a:off x="4330371" y="2448330"/>
              <a:ext cx="373820" cy="461665"/>
            </a:xfrm>
            <a:prstGeom prst="rect">
              <a:avLst/>
            </a:prstGeom>
            <a:solidFill>
              <a:srgbClr val="FFCC56"/>
            </a:solid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9C90E217-2183-4011-9897-648A7F2265E7}"/>
              </a:ext>
            </a:extLst>
          </p:cNvPr>
          <p:cNvGrpSpPr>
            <a:grpSpLocks noChangeAspect="1"/>
          </p:cNvGrpSpPr>
          <p:nvPr/>
        </p:nvGrpSpPr>
        <p:grpSpPr>
          <a:xfrm>
            <a:off x="4723132" y="3668968"/>
            <a:ext cx="3524508" cy="537570"/>
            <a:chOff x="4330371" y="3158775"/>
            <a:chExt cx="3524508" cy="537570"/>
          </a:xfrm>
        </p:grpSpPr>
        <p:sp>
          <p:nvSpPr>
            <p:cNvPr id="11" name="文本框 10">
              <a:extLst>
                <a:ext uri="{FF2B5EF4-FFF2-40B4-BE49-F238E27FC236}">
                  <a16:creationId xmlns:a16="http://schemas.microsoft.com/office/drawing/2014/main" id="{343FF479-93F0-4E50-B5DE-9F1B3BC24E5B}"/>
                </a:ext>
              </a:extLst>
            </p:cNvPr>
            <p:cNvSpPr txBox="1"/>
            <p:nvPr/>
          </p:nvSpPr>
          <p:spPr>
            <a:xfrm>
              <a:off x="4888939" y="3158775"/>
              <a:ext cx="2965940" cy="523220"/>
            </a:xfrm>
            <a:prstGeom prst="rect">
              <a:avLst/>
            </a:prstGeom>
            <a:noFill/>
          </p:spPr>
          <p:txBody>
            <a:bodyPr wrap="none" rtlCol="0">
              <a:spAutoFit/>
            </a:bodyPr>
            <a:lstStyle/>
            <a:p>
              <a:r>
                <a:rPr lang="en-US" altLang="zh-CN" sz="2800" b="1" dirty="0">
                  <a:solidFill>
                    <a:schemeClr val="bg2">
                      <a:lumMod val="25000"/>
                    </a:schemeClr>
                  </a:solidFill>
                  <a:latin typeface="微软雅黑" panose="020B0503020204020204" pitchFamily="34" charset="-122"/>
                  <a:ea typeface="微软雅黑" panose="020B0503020204020204" pitchFamily="34" charset="-122"/>
                </a:rPr>
                <a:t>OPTIMIZATION</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7AABA33A-D0F2-4CF1-A7A4-5CCDC3940E59}"/>
                </a:ext>
              </a:extLst>
            </p:cNvPr>
            <p:cNvSpPr txBox="1"/>
            <p:nvPr/>
          </p:nvSpPr>
          <p:spPr>
            <a:xfrm>
              <a:off x="4330371" y="3234680"/>
              <a:ext cx="373820" cy="461665"/>
            </a:xfrm>
            <a:prstGeom prst="rect">
              <a:avLst/>
            </a:prstGeom>
            <a:solidFill>
              <a:srgbClr val="73BE83"/>
            </a:solid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a:extLst>
              <a:ext uri="{FF2B5EF4-FFF2-40B4-BE49-F238E27FC236}">
                <a16:creationId xmlns:a16="http://schemas.microsoft.com/office/drawing/2014/main" id="{B8987F46-8FA3-4155-80BA-D7155C03A5DF}"/>
              </a:ext>
            </a:extLst>
          </p:cNvPr>
          <p:cNvGrpSpPr>
            <a:grpSpLocks noChangeAspect="1"/>
          </p:cNvGrpSpPr>
          <p:nvPr/>
        </p:nvGrpSpPr>
        <p:grpSpPr>
          <a:xfrm>
            <a:off x="4723132" y="4839823"/>
            <a:ext cx="3337342" cy="523220"/>
            <a:chOff x="4330371" y="3912069"/>
            <a:chExt cx="3337342" cy="523220"/>
          </a:xfrm>
        </p:grpSpPr>
        <p:sp>
          <p:nvSpPr>
            <p:cNvPr id="14" name="文本框 13">
              <a:extLst>
                <a:ext uri="{FF2B5EF4-FFF2-40B4-BE49-F238E27FC236}">
                  <a16:creationId xmlns:a16="http://schemas.microsoft.com/office/drawing/2014/main" id="{30671A08-6F23-4946-829D-03C3E3B20BAF}"/>
                </a:ext>
              </a:extLst>
            </p:cNvPr>
            <p:cNvSpPr txBox="1"/>
            <p:nvPr/>
          </p:nvSpPr>
          <p:spPr>
            <a:xfrm>
              <a:off x="4888939" y="3912069"/>
              <a:ext cx="2778774" cy="523220"/>
            </a:xfrm>
            <a:prstGeom prst="rect">
              <a:avLst/>
            </a:prstGeom>
            <a:noFill/>
          </p:spPr>
          <p:txBody>
            <a:bodyPr wrap="none" rtlCol="0">
              <a:spAutoFit/>
            </a:bodyPr>
            <a:lstStyle/>
            <a:p>
              <a:r>
                <a:rPr lang="en-US" altLang="zh-CN" sz="2800" b="1" dirty="0">
                  <a:solidFill>
                    <a:schemeClr val="bg2">
                      <a:lumMod val="25000"/>
                    </a:schemeClr>
                  </a:solidFill>
                  <a:latin typeface="微软雅黑" panose="020B0503020204020204" pitchFamily="34" charset="-122"/>
                  <a:ea typeface="微软雅黑" panose="020B0503020204020204" pitchFamily="34" charset="-122"/>
                </a:rPr>
                <a:t>EXPERIMENTS</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49F8A464-A388-4044-918E-A8679D458010}"/>
                </a:ext>
              </a:extLst>
            </p:cNvPr>
            <p:cNvSpPr txBox="1"/>
            <p:nvPr/>
          </p:nvSpPr>
          <p:spPr>
            <a:xfrm>
              <a:off x="4330371" y="3973624"/>
              <a:ext cx="373820" cy="461665"/>
            </a:xfrm>
            <a:prstGeom prst="rect">
              <a:avLst/>
            </a:prstGeom>
            <a:solidFill>
              <a:srgbClr val="ED5A00"/>
            </a:solid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6" name="直接连接符 15">
            <a:extLst>
              <a:ext uri="{FF2B5EF4-FFF2-40B4-BE49-F238E27FC236}">
                <a16:creationId xmlns:a16="http://schemas.microsoft.com/office/drawing/2014/main" id="{DF89409F-E6F3-4E53-8F6F-E5BFC48CD77E}"/>
              </a:ext>
            </a:extLst>
          </p:cNvPr>
          <p:cNvCxnSpPr/>
          <p:nvPr/>
        </p:nvCxnSpPr>
        <p:spPr>
          <a:xfrm>
            <a:off x="4207619" y="1346020"/>
            <a:ext cx="10229" cy="4199131"/>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85098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SCALABILITY Ⅱ</a:t>
            </a: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352596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0" y="95133"/>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EXPERIMENTS</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26125" y="1711146"/>
            <a:ext cx="5488736" cy="3156185"/>
          </a:xfrm>
          <a:prstGeom prst="rect">
            <a:avLst/>
          </a:prstGeom>
        </p:spPr>
        <p:txBody>
          <a:bodyPr wrap="square">
            <a:spAutoFit/>
          </a:bodyPr>
          <a:lstStyle/>
          <a:p>
            <a:pPr marL="285750" indent="-285750">
              <a:lnSpc>
                <a:spcPts val="35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Scaling studies at various vacancy concentrations.</a:t>
            </a:r>
          </a:p>
          <a:p>
            <a:pPr marL="285750" indent="-285750">
              <a:lnSpc>
                <a:spcPts val="35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Lowest parallel efficiencies are 77.1% and 88.5% at 8.0×10</a:t>
            </a:r>
            <a:r>
              <a:rPr lang="en-US" altLang="zh-CN" sz="2000" baseline="30000" dirty="0">
                <a:latin typeface="微软雅黑 Light" panose="020B0502040204020203" pitchFamily="34" charset="-122"/>
                <a:ea typeface="微软雅黑 Light" panose="020B0502040204020203" pitchFamily="34" charset="-122"/>
              </a:rPr>
              <a:t>−4</a:t>
            </a:r>
            <a:r>
              <a:rPr lang="en-US" altLang="zh-CN" sz="2000" dirty="0">
                <a:latin typeface="微软雅黑 Light" panose="020B0502040204020203" pitchFamily="34" charset="-122"/>
                <a:ea typeface="微软雅黑 Light" panose="020B0502040204020203" pitchFamily="34" charset="-122"/>
              </a:rPr>
              <a:t>% for both scalabilities.</a:t>
            </a:r>
          </a:p>
          <a:p>
            <a:pPr marL="285750" indent="-285750">
              <a:lnSpc>
                <a:spcPts val="35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Strong scaling is 233.6% at 8.0×10</a:t>
            </a:r>
            <a:r>
              <a:rPr lang="en-US" altLang="zh-CN" sz="2000" baseline="30000" dirty="0">
                <a:latin typeface="微软雅黑 Light" panose="020B0502040204020203" pitchFamily="34" charset="-122"/>
                <a:ea typeface="微软雅黑 Light" panose="020B0502040204020203" pitchFamily="34" charset="-122"/>
              </a:rPr>
              <a:t>−1</a:t>
            </a:r>
            <a:r>
              <a:rPr lang="en-US" altLang="zh-CN" sz="2000" dirty="0">
                <a:latin typeface="微软雅黑 Light" panose="020B0502040204020203" pitchFamily="34" charset="-122"/>
                <a:ea typeface="微软雅黑 Light" panose="020B0502040204020203" pitchFamily="34" charset="-122"/>
              </a:rPr>
              <a:t>% due to sufficient vacancies (80 per CPE).</a:t>
            </a:r>
          </a:p>
          <a:p>
            <a:pPr marL="285750" indent="-285750">
              <a:lnSpc>
                <a:spcPts val="3200"/>
              </a:lnSpc>
              <a:buFont typeface="微软雅黑 Light" panose="020B0502040204020203" pitchFamily="34" charset="-122"/>
              <a:buChar char="─"/>
            </a:pPr>
            <a:endParaRPr lang="zh-CN" altLang="en-US" sz="2000" dirty="0">
              <a:latin typeface="微软雅黑 Light" panose="020B0502040204020203" pitchFamily="34" charset="-122"/>
              <a:ea typeface="微软雅黑 Light" panose="020B0502040204020203" pitchFamily="34" charset="-122"/>
            </a:endParaRPr>
          </a:p>
        </p:txBody>
      </p:sp>
      <p:sp>
        <p:nvSpPr>
          <p:cNvPr id="12" name="矩形 11">
            <a:extLst>
              <a:ext uri="{FF2B5EF4-FFF2-40B4-BE49-F238E27FC236}">
                <a16:creationId xmlns:a16="http://schemas.microsoft.com/office/drawing/2014/main" id="{685C3AEC-7861-412A-92A4-A4F88E80C1D5}"/>
              </a:ext>
            </a:extLst>
          </p:cNvPr>
          <p:cNvSpPr/>
          <p:nvPr/>
        </p:nvSpPr>
        <p:spPr>
          <a:xfrm>
            <a:off x="6150710" y="1932637"/>
            <a:ext cx="5758523" cy="3713566"/>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形 10">
            <a:extLst>
              <a:ext uri="{FF2B5EF4-FFF2-40B4-BE49-F238E27FC236}">
                <a16:creationId xmlns:a16="http://schemas.microsoft.com/office/drawing/2014/main" id="{3916DD1F-8AB3-4A5F-854B-686F231A15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8291" y="2118907"/>
            <a:ext cx="5570635" cy="3341026"/>
          </a:xfrm>
          <a:prstGeom prst="rect">
            <a:avLst/>
          </a:prstGeom>
        </p:spPr>
      </p:pic>
    </p:spTree>
    <p:extLst>
      <p:ext uri="{BB962C8B-B14F-4D97-AF65-F5344CB8AC3E}">
        <p14:creationId xmlns:p14="http://schemas.microsoft.com/office/powerpoint/2010/main" val="3418587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VISUALIZATION </a:t>
            </a:r>
          </a:p>
        </p:txBody>
      </p:sp>
      <p:cxnSp>
        <p:nvCxnSpPr>
          <p:cNvPr id="8" name="直接连接符 7">
            <a:extLst>
              <a:ext uri="{FF2B5EF4-FFF2-40B4-BE49-F238E27FC236}">
                <a16:creationId xmlns:a16="http://schemas.microsoft.com/office/drawing/2014/main" id="{F9ACB4C9-FA18-40AE-B851-F7CA10001396}"/>
              </a:ext>
            </a:extLst>
          </p:cNvPr>
          <p:cNvCxnSpPr>
            <a:cxnSpLocks/>
            <a:endCxn id="23" idx="2"/>
          </p:cNvCxnSpPr>
          <p:nvPr/>
        </p:nvCxnSpPr>
        <p:spPr>
          <a:xfrm>
            <a:off x="506207" y="982967"/>
            <a:ext cx="416868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0" y="95133"/>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EXPERIMENTS</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57" name="矩形 56">
            <a:extLst>
              <a:ext uri="{FF2B5EF4-FFF2-40B4-BE49-F238E27FC236}">
                <a16:creationId xmlns:a16="http://schemas.microsoft.com/office/drawing/2014/main" id="{0E6D718E-3A91-40BE-827D-56F57A11B8A6}"/>
              </a:ext>
            </a:extLst>
          </p:cNvPr>
          <p:cNvSpPr/>
          <p:nvPr/>
        </p:nvSpPr>
        <p:spPr>
          <a:xfrm>
            <a:off x="496582" y="1671946"/>
            <a:ext cx="5488736" cy="2514984"/>
          </a:xfrm>
          <a:prstGeom prst="rect">
            <a:avLst/>
          </a:prstGeom>
        </p:spPr>
        <p:txBody>
          <a:bodyPr wrap="square">
            <a:spAutoFit/>
          </a:bodyPr>
          <a:lstStyle/>
          <a:p>
            <a:pPr marL="285750" indent="-285750">
              <a:lnSpc>
                <a:spcPts val="32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Thermal aging of Fe-1.34Cu(at.%) at 663K for 100 years (Simulation time: 13.07s).</a:t>
            </a:r>
          </a:p>
          <a:p>
            <a:pPr marL="285750" indent="-285750">
              <a:lnSpc>
                <a:spcPts val="32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Cu atoms are distributed randomly in original state.</a:t>
            </a:r>
          </a:p>
          <a:p>
            <a:pPr marL="285750" indent="-285750">
              <a:lnSpc>
                <a:spcPts val="32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Precipitations with the biggest Cu clusters composed of 542 atoms in final state.</a:t>
            </a:r>
          </a:p>
        </p:txBody>
      </p:sp>
      <p:sp>
        <p:nvSpPr>
          <p:cNvPr id="17" name="矩形 16">
            <a:extLst>
              <a:ext uri="{FF2B5EF4-FFF2-40B4-BE49-F238E27FC236}">
                <a16:creationId xmlns:a16="http://schemas.microsoft.com/office/drawing/2014/main" id="{30E2445D-B7DB-41CA-B946-362642EDBF86}"/>
              </a:ext>
            </a:extLst>
          </p:cNvPr>
          <p:cNvSpPr/>
          <p:nvPr/>
        </p:nvSpPr>
        <p:spPr>
          <a:xfrm>
            <a:off x="6188592" y="1795202"/>
            <a:ext cx="5506826" cy="2964087"/>
          </a:xfrm>
          <a:prstGeom prst="rect">
            <a:avLst/>
          </a:prstGeom>
          <a:solidFill>
            <a:srgbClr val="FFFFFF"/>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a:extLst>
              <a:ext uri="{FF2B5EF4-FFF2-40B4-BE49-F238E27FC236}">
                <a16:creationId xmlns:a16="http://schemas.microsoft.com/office/drawing/2014/main" id="{BD15A5BC-CB75-4E8F-BB0C-A30583220679}"/>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28093" y="1914563"/>
            <a:ext cx="2571750" cy="2571750"/>
          </a:xfrm>
          <a:prstGeom prst="rect">
            <a:avLst/>
          </a:prstGeom>
        </p:spPr>
      </p:pic>
      <p:pic>
        <p:nvPicPr>
          <p:cNvPr id="19" name="图片 18">
            <a:extLst>
              <a:ext uri="{FF2B5EF4-FFF2-40B4-BE49-F238E27FC236}">
                <a16:creationId xmlns:a16="http://schemas.microsoft.com/office/drawing/2014/main" id="{AADD0C8A-A0A7-48F8-AE06-0D73EBA61632}"/>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933166" y="1848666"/>
            <a:ext cx="2690813" cy="2690813"/>
          </a:xfrm>
          <a:prstGeom prst="rect">
            <a:avLst/>
          </a:prstGeom>
        </p:spPr>
      </p:pic>
      <p:sp>
        <p:nvSpPr>
          <p:cNvPr id="20" name="矩形 19">
            <a:extLst>
              <a:ext uri="{FF2B5EF4-FFF2-40B4-BE49-F238E27FC236}">
                <a16:creationId xmlns:a16="http://schemas.microsoft.com/office/drawing/2014/main" id="{0B98CD90-FBE8-4C26-A557-4B618816C777}"/>
              </a:ext>
            </a:extLst>
          </p:cNvPr>
          <p:cNvSpPr/>
          <p:nvPr/>
        </p:nvSpPr>
        <p:spPr>
          <a:xfrm>
            <a:off x="6983150" y="4389786"/>
            <a:ext cx="1282723" cy="246221"/>
          </a:xfrm>
          <a:prstGeom prst="rect">
            <a:avLst/>
          </a:prstGeom>
        </p:spPr>
        <p:txBody>
          <a:bodyPr wrap="none">
            <a:spAutoFit/>
          </a:bodyPr>
          <a:lstStyle/>
          <a:p>
            <a:r>
              <a:rPr lang="en-US" altLang="zh-CN" sz="1000" b="1" dirty="0">
                <a:solidFill>
                  <a:srgbClr val="000000"/>
                </a:solidFill>
                <a:latin typeface="微软雅黑" panose="020B0503020204020204" pitchFamily="34" charset="-122"/>
                <a:ea typeface="微软雅黑" panose="020B0503020204020204" pitchFamily="34" charset="-122"/>
              </a:rPr>
              <a:t>(a) Original State</a:t>
            </a:r>
            <a:endParaRPr lang="zh-CN" altLang="en-US" sz="1000" dirty="0"/>
          </a:p>
        </p:txBody>
      </p:sp>
      <p:sp>
        <p:nvSpPr>
          <p:cNvPr id="21" name="矩形 20">
            <a:extLst>
              <a:ext uri="{FF2B5EF4-FFF2-40B4-BE49-F238E27FC236}">
                <a16:creationId xmlns:a16="http://schemas.microsoft.com/office/drawing/2014/main" id="{D0537E75-6B21-476D-9158-405BC0556236}"/>
              </a:ext>
            </a:extLst>
          </p:cNvPr>
          <p:cNvSpPr/>
          <p:nvPr/>
        </p:nvSpPr>
        <p:spPr>
          <a:xfrm>
            <a:off x="9717360" y="4363202"/>
            <a:ext cx="1122423" cy="246221"/>
          </a:xfrm>
          <a:prstGeom prst="rect">
            <a:avLst/>
          </a:prstGeom>
        </p:spPr>
        <p:txBody>
          <a:bodyPr wrap="none">
            <a:spAutoFit/>
          </a:bodyPr>
          <a:lstStyle/>
          <a:p>
            <a:r>
              <a:rPr lang="en-US" altLang="zh-CN" sz="1000" b="1" dirty="0">
                <a:solidFill>
                  <a:srgbClr val="000000"/>
                </a:solidFill>
                <a:latin typeface="微软雅黑" panose="020B0503020204020204" pitchFamily="34" charset="-122"/>
                <a:ea typeface="微软雅黑" panose="020B0503020204020204" pitchFamily="34" charset="-122"/>
              </a:rPr>
              <a:t>(b) Final State</a:t>
            </a:r>
            <a:endParaRPr lang="zh-CN" altLang="en-US" sz="1000" dirty="0"/>
          </a:p>
        </p:txBody>
      </p:sp>
    </p:spTree>
    <p:extLst>
      <p:ext uri="{BB962C8B-B14F-4D97-AF65-F5344CB8AC3E}">
        <p14:creationId xmlns:p14="http://schemas.microsoft.com/office/powerpoint/2010/main" val="4192685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7654272-B257-49AE-A4DB-6E17830A84D9}"/>
              </a:ext>
            </a:extLst>
          </p:cNvPr>
          <p:cNvSpPr/>
          <p:nvPr/>
        </p:nvSpPr>
        <p:spPr>
          <a:xfrm>
            <a:off x="5327487" y="2944017"/>
            <a:ext cx="3552110" cy="769441"/>
          </a:xfrm>
          <a:prstGeom prst="rect">
            <a:avLst/>
          </a:prstGeom>
        </p:spPr>
        <p:txBody>
          <a:bodyPr wrap="square">
            <a:spAutoFit/>
          </a:bodyPr>
          <a:lstStyle/>
          <a:p>
            <a:r>
              <a:rPr lang="en-US" altLang="zh-CN" sz="44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Thanks!</a:t>
            </a:r>
          </a:p>
        </p:txBody>
      </p:sp>
    </p:spTree>
    <p:extLst>
      <p:ext uri="{BB962C8B-B14F-4D97-AF65-F5344CB8AC3E}">
        <p14:creationId xmlns:p14="http://schemas.microsoft.com/office/powerpoint/2010/main" val="157704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BFC224FE-5883-42C2-9203-93C723D0F4FD}"/>
              </a:ext>
            </a:extLst>
          </p:cNvPr>
          <p:cNvSpPr/>
          <p:nvPr/>
        </p:nvSpPr>
        <p:spPr>
          <a:xfrm>
            <a:off x="0" y="1139240"/>
            <a:ext cx="12192000" cy="1101718"/>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90136" y="1213857"/>
            <a:ext cx="10319132" cy="954107"/>
          </a:xfrm>
          <a:prstGeom prst="roundRect">
            <a:avLst>
              <a:gd name="adj" fmla="val 464"/>
            </a:avLst>
          </a:prstGeom>
          <a:noFill/>
          <a:ln>
            <a:noFill/>
            <a:prstDash val="dash"/>
          </a:ln>
        </p:spPr>
        <p:txBody>
          <a:bodyPr wrap="square" rtlCol="0">
            <a:spAutoFit/>
          </a:bodyPr>
          <a:lstStyle/>
          <a:p>
            <a:pPr algn="just"/>
            <a:r>
              <a:rPr lang="en-US" altLang="zh-CN" sz="2800" b="1" dirty="0" err="1">
                <a:solidFill>
                  <a:srgbClr val="3B3A39"/>
                </a:solidFill>
                <a:latin typeface="微软雅黑" panose="020B0503020204020204" pitchFamily="34" charset="-122"/>
                <a:ea typeface="微软雅黑" panose="020B0503020204020204" pitchFamily="34" charset="-122"/>
              </a:rPr>
              <a:t>OpenKMC</a:t>
            </a:r>
            <a:r>
              <a:rPr lang="en-US" altLang="zh-CN" sz="2800" b="1" dirty="0">
                <a:solidFill>
                  <a:srgbClr val="3B3A39"/>
                </a:solidFill>
                <a:latin typeface="微软雅黑" panose="020B0503020204020204" pitchFamily="34" charset="-122"/>
                <a:ea typeface="微软雅黑" panose="020B0503020204020204" pitchFamily="34" charset="-122"/>
              </a:rPr>
              <a:t>: a KMC Design for a Hundred-Billion-Atom Simulation Using Millions of Cores on Sunway </a:t>
            </a:r>
            <a:r>
              <a:rPr lang="en-US" altLang="zh-CN" sz="2800" b="1" dirty="0" err="1">
                <a:solidFill>
                  <a:srgbClr val="3B3A39"/>
                </a:solidFill>
                <a:latin typeface="微软雅黑" panose="020B0503020204020204" pitchFamily="34" charset="-122"/>
                <a:ea typeface="微软雅黑" panose="020B0503020204020204" pitchFamily="34" charset="-122"/>
              </a:rPr>
              <a:t>Taihulight</a:t>
            </a:r>
            <a:endParaRPr lang="en-US" altLang="zh-CN" sz="2800" b="1" dirty="0">
              <a:solidFill>
                <a:srgbClr val="3B3A39"/>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B3DD7E35-286A-4780-B3CD-4AE2F103E662}"/>
              </a:ext>
            </a:extLst>
          </p:cNvPr>
          <p:cNvSpPr/>
          <p:nvPr/>
        </p:nvSpPr>
        <p:spPr>
          <a:xfrm>
            <a:off x="5655815" y="6180986"/>
            <a:ext cx="811441" cy="400110"/>
          </a:xfrm>
          <a:prstGeom prst="rect">
            <a:avLst/>
          </a:prstGeom>
        </p:spPr>
        <p:txBody>
          <a:bodyPr wrap="none">
            <a:spAutoFit/>
          </a:bodyPr>
          <a:lstStyle/>
          <a:p>
            <a:r>
              <a:rPr lang="en-US" altLang="zh-CN" sz="20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SC 19</a:t>
            </a:r>
            <a:endParaRPr lang="zh-CN" altLang="en-US" sz="2000" dirty="0">
              <a:latin typeface="微软雅黑 Light" panose="020B0502040204020203" pitchFamily="34" charset="-122"/>
              <a:ea typeface="微软雅黑 Light" panose="020B0502040204020203" pitchFamily="34" charset="-122"/>
            </a:endParaRPr>
          </a:p>
        </p:txBody>
      </p:sp>
      <p:sp>
        <p:nvSpPr>
          <p:cNvPr id="3" name="矩形 2">
            <a:extLst>
              <a:ext uri="{FF2B5EF4-FFF2-40B4-BE49-F238E27FC236}">
                <a16:creationId xmlns:a16="http://schemas.microsoft.com/office/drawing/2014/main" id="{9061C255-7B24-446B-AA7E-C1312F649EEF}"/>
              </a:ext>
            </a:extLst>
          </p:cNvPr>
          <p:cNvSpPr/>
          <p:nvPr/>
        </p:nvSpPr>
        <p:spPr>
          <a:xfrm>
            <a:off x="2192354" y="3156868"/>
            <a:ext cx="8819613" cy="707886"/>
          </a:xfrm>
          <a:prstGeom prst="rect">
            <a:avLst/>
          </a:prstGeom>
        </p:spPr>
        <p:txBody>
          <a:bodyPr wrap="square">
            <a:spAutoFit/>
          </a:bodyPr>
          <a:lstStyle/>
          <a:p>
            <a:r>
              <a:rPr lang="en-US" altLang="zh-CN" sz="2000" u="sng"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Kun Li</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Honghui</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Shang</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Yunquan</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Zhang,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Shigang</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Li,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Baodong</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Wu, Dong Wang,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Libo</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Zhang, Fang Li,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Dexun</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Chen, </a:t>
            </a:r>
            <a:r>
              <a:rPr lang="en-US" altLang="zh-CN" sz="2000" dirty="0" err="1">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Zhiqiang</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Arial Unicode MS" panose="020B0604020202020204" pitchFamily="34" charset="-122"/>
              </a:rPr>
              <a:t> Wei</a:t>
            </a:r>
            <a:endParaRPr lang="zh-CN" altLang="en-US" sz="2000" dirty="0">
              <a:latin typeface="微软雅黑" panose="020B0503020204020204" pitchFamily="34" charset="-122"/>
              <a:ea typeface="微软雅黑" panose="020B0503020204020204" pitchFamily="34" charset="-122"/>
            </a:endParaRPr>
          </a:p>
        </p:txBody>
      </p:sp>
      <p:pic>
        <p:nvPicPr>
          <p:cNvPr id="10" name="图片 4">
            <a:extLst>
              <a:ext uri="{FF2B5EF4-FFF2-40B4-BE49-F238E27FC236}">
                <a16:creationId xmlns:a16="http://schemas.microsoft.com/office/drawing/2014/main" id="{D46FC805-432B-427B-A5E6-938045C79E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04" y="4859925"/>
            <a:ext cx="1738775" cy="34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D13C8CE6-6C08-4AEA-82FF-00650788C078}"/>
              </a:ext>
            </a:extLst>
          </p:cNvPr>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57130" y="4317173"/>
            <a:ext cx="1744549" cy="4298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a:extLst>
              <a:ext uri="{FF2B5EF4-FFF2-40B4-BE49-F238E27FC236}">
                <a16:creationId xmlns:a16="http://schemas.microsoft.com/office/drawing/2014/main" id="{391178C4-85B5-4048-B608-D671537CE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095" y="5335765"/>
            <a:ext cx="1626618" cy="382995"/>
          </a:xfrm>
          <a:prstGeom prst="rect">
            <a:avLst/>
          </a:prstGeom>
        </p:spPr>
      </p:pic>
      <p:sp>
        <p:nvSpPr>
          <p:cNvPr id="17" name="AutoShape 12" descr="江">
            <a:extLst>
              <a:ext uri="{FF2B5EF4-FFF2-40B4-BE49-F238E27FC236}">
                <a16:creationId xmlns:a16="http://schemas.microsoft.com/office/drawing/2014/main" id="{69125F61-88E9-4F07-A3DF-42953C9741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9" name="图片 18">
            <a:extLst>
              <a:ext uri="{FF2B5EF4-FFF2-40B4-BE49-F238E27FC236}">
                <a16:creationId xmlns:a16="http://schemas.microsoft.com/office/drawing/2014/main" id="{708A7AB3-0AC1-477C-82ED-3F0A0AC603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98" y="4809779"/>
            <a:ext cx="420705" cy="432000"/>
          </a:xfrm>
          <a:prstGeom prst="rect">
            <a:avLst/>
          </a:prstGeom>
        </p:spPr>
      </p:pic>
      <p:pic>
        <p:nvPicPr>
          <p:cNvPr id="1038" name="Picture 14" descr="“无锡超算 logo”的图片搜索结果">
            <a:extLst>
              <a:ext uri="{FF2B5EF4-FFF2-40B4-BE49-F238E27FC236}">
                <a16:creationId xmlns:a16="http://schemas.microsoft.com/office/drawing/2014/main" id="{1E903F98-4032-4E91-8934-119584B678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9829" y="5309575"/>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中国海洋大学”的图片搜索结果">
            <a:extLst>
              <a:ext uri="{FF2B5EF4-FFF2-40B4-BE49-F238E27FC236}">
                <a16:creationId xmlns:a16="http://schemas.microsoft.com/office/drawing/2014/main" id="{4C229DA1-E72E-4BE4-806E-0CF1DDFE372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1344" y="5788981"/>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a16="http://schemas.microsoft.com/office/drawing/2014/main" id="{39E1E773-0B59-49D8-AABA-641011A24565}"/>
              </a:ext>
            </a:extLst>
          </p:cNvPr>
          <p:cNvSpPr/>
          <p:nvPr/>
        </p:nvSpPr>
        <p:spPr>
          <a:xfrm>
            <a:off x="2471533" y="4356326"/>
            <a:ext cx="3844386"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Institute of Computing Technology, CAS</a:t>
            </a:r>
            <a:endParaRPr lang="zh-CN" altLang="en-US" sz="1600" dirty="0">
              <a:latin typeface="微软雅黑 Light" panose="020B0502040204020203" pitchFamily="34" charset="-122"/>
              <a:ea typeface="微软雅黑 Light" panose="020B0502040204020203" pitchFamily="34" charset="-122"/>
            </a:endParaRPr>
          </a:p>
        </p:txBody>
      </p:sp>
      <p:sp>
        <p:nvSpPr>
          <p:cNvPr id="25" name="矩形 24">
            <a:extLst>
              <a:ext uri="{FF2B5EF4-FFF2-40B4-BE49-F238E27FC236}">
                <a16:creationId xmlns:a16="http://schemas.microsoft.com/office/drawing/2014/main" id="{F4A4D782-6E98-4BEF-A038-AA9AF39B375B}"/>
              </a:ext>
            </a:extLst>
          </p:cNvPr>
          <p:cNvSpPr/>
          <p:nvPr/>
        </p:nvSpPr>
        <p:spPr>
          <a:xfrm>
            <a:off x="2471533" y="4868266"/>
            <a:ext cx="4121641"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University of Chinese Academy of Sciences</a:t>
            </a:r>
            <a:endParaRPr lang="zh-CN" altLang="en-US" sz="1600" dirty="0">
              <a:latin typeface="微软雅黑 Light" panose="020B0502040204020203" pitchFamily="34" charset="-122"/>
              <a:ea typeface="微软雅黑 Light" panose="020B0502040204020203" pitchFamily="34" charset="-122"/>
            </a:endParaRPr>
          </a:p>
        </p:txBody>
      </p:sp>
      <p:sp>
        <p:nvSpPr>
          <p:cNvPr id="21" name="矩形 20">
            <a:extLst>
              <a:ext uri="{FF2B5EF4-FFF2-40B4-BE49-F238E27FC236}">
                <a16:creationId xmlns:a16="http://schemas.microsoft.com/office/drawing/2014/main" id="{57F1DA12-6740-4BB4-B299-A75312CA7676}"/>
              </a:ext>
            </a:extLst>
          </p:cNvPr>
          <p:cNvSpPr/>
          <p:nvPr/>
        </p:nvSpPr>
        <p:spPr>
          <a:xfrm>
            <a:off x="2471533" y="5380206"/>
            <a:ext cx="1200970"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ETH Zurich</a:t>
            </a:r>
            <a:endParaRPr lang="zh-CN" altLang="en-US" sz="1600" dirty="0">
              <a:latin typeface="微软雅黑 Light" panose="020B0502040204020203" pitchFamily="34" charset="-122"/>
              <a:ea typeface="微软雅黑 Light" panose="020B0502040204020203" pitchFamily="34" charset="-122"/>
            </a:endParaRPr>
          </a:p>
        </p:txBody>
      </p:sp>
      <p:sp>
        <p:nvSpPr>
          <p:cNvPr id="27" name="矩形 26">
            <a:extLst>
              <a:ext uri="{FF2B5EF4-FFF2-40B4-BE49-F238E27FC236}">
                <a16:creationId xmlns:a16="http://schemas.microsoft.com/office/drawing/2014/main" id="{57F1DA12-6740-4BB4-B299-A75312CA7676}"/>
              </a:ext>
            </a:extLst>
          </p:cNvPr>
          <p:cNvSpPr/>
          <p:nvPr/>
        </p:nvSpPr>
        <p:spPr>
          <a:xfrm>
            <a:off x="2471533" y="5827657"/>
            <a:ext cx="2020490"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err="1">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Sensetime</a:t>
            </a:r>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 Research</a:t>
            </a:r>
            <a:endParaRPr lang="zh-CN" altLang="en-US" sz="1600" dirty="0">
              <a:latin typeface="微软雅黑 Light" panose="020B0502040204020203" pitchFamily="34" charset="-122"/>
              <a:ea typeface="微软雅黑 Light" panose="020B0502040204020203" pitchFamily="34" charset="-122"/>
            </a:endParaRPr>
          </a:p>
        </p:txBody>
      </p:sp>
      <p:pic>
        <p:nvPicPr>
          <p:cNvPr id="1042" name="Picture 18" descr="“商汤 logo”的图片搜索结果">
            <a:extLst>
              <a:ext uri="{FF2B5EF4-FFF2-40B4-BE49-F238E27FC236}">
                <a16:creationId xmlns:a16="http://schemas.microsoft.com/office/drawing/2014/main" id="{48963FCB-51BF-4000-92D2-FA0E117A2DD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4306" b="34789"/>
          <a:stretch/>
        </p:blipFill>
        <p:spPr bwMode="auto">
          <a:xfrm>
            <a:off x="635046" y="5779150"/>
            <a:ext cx="1865782" cy="460944"/>
          </a:xfrm>
          <a:prstGeom prst="flowChartTerminator">
            <a:avLst/>
          </a:prstGeom>
          <a:noFill/>
          <a:extLst>
            <a:ext uri="{909E8E84-426E-40DD-AFC4-6F175D3DCCD1}">
              <a14:hiddenFill xmlns:a14="http://schemas.microsoft.com/office/drawing/2010/main">
                <a:solidFill>
                  <a:srgbClr val="FFFFFF"/>
                </a:solidFill>
              </a14:hiddenFill>
            </a:ext>
          </a:extLst>
        </p:spPr>
      </p:pic>
      <p:pic>
        <p:nvPicPr>
          <p:cNvPr id="1046" name="Picture 22" descr="“大连海洋大学 校徽”的图片搜索结果">
            <a:extLst>
              <a:ext uri="{FF2B5EF4-FFF2-40B4-BE49-F238E27FC236}">
                <a16:creationId xmlns:a16="http://schemas.microsoft.com/office/drawing/2014/main" id="{6460E6CB-BED0-45DF-B391-5ACF29F4A3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1344" y="4251220"/>
            <a:ext cx="504000" cy="502119"/>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a:extLst>
              <a:ext uri="{FF2B5EF4-FFF2-40B4-BE49-F238E27FC236}">
                <a16:creationId xmlns:a16="http://schemas.microsoft.com/office/drawing/2014/main" id="{4622D505-090B-428B-8547-47454E81831D}"/>
              </a:ext>
            </a:extLst>
          </p:cNvPr>
          <p:cNvSpPr/>
          <p:nvPr/>
        </p:nvSpPr>
        <p:spPr>
          <a:xfrm>
            <a:off x="7260352" y="4338374"/>
            <a:ext cx="2382960"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Dalian Ocean University</a:t>
            </a:r>
            <a:endParaRPr lang="zh-CN" altLang="en-US" sz="1600" dirty="0">
              <a:latin typeface="微软雅黑 Light" panose="020B0502040204020203" pitchFamily="34" charset="-122"/>
              <a:ea typeface="微软雅黑 Light" panose="020B0502040204020203" pitchFamily="34" charset="-122"/>
            </a:endParaRPr>
          </a:p>
        </p:txBody>
      </p:sp>
      <p:sp>
        <p:nvSpPr>
          <p:cNvPr id="22" name="矩形 21">
            <a:extLst>
              <a:ext uri="{FF2B5EF4-FFF2-40B4-BE49-F238E27FC236}">
                <a16:creationId xmlns:a16="http://schemas.microsoft.com/office/drawing/2014/main" id="{26AB33A3-627C-4D7A-8916-F7E985BAB63D}"/>
              </a:ext>
            </a:extLst>
          </p:cNvPr>
          <p:cNvSpPr/>
          <p:nvPr/>
        </p:nvSpPr>
        <p:spPr>
          <a:xfrm>
            <a:off x="7260352" y="4869752"/>
            <a:ext cx="4237955" cy="338554"/>
          </a:xfrm>
          <a:prstGeom prst="rect">
            <a:avLst/>
          </a:prstGeom>
        </p:spPr>
        <p:txBody>
          <a:bodyPr wrap="none">
            <a:spAutoFit/>
          </a:bodyPr>
          <a:lstStyle/>
          <a:p>
            <a:r>
              <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rPr>
              <a:t>Jiangnan Institute of Computing Technology</a:t>
            </a:r>
          </a:p>
        </p:txBody>
      </p:sp>
      <p:sp>
        <p:nvSpPr>
          <p:cNvPr id="33" name="矩形 32">
            <a:extLst>
              <a:ext uri="{FF2B5EF4-FFF2-40B4-BE49-F238E27FC236}">
                <a16:creationId xmlns:a16="http://schemas.microsoft.com/office/drawing/2014/main" id="{705319FF-7BB0-4B9F-A15C-B3FC2FF2A68E}"/>
              </a:ext>
            </a:extLst>
          </p:cNvPr>
          <p:cNvSpPr/>
          <p:nvPr/>
        </p:nvSpPr>
        <p:spPr>
          <a:xfrm>
            <a:off x="7260352" y="5375029"/>
            <a:ext cx="3976153"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rPr>
              <a:t>National Supercomputing Center in Wuxi</a:t>
            </a:r>
            <a:endPar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36" name="矩形 35">
            <a:extLst>
              <a:ext uri="{FF2B5EF4-FFF2-40B4-BE49-F238E27FC236}">
                <a16:creationId xmlns:a16="http://schemas.microsoft.com/office/drawing/2014/main" id="{2616512C-A570-4950-937C-7FFA7D1CAC50}"/>
              </a:ext>
            </a:extLst>
          </p:cNvPr>
          <p:cNvSpPr/>
          <p:nvPr/>
        </p:nvSpPr>
        <p:spPr>
          <a:xfrm>
            <a:off x="7275535" y="5850214"/>
            <a:ext cx="2577437" cy="338554"/>
          </a:xfrm>
          <a:prstGeom prst="rect">
            <a:avLst/>
          </a:prstGeom>
        </p:spPr>
        <p:txBody>
          <a:bodyPr wrap="none">
            <a:spAutoFit/>
          </a:bodyPr>
          <a:lstStyle/>
          <a:p>
            <a:r>
              <a:rPr lang="en-US" altLang="zh-CN" sz="1600" dirty="0">
                <a:solidFill>
                  <a:schemeClr val="tx1">
                    <a:lumMod val="95000"/>
                    <a:lumOff val="5000"/>
                  </a:schemeClr>
                </a:solidFill>
                <a:latin typeface="微软雅黑 Light" panose="020B0502040204020203" pitchFamily="34" charset="-122"/>
                <a:ea typeface="微软雅黑 Light" panose="020B0502040204020203" pitchFamily="34" charset="-122"/>
              </a:rPr>
              <a:t>Ocean University of China</a:t>
            </a:r>
            <a:endPar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4" name="矩形 3">
            <a:extLst>
              <a:ext uri="{FF2B5EF4-FFF2-40B4-BE49-F238E27FC236}">
                <a16:creationId xmlns:a16="http://schemas.microsoft.com/office/drawing/2014/main" id="{F4BEDEA0-F9F0-42D3-BCFC-0684CD2CDF8C}"/>
              </a:ext>
            </a:extLst>
          </p:cNvPr>
          <p:cNvSpPr/>
          <p:nvPr/>
        </p:nvSpPr>
        <p:spPr>
          <a:xfrm>
            <a:off x="5366473" y="377056"/>
            <a:ext cx="1459054" cy="707886"/>
          </a:xfrm>
          <a:prstGeom prst="rect">
            <a:avLst/>
          </a:prstGeom>
        </p:spPr>
        <p:txBody>
          <a:bodyPr wrap="none">
            <a:spAutoFit/>
          </a:bodyPr>
          <a:lstStyle/>
          <a:p>
            <a:r>
              <a:rPr lang="en-US" altLang="zh-CN" sz="4000" b="1" dirty="0">
                <a:solidFill>
                  <a:srgbClr val="3B3A39"/>
                </a:solidFill>
                <a:latin typeface="微软雅黑" panose="020B0503020204020204" pitchFamily="34" charset="-122"/>
                <a:ea typeface="微软雅黑" panose="020B0503020204020204" pitchFamily="34" charset="-122"/>
              </a:rPr>
              <a:t>Q&amp;A</a:t>
            </a:r>
            <a:endParaRPr lang="zh-CN" altLang="en-US" sz="4000" dirty="0"/>
          </a:p>
        </p:txBody>
      </p:sp>
    </p:spTree>
    <p:extLst>
      <p:ext uri="{BB962C8B-B14F-4D97-AF65-F5344CB8AC3E}">
        <p14:creationId xmlns:p14="http://schemas.microsoft.com/office/powerpoint/2010/main" val="1510373556"/>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RESCALED TIME </a:t>
            </a:r>
          </a:p>
        </p:txBody>
      </p:sp>
      <p:cxnSp>
        <p:nvCxnSpPr>
          <p:cNvPr id="8" name="直接连接符 7">
            <a:extLst>
              <a:ext uri="{FF2B5EF4-FFF2-40B4-BE49-F238E27FC236}">
                <a16:creationId xmlns:a16="http://schemas.microsoft.com/office/drawing/2014/main" id="{F9ACB4C9-FA18-40AE-B851-F7CA10001396}"/>
              </a:ext>
            </a:extLst>
          </p:cNvPr>
          <p:cNvCxnSpPr>
            <a:cxnSpLocks/>
            <a:endCxn id="23" idx="2"/>
          </p:cNvCxnSpPr>
          <p:nvPr/>
        </p:nvCxnSpPr>
        <p:spPr>
          <a:xfrm>
            <a:off x="506207" y="982967"/>
            <a:ext cx="416868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10902615" y="100659"/>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Q&amp;A</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4355"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13" name="矩形 12">
            <a:extLst>
              <a:ext uri="{FF2B5EF4-FFF2-40B4-BE49-F238E27FC236}">
                <a16:creationId xmlns:a16="http://schemas.microsoft.com/office/drawing/2014/main" id="{D96C92C5-D6E6-4178-BC3D-0CC5F8CAF8BD}"/>
              </a:ext>
            </a:extLst>
          </p:cNvPr>
          <p:cNvSpPr/>
          <p:nvPr/>
        </p:nvSpPr>
        <p:spPr>
          <a:xfrm>
            <a:off x="492453" y="5905258"/>
            <a:ext cx="11304119" cy="369332"/>
          </a:xfrm>
          <a:prstGeom prst="rect">
            <a:avLst/>
          </a:prstGeom>
        </p:spPr>
        <p:txBody>
          <a:bodyPr wrap="square">
            <a:spAutoFit/>
          </a:bodyPr>
          <a:lstStyle/>
          <a:p>
            <a:pPr lvl="0"/>
            <a:r>
              <a:rPr lang="en-US" altLang="zh-CN" sz="900" dirty="0">
                <a:solidFill>
                  <a:srgbClr val="000000"/>
                </a:solidFill>
                <a:latin typeface="LinLibertineT"/>
              </a:rPr>
              <a:t>______________</a:t>
            </a:r>
          </a:p>
          <a:p>
            <a:pPr lvl="0"/>
            <a:r>
              <a:rPr lang="en-US" altLang="zh-CN" sz="900" dirty="0">
                <a:solidFill>
                  <a:prstClr val="black"/>
                </a:solidFill>
              </a:rPr>
              <a:t>Vincent, E and </a:t>
            </a:r>
            <a:r>
              <a:rPr lang="en-US" altLang="zh-CN" sz="900" dirty="0" err="1">
                <a:solidFill>
                  <a:prstClr val="black"/>
                </a:solidFill>
              </a:rPr>
              <a:t>Becquart</a:t>
            </a:r>
            <a:r>
              <a:rPr lang="en-US" altLang="zh-CN" sz="900" dirty="0">
                <a:solidFill>
                  <a:prstClr val="black"/>
                </a:solidFill>
              </a:rPr>
              <a:t>, CS and Domain, C. 2006. Solute interaction with point defects in a Fe during thermal ageing: A combined ab initio and atomic kinetic Monte Carlo approach. Journal of nuclear materials 351, 20 (2006)</a:t>
            </a:r>
            <a:endParaRPr lang="zh-CN" altLang="en-US" sz="900" dirty="0">
              <a:solidFill>
                <a:prstClr val="black"/>
              </a:solidFill>
            </a:endParaRP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8B647FBD-3289-4ACF-AF9E-05D61F96AB3B}"/>
                  </a:ext>
                </a:extLst>
              </p:cNvPr>
              <p:cNvSpPr/>
              <p:nvPr/>
            </p:nvSpPr>
            <p:spPr>
              <a:xfrm>
                <a:off x="506207" y="1492629"/>
                <a:ext cx="6716110" cy="3410036"/>
              </a:xfrm>
              <a:prstGeom prst="rect">
                <a:avLst/>
              </a:prstGeom>
            </p:spPr>
            <p:txBody>
              <a:bodyPr wrap="square">
                <a:spAutoFit/>
              </a:bodyPr>
              <a:lstStyle/>
              <a:p>
                <a:pPr indent="304800" algn="just">
                  <a:lnSpc>
                    <a:spcPct val="150000"/>
                  </a:lnSpc>
                </a:pPr>
                <a:r>
                  <a:rPr lang="en-US" altLang="zh-CN" sz="1600" kern="100" dirty="0">
                    <a:latin typeface="微软雅黑 Light" panose="020B0502040204020203" pitchFamily="34" charset="-122"/>
                    <a:ea typeface="微软雅黑 Light" panose="020B0502040204020203" pitchFamily="34" charset="-122"/>
                    <a:cs typeface="Times New Roman" panose="02020603050405020304" pitchFamily="18" charset="0"/>
                  </a:rPr>
                  <a:t>The simulation time is rescaled as follows in order to obtain a physical time scale:</a:t>
                </a:r>
                <a:endParaRPr lang="zh-CN" altLang="zh-CN" sz="1600" kern="1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indent="406400">
                  <a:lnSpc>
                    <a:spcPct val="150000"/>
                  </a:lnSpc>
                </a:pPr>
                <a14:m>
                  <m:oMath xmlns:m="http://schemas.openxmlformats.org/officeDocument/2006/math">
                    <m:sSub>
                      <m:sSubPr>
                        <m:ctrlPr>
                          <a:rPr lang="zh-CN" altLang="zh-CN"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chemeClr val="tx1"/>
                            </a:solidFill>
                            <a:latin typeface="Cambria Math" panose="02040503050406030204" pitchFamily="18" charset="0"/>
                            <a:cs typeface="Times New Roman" panose="02020603050405020304" pitchFamily="18" charset="0"/>
                          </a:rPr>
                          <m:t>𝑡</m:t>
                        </m:r>
                      </m:e>
                      <m:sub>
                        <m:r>
                          <a:rPr lang="en-US" altLang="zh-CN" i="1" kern="100">
                            <a:solidFill>
                              <a:schemeClr val="tx1"/>
                            </a:solidFill>
                            <a:latin typeface="Cambria Math" panose="02040503050406030204" pitchFamily="18" charset="0"/>
                            <a:cs typeface="Times New Roman" panose="02020603050405020304" pitchFamily="18" charset="0"/>
                          </a:rPr>
                          <m:t>𝑟𝑒𝑎𝑙</m:t>
                        </m:r>
                      </m:sub>
                    </m:sSub>
                    <m:r>
                      <a:rPr lang="en-US" altLang="zh-CN" i="1" kern="100">
                        <a:solidFill>
                          <a:schemeClr val="tx1"/>
                        </a:solidFill>
                        <a:latin typeface="Cambria Math" panose="02040503050406030204" pitchFamily="18" charset="0"/>
                        <a:cs typeface="Times New Roman" panose="02020603050405020304" pitchFamily="18" charset="0"/>
                      </a:rPr>
                      <m:t>=</m:t>
                    </m:r>
                    <m:f>
                      <m:fPr>
                        <m:ctrlPr>
                          <a:rPr lang="zh-CN" altLang="zh-CN"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chemeClr val="tx1"/>
                                </a:solidFill>
                                <a:latin typeface="Cambria Math" panose="02040503050406030204" pitchFamily="18" charset="0"/>
                                <a:cs typeface="Times New Roman" panose="02020603050405020304" pitchFamily="18" charset="0"/>
                              </a:rPr>
                              <m:t>𝐶</m:t>
                            </m:r>
                          </m:e>
                          <m:sub>
                            <m:r>
                              <a:rPr lang="en-US" altLang="zh-CN" i="1" kern="100">
                                <a:solidFill>
                                  <a:schemeClr val="tx1"/>
                                </a:solidFill>
                                <a:latin typeface="Cambria Math" panose="02040503050406030204" pitchFamily="18" charset="0"/>
                                <a:cs typeface="Times New Roman" panose="02020603050405020304" pitchFamily="18" charset="0"/>
                              </a:rPr>
                              <m:t>𝑉</m:t>
                            </m:r>
                            <m:r>
                              <a:rPr lang="en-US" altLang="zh-CN" i="1" kern="100">
                                <a:solidFill>
                                  <a:schemeClr val="tx1"/>
                                </a:solidFill>
                                <a:latin typeface="Cambria Math" panose="02040503050406030204" pitchFamily="18" charset="0"/>
                                <a:cs typeface="Times New Roman" panose="02020603050405020304" pitchFamily="18" charset="0"/>
                              </a:rPr>
                              <m:t>,</m:t>
                            </m:r>
                            <m:r>
                              <a:rPr lang="en-US" altLang="zh-CN" i="1" kern="100">
                                <a:solidFill>
                                  <a:schemeClr val="tx1"/>
                                </a:solidFill>
                                <a:latin typeface="Cambria Math" panose="02040503050406030204" pitchFamily="18" charset="0"/>
                                <a:cs typeface="Times New Roman" panose="02020603050405020304" pitchFamily="18" charset="0"/>
                              </a:rPr>
                              <m:t>𝑀𝐶</m:t>
                            </m:r>
                            <m:r>
                              <a:rPr lang="en-US" altLang="zh-CN" i="1" kern="100">
                                <a:solidFill>
                                  <a:schemeClr val="tx1"/>
                                </a:solidFill>
                                <a:latin typeface="Cambria Math" panose="02040503050406030204" pitchFamily="18" charset="0"/>
                                <a:cs typeface="Times New Roman" panose="02020603050405020304" pitchFamily="18" charset="0"/>
                              </a:rPr>
                              <m:t>−</m:t>
                            </m:r>
                            <m:r>
                              <a:rPr lang="en-US" altLang="zh-CN" i="1" kern="100">
                                <a:solidFill>
                                  <a:schemeClr val="tx1"/>
                                </a:solidFill>
                                <a:latin typeface="Cambria Math" panose="02040503050406030204" pitchFamily="18" charset="0"/>
                                <a:cs typeface="Times New Roman" panose="02020603050405020304" pitchFamily="18" charset="0"/>
                              </a:rPr>
                              <m:t>𝑠𝑖𝑚</m:t>
                            </m:r>
                          </m:sub>
                        </m:sSub>
                      </m:num>
                      <m:den>
                        <m:sSub>
                          <m:sSubPr>
                            <m:ctrlPr>
                              <a:rPr lang="zh-CN" altLang="zh-CN"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chemeClr val="tx1"/>
                                </a:solidFill>
                                <a:latin typeface="Cambria Math" panose="02040503050406030204" pitchFamily="18" charset="0"/>
                                <a:cs typeface="Times New Roman" panose="02020603050405020304" pitchFamily="18" charset="0"/>
                              </a:rPr>
                              <m:t>𝐶</m:t>
                            </m:r>
                          </m:e>
                          <m:sub>
                            <m:r>
                              <a:rPr lang="en-US" altLang="zh-CN" i="1" kern="100">
                                <a:solidFill>
                                  <a:schemeClr val="tx1"/>
                                </a:solidFill>
                                <a:latin typeface="Cambria Math" panose="02040503050406030204" pitchFamily="18" charset="0"/>
                                <a:cs typeface="Times New Roman" panose="02020603050405020304" pitchFamily="18" charset="0"/>
                              </a:rPr>
                              <m:t>𝑉</m:t>
                            </m:r>
                            <m:r>
                              <a:rPr lang="en-US" altLang="zh-CN" i="1" kern="100">
                                <a:solidFill>
                                  <a:schemeClr val="tx1"/>
                                </a:solidFill>
                                <a:latin typeface="Cambria Math" panose="02040503050406030204" pitchFamily="18" charset="0"/>
                                <a:cs typeface="Times New Roman" panose="02020603050405020304" pitchFamily="18" charset="0"/>
                              </a:rPr>
                              <m:t>,</m:t>
                            </m:r>
                            <m:r>
                              <a:rPr lang="en-US" altLang="zh-CN" i="1" kern="100">
                                <a:solidFill>
                                  <a:schemeClr val="tx1"/>
                                </a:solidFill>
                                <a:latin typeface="Cambria Math" panose="02040503050406030204" pitchFamily="18" charset="0"/>
                                <a:cs typeface="Times New Roman" panose="02020603050405020304" pitchFamily="18" charset="0"/>
                              </a:rPr>
                              <m:t>𝑟𝑒𝑎𝑙</m:t>
                            </m:r>
                          </m:sub>
                        </m:sSub>
                      </m:den>
                    </m:f>
                    <m:sSub>
                      <m:sSubPr>
                        <m:ctrlPr>
                          <a:rPr lang="zh-CN" altLang="zh-CN"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chemeClr val="tx1"/>
                            </a:solidFill>
                            <a:latin typeface="Cambria Math" panose="02040503050406030204" pitchFamily="18" charset="0"/>
                            <a:cs typeface="Times New Roman" panose="02020603050405020304" pitchFamily="18" charset="0"/>
                          </a:rPr>
                          <m:t>𝑡</m:t>
                        </m:r>
                      </m:e>
                      <m:sub>
                        <m:r>
                          <a:rPr lang="en-US" altLang="zh-CN" i="1" kern="100">
                            <a:solidFill>
                              <a:schemeClr val="tx1"/>
                            </a:solidFill>
                            <a:latin typeface="Cambria Math" panose="02040503050406030204" pitchFamily="18" charset="0"/>
                            <a:cs typeface="Times New Roman" panose="02020603050405020304" pitchFamily="18" charset="0"/>
                          </a:rPr>
                          <m:t>𝑀𝐶</m:t>
                        </m:r>
                        <m:r>
                          <a:rPr lang="en-US" altLang="zh-CN" i="1" kern="100">
                            <a:solidFill>
                              <a:schemeClr val="tx1"/>
                            </a:solidFill>
                            <a:latin typeface="Cambria Math" panose="02040503050406030204" pitchFamily="18" charset="0"/>
                            <a:cs typeface="Times New Roman" panose="02020603050405020304" pitchFamily="18" charset="0"/>
                          </a:rPr>
                          <m:t>−</m:t>
                        </m:r>
                        <m:r>
                          <a:rPr lang="en-US" altLang="zh-CN" i="1" kern="100">
                            <a:solidFill>
                              <a:schemeClr val="tx1"/>
                            </a:solidFill>
                            <a:latin typeface="Cambria Math" panose="02040503050406030204" pitchFamily="18" charset="0"/>
                            <a:cs typeface="Times New Roman" panose="02020603050405020304" pitchFamily="18" charset="0"/>
                          </a:rPr>
                          <m:t>𝑠𝑖𝑚</m:t>
                        </m:r>
                      </m:sub>
                    </m:sSub>
                  </m:oMath>
                </a14:m>
                <a:r>
                  <a:rPr lang="en-US" altLang="zh-CN" sz="1600" kern="100" dirty="0">
                    <a:solidFill>
                      <a:schemeClr val="tx1"/>
                    </a:solidFill>
                    <a:latin typeface="宋体" panose="02010600030101010101" pitchFamily="2" charset="-122"/>
                    <a:cs typeface="Times New Roman" panose="02020603050405020304" pitchFamily="18" charset="0"/>
                  </a:rPr>
                  <a:t>			</a:t>
                </a:r>
                <a:endParaRPr lang="en-US" altLang="zh-CN" sz="1600" kern="1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indent="406400">
                  <a:lnSpc>
                    <a:spcPct val="150000"/>
                  </a:lnSpc>
                </a:pPr>
                <a:r>
                  <a:rPr lang="en-US" altLang="zh-CN" sz="1600" kern="100" dirty="0">
                    <a:solidFill>
                      <a:schemeClr val="tx1"/>
                    </a:solidFill>
                    <a:latin typeface="微软雅黑 Light" panose="020B0502040204020203" pitchFamily="34" charset="-122"/>
                    <a:ea typeface="微软雅黑 Light" panose="020B0502040204020203" pitchFamily="34" charset="-122"/>
                    <a:cs typeface="Times New Roman" panose="02020603050405020304" pitchFamily="18" charset="0"/>
                  </a:rPr>
                  <a:t>with</a:t>
                </a:r>
                <a:r>
                  <a:rPr lang="en-US" altLang="zh-CN" sz="1600" kern="100" dirty="0">
                    <a:solidFill>
                      <a:schemeClr val="tx1"/>
                    </a:solidFill>
                    <a:latin typeface="宋体" panose="02010600030101010101" pitchFamily="2" charset="-122"/>
                    <a:cs typeface="Times New Roman" panose="02020603050405020304" pitchFamily="18" charset="0"/>
                  </a:rPr>
                  <a:t>					</a:t>
                </a:r>
                <a:r>
                  <a:rPr lang="en-US" altLang="zh-CN" sz="1100" kern="100" dirty="0">
                    <a:solidFill>
                      <a:schemeClr val="tx1"/>
                    </a:solidFill>
                    <a:latin typeface="Calibri" panose="020F0502020204030204" pitchFamily="34" charset="0"/>
                    <a:cs typeface="Times New Roman" panose="02020603050405020304" pitchFamily="18" charset="0"/>
                  </a:rPr>
                  <a:t> </a:t>
                </a:r>
                <a:endParaRPr lang="zh-CN" altLang="zh-CN" sz="1100" kern="100" dirty="0">
                  <a:solidFill>
                    <a:schemeClr val="tx1"/>
                  </a:solidFill>
                  <a:latin typeface="Calibri" panose="020F0502020204030204" pitchFamily="34" charset="0"/>
                  <a:cs typeface="Times New Roman" panose="02020603050405020304" pitchFamily="18" charset="0"/>
                </a:endParaRPr>
              </a:p>
              <a:p>
                <a:pPr indent="355600" algn="ctr">
                  <a:lnSpc>
                    <a:spcPct val="150000"/>
                  </a:lnSpc>
                  <a:spcAft>
                    <a:spcPts val="0"/>
                  </a:spcAft>
                </a:pPr>
                <a14:m>
                  <m:oMath xmlns:m="http://schemas.openxmlformats.org/officeDocument/2006/math">
                    <m:sSub>
                      <m:sSub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solidFill>
                              <a:schemeClr val="tx1"/>
                            </a:solidFill>
                            <a:latin typeface="Cambria Math" panose="02040503050406030204" pitchFamily="18" charset="0"/>
                            <a:cs typeface="Times New Roman" panose="02020603050405020304" pitchFamily="18" charset="0"/>
                          </a:rPr>
                          <m:t>𝐶</m:t>
                        </m:r>
                      </m:e>
                      <m:sub>
                        <m:r>
                          <a:rPr lang="en-US" altLang="zh-CN" sz="1600" i="1" kern="100">
                            <a:solidFill>
                              <a:schemeClr val="tx1"/>
                            </a:solidFill>
                            <a:latin typeface="Cambria Math" panose="02040503050406030204" pitchFamily="18" charset="0"/>
                            <a:cs typeface="Times New Roman" panose="02020603050405020304" pitchFamily="18" charset="0"/>
                          </a:rPr>
                          <m:t>𝑉</m:t>
                        </m:r>
                        <m:r>
                          <a:rPr lang="en-US" altLang="zh-CN" sz="1600" i="1" kern="100">
                            <a:solidFill>
                              <a:schemeClr val="tx1"/>
                            </a:solidFill>
                            <a:latin typeface="Cambria Math" panose="02040503050406030204" pitchFamily="18" charset="0"/>
                            <a:cs typeface="Times New Roman" panose="02020603050405020304" pitchFamily="18" charset="0"/>
                          </a:rPr>
                          <m:t>,</m:t>
                        </m:r>
                        <m:r>
                          <a:rPr lang="en-US" altLang="zh-CN" sz="1600" i="1" kern="100">
                            <a:solidFill>
                              <a:schemeClr val="tx1"/>
                            </a:solidFill>
                            <a:latin typeface="Cambria Math" panose="02040503050406030204" pitchFamily="18" charset="0"/>
                            <a:cs typeface="Times New Roman" panose="02020603050405020304" pitchFamily="18" charset="0"/>
                          </a:rPr>
                          <m:t>𝑟𝑒𝑎𝑙</m:t>
                        </m:r>
                      </m:sub>
                    </m:sSub>
                    <m:r>
                      <a:rPr lang="en-US" altLang="zh-CN" sz="1600" i="1" kern="100">
                        <a:solidFill>
                          <a:schemeClr val="tx1"/>
                        </a:solidFill>
                        <a:latin typeface="Cambria Math" panose="02040503050406030204" pitchFamily="18" charset="0"/>
                        <a:cs typeface="Times New Roman" panose="02020603050405020304" pitchFamily="18" charset="0"/>
                      </a:rPr>
                      <m:t>=</m:t>
                    </m:r>
                    <m:func>
                      <m:func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600" kern="100">
                            <a:solidFill>
                              <a:schemeClr val="tx1"/>
                            </a:solidFill>
                            <a:latin typeface="Cambria Math" panose="02040503050406030204" pitchFamily="18" charset="0"/>
                            <a:cs typeface="Times New Roman" panose="02020603050405020304" pitchFamily="18" charset="0"/>
                          </a:rPr>
                          <m:t>exp</m:t>
                        </m:r>
                      </m:fName>
                      <m:e>
                        <m:d>
                          <m:d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600" i="1" kern="100">
                                <a:solidFill>
                                  <a:schemeClr val="tx1"/>
                                </a:solidFill>
                                <a:latin typeface="Cambria Math" panose="02040503050406030204" pitchFamily="18" charset="0"/>
                                <a:cs typeface="Times New Roman" panose="02020603050405020304" pitchFamily="18" charset="0"/>
                              </a:rPr>
                              <m:t>−</m:t>
                            </m:r>
                            <m:f>
                              <m:f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solidFill>
                                          <a:schemeClr val="tx1"/>
                                        </a:solidFill>
                                        <a:latin typeface="Cambria Math" panose="02040503050406030204" pitchFamily="18" charset="0"/>
                                        <a:cs typeface="Times New Roman" panose="02020603050405020304" pitchFamily="18" charset="0"/>
                                      </a:rPr>
                                      <m:t>𝐸</m:t>
                                    </m:r>
                                  </m:e>
                                  <m:sub>
                                    <m:r>
                                      <a:rPr lang="en-US" altLang="zh-CN" sz="1600" i="1" kern="100">
                                        <a:solidFill>
                                          <a:schemeClr val="tx1"/>
                                        </a:solidFill>
                                        <a:latin typeface="Cambria Math" panose="02040503050406030204" pitchFamily="18" charset="0"/>
                                        <a:cs typeface="Times New Roman" panose="02020603050405020304" pitchFamily="18" charset="0"/>
                                      </a:rPr>
                                      <m:t>𝑓𝑜𝑟</m:t>
                                    </m:r>
                                  </m:sub>
                                </m:sSub>
                                <m:d>
                                  <m:d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i="1" kern="100">
                                            <a:solidFill>
                                              <a:schemeClr val="tx1"/>
                                            </a:solidFill>
                                            <a:latin typeface="Cambria Math" panose="02040503050406030204" pitchFamily="18" charset="0"/>
                                            <a:cs typeface="Times New Roman" panose="02020603050405020304" pitchFamily="18" charset="0"/>
                                          </a:rPr>
                                          <m:t>𝑉</m:t>
                                        </m:r>
                                      </m:e>
                                      <m:sup>
                                        <m:r>
                                          <a:rPr lang="en-US" altLang="zh-CN" sz="1600" i="1" kern="100">
                                            <a:solidFill>
                                              <a:schemeClr val="tx1"/>
                                            </a:solidFill>
                                            <a:latin typeface="Cambria Math" panose="02040503050406030204" pitchFamily="18" charset="0"/>
                                            <a:cs typeface="Times New Roman" panose="02020603050405020304" pitchFamily="18" charset="0"/>
                                          </a:rPr>
                                          <m:t>𝐹𝑒</m:t>
                                        </m:r>
                                      </m:sup>
                                    </m:sSup>
                                  </m:e>
                                </m:d>
                              </m:num>
                              <m:den>
                                <m:r>
                                  <a:rPr lang="en-US" altLang="zh-CN" sz="1600" i="1" kern="100">
                                    <a:solidFill>
                                      <a:schemeClr val="tx1"/>
                                    </a:solidFill>
                                    <a:latin typeface="Cambria Math" panose="02040503050406030204" pitchFamily="18" charset="0"/>
                                    <a:cs typeface="Times New Roman" panose="02020603050405020304" pitchFamily="18" charset="0"/>
                                  </a:rPr>
                                  <m:t>𝑘𝑇</m:t>
                                </m:r>
                              </m:den>
                            </m:f>
                          </m:e>
                        </m:d>
                      </m:e>
                    </m:func>
                    <m:func>
                      <m:func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600" kern="100">
                            <a:solidFill>
                              <a:schemeClr val="tx1"/>
                            </a:solidFill>
                            <a:latin typeface="Cambria Math" panose="02040503050406030204" pitchFamily="18" charset="0"/>
                            <a:cs typeface="Times New Roman" panose="02020603050405020304" pitchFamily="18" charset="0"/>
                          </a:rPr>
                          <m:t>exp</m:t>
                        </m:r>
                      </m:fName>
                      <m:e>
                        <m:d>
                          <m:d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600" i="1" kern="100">
                                    <a:solidFill>
                                      <a:schemeClr val="tx1"/>
                                    </a:solidFill>
                                    <a:latin typeface="Cambria Math" panose="02040503050406030204" pitchFamily="18" charset="0"/>
                                    <a:cs typeface="Times New Roman" panose="02020603050405020304" pitchFamily="18" charset="0"/>
                                  </a:rPr>
                                  <m:t>𝛿</m:t>
                                </m:r>
                                <m:r>
                                  <a:rPr lang="en-US" altLang="zh-CN" sz="1600" i="1" kern="100">
                                    <a:solidFill>
                                      <a:schemeClr val="tx1"/>
                                    </a:solidFill>
                                    <a:latin typeface="Cambria Math" panose="02040503050406030204" pitchFamily="18" charset="0"/>
                                    <a:cs typeface="Times New Roman" panose="02020603050405020304" pitchFamily="18" charset="0"/>
                                  </a:rPr>
                                  <m:t>𝑆</m:t>
                                </m:r>
                              </m:num>
                              <m:den>
                                <m:r>
                                  <a:rPr lang="en-US" altLang="zh-CN" sz="1600" i="1" kern="100">
                                    <a:solidFill>
                                      <a:schemeClr val="tx1"/>
                                    </a:solidFill>
                                    <a:latin typeface="Cambria Math" panose="02040503050406030204" pitchFamily="18" charset="0"/>
                                    <a:cs typeface="Times New Roman" panose="02020603050405020304" pitchFamily="18" charset="0"/>
                                  </a:rPr>
                                  <m:t>𝑘</m:t>
                                </m:r>
                              </m:den>
                            </m:f>
                          </m:e>
                        </m:d>
                      </m:e>
                    </m:func>
                  </m:oMath>
                </a14:m>
                <a:r>
                  <a:rPr lang="en-US" altLang="zh-CN" sz="1600" kern="100" dirty="0">
                    <a:solidFill>
                      <a:schemeClr val="tx1"/>
                    </a:solidFill>
                    <a:latin typeface="宋体" panose="02010600030101010101" pitchFamily="2" charset="-122"/>
                    <a:cs typeface="Times New Roman" panose="02020603050405020304" pitchFamily="18" charset="0"/>
                  </a:rPr>
                  <a:t>			</a:t>
                </a:r>
              </a:p>
              <a:p>
                <a:pPr indent="355600" algn="ctr">
                  <a:lnSpc>
                    <a:spcPct val="150000"/>
                  </a:lnSpc>
                  <a:spcAft>
                    <a:spcPts val="0"/>
                  </a:spcAft>
                </a:pPr>
                <a14:m>
                  <m:oMathPara xmlns:m="http://schemas.openxmlformats.org/officeDocument/2006/math">
                    <m:oMathParaPr>
                      <m:jc m:val="centerGroup"/>
                    </m:oMathParaPr>
                    <m:oMath xmlns:m="http://schemas.openxmlformats.org/officeDocument/2006/math">
                      <m:r>
                        <a:rPr lang="en-US" altLang="zh-CN" sz="1600" i="1" kern="100">
                          <a:solidFill>
                            <a:schemeClr val="tx1"/>
                          </a:solidFill>
                          <a:latin typeface="Cambria Math" panose="02040503050406030204" pitchFamily="18" charset="0"/>
                          <a:cs typeface="Times New Roman" panose="02020603050405020304" pitchFamily="18" charset="0"/>
                        </a:rPr>
                        <m:t>×</m:t>
                      </m:r>
                      <m:d>
                        <m:dPr>
                          <m:begChr m:val="["/>
                          <m:endChr m:val="]"/>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600" i="1" kern="100">
                              <a:solidFill>
                                <a:schemeClr val="tx1"/>
                              </a:solidFill>
                              <a:latin typeface="Cambria Math" panose="02040503050406030204" pitchFamily="18" charset="0"/>
                              <a:cs typeface="Times New Roman" panose="02020603050405020304" pitchFamily="18" charset="0"/>
                            </a:rPr>
                            <m:t>1−</m:t>
                          </m:r>
                          <m:sSub>
                            <m:sSub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solidFill>
                                    <a:schemeClr val="tx1"/>
                                  </a:solidFill>
                                  <a:latin typeface="Cambria Math" panose="02040503050406030204" pitchFamily="18" charset="0"/>
                                  <a:cs typeface="Times New Roman" panose="02020603050405020304" pitchFamily="18" charset="0"/>
                                </a:rPr>
                                <m:t>8</m:t>
                              </m:r>
                              <m:r>
                                <a:rPr lang="en-US" altLang="zh-CN" sz="1600" i="1" kern="100">
                                  <a:solidFill>
                                    <a:schemeClr val="tx1"/>
                                  </a:solidFill>
                                  <a:latin typeface="Cambria Math" panose="02040503050406030204" pitchFamily="18" charset="0"/>
                                  <a:cs typeface="Times New Roman" panose="02020603050405020304" pitchFamily="18" charset="0"/>
                                </a:rPr>
                                <m:t>𝑥</m:t>
                              </m:r>
                            </m:e>
                            <m:sub>
                              <m:r>
                                <a:rPr lang="en-US" altLang="zh-CN" sz="1600" i="1" kern="100">
                                  <a:solidFill>
                                    <a:schemeClr val="tx1"/>
                                  </a:solidFill>
                                  <a:latin typeface="Cambria Math" panose="02040503050406030204" pitchFamily="18" charset="0"/>
                                  <a:cs typeface="Times New Roman" panose="02020603050405020304" pitchFamily="18" charset="0"/>
                                </a:rPr>
                                <m:t>𝐶𝑢</m:t>
                              </m:r>
                            </m:sub>
                          </m:sSub>
                          <m:r>
                            <a:rPr lang="en-US" altLang="zh-CN" sz="1600" i="1" kern="100">
                              <a:solidFill>
                                <a:schemeClr val="tx1"/>
                              </a:solidFill>
                              <a:latin typeface="Cambria Math" panose="02040503050406030204" pitchFamily="18" charset="0"/>
                              <a:cs typeface="Times New Roman" panose="02020603050405020304" pitchFamily="18" charset="0"/>
                            </a:rPr>
                            <m:t>−</m:t>
                          </m:r>
                          <m:sSub>
                            <m:sSub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solidFill>
                                    <a:schemeClr val="tx1"/>
                                  </a:solidFill>
                                  <a:latin typeface="Cambria Math" panose="02040503050406030204" pitchFamily="18" charset="0"/>
                                  <a:cs typeface="Times New Roman" panose="02020603050405020304" pitchFamily="18" charset="0"/>
                                </a:rPr>
                                <m:t>6</m:t>
                              </m:r>
                              <m:r>
                                <a:rPr lang="en-US" altLang="zh-CN" sz="1600" i="1" kern="100">
                                  <a:solidFill>
                                    <a:schemeClr val="tx1"/>
                                  </a:solidFill>
                                  <a:latin typeface="Cambria Math" panose="02040503050406030204" pitchFamily="18" charset="0"/>
                                  <a:cs typeface="Times New Roman" panose="02020603050405020304" pitchFamily="18" charset="0"/>
                                </a:rPr>
                                <m:t>𝑥</m:t>
                              </m:r>
                            </m:e>
                            <m:sub>
                              <m:r>
                                <a:rPr lang="en-US" altLang="zh-CN" sz="1600" i="1" kern="100">
                                  <a:solidFill>
                                    <a:schemeClr val="tx1"/>
                                  </a:solidFill>
                                  <a:latin typeface="Cambria Math" panose="02040503050406030204" pitchFamily="18" charset="0"/>
                                  <a:cs typeface="Times New Roman" panose="02020603050405020304" pitchFamily="18" charset="0"/>
                                </a:rPr>
                                <m:t>𝐶𝑢</m:t>
                              </m:r>
                            </m:sub>
                          </m:sSub>
                          <m:r>
                            <a:rPr lang="en-US" altLang="zh-CN" sz="1600" i="1" kern="100">
                              <a:solidFill>
                                <a:schemeClr val="tx1"/>
                              </a:solidFill>
                              <a:latin typeface="Cambria Math" panose="02040503050406030204" pitchFamily="18" charset="0"/>
                              <a:cs typeface="Times New Roman" panose="02020603050405020304" pitchFamily="18" charset="0"/>
                            </a:rPr>
                            <m:t>+</m:t>
                          </m:r>
                          <m:sSub>
                            <m:sSub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solidFill>
                                    <a:schemeClr val="tx1"/>
                                  </a:solidFill>
                                  <a:latin typeface="Cambria Math" panose="02040503050406030204" pitchFamily="18" charset="0"/>
                                  <a:cs typeface="Times New Roman" panose="02020603050405020304" pitchFamily="18" charset="0"/>
                                </a:rPr>
                                <m:t>8</m:t>
                              </m:r>
                              <m:r>
                                <a:rPr lang="en-US" altLang="zh-CN" sz="1600" i="1" kern="100">
                                  <a:solidFill>
                                    <a:schemeClr val="tx1"/>
                                  </a:solidFill>
                                  <a:latin typeface="Cambria Math" panose="02040503050406030204" pitchFamily="18" charset="0"/>
                                  <a:cs typeface="Times New Roman" panose="02020603050405020304" pitchFamily="18" charset="0"/>
                                </a:rPr>
                                <m:t>𝑥</m:t>
                              </m:r>
                            </m:e>
                            <m:sub>
                              <m:r>
                                <a:rPr lang="en-US" altLang="zh-CN" sz="1600" i="1" kern="100">
                                  <a:solidFill>
                                    <a:schemeClr val="tx1"/>
                                  </a:solidFill>
                                  <a:latin typeface="Cambria Math" panose="02040503050406030204" pitchFamily="18" charset="0"/>
                                  <a:cs typeface="Times New Roman" panose="02020603050405020304" pitchFamily="18" charset="0"/>
                                </a:rPr>
                                <m:t>𝐶𝑢</m:t>
                              </m:r>
                            </m:sub>
                          </m:sSub>
                          <m:r>
                            <a:rPr lang="en-US" altLang="zh-CN" sz="1600" i="1" kern="100">
                              <a:solidFill>
                                <a:schemeClr val="tx1"/>
                              </a:solidFill>
                              <a:latin typeface="Cambria Math" panose="02040503050406030204" pitchFamily="18" charset="0"/>
                              <a:cs typeface="Times New Roman" panose="02020603050405020304" pitchFamily="18" charset="0"/>
                            </a:rPr>
                            <m:t>𝑒𝑥𝑝</m:t>
                          </m:r>
                          <m:d>
                            <m:d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600" i="1" kern="100">
                                          <a:solidFill>
                                            <a:schemeClr val="tx1"/>
                                          </a:solidFill>
                                          <a:latin typeface="Cambria Math" panose="02040503050406030204" pitchFamily="18" charset="0"/>
                                          <a:cs typeface="Times New Roman" panose="02020603050405020304" pitchFamily="18" charset="0"/>
                                        </a:rPr>
                                        <m:t>𝐸</m:t>
                                      </m:r>
                                    </m:e>
                                    <m:sub>
                                      <m:r>
                                        <a:rPr lang="en-US" altLang="zh-CN" sz="1600" i="1" kern="100">
                                          <a:solidFill>
                                            <a:schemeClr val="tx1"/>
                                          </a:solidFill>
                                          <a:latin typeface="Cambria Math" panose="02040503050406030204" pitchFamily="18" charset="0"/>
                                          <a:cs typeface="Times New Roman" panose="02020603050405020304" pitchFamily="18" charset="0"/>
                                        </a:rPr>
                                        <m:t>𝑏</m:t>
                                      </m:r>
                                      <m:d>
                                        <m:d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600" i="1" kern="100">
                                              <a:solidFill>
                                                <a:schemeClr val="tx1"/>
                                              </a:solidFill>
                                              <a:latin typeface="Cambria Math" panose="02040503050406030204" pitchFamily="18" charset="0"/>
                                              <a:cs typeface="Times New Roman" panose="02020603050405020304" pitchFamily="18" charset="0"/>
                                            </a:rPr>
                                            <m:t>𝑉</m:t>
                                          </m:r>
                                          <m:r>
                                            <a:rPr lang="en-US" altLang="zh-CN" sz="1600" i="1" kern="100">
                                              <a:solidFill>
                                                <a:schemeClr val="tx1"/>
                                              </a:solidFill>
                                              <a:latin typeface="Cambria Math" panose="02040503050406030204" pitchFamily="18" charset="0"/>
                                              <a:cs typeface="Times New Roman" panose="02020603050405020304" pitchFamily="18" charset="0"/>
                                            </a:rPr>
                                            <m:t>−</m:t>
                                          </m:r>
                                          <m:r>
                                            <a:rPr lang="en-US" altLang="zh-CN" sz="1600" i="1" kern="100">
                                              <a:solidFill>
                                                <a:schemeClr val="tx1"/>
                                              </a:solidFill>
                                              <a:latin typeface="Cambria Math" panose="02040503050406030204" pitchFamily="18" charset="0"/>
                                              <a:cs typeface="Times New Roman" panose="02020603050405020304" pitchFamily="18" charset="0"/>
                                            </a:rPr>
                                            <m:t>𝐶𝑢</m:t>
                                          </m:r>
                                        </m:e>
                                      </m:d>
                                    </m:sub>
                                    <m:sup>
                                      <m:d>
                                        <m:d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600" i="1" kern="100">
                                              <a:solidFill>
                                                <a:schemeClr val="tx1"/>
                                              </a:solidFill>
                                              <a:latin typeface="Cambria Math" panose="02040503050406030204" pitchFamily="18" charset="0"/>
                                              <a:cs typeface="Times New Roman" panose="02020603050405020304" pitchFamily="18" charset="0"/>
                                            </a:rPr>
                                            <m:t>1</m:t>
                                          </m:r>
                                        </m:e>
                                      </m:d>
                                    </m:sup>
                                  </m:sSubSup>
                                </m:num>
                                <m:den>
                                  <m:r>
                                    <a:rPr lang="en-US" altLang="zh-CN" sz="1600" i="1" kern="100">
                                      <a:solidFill>
                                        <a:schemeClr val="tx1"/>
                                      </a:solidFill>
                                      <a:latin typeface="Cambria Math" panose="02040503050406030204" pitchFamily="18" charset="0"/>
                                      <a:cs typeface="Times New Roman" panose="02020603050405020304" pitchFamily="18" charset="0"/>
                                    </a:rPr>
                                    <m:t>𝑘𝑇</m:t>
                                  </m:r>
                                </m:den>
                              </m:f>
                            </m:e>
                          </m:d>
                          <m:r>
                            <a:rPr lang="en-US" altLang="zh-CN" sz="1600" i="1" kern="100">
                              <a:solidFill>
                                <a:schemeClr val="tx1"/>
                              </a:solidFill>
                              <a:latin typeface="Cambria Math" panose="02040503050406030204" pitchFamily="18" charset="0"/>
                              <a:cs typeface="Times New Roman" panose="02020603050405020304" pitchFamily="18" charset="0"/>
                            </a:rPr>
                            <m:t>+</m:t>
                          </m:r>
                          <m:sSub>
                            <m:sSub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solidFill>
                                    <a:schemeClr val="tx1"/>
                                  </a:solidFill>
                                  <a:latin typeface="Cambria Math" panose="02040503050406030204" pitchFamily="18" charset="0"/>
                                  <a:cs typeface="Times New Roman" panose="02020603050405020304" pitchFamily="18" charset="0"/>
                                </a:rPr>
                                <m:t>6</m:t>
                              </m:r>
                              <m:r>
                                <a:rPr lang="en-US" altLang="zh-CN" sz="1600" i="1" kern="100">
                                  <a:solidFill>
                                    <a:schemeClr val="tx1"/>
                                  </a:solidFill>
                                  <a:latin typeface="Cambria Math" panose="02040503050406030204" pitchFamily="18" charset="0"/>
                                  <a:cs typeface="Times New Roman" panose="02020603050405020304" pitchFamily="18" charset="0"/>
                                </a:rPr>
                                <m:t>𝑥</m:t>
                              </m:r>
                            </m:e>
                            <m:sub>
                              <m:r>
                                <a:rPr lang="en-US" altLang="zh-CN" sz="1600" i="1" kern="100">
                                  <a:solidFill>
                                    <a:schemeClr val="tx1"/>
                                  </a:solidFill>
                                  <a:latin typeface="Cambria Math" panose="02040503050406030204" pitchFamily="18" charset="0"/>
                                  <a:cs typeface="Times New Roman" panose="02020603050405020304" pitchFamily="18" charset="0"/>
                                </a:rPr>
                                <m:t>𝐶𝑢</m:t>
                              </m:r>
                            </m:sub>
                          </m:sSub>
                          <m:r>
                            <a:rPr lang="en-US" altLang="zh-CN" sz="1600" i="1" kern="100">
                              <a:solidFill>
                                <a:schemeClr val="tx1"/>
                              </a:solidFill>
                              <a:latin typeface="Cambria Math" panose="02040503050406030204" pitchFamily="18" charset="0"/>
                              <a:cs typeface="Times New Roman" panose="02020603050405020304" pitchFamily="18" charset="0"/>
                            </a:rPr>
                            <m:t>𝑒𝑥𝑝</m:t>
                          </m:r>
                          <m:d>
                            <m:d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600" i="1" kern="100">
                                          <a:solidFill>
                                            <a:schemeClr val="tx1"/>
                                          </a:solidFill>
                                          <a:latin typeface="Cambria Math" panose="02040503050406030204" pitchFamily="18" charset="0"/>
                                          <a:cs typeface="Times New Roman" panose="02020603050405020304" pitchFamily="18" charset="0"/>
                                        </a:rPr>
                                        <m:t>𝐸</m:t>
                                      </m:r>
                                    </m:e>
                                    <m:sub>
                                      <m:r>
                                        <a:rPr lang="en-US" altLang="zh-CN" sz="1600" i="1" kern="100">
                                          <a:solidFill>
                                            <a:schemeClr val="tx1"/>
                                          </a:solidFill>
                                          <a:latin typeface="Cambria Math" panose="02040503050406030204" pitchFamily="18" charset="0"/>
                                          <a:cs typeface="Times New Roman" panose="02020603050405020304" pitchFamily="18" charset="0"/>
                                        </a:rPr>
                                        <m:t>𝑏</m:t>
                                      </m:r>
                                      <m:d>
                                        <m:d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600" i="1" kern="100">
                                              <a:solidFill>
                                                <a:schemeClr val="tx1"/>
                                              </a:solidFill>
                                              <a:latin typeface="Cambria Math" panose="02040503050406030204" pitchFamily="18" charset="0"/>
                                              <a:cs typeface="Times New Roman" panose="02020603050405020304" pitchFamily="18" charset="0"/>
                                            </a:rPr>
                                            <m:t>𝑉</m:t>
                                          </m:r>
                                          <m:r>
                                            <a:rPr lang="en-US" altLang="zh-CN" sz="1600" i="1" kern="100">
                                              <a:solidFill>
                                                <a:schemeClr val="tx1"/>
                                              </a:solidFill>
                                              <a:latin typeface="Cambria Math" panose="02040503050406030204" pitchFamily="18" charset="0"/>
                                              <a:cs typeface="Times New Roman" panose="02020603050405020304" pitchFamily="18" charset="0"/>
                                            </a:rPr>
                                            <m:t>−</m:t>
                                          </m:r>
                                          <m:r>
                                            <a:rPr lang="en-US" altLang="zh-CN" sz="1600" i="1" kern="100">
                                              <a:solidFill>
                                                <a:schemeClr val="tx1"/>
                                              </a:solidFill>
                                              <a:latin typeface="Cambria Math" panose="02040503050406030204" pitchFamily="18" charset="0"/>
                                              <a:cs typeface="Times New Roman" panose="02020603050405020304" pitchFamily="18" charset="0"/>
                                            </a:rPr>
                                            <m:t>𝐶𝑢</m:t>
                                          </m:r>
                                        </m:e>
                                      </m:d>
                                    </m:sub>
                                    <m:sup>
                                      <m:d>
                                        <m:dPr>
                                          <m:ctrlPr>
                                            <a:rPr lang="zh-CN" altLang="zh-CN" sz="16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600" i="1" kern="100">
                                              <a:solidFill>
                                                <a:schemeClr val="tx1"/>
                                              </a:solidFill>
                                              <a:latin typeface="Cambria Math" panose="02040503050406030204" pitchFamily="18" charset="0"/>
                                              <a:cs typeface="Times New Roman" panose="02020603050405020304" pitchFamily="18" charset="0"/>
                                            </a:rPr>
                                            <m:t>2</m:t>
                                          </m:r>
                                        </m:e>
                                      </m:d>
                                    </m:sup>
                                  </m:sSubSup>
                                </m:num>
                                <m:den>
                                  <m:r>
                                    <a:rPr lang="en-US" altLang="zh-CN" sz="1600" i="1" kern="100">
                                      <a:solidFill>
                                        <a:schemeClr val="tx1"/>
                                      </a:solidFill>
                                      <a:latin typeface="Cambria Math" panose="02040503050406030204" pitchFamily="18" charset="0"/>
                                      <a:cs typeface="Times New Roman" panose="02020603050405020304" pitchFamily="18" charset="0"/>
                                    </a:rPr>
                                    <m:t>𝑘𝑇</m:t>
                                  </m:r>
                                </m:den>
                              </m:f>
                            </m:e>
                          </m:d>
                        </m:e>
                      </m:d>
                    </m:oMath>
                  </m:oMathPara>
                </a14:m>
                <a:endParaRPr lang="zh-CN" altLang="zh-CN" sz="1100" kern="100" dirty="0">
                  <a:solidFill>
                    <a:schemeClr val="tx1"/>
                  </a:solidFill>
                  <a:latin typeface="Calibri" panose="020F0502020204030204" pitchFamily="34" charset="0"/>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8B647FBD-3289-4ACF-AF9E-05D61F96AB3B}"/>
                  </a:ext>
                </a:extLst>
              </p:cNvPr>
              <p:cNvSpPr>
                <a:spLocks noRot="1" noChangeAspect="1" noMove="1" noResize="1" noEditPoints="1" noAdjustHandles="1" noChangeArrowheads="1" noChangeShapeType="1" noTextEdit="1"/>
              </p:cNvSpPr>
              <p:nvPr/>
            </p:nvSpPr>
            <p:spPr>
              <a:xfrm>
                <a:off x="506207" y="1492629"/>
                <a:ext cx="6716110" cy="3410036"/>
              </a:xfrm>
              <a:prstGeom prst="rect">
                <a:avLst/>
              </a:prstGeom>
              <a:blipFill>
                <a:blip r:embed="rId5"/>
                <a:stretch>
                  <a:fillRect l="-454" r="-5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740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DE972FCD-2B2C-465E-93FB-228226CFB735}"/>
              </a:ext>
            </a:extLst>
          </p:cNvPr>
          <p:cNvSpPr/>
          <p:nvPr/>
        </p:nvSpPr>
        <p:spPr>
          <a:xfrm>
            <a:off x="426126" y="336636"/>
            <a:ext cx="8480930"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MULTI-SCALE MATERIALS SIMULATION</a:t>
            </a:r>
            <a:endParaRPr lang="zh-CN" altLang="en-US" sz="3600" b="1" dirty="0">
              <a:latin typeface="微软雅黑 Light" panose="020B0502040204020203" pitchFamily="34" charset="-122"/>
              <a:ea typeface="微软雅黑 Light" panose="020B0502040204020203" pitchFamily="34" charset="-122"/>
            </a:endParaRPr>
          </a:p>
        </p:txBody>
      </p:sp>
      <p:sp>
        <p:nvSpPr>
          <p:cNvPr id="31" name="文本框 30">
            <a:extLst>
              <a:ext uri="{FF2B5EF4-FFF2-40B4-BE49-F238E27FC236}">
                <a16:creationId xmlns:a16="http://schemas.microsoft.com/office/drawing/2014/main" id="{17F1F656-3788-4C9C-9C90-DA46C46C7292}"/>
              </a:ext>
            </a:extLst>
          </p:cNvPr>
          <p:cNvSpPr txBox="1"/>
          <p:nvPr/>
        </p:nvSpPr>
        <p:spPr>
          <a:xfrm>
            <a:off x="9407582" y="105804"/>
            <a:ext cx="3362515"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INTRODUCTION</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8901375"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2" name="图形 21">
            <a:extLst>
              <a:ext uri="{FF2B5EF4-FFF2-40B4-BE49-F238E27FC236}">
                <a16:creationId xmlns:a16="http://schemas.microsoft.com/office/drawing/2014/main" id="{9D95DCD9-0CDD-4803-BE66-6FEF8560BC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0463" y="7082"/>
            <a:ext cx="482953" cy="482953"/>
          </a:xfrm>
          <a:prstGeom prst="rect">
            <a:avLst/>
          </a:prstGeom>
        </p:spPr>
      </p:pic>
      <p:pic>
        <p:nvPicPr>
          <p:cNvPr id="55" name="图形 54">
            <a:extLst>
              <a:ext uri="{FF2B5EF4-FFF2-40B4-BE49-F238E27FC236}">
                <a16:creationId xmlns:a16="http://schemas.microsoft.com/office/drawing/2014/main" id="{A9CCF4AB-B3E2-47F4-8B86-F8BE8BB741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25" name="矩形 24">
            <a:extLst>
              <a:ext uri="{FF2B5EF4-FFF2-40B4-BE49-F238E27FC236}">
                <a16:creationId xmlns:a16="http://schemas.microsoft.com/office/drawing/2014/main" id="{E1762205-1086-4F98-B052-C65851B7931A}"/>
              </a:ext>
            </a:extLst>
          </p:cNvPr>
          <p:cNvSpPr/>
          <p:nvPr/>
        </p:nvSpPr>
        <p:spPr>
          <a:xfrm>
            <a:off x="315430" y="1933747"/>
            <a:ext cx="2028798" cy="400110"/>
          </a:xfrm>
          <a:prstGeom prst="rect">
            <a:avLst/>
          </a:prstGeom>
          <a:ln w="22225">
            <a:solidFill>
              <a:schemeClr val="tx1"/>
            </a:solidFill>
          </a:ln>
        </p:spPr>
        <p:txBody>
          <a:bodyPr wrap="square">
            <a:spAutoFit/>
          </a:bodyPr>
          <a:lstStyle/>
          <a:p>
            <a:pPr algn="ctr"/>
            <a:r>
              <a:rPr lang="en-US" altLang="zh-CN" sz="2000" dirty="0">
                <a:latin typeface="微软雅黑" panose="020B0503020204020204" pitchFamily="34" charset="-122"/>
                <a:ea typeface="微软雅黑" panose="020B0503020204020204" pitchFamily="34" charset="-122"/>
              </a:rPr>
              <a:t>PHENOMENA</a:t>
            </a:r>
            <a:endParaRPr lang="zh-CN" altLang="en-US" sz="2000" dirty="0">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0F5A2617-2CE4-404A-BB6C-2979FD5DF0F7}"/>
              </a:ext>
            </a:extLst>
          </p:cNvPr>
          <p:cNvSpPr/>
          <p:nvPr/>
        </p:nvSpPr>
        <p:spPr>
          <a:xfrm>
            <a:off x="2493986" y="1804369"/>
            <a:ext cx="2863114" cy="707886"/>
          </a:xfrm>
          <a:prstGeom prst="rect">
            <a:avLst/>
          </a:prstGeom>
        </p:spPr>
        <p:txBody>
          <a:bodyPr wrap="square">
            <a:spAutoFit/>
          </a:bodyPr>
          <a:lstStyle/>
          <a:p>
            <a:pPr algn="ctr"/>
            <a:r>
              <a:rPr lang="en-US" altLang="zh-CN" sz="2000" dirty="0">
                <a:latin typeface="微软雅黑" panose="020B0503020204020204" pitchFamily="34" charset="-122"/>
                <a:ea typeface="微软雅黑" panose="020B0503020204020204" pitchFamily="34" charset="-122"/>
              </a:rPr>
              <a:t>Single displacement cascade</a:t>
            </a:r>
            <a:endParaRPr lang="zh-CN" altLang="en-US" sz="2000" dirty="0">
              <a:latin typeface="微软雅黑" panose="020B0503020204020204" pitchFamily="34" charset="-122"/>
              <a:ea typeface="微软雅黑" panose="020B0503020204020204" pitchFamily="34" charset="-122"/>
            </a:endParaRPr>
          </a:p>
        </p:txBody>
      </p:sp>
      <p:sp>
        <p:nvSpPr>
          <p:cNvPr id="58" name="矩形 57">
            <a:extLst>
              <a:ext uri="{FF2B5EF4-FFF2-40B4-BE49-F238E27FC236}">
                <a16:creationId xmlns:a16="http://schemas.microsoft.com/office/drawing/2014/main" id="{CE6AD127-173A-40C7-AB1C-034F7B87DF3D}"/>
              </a:ext>
            </a:extLst>
          </p:cNvPr>
          <p:cNvSpPr/>
          <p:nvPr/>
        </p:nvSpPr>
        <p:spPr>
          <a:xfrm>
            <a:off x="5543133" y="1803170"/>
            <a:ext cx="2428870" cy="707886"/>
          </a:xfrm>
          <a:prstGeom prst="rect">
            <a:avLst/>
          </a:prstGeom>
        </p:spPr>
        <p:txBody>
          <a:bodyPr wrap="none">
            <a:spAutoFit/>
          </a:bodyPr>
          <a:lstStyle/>
          <a:p>
            <a:pPr algn="ctr"/>
            <a:r>
              <a:rPr lang="en-US" altLang="zh-CN" sz="2000" dirty="0">
                <a:latin typeface="微软雅黑" panose="020B0503020204020204" pitchFamily="34" charset="-122"/>
                <a:ea typeface="微软雅黑" panose="020B0503020204020204" pitchFamily="34" charset="-122"/>
              </a:rPr>
              <a:t>Multiple cascades,</a:t>
            </a:r>
          </a:p>
          <a:p>
            <a:pPr algn="ctr"/>
            <a:r>
              <a:rPr lang="en-US" altLang="zh-CN" sz="2000" dirty="0">
                <a:latin typeface="微软雅黑" panose="020B0503020204020204" pitchFamily="34" charset="-122"/>
                <a:ea typeface="微软雅黑" panose="020B0503020204020204" pitchFamily="34" charset="-122"/>
              </a:rPr>
              <a:t>Cascade overlap </a:t>
            </a:r>
            <a:endParaRPr lang="zh-CN" altLang="en-US" sz="2000" dirty="0">
              <a:latin typeface="微软雅黑" panose="020B0503020204020204" pitchFamily="34" charset="-122"/>
              <a:ea typeface="微软雅黑" panose="020B0503020204020204" pitchFamily="34" charset="-122"/>
            </a:endParaRPr>
          </a:p>
        </p:txBody>
      </p:sp>
      <p:sp>
        <p:nvSpPr>
          <p:cNvPr id="59" name="矩形 58">
            <a:extLst>
              <a:ext uri="{FF2B5EF4-FFF2-40B4-BE49-F238E27FC236}">
                <a16:creationId xmlns:a16="http://schemas.microsoft.com/office/drawing/2014/main" id="{239B250D-73D4-4364-8709-3310644D854D}"/>
              </a:ext>
            </a:extLst>
          </p:cNvPr>
          <p:cNvSpPr/>
          <p:nvPr/>
        </p:nvSpPr>
        <p:spPr>
          <a:xfrm>
            <a:off x="8112563" y="1803170"/>
            <a:ext cx="3362515" cy="707886"/>
          </a:xfrm>
          <a:prstGeom prst="rect">
            <a:avLst/>
          </a:prstGeom>
        </p:spPr>
        <p:txBody>
          <a:bodyPr wrap="square">
            <a:spAutoFit/>
          </a:bodyPr>
          <a:lstStyle/>
          <a:p>
            <a:pPr algn="ctr"/>
            <a:r>
              <a:rPr lang="en-US" altLang="zh-CN" sz="2000" dirty="0">
                <a:latin typeface="微软雅黑" panose="020B0503020204020204" pitchFamily="34" charset="-122"/>
                <a:ea typeface="微软雅黑" panose="020B0503020204020204" pitchFamily="34" charset="-122"/>
              </a:rPr>
              <a:t>Defect and solute migration and clustering</a:t>
            </a:r>
            <a:endParaRPr lang="zh-CN" altLang="en-US" sz="2000" dirty="0">
              <a:latin typeface="微软雅黑" panose="020B0503020204020204" pitchFamily="34" charset="-122"/>
              <a:ea typeface="微软雅黑" panose="020B0503020204020204" pitchFamily="34" charset="-122"/>
            </a:endParaRPr>
          </a:p>
        </p:txBody>
      </p:sp>
      <p:sp>
        <p:nvSpPr>
          <p:cNvPr id="2054" name="左中括号 2053">
            <a:extLst>
              <a:ext uri="{FF2B5EF4-FFF2-40B4-BE49-F238E27FC236}">
                <a16:creationId xmlns:a16="http://schemas.microsoft.com/office/drawing/2014/main" id="{F5579ACA-06BB-4B47-90B1-08EB6CBFED97}"/>
              </a:ext>
            </a:extLst>
          </p:cNvPr>
          <p:cNvSpPr/>
          <p:nvPr/>
        </p:nvSpPr>
        <p:spPr>
          <a:xfrm rot="-5400000">
            <a:off x="4657243" y="2944399"/>
            <a:ext cx="176269" cy="4136552"/>
          </a:xfrm>
          <a:prstGeom prst="leftBracket">
            <a:avLst/>
          </a:prstGeom>
          <a:ln w="38100" cap="rnd">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左中括号 81">
            <a:extLst>
              <a:ext uri="{FF2B5EF4-FFF2-40B4-BE49-F238E27FC236}">
                <a16:creationId xmlns:a16="http://schemas.microsoft.com/office/drawing/2014/main" id="{3C0BAE02-3787-4243-9340-0AE19C6DBD96}"/>
              </a:ext>
            </a:extLst>
          </p:cNvPr>
          <p:cNvSpPr/>
          <p:nvPr/>
        </p:nvSpPr>
        <p:spPr>
          <a:xfrm rot="-5400000">
            <a:off x="8936912" y="2944398"/>
            <a:ext cx="176269" cy="4136552"/>
          </a:xfrm>
          <a:prstGeom prst="leftBracket">
            <a:avLst/>
          </a:prstGeom>
          <a:ln w="38100" cap="rnd">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88234594-7206-4267-9088-B8622F72709B}"/>
              </a:ext>
            </a:extLst>
          </p:cNvPr>
          <p:cNvSpPr/>
          <p:nvPr/>
        </p:nvSpPr>
        <p:spPr>
          <a:xfrm>
            <a:off x="2498998" y="4515826"/>
            <a:ext cx="369012" cy="400110"/>
          </a:xfrm>
          <a:prstGeom prst="rect">
            <a:avLst/>
          </a:prstGeom>
        </p:spPr>
        <p:txBody>
          <a:bodyPr wrap="none">
            <a:spAutoFit/>
          </a:bodyPr>
          <a:lstStyle/>
          <a:p>
            <a:pPr algn="ctr"/>
            <a:r>
              <a:rPr lang="en-US" altLang="zh-CN" sz="2000" dirty="0">
                <a:latin typeface="微软雅黑 Light" panose="020B0502040204020203" pitchFamily="34" charset="-122"/>
                <a:ea typeface="微软雅黑 Light" panose="020B0502040204020203" pitchFamily="34" charset="-122"/>
              </a:rPr>
              <a:t>fs</a:t>
            </a:r>
            <a:endParaRPr lang="zh-CN" altLang="en-US" sz="2000" dirty="0"/>
          </a:p>
        </p:txBody>
      </p:sp>
      <p:sp>
        <p:nvSpPr>
          <p:cNvPr id="88" name="矩形 87">
            <a:extLst>
              <a:ext uri="{FF2B5EF4-FFF2-40B4-BE49-F238E27FC236}">
                <a16:creationId xmlns:a16="http://schemas.microsoft.com/office/drawing/2014/main" id="{1B03F24B-00D1-49DC-9065-599FAD729192}"/>
              </a:ext>
            </a:extLst>
          </p:cNvPr>
          <p:cNvSpPr/>
          <p:nvPr/>
        </p:nvSpPr>
        <p:spPr>
          <a:xfrm>
            <a:off x="10942805" y="4510887"/>
            <a:ext cx="292068" cy="400110"/>
          </a:xfrm>
          <a:prstGeom prst="rect">
            <a:avLst/>
          </a:prstGeom>
        </p:spPr>
        <p:txBody>
          <a:bodyPr wrap="none">
            <a:spAutoFit/>
          </a:bodyPr>
          <a:lstStyle/>
          <a:p>
            <a:pPr algn="ctr"/>
            <a:r>
              <a:rPr lang="en-US" altLang="zh-CN" sz="2000" dirty="0">
                <a:latin typeface="微软雅黑 Light" panose="020B0502040204020203" pitchFamily="34" charset="-122"/>
                <a:ea typeface="微软雅黑 Light" panose="020B0502040204020203" pitchFamily="34" charset="-122"/>
              </a:rPr>
              <a:t>s</a:t>
            </a:r>
            <a:endParaRPr lang="zh-CN" altLang="en-US" sz="2000" dirty="0"/>
          </a:p>
        </p:txBody>
      </p:sp>
      <p:sp>
        <p:nvSpPr>
          <p:cNvPr id="89" name="矩形 88">
            <a:extLst>
              <a:ext uri="{FF2B5EF4-FFF2-40B4-BE49-F238E27FC236}">
                <a16:creationId xmlns:a16="http://schemas.microsoft.com/office/drawing/2014/main" id="{09EDEA1A-97B1-4DE0-9CDA-56C0040BD531}"/>
              </a:ext>
            </a:extLst>
          </p:cNvPr>
          <p:cNvSpPr/>
          <p:nvPr/>
        </p:nvSpPr>
        <p:spPr>
          <a:xfrm>
            <a:off x="3355044" y="5145197"/>
            <a:ext cx="2863114" cy="400110"/>
          </a:xfrm>
          <a:prstGeom prst="rect">
            <a:avLst/>
          </a:prstGeom>
        </p:spPr>
        <p:txBody>
          <a:bodyPr wrap="square">
            <a:spAutoFit/>
          </a:bodyPr>
          <a:lstStyle/>
          <a:p>
            <a:pPr algn="ctr"/>
            <a:r>
              <a:rPr lang="en-US" altLang="zh-CN" sz="2000" dirty="0">
                <a:latin typeface="微软雅黑" panose="020B0503020204020204" pitchFamily="34" charset="-122"/>
                <a:ea typeface="微软雅黑" panose="020B0503020204020204" pitchFamily="34" charset="-122"/>
              </a:rPr>
              <a:t>Molecular dynamics</a:t>
            </a:r>
            <a:endParaRPr lang="zh-CN" altLang="en-US" sz="2000" dirty="0">
              <a:latin typeface="微软雅黑" panose="020B0503020204020204" pitchFamily="34" charset="-122"/>
              <a:ea typeface="微软雅黑" panose="020B0503020204020204" pitchFamily="34" charset="-122"/>
            </a:endParaRPr>
          </a:p>
        </p:txBody>
      </p:sp>
      <p:sp>
        <p:nvSpPr>
          <p:cNvPr id="90" name="矩形 89">
            <a:extLst>
              <a:ext uri="{FF2B5EF4-FFF2-40B4-BE49-F238E27FC236}">
                <a16:creationId xmlns:a16="http://schemas.microsoft.com/office/drawing/2014/main" id="{078A9FA9-0D1C-4217-9969-BE324A337CF1}"/>
              </a:ext>
            </a:extLst>
          </p:cNvPr>
          <p:cNvSpPr/>
          <p:nvPr/>
        </p:nvSpPr>
        <p:spPr>
          <a:xfrm>
            <a:off x="7703929" y="5145197"/>
            <a:ext cx="2863114" cy="400110"/>
          </a:xfrm>
          <a:prstGeom prst="rect">
            <a:avLst/>
          </a:prstGeom>
        </p:spPr>
        <p:txBody>
          <a:bodyPr wrap="square">
            <a:spAutoFit/>
          </a:bodyPr>
          <a:lstStyle/>
          <a:p>
            <a:pPr algn="ctr"/>
            <a:r>
              <a:rPr lang="en-US" altLang="zh-CN" sz="2000" dirty="0">
                <a:latin typeface="微软雅黑" panose="020B0503020204020204" pitchFamily="34" charset="-122"/>
                <a:ea typeface="微软雅黑" panose="020B0503020204020204" pitchFamily="34" charset="-122"/>
              </a:rPr>
              <a:t>Kinetic Monte Carlo</a:t>
            </a:r>
            <a:endParaRPr lang="zh-CN" altLang="en-US" sz="2000" dirty="0">
              <a:latin typeface="微软雅黑" panose="020B0503020204020204" pitchFamily="34" charset="-122"/>
              <a:ea typeface="微软雅黑" panose="020B0503020204020204" pitchFamily="34" charset="-122"/>
            </a:endParaRPr>
          </a:p>
        </p:txBody>
      </p:sp>
      <p:sp>
        <p:nvSpPr>
          <p:cNvPr id="91" name="矩形 90">
            <a:extLst>
              <a:ext uri="{FF2B5EF4-FFF2-40B4-BE49-F238E27FC236}">
                <a16:creationId xmlns:a16="http://schemas.microsoft.com/office/drawing/2014/main" id="{6CFC66E1-E941-448F-A733-4BF29BCB039C}"/>
              </a:ext>
            </a:extLst>
          </p:cNvPr>
          <p:cNvSpPr/>
          <p:nvPr/>
        </p:nvSpPr>
        <p:spPr>
          <a:xfrm>
            <a:off x="315430" y="4745087"/>
            <a:ext cx="2028798" cy="400110"/>
          </a:xfrm>
          <a:prstGeom prst="rect">
            <a:avLst/>
          </a:prstGeom>
          <a:ln w="22225">
            <a:solidFill>
              <a:schemeClr val="tx1"/>
            </a:solidFill>
          </a:ln>
        </p:spPr>
        <p:txBody>
          <a:bodyPr wrap="square">
            <a:spAutoFit/>
          </a:bodyPr>
          <a:lstStyle/>
          <a:p>
            <a:pPr algn="ctr"/>
            <a:r>
              <a:rPr lang="en-US" altLang="zh-CN" sz="2000" dirty="0">
                <a:latin typeface="微软雅黑" panose="020B0503020204020204" pitchFamily="34" charset="-122"/>
                <a:ea typeface="微软雅黑" panose="020B0503020204020204" pitchFamily="34" charset="-122"/>
              </a:rPr>
              <a:t>TIMESCALE </a:t>
            </a:r>
            <a:endParaRPr lang="zh-CN" altLang="en-US" sz="2000" dirty="0">
              <a:latin typeface="微软雅黑" panose="020B0503020204020204" pitchFamily="34" charset="-122"/>
              <a:ea typeface="微软雅黑" panose="020B0503020204020204" pitchFamily="34" charset="-122"/>
            </a:endParaRPr>
          </a:p>
        </p:txBody>
      </p:sp>
      <p:cxnSp>
        <p:nvCxnSpPr>
          <p:cNvPr id="92" name="直接连接符 91">
            <a:extLst>
              <a:ext uri="{FF2B5EF4-FFF2-40B4-BE49-F238E27FC236}">
                <a16:creationId xmlns:a16="http://schemas.microsoft.com/office/drawing/2014/main" id="{A3B7685B-E007-430C-BAF4-E4BE0CD92EA8}"/>
              </a:ext>
            </a:extLst>
          </p:cNvPr>
          <p:cNvCxnSpPr>
            <a:cxnSpLocks/>
          </p:cNvCxnSpPr>
          <p:nvPr/>
        </p:nvCxnSpPr>
        <p:spPr>
          <a:xfrm>
            <a:off x="2677101" y="6225159"/>
            <a:ext cx="8416222" cy="0"/>
          </a:xfrm>
          <a:prstGeom prst="line">
            <a:avLst/>
          </a:prstGeom>
          <a:ln w="38100">
            <a:tailEnd type="stealth" w="lg" len="med"/>
          </a:ln>
        </p:spPr>
        <p:style>
          <a:lnRef idx="1">
            <a:schemeClr val="accent1"/>
          </a:lnRef>
          <a:fillRef idx="0">
            <a:schemeClr val="accent1"/>
          </a:fillRef>
          <a:effectRef idx="0">
            <a:schemeClr val="accent1"/>
          </a:effectRef>
          <a:fontRef idx="minor">
            <a:schemeClr val="tx1"/>
          </a:fontRef>
        </p:style>
      </p:cxnSp>
      <p:sp>
        <p:nvSpPr>
          <p:cNvPr id="93" name="矩形 92">
            <a:extLst>
              <a:ext uri="{FF2B5EF4-FFF2-40B4-BE49-F238E27FC236}">
                <a16:creationId xmlns:a16="http://schemas.microsoft.com/office/drawing/2014/main" id="{14957B35-3E75-4625-9BE0-8F783D7BAE09}"/>
              </a:ext>
            </a:extLst>
          </p:cNvPr>
          <p:cNvSpPr/>
          <p:nvPr/>
        </p:nvSpPr>
        <p:spPr>
          <a:xfrm>
            <a:off x="315430" y="5862823"/>
            <a:ext cx="2028798" cy="400110"/>
          </a:xfrm>
          <a:prstGeom prst="rect">
            <a:avLst/>
          </a:prstGeom>
          <a:ln w="22225">
            <a:solidFill>
              <a:schemeClr val="tx1"/>
            </a:solidFill>
          </a:ln>
        </p:spPr>
        <p:txBody>
          <a:bodyPr wrap="square">
            <a:spAutoFit/>
          </a:bodyPr>
          <a:lstStyle/>
          <a:p>
            <a:pPr algn="ctr"/>
            <a:r>
              <a:rPr lang="en-US" altLang="zh-CN" sz="2000" dirty="0">
                <a:latin typeface="微软雅黑" panose="020B0503020204020204" pitchFamily="34" charset="-122"/>
                <a:ea typeface="微软雅黑" panose="020B0503020204020204" pitchFamily="34" charset="-122"/>
              </a:rPr>
              <a:t>LENGTHSCALE </a:t>
            </a:r>
            <a:endParaRPr lang="zh-CN" altLang="en-US" sz="2000" dirty="0">
              <a:latin typeface="微软雅黑" panose="020B0503020204020204" pitchFamily="34" charset="-122"/>
              <a:ea typeface="微软雅黑" panose="020B0503020204020204" pitchFamily="34" charset="-122"/>
            </a:endParaRPr>
          </a:p>
        </p:txBody>
      </p:sp>
      <p:sp>
        <p:nvSpPr>
          <p:cNvPr id="94" name="矩形 93">
            <a:extLst>
              <a:ext uri="{FF2B5EF4-FFF2-40B4-BE49-F238E27FC236}">
                <a16:creationId xmlns:a16="http://schemas.microsoft.com/office/drawing/2014/main" id="{CDFB5954-D9EF-4742-B427-3AAAA7E6333F}"/>
              </a:ext>
            </a:extLst>
          </p:cNvPr>
          <p:cNvSpPr/>
          <p:nvPr/>
        </p:nvSpPr>
        <p:spPr>
          <a:xfrm>
            <a:off x="2316977" y="5862823"/>
            <a:ext cx="822661" cy="400110"/>
          </a:xfrm>
          <a:prstGeom prst="rect">
            <a:avLst/>
          </a:prstGeom>
        </p:spPr>
        <p:txBody>
          <a:bodyPr wrap="none">
            <a:spAutoFit/>
          </a:bodyPr>
          <a:lstStyle/>
          <a:p>
            <a:pPr algn="ctr"/>
            <a:r>
              <a:rPr lang="en-US" altLang="zh-CN" sz="2000" dirty="0">
                <a:latin typeface="微软雅黑 Light" panose="020B0502040204020203" pitchFamily="34" charset="-122"/>
                <a:ea typeface="微软雅黑 Light" panose="020B0502040204020203" pitchFamily="34" charset="-122"/>
              </a:rPr>
              <a:t>10</a:t>
            </a:r>
            <a:r>
              <a:rPr lang="en-US" altLang="zh-CN" sz="2000" baseline="30000" dirty="0">
                <a:latin typeface="微软雅黑 Light" panose="020B0502040204020203" pitchFamily="34" charset="-122"/>
                <a:ea typeface="微软雅黑 Light" panose="020B0502040204020203" pitchFamily="34" charset="-122"/>
              </a:rPr>
              <a:t>-9</a:t>
            </a:r>
            <a:r>
              <a:rPr lang="en-US" altLang="zh-CN" sz="2000" dirty="0">
                <a:latin typeface="微软雅黑 Light" panose="020B0502040204020203" pitchFamily="34" charset="-122"/>
                <a:ea typeface="微软雅黑 Light" panose="020B0502040204020203" pitchFamily="34" charset="-122"/>
              </a:rPr>
              <a:t>m</a:t>
            </a:r>
            <a:endParaRPr lang="zh-CN" altLang="en-US" sz="2000" dirty="0"/>
          </a:p>
        </p:txBody>
      </p:sp>
      <p:sp>
        <p:nvSpPr>
          <p:cNvPr id="96" name="矩形 95">
            <a:extLst>
              <a:ext uri="{FF2B5EF4-FFF2-40B4-BE49-F238E27FC236}">
                <a16:creationId xmlns:a16="http://schemas.microsoft.com/office/drawing/2014/main" id="{B054DED2-C6BA-4334-AB47-F3F77793DFFB}"/>
              </a:ext>
            </a:extLst>
          </p:cNvPr>
          <p:cNvSpPr/>
          <p:nvPr/>
        </p:nvSpPr>
        <p:spPr>
          <a:xfrm>
            <a:off x="9959979" y="5866308"/>
            <a:ext cx="822661" cy="400110"/>
          </a:xfrm>
          <a:prstGeom prst="rect">
            <a:avLst/>
          </a:prstGeom>
        </p:spPr>
        <p:txBody>
          <a:bodyPr wrap="none">
            <a:spAutoFit/>
          </a:bodyPr>
          <a:lstStyle/>
          <a:p>
            <a:pPr algn="ctr"/>
            <a:r>
              <a:rPr lang="en-US" altLang="zh-CN" sz="2000" dirty="0">
                <a:latin typeface="微软雅黑 Light" panose="020B0502040204020203" pitchFamily="34" charset="-122"/>
                <a:ea typeface="微软雅黑 Light" panose="020B0502040204020203" pitchFamily="34" charset="-122"/>
              </a:rPr>
              <a:t>10</a:t>
            </a:r>
            <a:r>
              <a:rPr lang="en-US" altLang="zh-CN" sz="2000" baseline="30000" dirty="0">
                <a:latin typeface="微软雅黑 Light" panose="020B0502040204020203" pitchFamily="34" charset="-122"/>
                <a:ea typeface="微软雅黑 Light" panose="020B0502040204020203" pitchFamily="34" charset="-122"/>
              </a:rPr>
              <a:t>-6</a:t>
            </a:r>
            <a:r>
              <a:rPr lang="en-US" altLang="zh-CN" sz="2000" dirty="0">
                <a:latin typeface="微软雅黑 Light" panose="020B0502040204020203" pitchFamily="34" charset="-122"/>
                <a:ea typeface="微软雅黑 Light" panose="020B0502040204020203" pitchFamily="34" charset="-122"/>
              </a:rPr>
              <a:t>m</a:t>
            </a:r>
            <a:endParaRPr lang="zh-CN" altLang="en-US" sz="2000" dirty="0"/>
          </a:p>
        </p:txBody>
      </p:sp>
      <p:pic>
        <p:nvPicPr>
          <p:cNvPr id="2" name="图片 1">
            <a:extLst>
              <a:ext uri="{FF2B5EF4-FFF2-40B4-BE49-F238E27FC236}">
                <a16:creationId xmlns:a16="http://schemas.microsoft.com/office/drawing/2014/main" id="{47D2DE0E-0EBC-4F3B-A20F-B9A270F8E707}"/>
              </a:ext>
            </a:extLst>
          </p:cNvPr>
          <p:cNvPicPr>
            <a:picLocks noChangeAspect="1"/>
          </p:cNvPicPr>
          <p:nvPr/>
        </p:nvPicPr>
        <p:blipFill rotWithShape="1">
          <a:blip r:embed="rId5"/>
          <a:srcRect r="72744"/>
          <a:stretch/>
        </p:blipFill>
        <p:spPr>
          <a:xfrm>
            <a:off x="3004216" y="2520859"/>
            <a:ext cx="1900128" cy="1896231"/>
          </a:xfrm>
          <a:prstGeom prst="rect">
            <a:avLst/>
          </a:prstGeom>
        </p:spPr>
      </p:pic>
      <p:pic>
        <p:nvPicPr>
          <p:cNvPr id="37" name="图片 36">
            <a:extLst>
              <a:ext uri="{FF2B5EF4-FFF2-40B4-BE49-F238E27FC236}">
                <a16:creationId xmlns:a16="http://schemas.microsoft.com/office/drawing/2014/main" id="{79D086C0-1E44-4DA6-80D0-378280E3F305}"/>
              </a:ext>
            </a:extLst>
          </p:cNvPr>
          <p:cNvPicPr>
            <a:picLocks noChangeAspect="1"/>
          </p:cNvPicPr>
          <p:nvPr/>
        </p:nvPicPr>
        <p:blipFill rotWithShape="1">
          <a:blip r:embed="rId5"/>
          <a:srcRect l="36371" r="36372"/>
          <a:stretch/>
        </p:blipFill>
        <p:spPr>
          <a:xfrm>
            <a:off x="5863590" y="2529072"/>
            <a:ext cx="1900128" cy="1896231"/>
          </a:xfrm>
          <a:prstGeom prst="rect">
            <a:avLst/>
          </a:prstGeom>
        </p:spPr>
      </p:pic>
      <p:pic>
        <p:nvPicPr>
          <p:cNvPr id="38" name="图片 37">
            <a:extLst>
              <a:ext uri="{FF2B5EF4-FFF2-40B4-BE49-F238E27FC236}">
                <a16:creationId xmlns:a16="http://schemas.microsoft.com/office/drawing/2014/main" id="{BBB2325E-5B7D-46F6-A1B3-50466A9E3368}"/>
              </a:ext>
            </a:extLst>
          </p:cNvPr>
          <p:cNvPicPr>
            <a:picLocks noChangeAspect="1"/>
          </p:cNvPicPr>
          <p:nvPr/>
        </p:nvPicPr>
        <p:blipFill rotWithShape="1">
          <a:blip r:embed="rId5"/>
          <a:srcRect l="72744" t="949"/>
          <a:stretch/>
        </p:blipFill>
        <p:spPr>
          <a:xfrm>
            <a:off x="8863351" y="2561354"/>
            <a:ext cx="1900129" cy="1878214"/>
          </a:xfrm>
          <a:prstGeom prst="rect">
            <a:avLst/>
          </a:prstGeom>
        </p:spPr>
      </p:pic>
    </p:spTree>
    <p:extLst>
      <p:ext uri="{BB962C8B-B14F-4D97-AF65-F5344CB8AC3E}">
        <p14:creationId xmlns:p14="http://schemas.microsoft.com/office/powerpoint/2010/main" val="373925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82BE57FF-90F9-48E6-ADA3-F3983F7F2D24}"/>
              </a:ext>
            </a:extLst>
          </p:cNvPr>
          <p:cNvSpPr/>
          <p:nvPr/>
        </p:nvSpPr>
        <p:spPr>
          <a:xfrm>
            <a:off x="588068" y="1235321"/>
            <a:ext cx="6319508" cy="3477875"/>
          </a:xfrm>
          <a:prstGeom prst="rect">
            <a:avLst/>
          </a:prstGeom>
        </p:spPr>
        <p:txBody>
          <a:bodyPr wrap="square">
            <a:spAutoFit/>
          </a:bodyPr>
          <a:lstStyle/>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Solute atoms (e.g. Cu) in RPV</a:t>
            </a:r>
          </a:p>
          <a:p>
            <a:pPr marL="285750" indent="-285750">
              <a:buFont typeface="微软雅黑 Light" panose="020B0502040204020203" pitchFamily="34" charset="-122"/>
              <a:buChar char="─"/>
            </a:pPr>
            <a:endParaRPr lang="en-US" altLang="zh-CN" sz="2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Point defects jump under neutron irradiation.(e.g. vacancies, interstitials, dislocation loops and debris)</a:t>
            </a:r>
          </a:p>
          <a:p>
            <a:pPr marL="285750" indent="-285750">
              <a:buFont typeface="微软雅黑 Light" panose="020B0502040204020203" pitchFamily="34" charset="-122"/>
              <a:buChar char="─"/>
            </a:pPr>
            <a:endParaRPr lang="en-US" altLang="zh-CN" sz="2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Formation of nanoscale clusters enriched in solute.</a:t>
            </a:r>
          </a:p>
          <a:p>
            <a:pPr marL="285750" indent="-285750">
              <a:buFont typeface="微软雅黑 Light" panose="020B0502040204020203" pitchFamily="34" charset="-122"/>
              <a:buChar char="─"/>
            </a:pPr>
            <a:endParaRPr lang="en-US" altLang="zh-CN" sz="2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Embrittlement of material.</a:t>
            </a:r>
          </a:p>
          <a:p>
            <a:pPr marL="285750" indent="-285750">
              <a:buFont typeface="微软雅黑 Light" panose="020B0502040204020203" pitchFamily="34" charset="-122"/>
              <a:buChar char="─"/>
            </a:pPr>
            <a:endParaRPr lang="en-US" altLang="zh-CN" sz="2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Long term degradation of RPV Steels.</a:t>
            </a:r>
            <a:endParaRPr lang="zh-CN" altLang="en-US" sz="2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endParaRPr lang="zh-CN" altLang="en-US" sz="2000" dirty="0">
              <a:latin typeface="微软雅黑 Light" panose="020B0502040204020203" pitchFamily="34" charset="-122"/>
              <a:ea typeface="微软雅黑 Light" panose="020B0502040204020203" pitchFamily="34" charset="-122"/>
            </a:endParaRPr>
          </a:p>
        </p:txBody>
      </p:sp>
      <p:sp>
        <p:nvSpPr>
          <p:cNvPr id="19" name="矩形 18">
            <a:extLst>
              <a:ext uri="{FF2B5EF4-FFF2-40B4-BE49-F238E27FC236}">
                <a16:creationId xmlns:a16="http://schemas.microsoft.com/office/drawing/2014/main" id="{5A72D777-5235-4DC6-A53F-16D46DF1E0A1}"/>
              </a:ext>
            </a:extLst>
          </p:cNvPr>
          <p:cNvSpPr/>
          <p:nvPr/>
        </p:nvSpPr>
        <p:spPr>
          <a:xfrm>
            <a:off x="1300377" y="4762653"/>
            <a:ext cx="1811639" cy="1199575"/>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52" name="Picture 4">
            <a:extLst>
              <a:ext uri="{FF2B5EF4-FFF2-40B4-BE49-F238E27FC236}">
                <a16:creationId xmlns:a16="http://schemas.microsoft.com/office/drawing/2014/main" id="{8BAAE3FF-08D7-459B-86CE-D38962B87B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290"/>
          <a:stretch/>
        </p:blipFill>
        <p:spPr bwMode="auto">
          <a:xfrm>
            <a:off x="1466522" y="4800216"/>
            <a:ext cx="1608588" cy="1106338"/>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DE972FCD-2B2C-465E-93FB-228226CFB735}"/>
              </a:ext>
            </a:extLst>
          </p:cNvPr>
          <p:cNvSpPr/>
          <p:nvPr/>
        </p:nvSpPr>
        <p:spPr>
          <a:xfrm>
            <a:off x="426126" y="336636"/>
            <a:ext cx="5251170"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IRRADIATION DAMAGE</a:t>
            </a:r>
            <a:endParaRPr lang="zh-CN" altLang="en-US" sz="3600" b="1" dirty="0">
              <a:latin typeface="微软雅黑 Light" panose="020B0502040204020203" pitchFamily="34" charset="-122"/>
              <a:ea typeface="微软雅黑 Light" panose="020B0502040204020203" pitchFamily="34" charset="-122"/>
            </a:endParaRPr>
          </a:p>
        </p:txBody>
      </p:sp>
      <p:cxnSp>
        <p:nvCxnSpPr>
          <p:cNvPr id="24" name="直接箭头连接符 23">
            <a:extLst>
              <a:ext uri="{FF2B5EF4-FFF2-40B4-BE49-F238E27FC236}">
                <a16:creationId xmlns:a16="http://schemas.microsoft.com/office/drawing/2014/main" id="{0E38D135-4451-4FFB-95E7-3856FF01BC70}"/>
              </a:ext>
            </a:extLst>
          </p:cNvPr>
          <p:cNvCxnSpPr>
            <a:cxnSpLocks/>
          </p:cNvCxnSpPr>
          <p:nvPr/>
        </p:nvCxnSpPr>
        <p:spPr>
          <a:xfrm>
            <a:off x="6099283" y="5380630"/>
            <a:ext cx="544283" cy="0"/>
          </a:xfrm>
          <a:prstGeom prst="straightConnector1">
            <a:avLst/>
          </a:prstGeom>
          <a:ln w="44450">
            <a:solidFill>
              <a:schemeClr val="tx1">
                <a:lumMod val="65000"/>
                <a:lumOff val="35000"/>
              </a:schemeClr>
            </a:solidFill>
            <a:tailEnd type="triangle"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D4A512D4-691A-4114-BCCE-725D170C114F}"/>
              </a:ext>
            </a:extLst>
          </p:cNvPr>
          <p:cNvGrpSpPr/>
          <p:nvPr/>
        </p:nvGrpSpPr>
        <p:grpSpPr>
          <a:xfrm>
            <a:off x="3992029" y="4758197"/>
            <a:ext cx="1869990" cy="1199575"/>
            <a:chOff x="3594816" y="2633260"/>
            <a:chExt cx="2145141" cy="1376081"/>
          </a:xfrm>
        </p:grpSpPr>
        <p:sp>
          <p:nvSpPr>
            <p:cNvPr id="27" name="矩形 26">
              <a:extLst>
                <a:ext uri="{FF2B5EF4-FFF2-40B4-BE49-F238E27FC236}">
                  <a16:creationId xmlns:a16="http://schemas.microsoft.com/office/drawing/2014/main" id="{C5CE0DB8-A277-4D19-916B-EC31DC54EC67}"/>
                </a:ext>
              </a:extLst>
            </p:cNvPr>
            <p:cNvSpPr/>
            <p:nvPr/>
          </p:nvSpPr>
          <p:spPr>
            <a:xfrm>
              <a:off x="3594816" y="2633260"/>
              <a:ext cx="2145141" cy="1376081"/>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a:extLst>
                <a:ext uri="{FF2B5EF4-FFF2-40B4-BE49-F238E27FC236}">
                  <a16:creationId xmlns:a16="http://schemas.microsoft.com/office/drawing/2014/main" id="{B15391AE-C9DD-43CC-8023-A616BFA3A48C}"/>
                </a:ext>
              </a:extLst>
            </p:cNvPr>
            <p:cNvSpPr/>
            <p:nvPr/>
          </p:nvSpPr>
          <p:spPr>
            <a:xfrm>
              <a:off x="3764395" y="2907953"/>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a:extLst>
                <a:ext uri="{FF2B5EF4-FFF2-40B4-BE49-F238E27FC236}">
                  <a16:creationId xmlns:a16="http://schemas.microsoft.com/office/drawing/2014/main" id="{9544140B-D8DA-4D6C-9930-6CA45B9C1718}"/>
                </a:ext>
              </a:extLst>
            </p:cNvPr>
            <p:cNvSpPr/>
            <p:nvPr/>
          </p:nvSpPr>
          <p:spPr>
            <a:xfrm>
              <a:off x="4143413" y="2907953"/>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a:extLst>
                <a:ext uri="{FF2B5EF4-FFF2-40B4-BE49-F238E27FC236}">
                  <a16:creationId xmlns:a16="http://schemas.microsoft.com/office/drawing/2014/main" id="{24F15D91-3FD4-499C-971F-F7FF13AB006F}"/>
                </a:ext>
              </a:extLst>
            </p:cNvPr>
            <p:cNvSpPr/>
            <p:nvPr/>
          </p:nvSpPr>
          <p:spPr>
            <a:xfrm>
              <a:off x="4509906" y="2906726"/>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椭圆 62">
              <a:extLst>
                <a:ext uri="{FF2B5EF4-FFF2-40B4-BE49-F238E27FC236}">
                  <a16:creationId xmlns:a16="http://schemas.microsoft.com/office/drawing/2014/main" id="{06AC84D9-A3AF-4B19-B8B6-1932721FBA53}"/>
                </a:ext>
              </a:extLst>
            </p:cNvPr>
            <p:cNvSpPr/>
            <p:nvPr/>
          </p:nvSpPr>
          <p:spPr>
            <a:xfrm>
              <a:off x="4888924" y="2906726"/>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a:extLst>
                <a:ext uri="{FF2B5EF4-FFF2-40B4-BE49-F238E27FC236}">
                  <a16:creationId xmlns:a16="http://schemas.microsoft.com/office/drawing/2014/main" id="{3DB8914F-4B30-482E-9144-C72EFAF264B5}"/>
                </a:ext>
              </a:extLst>
            </p:cNvPr>
            <p:cNvSpPr/>
            <p:nvPr/>
          </p:nvSpPr>
          <p:spPr>
            <a:xfrm>
              <a:off x="5267442" y="2905371"/>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a:extLst>
                <a:ext uri="{FF2B5EF4-FFF2-40B4-BE49-F238E27FC236}">
                  <a16:creationId xmlns:a16="http://schemas.microsoft.com/office/drawing/2014/main" id="{6F97748E-6FE4-41BE-B8BC-4AB1B8CCD6DE}"/>
                </a:ext>
              </a:extLst>
            </p:cNvPr>
            <p:cNvSpPr/>
            <p:nvPr/>
          </p:nvSpPr>
          <p:spPr>
            <a:xfrm>
              <a:off x="3916401" y="3238747"/>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a:extLst>
                <a:ext uri="{FF2B5EF4-FFF2-40B4-BE49-F238E27FC236}">
                  <a16:creationId xmlns:a16="http://schemas.microsoft.com/office/drawing/2014/main" id="{910615E6-B6AE-41DD-B008-04EA2BFCAB10}"/>
                </a:ext>
              </a:extLst>
            </p:cNvPr>
            <p:cNvSpPr/>
            <p:nvPr/>
          </p:nvSpPr>
          <p:spPr>
            <a:xfrm>
              <a:off x="4295419" y="3238747"/>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a:extLst>
                <a:ext uri="{FF2B5EF4-FFF2-40B4-BE49-F238E27FC236}">
                  <a16:creationId xmlns:a16="http://schemas.microsoft.com/office/drawing/2014/main" id="{6AFE1CF8-3CEB-4018-97C1-BC51F8CF1D42}"/>
                </a:ext>
              </a:extLst>
            </p:cNvPr>
            <p:cNvSpPr/>
            <p:nvPr/>
          </p:nvSpPr>
          <p:spPr>
            <a:xfrm>
              <a:off x="4661912" y="3237520"/>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a:extLst>
                <a:ext uri="{FF2B5EF4-FFF2-40B4-BE49-F238E27FC236}">
                  <a16:creationId xmlns:a16="http://schemas.microsoft.com/office/drawing/2014/main" id="{959FCDEF-E57B-421D-A690-45079BE3D098}"/>
                </a:ext>
              </a:extLst>
            </p:cNvPr>
            <p:cNvSpPr/>
            <p:nvPr/>
          </p:nvSpPr>
          <p:spPr>
            <a:xfrm>
              <a:off x="5040930" y="3237520"/>
              <a:ext cx="284209" cy="284209"/>
            </a:xfrm>
            <a:prstGeom prst="ellipse">
              <a:avLst/>
            </a:prstGeom>
            <a:gradFill flip="none" rotWithShape="1">
              <a:gsLst>
                <a:gs pos="49000">
                  <a:schemeClr val="bg1">
                    <a:lumMod val="65000"/>
                  </a:schemeClr>
                </a:gs>
                <a:gs pos="0">
                  <a:schemeClr val="bg1">
                    <a:lumMod val="85000"/>
                  </a:schemeClr>
                </a:gs>
                <a:gs pos="87000">
                  <a:schemeClr val="tx1">
                    <a:lumMod val="75000"/>
                    <a:lumOff val="25000"/>
                  </a:schemeClr>
                </a:gs>
                <a:gs pos="97000">
                  <a:schemeClr val="tx1">
                    <a:lumMod val="75000"/>
                    <a:lumOff val="25000"/>
                  </a:schemeClr>
                </a:gs>
              </a:gsLst>
              <a:path path="circle">
                <a:fillToRect r="100000" b="100000"/>
              </a:path>
              <a:tileRect l="-100000" t="-100000"/>
            </a:gra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a:extLst>
                <a:ext uri="{FF2B5EF4-FFF2-40B4-BE49-F238E27FC236}">
                  <a16:creationId xmlns:a16="http://schemas.microsoft.com/office/drawing/2014/main" id="{45BE9F8D-52F2-4DAB-84C7-B7711E0B3575}"/>
                </a:ext>
              </a:extLst>
            </p:cNvPr>
            <p:cNvSpPr/>
            <p:nvPr/>
          </p:nvSpPr>
          <p:spPr>
            <a:xfrm>
              <a:off x="3750397" y="3535087"/>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70">
              <a:extLst>
                <a:ext uri="{FF2B5EF4-FFF2-40B4-BE49-F238E27FC236}">
                  <a16:creationId xmlns:a16="http://schemas.microsoft.com/office/drawing/2014/main" id="{8C3B694D-5459-4ED1-85DD-4718CE0CCA21}"/>
                </a:ext>
              </a:extLst>
            </p:cNvPr>
            <p:cNvSpPr/>
            <p:nvPr/>
          </p:nvSpPr>
          <p:spPr>
            <a:xfrm>
              <a:off x="4129415" y="3535087"/>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a:extLst>
                <a:ext uri="{FF2B5EF4-FFF2-40B4-BE49-F238E27FC236}">
                  <a16:creationId xmlns:a16="http://schemas.microsoft.com/office/drawing/2014/main" id="{343B89ED-F347-4521-AE38-7175E3A91525}"/>
                </a:ext>
              </a:extLst>
            </p:cNvPr>
            <p:cNvSpPr/>
            <p:nvPr/>
          </p:nvSpPr>
          <p:spPr>
            <a:xfrm>
              <a:off x="4495908" y="3533860"/>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椭圆 72">
              <a:extLst>
                <a:ext uri="{FF2B5EF4-FFF2-40B4-BE49-F238E27FC236}">
                  <a16:creationId xmlns:a16="http://schemas.microsoft.com/office/drawing/2014/main" id="{07BD22A3-0282-4C98-93D5-9077D4335289}"/>
                </a:ext>
              </a:extLst>
            </p:cNvPr>
            <p:cNvSpPr/>
            <p:nvPr/>
          </p:nvSpPr>
          <p:spPr>
            <a:xfrm>
              <a:off x="4874926" y="3533860"/>
              <a:ext cx="284209" cy="284209"/>
            </a:xfrm>
            <a:prstGeom prst="ellipse">
              <a:avLst/>
            </a:prstGeom>
            <a:gradFill flip="none" rotWithShape="1">
              <a:gsLst>
                <a:gs pos="32000">
                  <a:srgbClr val="9D9DFF">
                    <a:alpha val="80000"/>
                  </a:srgbClr>
                </a:gs>
                <a:gs pos="0">
                  <a:srgbClr val="A1A1FF"/>
                </a:gs>
                <a:gs pos="87000">
                  <a:srgbClr val="0808FF"/>
                </a:gs>
                <a:gs pos="97000">
                  <a:srgbClr val="0808FF"/>
                </a:gs>
              </a:gsLst>
              <a:path path="circle">
                <a:fillToRect r="100000" b="100000"/>
              </a:path>
              <a:tileRect l="-100000" t="-100000"/>
            </a:gradFill>
            <a:ln>
              <a:solidFill>
                <a:srgbClr val="0808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椭圆 74">
              <a:extLst>
                <a:ext uri="{FF2B5EF4-FFF2-40B4-BE49-F238E27FC236}">
                  <a16:creationId xmlns:a16="http://schemas.microsoft.com/office/drawing/2014/main" id="{02EF23C3-9097-4D25-8C98-65BC70C76563}"/>
                </a:ext>
              </a:extLst>
            </p:cNvPr>
            <p:cNvSpPr/>
            <p:nvPr/>
          </p:nvSpPr>
          <p:spPr>
            <a:xfrm>
              <a:off x="5267442" y="3534385"/>
              <a:ext cx="284209" cy="284209"/>
            </a:xfrm>
            <a:prstGeom prst="ellipse">
              <a:avLst/>
            </a:prstGeom>
            <a:gradFill flip="none" rotWithShape="1">
              <a:gsLst>
                <a:gs pos="0">
                  <a:schemeClr val="accent5">
                    <a:lumMod val="20000"/>
                    <a:lumOff val="80000"/>
                  </a:schemeClr>
                </a:gs>
                <a:gs pos="23000">
                  <a:srgbClr val="9D9DFF"/>
                </a:gs>
                <a:gs pos="45000">
                  <a:srgbClr val="4646B3"/>
                </a:gs>
              </a:gsLst>
              <a:path path="circle">
                <a:fillToRect r="100000" b="100000"/>
              </a:path>
              <a:tileRect l="-100000" t="-100000"/>
            </a:gradFill>
            <a:ln>
              <a:solidFill>
                <a:srgbClr val="4646B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弧形 29">
              <a:extLst>
                <a:ext uri="{FF2B5EF4-FFF2-40B4-BE49-F238E27FC236}">
                  <a16:creationId xmlns:a16="http://schemas.microsoft.com/office/drawing/2014/main" id="{042BD71B-DB6B-4580-B397-2BE7F0E2E7E5}"/>
                </a:ext>
              </a:extLst>
            </p:cNvPr>
            <p:cNvSpPr/>
            <p:nvPr/>
          </p:nvSpPr>
          <p:spPr>
            <a:xfrm rot="1449550">
              <a:off x="5182692" y="3230901"/>
              <a:ext cx="453133" cy="547954"/>
            </a:xfrm>
            <a:prstGeom prst="arc">
              <a:avLst>
                <a:gd name="adj1" fmla="val 13782576"/>
                <a:gd name="adj2" fmla="val 618315"/>
              </a:avLst>
            </a:prstGeom>
            <a:ln>
              <a:solidFill>
                <a:srgbClr val="FF0000"/>
              </a:solidFill>
              <a:headEnd w="lg" len="lg"/>
              <a:tailEnd type="triangle" w="lg" len="lg"/>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dirty="0"/>
            </a:p>
          </p:txBody>
        </p:sp>
        <p:sp>
          <p:nvSpPr>
            <p:cNvPr id="28" name="弧形 27">
              <a:extLst>
                <a:ext uri="{FF2B5EF4-FFF2-40B4-BE49-F238E27FC236}">
                  <a16:creationId xmlns:a16="http://schemas.microsoft.com/office/drawing/2014/main" id="{8E9D3615-829A-4076-8FEA-C87EF69EBB00}"/>
                </a:ext>
              </a:extLst>
            </p:cNvPr>
            <p:cNvSpPr/>
            <p:nvPr/>
          </p:nvSpPr>
          <p:spPr>
            <a:xfrm rot="12581003">
              <a:off x="5048316" y="3325965"/>
              <a:ext cx="432341" cy="527304"/>
            </a:xfrm>
            <a:prstGeom prst="arc">
              <a:avLst>
                <a:gd name="adj1" fmla="val 13782576"/>
                <a:gd name="adj2" fmla="val 618315"/>
              </a:avLst>
            </a:prstGeom>
            <a:ln>
              <a:solidFill>
                <a:srgbClr val="FF0000"/>
              </a:solidFill>
              <a:headEnd w="lg" len="lg"/>
              <a:tailEnd type="triangle" w="lg" len="lg"/>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dirty="0"/>
            </a:p>
          </p:txBody>
        </p:sp>
      </p:grpSp>
      <p:sp>
        <p:nvSpPr>
          <p:cNvPr id="34" name="矩形 33">
            <a:extLst>
              <a:ext uri="{FF2B5EF4-FFF2-40B4-BE49-F238E27FC236}">
                <a16:creationId xmlns:a16="http://schemas.microsoft.com/office/drawing/2014/main" id="{94C25009-C843-4E5C-BDE4-A222E65F71A3}"/>
              </a:ext>
            </a:extLst>
          </p:cNvPr>
          <p:cNvSpPr/>
          <p:nvPr/>
        </p:nvSpPr>
        <p:spPr>
          <a:xfrm>
            <a:off x="7520495" y="1062457"/>
            <a:ext cx="3597431" cy="3237112"/>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7" name="直接箭头连接符 36">
            <a:extLst>
              <a:ext uri="{FF2B5EF4-FFF2-40B4-BE49-F238E27FC236}">
                <a16:creationId xmlns:a16="http://schemas.microsoft.com/office/drawing/2014/main" id="{33223D72-2879-4C10-93F5-C2BBE9A6415C}"/>
              </a:ext>
            </a:extLst>
          </p:cNvPr>
          <p:cNvCxnSpPr>
            <a:cxnSpLocks/>
          </p:cNvCxnSpPr>
          <p:nvPr/>
        </p:nvCxnSpPr>
        <p:spPr>
          <a:xfrm>
            <a:off x="3373755" y="5395886"/>
            <a:ext cx="544283" cy="0"/>
          </a:xfrm>
          <a:prstGeom prst="straightConnector1">
            <a:avLst/>
          </a:prstGeom>
          <a:ln w="44450">
            <a:solidFill>
              <a:schemeClr val="tx1">
                <a:lumMod val="65000"/>
                <a:lumOff val="35000"/>
              </a:schemeClr>
            </a:solidFill>
            <a:tailEnd type="triangle"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AB4F722B-8020-4988-A80C-46408E7D18C2}"/>
              </a:ext>
            </a:extLst>
          </p:cNvPr>
          <p:cNvCxnSpPr>
            <a:cxnSpLocks/>
          </p:cNvCxnSpPr>
          <p:nvPr/>
        </p:nvCxnSpPr>
        <p:spPr>
          <a:xfrm>
            <a:off x="8691999" y="5374865"/>
            <a:ext cx="544283" cy="0"/>
          </a:xfrm>
          <a:prstGeom prst="straightConnector1">
            <a:avLst/>
          </a:prstGeom>
          <a:ln w="44450">
            <a:solidFill>
              <a:schemeClr val="tx1">
                <a:lumMod val="65000"/>
                <a:lumOff val="35000"/>
              </a:schemeClr>
            </a:solidFill>
            <a:tailEnd type="triangle"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AutoShape 2">
            <a:extLst>
              <a:ext uri="{FF2B5EF4-FFF2-40B4-BE49-F238E27FC236}">
                <a16:creationId xmlns:a16="http://schemas.microsoft.com/office/drawing/2014/main" id="{D11D7FD0-2E25-4B4D-B54D-4593037B89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矩形 1">
            <a:extLst>
              <a:ext uri="{FF2B5EF4-FFF2-40B4-BE49-F238E27FC236}">
                <a16:creationId xmlns:a16="http://schemas.microsoft.com/office/drawing/2014/main" id="{6E34BC24-26D4-43C6-B0D2-15027404EB3D}"/>
              </a:ext>
            </a:extLst>
          </p:cNvPr>
          <p:cNvSpPr/>
          <p:nvPr/>
        </p:nvSpPr>
        <p:spPr>
          <a:xfrm>
            <a:off x="1368559" y="6031842"/>
            <a:ext cx="1391728" cy="369332"/>
          </a:xfrm>
          <a:prstGeom prst="rect">
            <a:avLst/>
          </a:prstGeom>
        </p:spPr>
        <p:txBody>
          <a:bodyPr wrap="none">
            <a:spAutoFit/>
          </a:bodyPr>
          <a:lstStyle/>
          <a:p>
            <a:r>
              <a:rPr lang="en-US" altLang="zh-CN" dirty="0" err="1">
                <a:latin typeface="微软雅黑 Light" panose="020B0502040204020203" pitchFamily="34" charset="-122"/>
                <a:ea typeface="微软雅黑 Light" panose="020B0502040204020203" pitchFamily="34" charset="-122"/>
              </a:rPr>
              <a:t>FeCu</a:t>
            </a:r>
            <a:r>
              <a:rPr lang="en-US" altLang="zh-CN" dirty="0">
                <a:latin typeface="微软雅黑 Light" panose="020B0502040204020203" pitchFamily="34" charset="-122"/>
                <a:ea typeface="微软雅黑 Light" panose="020B0502040204020203" pitchFamily="34" charset="-122"/>
              </a:rPr>
              <a:t> Alloys</a:t>
            </a:r>
            <a:endParaRPr lang="zh-CN" altLang="en-US" dirty="0"/>
          </a:p>
        </p:txBody>
      </p:sp>
      <p:sp>
        <p:nvSpPr>
          <p:cNvPr id="3" name="矩形 2">
            <a:extLst>
              <a:ext uri="{FF2B5EF4-FFF2-40B4-BE49-F238E27FC236}">
                <a16:creationId xmlns:a16="http://schemas.microsoft.com/office/drawing/2014/main" id="{3B845458-EB51-42EB-B1B8-8DE683B0287A}"/>
              </a:ext>
            </a:extLst>
          </p:cNvPr>
          <p:cNvSpPr/>
          <p:nvPr/>
        </p:nvSpPr>
        <p:spPr>
          <a:xfrm>
            <a:off x="3865488" y="6031842"/>
            <a:ext cx="2113527"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Point defects jump</a:t>
            </a:r>
            <a:endParaRPr lang="zh-CN" altLang="en-US" dirty="0">
              <a:latin typeface="微软雅黑 Light" panose="020B0502040204020203" pitchFamily="34" charset="-122"/>
              <a:ea typeface="微软雅黑 Light" panose="020B0502040204020203" pitchFamily="34" charset="-122"/>
            </a:endParaRPr>
          </a:p>
        </p:txBody>
      </p:sp>
      <p:sp>
        <p:nvSpPr>
          <p:cNvPr id="4" name="矩形 3">
            <a:extLst>
              <a:ext uri="{FF2B5EF4-FFF2-40B4-BE49-F238E27FC236}">
                <a16:creationId xmlns:a16="http://schemas.microsoft.com/office/drawing/2014/main" id="{3CC4257C-DE3E-4F68-9ECC-CDB3B84C5C5F}"/>
              </a:ext>
            </a:extLst>
          </p:cNvPr>
          <p:cNvSpPr/>
          <p:nvPr/>
        </p:nvSpPr>
        <p:spPr>
          <a:xfrm>
            <a:off x="6738143" y="6037558"/>
            <a:ext cx="1797159"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Cu Precipitates </a:t>
            </a:r>
            <a:endParaRPr lang="zh-CN" altLang="en-US" dirty="0"/>
          </a:p>
        </p:txBody>
      </p:sp>
      <p:sp>
        <p:nvSpPr>
          <p:cNvPr id="36" name="矩形 35">
            <a:extLst>
              <a:ext uri="{FF2B5EF4-FFF2-40B4-BE49-F238E27FC236}">
                <a16:creationId xmlns:a16="http://schemas.microsoft.com/office/drawing/2014/main" id="{D795771C-94FB-49FD-AF6D-DC7CD29F2E6C}"/>
              </a:ext>
            </a:extLst>
          </p:cNvPr>
          <p:cNvSpPr/>
          <p:nvPr/>
        </p:nvSpPr>
        <p:spPr>
          <a:xfrm>
            <a:off x="9403302" y="6031842"/>
            <a:ext cx="1653017"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Embrittlement</a:t>
            </a:r>
            <a:endParaRPr lang="zh-CN" altLang="en-US" dirty="0"/>
          </a:p>
        </p:txBody>
      </p:sp>
      <p:cxnSp>
        <p:nvCxnSpPr>
          <p:cNvPr id="8" name="直接连接符 7">
            <a:extLst>
              <a:ext uri="{FF2B5EF4-FFF2-40B4-BE49-F238E27FC236}">
                <a16:creationId xmlns:a16="http://schemas.microsoft.com/office/drawing/2014/main" id="{F9ACB4C9-FA18-40AE-B851-F7CA10001396}"/>
              </a:ext>
            </a:extLst>
          </p:cNvPr>
          <p:cNvCxnSpPr/>
          <p:nvPr/>
        </p:nvCxnSpPr>
        <p:spPr>
          <a:xfrm>
            <a:off x="506207" y="982967"/>
            <a:ext cx="5171089"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1" name="Picture 2">
            <a:extLst>
              <a:ext uri="{FF2B5EF4-FFF2-40B4-BE49-F238E27FC236}">
                <a16:creationId xmlns:a16="http://schemas.microsoft.com/office/drawing/2014/main" id="{87926CD0-E18D-4620-AC07-E512F2C41C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17" t="2319" r="14139" b="12074"/>
          <a:stretch/>
        </p:blipFill>
        <p:spPr bwMode="auto">
          <a:xfrm>
            <a:off x="7976213" y="1341049"/>
            <a:ext cx="2809301" cy="2559844"/>
          </a:xfrm>
          <a:prstGeom prst="rect">
            <a:avLst/>
          </a:prstGeom>
          <a:noFill/>
          <a:extLst>
            <a:ext uri="{909E8E84-426E-40DD-AFC4-6F175D3DCCD1}">
              <a14:hiddenFill xmlns:a14="http://schemas.microsoft.com/office/drawing/2010/main">
                <a:solidFill>
                  <a:srgbClr val="FFFFFF"/>
                </a:solidFill>
              </a14:hiddenFill>
            </a:ext>
          </a:extLst>
        </p:spPr>
      </p:pic>
      <p:sp>
        <p:nvSpPr>
          <p:cNvPr id="43" name="矩形 42">
            <a:extLst>
              <a:ext uri="{FF2B5EF4-FFF2-40B4-BE49-F238E27FC236}">
                <a16:creationId xmlns:a16="http://schemas.microsoft.com/office/drawing/2014/main" id="{93A47F42-D15F-4958-B06B-7A809D2341A4}"/>
              </a:ext>
            </a:extLst>
          </p:cNvPr>
          <p:cNvSpPr/>
          <p:nvPr/>
        </p:nvSpPr>
        <p:spPr>
          <a:xfrm>
            <a:off x="6723663" y="4762652"/>
            <a:ext cx="1811639" cy="1199575"/>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descr="图片包含 定居者, 信封&#10;&#10;描述已自动生成">
            <a:extLst>
              <a:ext uri="{FF2B5EF4-FFF2-40B4-BE49-F238E27FC236}">
                <a16:creationId xmlns:a16="http://schemas.microsoft.com/office/drawing/2014/main" id="{D82F0268-736B-4148-A581-5F9D0C5412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03" b="3327"/>
          <a:stretch/>
        </p:blipFill>
        <p:spPr>
          <a:xfrm>
            <a:off x="6980463" y="4808970"/>
            <a:ext cx="1295547" cy="1140886"/>
          </a:xfrm>
          <a:prstGeom prst="rect">
            <a:avLst/>
          </a:prstGeom>
        </p:spPr>
      </p:pic>
      <p:sp>
        <p:nvSpPr>
          <p:cNvPr id="44" name="矩形 43">
            <a:extLst>
              <a:ext uri="{FF2B5EF4-FFF2-40B4-BE49-F238E27FC236}">
                <a16:creationId xmlns:a16="http://schemas.microsoft.com/office/drawing/2014/main" id="{9F97B412-A1C3-4C2F-A91A-E58829B9D0F1}"/>
              </a:ext>
            </a:extLst>
          </p:cNvPr>
          <p:cNvSpPr/>
          <p:nvPr/>
        </p:nvSpPr>
        <p:spPr>
          <a:xfrm>
            <a:off x="9298037" y="4762651"/>
            <a:ext cx="1811639" cy="1199575"/>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074" name="Picture 2">
            <a:extLst>
              <a:ext uri="{FF2B5EF4-FFF2-40B4-BE49-F238E27FC236}">
                <a16:creationId xmlns:a16="http://schemas.microsoft.com/office/drawing/2014/main" id="{EAB9BED2-9C57-4535-B4F2-6D031DAF2E8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54" t="2559" r="2133" b="3479"/>
          <a:stretch/>
        </p:blipFill>
        <p:spPr bwMode="auto">
          <a:xfrm>
            <a:off x="9329113" y="4835166"/>
            <a:ext cx="1770505" cy="1045346"/>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id="{7E1599E3-9F72-4DAE-B800-00B5ACA64C68}"/>
              </a:ext>
            </a:extLst>
          </p:cNvPr>
          <p:cNvSpPr/>
          <p:nvPr/>
        </p:nvSpPr>
        <p:spPr>
          <a:xfrm>
            <a:off x="7976213" y="1328678"/>
            <a:ext cx="2809301" cy="25598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098526B5-AB40-4725-8649-A307D435D659}"/>
              </a:ext>
            </a:extLst>
          </p:cNvPr>
          <p:cNvSpPr/>
          <p:nvPr/>
        </p:nvSpPr>
        <p:spPr>
          <a:xfrm>
            <a:off x="9472330" y="1341049"/>
            <a:ext cx="1203016" cy="369332"/>
          </a:xfrm>
          <a:prstGeom prst="rect">
            <a:avLst/>
          </a:prstGeom>
          <a:solidFill>
            <a:schemeClr val="bg1"/>
          </a:solidFill>
        </p:spPr>
        <p:txBody>
          <a:bodyPr wrap="square">
            <a:spAutoFit/>
          </a:bodyPr>
          <a:lstStyle/>
          <a:p>
            <a:r>
              <a:rPr lang="en-US" altLang="zh-CN" dirty="0">
                <a:latin typeface="微软雅黑 Light" panose="020B0502040204020203" pitchFamily="34" charset="-122"/>
                <a:ea typeface="微软雅黑 Light" panose="020B0502040204020203" pitchFamily="34" charset="-122"/>
              </a:rPr>
              <a:t>Irradiated</a:t>
            </a:r>
          </a:p>
        </p:txBody>
      </p:sp>
      <p:sp>
        <p:nvSpPr>
          <p:cNvPr id="47" name="矩形 46">
            <a:extLst>
              <a:ext uri="{FF2B5EF4-FFF2-40B4-BE49-F238E27FC236}">
                <a16:creationId xmlns:a16="http://schemas.microsoft.com/office/drawing/2014/main" id="{83DA7D5A-D09C-4DEE-8F4E-1178A8FCA3F9}"/>
              </a:ext>
            </a:extLst>
          </p:cNvPr>
          <p:cNvSpPr/>
          <p:nvPr/>
        </p:nvSpPr>
        <p:spPr>
          <a:xfrm>
            <a:off x="9209376" y="2716250"/>
            <a:ext cx="1465970" cy="369332"/>
          </a:xfrm>
          <a:prstGeom prst="rect">
            <a:avLst/>
          </a:prstGeom>
          <a:noFill/>
        </p:spPr>
        <p:txBody>
          <a:bodyPr wrap="square">
            <a:spAutoFit/>
          </a:bodyPr>
          <a:lstStyle/>
          <a:p>
            <a:r>
              <a:rPr lang="en-US" altLang="zh-CN" dirty="0">
                <a:latin typeface="微软雅黑 Light" panose="020B0502040204020203" pitchFamily="34" charset="-122"/>
                <a:ea typeface="微软雅黑 Light" panose="020B0502040204020203" pitchFamily="34" charset="-122"/>
              </a:rPr>
              <a:t>Unirradiated</a:t>
            </a:r>
          </a:p>
        </p:txBody>
      </p:sp>
      <p:sp>
        <p:nvSpPr>
          <p:cNvPr id="48" name="矩形 47">
            <a:extLst>
              <a:ext uri="{FF2B5EF4-FFF2-40B4-BE49-F238E27FC236}">
                <a16:creationId xmlns:a16="http://schemas.microsoft.com/office/drawing/2014/main" id="{41A30C88-B16A-4D38-9121-120AAF8F8486}"/>
              </a:ext>
            </a:extLst>
          </p:cNvPr>
          <p:cNvSpPr/>
          <p:nvPr/>
        </p:nvSpPr>
        <p:spPr>
          <a:xfrm>
            <a:off x="10223016" y="2178602"/>
            <a:ext cx="474363" cy="369332"/>
          </a:xfrm>
          <a:prstGeom prst="rect">
            <a:avLst/>
          </a:prstGeom>
          <a:solidFill>
            <a:schemeClr val="bg1"/>
          </a:solidFill>
        </p:spPr>
        <p:txBody>
          <a:bodyPr wrap="square">
            <a:spAutoFit/>
          </a:bodyPr>
          <a:lstStyle/>
          <a:p>
            <a:r>
              <a:rPr lang="en-US" altLang="zh-CN" dirty="0">
                <a:latin typeface="微软雅黑 Light" panose="020B0502040204020203" pitchFamily="34" charset="-122"/>
                <a:ea typeface="微软雅黑 Light" panose="020B0502040204020203" pitchFamily="34" charset="-122"/>
              </a:rPr>
              <a:t> </a:t>
            </a:r>
          </a:p>
        </p:txBody>
      </p:sp>
      <p:sp>
        <p:nvSpPr>
          <p:cNvPr id="49" name="矩形 48">
            <a:extLst>
              <a:ext uri="{FF2B5EF4-FFF2-40B4-BE49-F238E27FC236}">
                <a16:creationId xmlns:a16="http://schemas.microsoft.com/office/drawing/2014/main" id="{10990256-083F-4432-AAE5-FD8B29AFE973}"/>
              </a:ext>
            </a:extLst>
          </p:cNvPr>
          <p:cNvSpPr/>
          <p:nvPr/>
        </p:nvSpPr>
        <p:spPr>
          <a:xfrm>
            <a:off x="8907056" y="3900261"/>
            <a:ext cx="1465970" cy="369332"/>
          </a:xfrm>
          <a:prstGeom prst="rect">
            <a:avLst/>
          </a:prstGeom>
          <a:noFill/>
        </p:spPr>
        <p:txBody>
          <a:bodyPr wrap="square">
            <a:spAutoFit/>
          </a:bodyPr>
          <a:lstStyle/>
          <a:p>
            <a:r>
              <a:rPr lang="en-US" altLang="zh-CN" dirty="0">
                <a:latin typeface="微软雅黑 Light" panose="020B0502040204020203" pitchFamily="34" charset="-122"/>
                <a:ea typeface="微软雅黑 Light" panose="020B0502040204020203" pitchFamily="34" charset="-122"/>
              </a:rPr>
              <a:t>STRAIN</a:t>
            </a:r>
          </a:p>
        </p:txBody>
      </p:sp>
      <p:sp>
        <p:nvSpPr>
          <p:cNvPr id="13" name="矩形 12">
            <a:extLst>
              <a:ext uri="{FF2B5EF4-FFF2-40B4-BE49-F238E27FC236}">
                <a16:creationId xmlns:a16="http://schemas.microsoft.com/office/drawing/2014/main" id="{08AE9FCF-C975-4141-BA56-04CC400E6559}"/>
              </a:ext>
            </a:extLst>
          </p:cNvPr>
          <p:cNvSpPr/>
          <p:nvPr/>
        </p:nvSpPr>
        <p:spPr>
          <a:xfrm rot="-5400000">
            <a:off x="7353491" y="2423933"/>
            <a:ext cx="946093"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STRESS</a:t>
            </a:r>
            <a:endParaRPr lang="zh-CN" altLang="en-US" dirty="0"/>
          </a:p>
        </p:txBody>
      </p:sp>
      <p:sp>
        <p:nvSpPr>
          <p:cNvPr id="51" name="文本框 50">
            <a:extLst>
              <a:ext uri="{FF2B5EF4-FFF2-40B4-BE49-F238E27FC236}">
                <a16:creationId xmlns:a16="http://schemas.microsoft.com/office/drawing/2014/main" id="{C9CB6C88-2569-4CB3-AB6F-03AA1D5C6361}"/>
              </a:ext>
            </a:extLst>
          </p:cNvPr>
          <p:cNvSpPr txBox="1"/>
          <p:nvPr/>
        </p:nvSpPr>
        <p:spPr>
          <a:xfrm>
            <a:off x="9407582" y="105804"/>
            <a:ext cx="3362515"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INTRODUCTION</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0463"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1695418" y="138389"/>
            <a:ext cx="482953" cy="482953"/>
          </a:xfrm>
          <a:prstGeom prst="rect">
            <a:avLst/>
          </a:prstGeom>
        </p:spPr>
      </p:pic>
    </p:spTree>
    <p:extLst>
      <p:ext uri="{BB962C8B-B14F-4D97-AF65-F5344CB8AC3E}">
        <p14:creationId xmlns:p14="http://schemas.microsoft.com/office/powerpoint/2010/main" val="126619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矩形 154">
            <a:extLst>
              <a:ext uri="{FF2B5EF4-FFF2-40B4-BE49-F238E27FC236}">
                <a16:creationId xmlns:a16="http://schemas.microsoft.com/office/drawing/2014/main" id="{3D216C35-F358-4D18-95F2-0DD950BA1243}"/>
              </a:ext>
            </a:extLst>
          </p:cNvPr>
          <p:cNvSpPr/>
          <p:nvPr/>
        </p:nvSpPr>
        <p:spPr>
          <a:xfrm>
            <a:off x="9127733" y="3985690"/>
            <a:ext cx="2418362" cy="2293734"/>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4" name="矩形 153">
            <a:extLst>
              <a:ext uri="{FF2B5EF4-FFF2-40B4-BE49-F238E27FC236}">
                <a16:creationId xmlns:a16="http://schemas.microsoft.com/office/drawing/2014/main" id="{732E34B4-68DA-4EA2-A5A9-BE22582F9111}"/>
              </a:ext>
            </a:extLst>
          </p:cNvPr>
          <p:cNvSpPr/>
          <p:nvPr/>
        </p:nvSpPr>
        <p:spPr>
          <a:xfrm>
            <a:off x="6413631" y="1453175"/>
            <a:ext cx="2418362" cy="2293734"/>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3" name="矩形 152">
            <a:extLst>
              <a:ext uri="{FF2B5EF4-FFF2-40B4-BE49-F238E27FC236}">
                <a16:creationId xmlns:a16="http://schemas.microsoft.com/office/drawing/2014/main" id="{DC18226E-8A01-40A5-A40F-45CA8EC11B4A}"/>
              </a:ext>
            </a:extLst>
          </p:cNvPr>
          <p:cNvSpPr/>
          <p:nvPr/>
        </p:nvSpPr>
        <p:spPr>
          <a:xfrm>
            <a:off x="9141274" y="1451906"/>
            <a:ext cx="2418362" cy="2293734"/>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2" name="矩形 151">
            <a:extLst>
              <a:ext uri="{FF2B5EF4-FFF2-40B4-BE49-F238E27FC236}">
                <a16:creationId xmlns:a16="http://schemas.microsoft.com/office/drawing/2014/main" id="{314D3246-0C8D-4372-82F5-35EF26D8FB60}"/>
              </a:ext>
            </a:extLst>
          </p:cNvPr>
          <p:cNvSpPr/>
          <p:nvPr/>
        </p:nvSpPr>
        <p:spPr>
          <a:xfrm>
            <a:off x="6420311" y="3985690"/>
            <a:ext cx="2418362" cy="2293734"/>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2BE57FF-90F9-48E6-ADA3-F3983F7F2D24}"/>
              </a:ext>
            </a:extLst>
          </p:cNvPr>
          <p:cNvSpPr/>
          <p:nvPr/>
        </p:nvSpPr>
        <p:spPr>
          <a:xfrm>
            <a:off x="506207" y="1629298"/>
            <a:ext cx="5744833" cy="3662541"/>
          </a:xfrm>
          <a:prstGeom prst="rect">
            <a:avLst/>
          </a:prstGeom>
        </p:spPr>
        <p:txBody>
          <a:bodyPr wrap="square">
            <a:spAutoFit/>
          </a:bodyPr>
          <a:lstStyle/>
          <a:p>
            <a:pPr marL="285750" indent="-285750">
              <a:buFont typeface="微软雅黑 Light" panose="020B0502040204020203" pitchFamily="34" charset="-122"/>
              <a:buChar char="─"/>
            </a:pPr>
            <a:r>
              <a:rPr lang="en-US" altLang="zh-CN" sz="2800" dirty="0">
                <a:latin typeface="微软雅黑 Light" panose="020B0502040204020203" pitchFamily="34" charset="-122"/>
                <a:ea typeface="微软雅黑 Light" panose="020B0502040204020203" pitchFamily="34" charset="-122"/>
              </a:rPr>
              <a:t>Compute the probabilities of all possible hops.</a:t>
            </a:r>
            <a:endParaRPr lang="en-US" altLang="zh-CN" sz="1600" dirty="0">
              <a:latin typeface="微软雅黑 Light" panose="020B0502040204020203" pitchFamily="34" charset="-122"/>
              <a:ea typeface="微软雅黑 Light" panose="020B0502040204020203" pitchFamily="34" charset="-122"/>
            </a:endParaRPr>
          </a:p>
          <a:p>
            <a:r>
              <a:rPr lang="en-US" altLang="zh-CN" sz="1600" dirty="0">
                <a:latin typeface="微软雅黑 Light" panose="020B0502040204020203" pitchFamily="34" charset="-122"/>
                <a:ea typeface="微软雅黑 Light" panose="020B0502040204020203" pitchFamily="34" charset="-122"/>
              </a:rPr>
              <a:t> </a:t>
            </a:r>
            <a:endParaRPr lang="en-US" altLang="zh-CN" sz="28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800" dirty="0">
                <a:latin typeface="微软雅黑 Light" panose="020B0502040204020203" pitchFamily="34" charset="-122"/>
                <a:ea typeface="微软雅黑 Light" panose="020B0502040204020203" pitchFamily="34" charset="-122"/>
              </a:rPr>
              <a:t>Determine a transition direction.</a:t>
            </a:r>
          </a:p>
          <a:p>
            <a:r>
              <a:rPr lang="en-US" altLang="zh-CN" sz="1600" dirty="0">
                <a:latin typeface="微软雅黑 Light" panose="020B0502040204020203" pitchFamily="34" charset="-122"/>
                <a:ea typeface="微软雅黑 Light" panose="020B0502040204020203" pitchFamily="34" charset="-122"/>
              </a:rPr>
              <a:t> </a:t>
            </a:r>
          </a:p>
          <a:p>
            <a:pPr marL="285750" indent="-285750">
              <a:buFont typeface="微软雅黑 Light" panose="020B0502040204020203" pitchFamily="34" charset="-122"/>
              <a:buChar char="─"/>
            </a:pPr>
            <a:r>
              <a:rPr lang="en-US" altLang="zh-CN" sz="2800" dirty="0">
                <a:latin typeface="微软雅黑 Light" panose="020B0502040204020203" pitchFamily="34" charset="-122"/>
                <a:ea typeface="微软雅黑 Light" panose="020B0502040204020203" pitchFamily="34" charset="-122"/>
              </a:rPr>
              <a:t>Perform a hopping diffusion.</a:t>
            </a:r>
          </a:p>
          <a:p>
            <a:pPr marL="285750" indent="-285750">
              <a:buFont typeface="微软雅黑 Light" panose="020B0502040204020203" pitchFamily="34" charset="-122"/>
              <a:buChar char="─"/>
            </a:pPr>
            <a:endParaRPr lang="en-US" altLang="zh-CN" sz="16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800" dirty="0">
                <a:latin typeface="微软雅黑 Light" panose="020B0502040204020203" pitchFamily="34" charset="-122"/>
                <a:ea typeface="微软雅黑 Light" panose="020B0502040204020203" pitchFamily="34" charset="-122"/>
              </a:rPr>
              <a:t>Calculate a time increment </a:t>
            </a:r>
            <a:r>
              <a:rPr lang="el-GR" altLang="zh-CN" sz="2800" i="1" dirty="0">
                <a:latin typeface="微软雅黑 Light" panose="020B0502040204020203" pitchFamily="34" charset="-122"/>
                <a:ea typeface="微软雅黑 Light" panose="020B0502040204020203" pitchFamily="34" charset="-122"/>
              </a:rPr>
              <a:t>Δ</a:t>
            </a:r>
            <a:r>
              <a:rPr lang="en-US" altLang="zh-CN" sz="2800" i="1" dirty="0">
                <a:latin typeface="微软雅黑 Light" panose="020B0502040204020203" pitchFamily="34" charset="-122"/>
                <a:ea typeface="微软雅黑 Light" panose="020B0502040204020203" pitchFamily="34" charset="-122"/>
              </a:rPr>
              <a:t>t</a:t>
            </a:r>
            <a:r>
              <a:rPr lang="en-US" altLang="zh-CN" sz="2800" dirty="0">
                <a:latin typeface="微软雅黑 Light" panose="020B0502040204020203" pitchFamily="34" charset="-122"/>
                <a:ea typeface="微软雅黑 Light" panose="020B0502040204020203" pitchFamily="34" charset="-122"/>
              </a:rPr>
              <a:t>.</a:t>
            </a:r>
          </a:p>
          <a:p>
            <a:pPr marL="285750" indent="-285750">
              <a:buFont typeface="微软雅黑 Light" panose="020B0502040204020203" pitchFamily="34" charset="-122"/>
              <a:buChar char="─"/>
            </a:pPr>
            <a:endParaRPr lang="en-US" altLang="zh-CN" sz="16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800" dirty="0">
                <a:latin typeface="微软雅黑 Light" panose="020B0502040204020203" pitchFamily="34" charset="-122"/>
                <a:ea typeface="微软雅黑 Light" panose="020B0502040204020203" pitchFamily="34" charset="-122"/>
              </a:rPr>
              <a:t>Repeat until the end time.</a:t>
            </a:r>
            <a:endParaRPr lang="zh-CN" altLang="en-US" sz="2800" dirty="0">
              <a:latin typeface="微软雅黑 Light" panose="020B0502040204020203" pitchFamily="34" charset="-122"/>
              <a:ea typeface="微软雅黑 Light" panose="020B0502040204020203" pitchFamily="34" charset="-122"/>
            </a:endParaRP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7439919"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KMC COMPUTATION PROCEDURE</a:t>
            </a:r>
          </a:p>
        </p:txBody>
      </p:sp>
      <p:sp>
        <p:nvSpPr>
          <p:cNvPr id="9" name="AutoShape 2">
            <a:extLst>
              <a:ext uri="{FF2B5EF4-FFF2-40B4-BE49-F238E27FC236}">
                <a16:creationId xmlns:a16="http://schemas.microsoft.com/office/drawing/2014/main" id="{D11D7FD0-2E25-4B4D-B54D-4593037B89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75049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1"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BACKGROUND</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2837"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cxnSp>
        <p:nvCxnSpPr>
          <p:cNvPr id="15" name="直接连接符 14">
            <a:extLst>
              <a:ext uri="{FF2B5EF4-FFF2-40B4-BE49-F238E27FC236}">
                <a16:creationId xmlns:a16="http://schemas.microsoft.com/office/drawing/2014/main" id="{A8D334B2-4D45-43DE-9D8F-E2B66D874493}"/>
              </a:ext>
            </a:extLst>
          </p:cNvPr>
          <p:cNvCxnSpPr/>
          <p:nvPr/>
        </p:nvCxnSpPr>
        <p:spPr>
          <a:xfrm>
            <a:off x="6556975" y="1972019"/>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229FCCF6-31EE-4DEA-A27E-AFA1F3C0E150}"/>
              </a:ext>
            </a:extLst>
          </p:cNvPr>
          <p:cNvCxnSpPr/>
          <p:nvPr/>
        </p:nvCxnSpPr>
        <p:spPr>
          <a:xfrm>
            <a:off x="6556975" y="2620178"/>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7406DDDF-923B-4036-8332-22B034AD3A34}"/>
              </a:ext>
            </a:extLst>
          </p:cNvPr>
          <p:cNvCxnSpPr/>
          <p:nvPr/>
        </p:nvCxnSpPr>
        <p:spPr>
          <a:xfrm>
            <a:off x="6556975" y="3276600"/>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123EE2BD-0D07-4CC4-B6DC-A3537D182703}"/>
              </a:ext>
            </a:extLst>
          </p:cNvPr>
          <p:cNvCxnSpPr>
            <a:cxnSpLocks/>
          </p:cNvCxnSpPr>
          <p:nvPr/>
        </p:nvCxnSpPr>
        <p:spPr>
          <a:xfrm rot="5400000">
            <a:off x="6560543" y="2620178"/>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FA14A98B-8C17-4999-A055-47AB0E9AC0FE}"/>
              </a:ext>
            </a:extLst>
          </p:cNvPr>
          <p:cNvCxnSpPr>
            <a:cxnSpLocks/>
          </p:cNvCxnSpPr>
          <p:nvPr/>
        </p:nvCxnSpPr>
        <p:spPr>
          <a:xfrm rot="5400000">
            <a:off x="5952779" y="2620179"/>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4AF479D-448F-493D-B999-7D7D5EB5BC82}"/>
              </a:ext>
            </a:extLst>
          </p:cNvPr>
          <p:cNvCxnSpPr>
            <a:cxnSpLocks/>
          </p:cNvCxnSpPr>
          <p:nvPr/>
        </p:nvCxnSpPr>
        <p:spPr>
          <a:xfrm rot="5400000">
            <a:off x="7184832" y="2620178"/>
            <a:ext cx="210422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ADBE5C4F-AC54-4019-A0A0-BF1419699A61}"/>
              </a:ext>
            </a:extLst>
          </p:cNvPr>
          <p:cNvSpPr/>
          <p:nvPr/>
        </p:nvSpPr>
        <p:spPr>
          <a:xfrm>
            <a:off x="8174893" y="1910333"/>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26167CF6-2A09-4837-AC0E-3E42A2C43937}"/>
              </a:ext>
            </a:extLst>
          </p:cNvPr>
          <p:cNvSpPr/>
          <p:nvPr/>
        </p:nvSpPr>
        <p:spPr>
          <a:xfrm>
            <a:off x="6932060" y="1913009"/>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3A0BC579-6B76-42AD-88E3-35B30AA16FE4}"/>
              </a:ext>
            </a:extLst>
          </p:cNvPr>
          <p:cNvSpPr/>
          <p:nvPr/>
        </p:nvSpPr>
        <p:spPr>
          <a:xfrm>
            <a:off x="8168164" y="3199559"/>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D19A25F0-B43E-4A4A-B545-CF68C13B5964}"/>
              </a:ext>
            </a:extLst>
          </p:cNvPr>
          <p:cNvSpPr/>
          <p:nvPr/>
        </p:nvSpPr>
        <p:spPr>
          <a:xfrm>
            <a:off x="6932060" y="3207822"/>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D16C3A19-87D0-4B4F-AFB1-7CEA92421F05}"/>
              </a:ext>
            </a:extLst>
          </p:cNvPr>
          <p:cNvSpPr/>
          <p:nvPr/>
        </p:nvSpPr>
        <p:spPr>
          <a:xfrm>
            <a:off x="7457205" y="2480796"/>
            <a:ext cx="311729" cy="3117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2540E4E9-427A-40E4-91B9-532786BA890E}"/>
              </a:ext>
            </a:extLst>
          </p:cNvPr>
          <p:cNvSpPr/>
          <p:nvPr/>
        </p:nvSpPr>
        <p:spPr>
          <a:xfrm>
            <a:off x="6849024" y="2479799"/>
            <a:ext cx="311729" cy="31172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73A441A1-9AE3-495D-910D-73D848763920}"/>
              </a:ext>
            </a:extLst>
          </p:cNvPr>
          <p:cNvSpPr/>
          <p:nvPr/>
        </p:nvSpPr>
        <p:spPr>
          <a:xfrm>
            <a:off x="8087805" y="2479798"/>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247AF53E-378D-48B9-84F7-09775DE30426}"/>
              </a:ext>
            </a:extLst>
          </p:cNvPr>
          <p:cNvSpPr/>
          <p:nvPr/>
        </p:nvSpPr>
        <p:spPr>
          <a:xfrm>
            <a:off x="7457205" y="3101117"/>
            <a:ext cx="311729" cy="31172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0D25E8AC-1366-4849-876C-43B427C34607}"/>
              </a:ext>
            </a:extLst>
          </p:cNvPr>
          <p:cNvSpPr/>
          <p:nvPr/>
        </p:nvSpPr>
        <p:spPr>
          <a:xfrm>
            <a:off x="7457205" y="1816154"/>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a:extLst>
              <a:ext uri="{FF2B5EF4-FFF2-40B4-BE49-F238E27FC236}">
                <a16:creationId xmlns:a16="http://schemas.microsoft.com/office/drawing/2014/main" id="{84928447-C27A-4A8D-BEC4-4A81B3B1A401}"/>
              </a:ext>
            </a:extLst>
          </p:cNvPr>
          <p:cNvCxnSpPr>
            <a:cxnSpLocks/>
          </p:cNvCxnSpPr>
          <p:nvPr/>
        </p:nvCxnSpPr>
        <p:spPr>
          <a:xfrm>
            <a:off x="7757814" y="2635662"/>
            <a:ext cx="485855" cy="0"/>
          </a:xfrm>
          <a:prstGeom prst="straightConnector1">
            <a:avLst/>
          </a:prstGeom>
          <a:ln w="4445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3E4C9DC8-4E6B-4815-ADB4-6F0D5EF4DB59}"/>
              </a:ext>
            </a:extLst>
          </p:cNvPr>
          <p:cNvSpPr/>
          <p:nvPr/>
        </p:nvSpPr>
        <p:spPr>
          <a:xfrm>
            <a:off x="7800038" y="2210197"/>
            <a:ext cx="405880"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P</a:t>
            </a:r>
            <a:r>
              <a:rPr lang="en-US" altLang="zh-CN" i="1" baseline="-25000" dirty="0">
                <a:latin typeface="微软雅黑 Light" panose="020B0502040204020203" pitchFamily="34" charset="-122"/>
                <a:ea typeface="微软雅黑 Light" panose="020B0502040204020203" pitchFamily="34" charset="-122"/>
              </a:rPr>
              <a:t>0</a:t>
            </a:r>
            <a:endParaRPr lang="zh-CN" altLang="en-US" i="1" dirty="0"/>
          </a:p>
        </p:txBody>
      </p:sp>
      <p:cxnSp>
        <p:nvCxnSpPr>
          <p:cNvPr id="83" name="直接箭头连接符 82">
            <a:extLst>
              <a:ext uri="{FF2B5EF4-FFF2-40B4-BE49-F238E27FC236}">
                <a16:creationId xmlns:a16="http://schemas.microsoft.com/office/drawing/2014/main" id="{F86A5C85-EC7C-43CB-AC01-44A1128C875A}"/>
              </a:ext>
            </a:extLst>
          </p:cNvPr>
          <p:cNvCxnSpPr>
            <a:cxnSpLocks/>
          </p:cNvCxnSpPr>
          <p:nvPr/>
        </p:nvCxnSpPr>
        <p:spPr>
          <a:xfrm rot="5400000">
            <a:off x="7373088" y="2988134"/>
            <a:ext cx="485855" cy="0"/>
          </a:xfrm>
          <a:prstGeom prst="straightConnector1">
            <a:avLst/>
          </a:prstGeom>
          <a:ln w="4445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84" name="矩形 83">
            <a:extLst>
              <a:ext uri="{FF2B5EF4-FFF2-40B4-BE49-F238E27FC236}">
                <a16:creationId xmlns:a16="http://schemas.microsoft.com/office/drawing/2014/main" id="{44861910-A548-46A8-8EE9-982E8BC081CF}"/>
              </a:ext>
            </a:extLst>
          </p:cNvPr>
          <p:cNvSpPr/>
          <p:nvPr/>
        </p:nvSpPr>
        <p:spPr>
          <a:xfrm>
            <a:off x="7625816" y="2808008"/>
            <a:ext cx="380232" cy="369332"/>
          </a:xfrm>
          <a:prstGeom prst="rect">
            <a:avLst/>
          </a:prstGeom>
        </p:spPr>
        <p:txBody>
          <a:bodyPr wrap="square">
            <a:spAutoFit/>
          </a:bodyPr>
          <a:lstStyle/>
          <a:p>
            <a:r>
              <a:rPr lang="en-US" altLang="zh-CN" i="1" dirty="0">
                <a:latin typeface="微软雅黑 Light" panose="020B0502040204020203" pitchFamily="34" charset="-122"/>
                <a:ea typeface="微软雅黑 Light" panose="020B0502040204020203" pitchFamily="34" charset="-122"/>
              </a:rPr>
              <a:t>P</a:t>
            </a:r>
            <a:r>
              <a:rPr lang="en-US" altLang="zh-CN" i="1" baseline="-25000" dirty="0">
                <a:latin typeface="微软雅黑 Light" panose="020B0502040204020203" pitchFamily="34" charset="-122"/>
                <a:ea typeface="微软雅黑 Light" panose="020B0502040204020203" pitchFamily="34" charset="-122"/>
              </a:rPr>
              <a:t>1</a:t>
            </a:r>
            <a:endParaRPr lang="zh-CN" altLang="en-US" i="1" dirty="0"/>
          </a:p>
        </p:txBody>
      </p:sp>
      <p:sp>
        <p:nvSpPr>
          <p:cNvPr id="85" name="矩形 84">
            <a:extLst>
              <a:ext uri="{FF2B5EF4-FFF2-40B4-BE49-F238E27FC236}">
                <a16:creationId xmlns:a16="http://schemas.microsoft.com/office/drawing/2014/main" id="{56F3B132-F2AE-4BD9-8851-550641B9CC36}"/>
              </a:ext>
            </a:extLst>
          </p:cNvPr>
          <p:cNvSpPr/>
          <p:nvPr/>
        </p:nvSpPr>
        <p:spPr>
          <a:xfrm>
            <a:off x="6942121" y="2631055"/>
            <a:ext cx="405880" cy="369332"/>
          </a:xfrm>
          <a:prstGeom prst="rect">
            <a:avLst/>
          </a:prstGeom>
        </p:spPr>
        <p:txBody>
          <a:bodyPr wrap="none">
            <a:spAutoFit/>
          </a:bodyPr>
          <a:lstStyle/>
          <a:p>
            <a:r>
              <a:rPr lang="en-US" altLang="zh-CN" i="1" dirty="0">
                <a:latin typeface="微软雅黑 Light" panose="020B0502040204020203" pitchFamily="34" charset="-122"/>
                <a:ea typeface="微软雅黑 Light" panose="020B0502040204020203" pitchFamily="34" charset="-122"/>
              </a:rPr>
              <a:t>P</a:t>
            </a:r>
            <a:r>
              <a:rPr lang="en-US" altLang="zh-CN" i="1" baseline="-25000" dirty="0">
                <a:latin typeface="微软雅黑 Light" panose="020B0502040204020203" pitchFamily="34" charset="-122"/>
                <a:ea typeface="微软雅黑 Light" panose="020B0502040204020203" pitchFamily="34" charset="-122"/>
              </a:rPr>
              <a:t>2</a:t>
            </a:r>
            <a:endParaRPr lang="zh-CN" altLang="en-US" i="1" dirty="0"/>
          </a:p>
        </p:txBody>
      </p:sp>
      <p:cxnSp>
        <p:nvCxnSpPr>
          <p:cNvPr id="86" name="直接箭头连接符 85">
            <a:extLst>
              <a:ext uri="{FF2B5EF4-FFF2-40B4-BE49-F238E27FC236}">
                <a16:creationId xmlns:a16="http://schemas.microsoft.com/office/drawing/2014/main" id="{341C759E-4E30-49B4-84B6-15AA7C150413}"/>
              </a:ext>
            </a:extLst>
          </p:cNvPr>
          <p:cNvCxnSpPr>
            <a:cxnSpLocks/>
          </p:cNvCxnSpPr>
          <p:nvPr/>
        </p:nvCxnSpPr>
        <p:spPr>
          <a:xfrm rot="10800000">
            <a:off x="7006622" y="2620178"/>
            <a:ext cx="485855" cy="0"/>
          </a:xfrm>
          <a:prstGeom prst="straightConnector1">
            <a:avLst/>
          </a:prstGeom>
          <a:ln w="4445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87" name="直接箭头连接符 86">
            <a:extLst>
              <a:ext uri="{FF2B5EF4-FFF2-40B4-BE49-F238E27FC236}">
                <a16:creationId xmlns:a16="http://schemas.microsoft.com/office/drawing/2014/main" id="{8EEB8012-9BC4-4AE9-B652-F2E8E2FBDED8}"/>
              </a:ext>
            </a:extLst>
          </p:cNvPr>
          <p:cNvCxnSpPr>
            <a:cxnSpLocks/>
          </p:cNvCxnSpPr>
          <p:nvPr/>
        </p:nvCxnSpPr>
        <p:spPr>
          <a:xfrm rot="-5400000">
            <a:off x="7369726" y="2273957"/>
            <a:ext cx="485855" cy="0"/>
          </a:xfrm>
          <a:prstGeom prst="straightConnector1">
            <a:avLst/>
          </a:prstGeom>
          <a:ln w="4445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89" name="矩形 88">
            <a:extLst>
              <a:ext uri="{FF2B5EF4-FFF2-40B4-BE49-F238E27FC236}">
                <a16:creationId xmlns:a16="http://schemas.microsoft.com/office/drawing/2014/main" id="{E52AAA16-B348-4E1D-92FB-FB542EC8F445}"/>
              </a:ext>
            </a:extLst>
          </p:cNvPr>
          <p:cNvSpPr/>
          <p:nvPr/>
        </p:nvSpPr>
        <p:spPr>
          <a:xfrm>
            <a:off x="7162113" y="2018871"/>
            <a:ext cx="454303" cy="369332"/>
          </a:xfrm>
          <a:prstGeom prst="rect">
            <a:avLst/>
          </a:prstGeom>
        </p:spPr>
        <p:txBody>
          <a:bodyPr wrap="square">
            <a:spAutoFit/>
          </a:bodyPr>
          <a:lstStyle/>
          <a:p>
            <a:r>
              <a:rPr lang="en-US" altLang="zh-CN" i="1" dirty="0">
                <a:latin typeface="微软雅黑 Light" panose="020B0502040204020203" pitchFamily="34" charset="-122"/>
                <a:ea typeface="微软雅黑 Light" panose="020B0502040204020203" pitchFamily="34" charset="-122"/>
              </a:rPr>
              <a:t>P</a:t>
            </a:r>
            <a:r>
              <a:rPr lang="en-US" altLang="zh-CN" i="1" baseline="-25000" dirty="0">
                <a:latin typeface="微软雅黑 Light" panose="020B0502040204020203" pitchFamily="34" charset="-122"/>
                <a:ea typeface="微软雅黑 Light" panose="020B0502040204020203" pitchFamily="34" charset="-122"/>
              </a:rPr>
              <a:t>3</a:t>
            </a:r>
            <a:endParaRPr lang="zh-CN" altLang="en-US" i="1" dirty="0"/>
          </a:p>
        </p:txBody>
      </p:sp>
      <p:cxnSp>
        <p:nvCxnSpPr>
          <p:cNvPr id="90" name="直接连接符 89">
            <a:extLst>
              <a:ext uri="{FF2B5EF4-FFF2-40B4-BE49-F238E27FC236}">
                <a16:creationId xmlns:a16="http://schemas.microsoft.com/office/drawing/2014/main" id="{1BD0C32A-9724-498B-88AD-F33BCE7DE75E}"/>
              </a:ext>
            </a:extLst>
          </p:cNvPr>
          <p:cNvCxnSpPr/>
          <p:nvPr/>
        </p:nvCxnSpPr>
        <p:spPr>
          <a:xfrm>
            <a:off x="9298345" y="1981198"/>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A89E37F6-9EC8-45E7-ADD6-1A28BCC6B11C}"/>
              </a:ext>
            </a:extLst>
          </p:cNvPr>
          <p:cNvCxnSpPr/>
          <p:nvPr/>
        </p:nvCxnSpPr>
        <p:spPr>
          <a:xfrm>
            <a:off x="9298345" y="2629357"/>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46D774F6-48A9-4E17-9549-6A6A17AE4B01}"/>
              </a:ext>
            </a:extLst>
          </p:cNvPr>
          <p:cNvCxnSpPr/>
          <p:nvPr/>
        </p:nvCxnSpPr>
        <p:spPr>
          <a:xfrm>
            <a:off x="9298345" y="3285779"/>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07D4C438-C5B2-44F1-96FC-D25011002307}"/>
              </a:ext>
            </a:extLst>
          </p:cNvPr>
          <p:cNvCxnSpPr>
            <a:cxnSpLocks/>
          </p:cNvCxnSpPr>
          <p:nvPr/>
        </p:nvCxnSpPr>
        <p:spPr>
          <a:xfrm rot="5400000">
            <a:off x="9301913" y="2629357"/>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56D96437-1581-42F1-842B-1B6CE6EB097C}"/>
              </a:ext>
            </a:extLst>
          </p:cNvPr>
          <p:cNvCxnSpPr>
            <a:cxnSpLocks/>
          </p:cNvCxnSpPr>
          <p:nvPr/>
        </p:nvCxnSpPr>
        <p:spPr>
          <a:xfrm rot="5400000">
            <a:off x="8694149" y="2629358"/>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98FEC78A-C8DF-4552-B2B1-F525EAD7216E}"/>
              </a:ext>
            </a:extLst>
          </p:cNvPr>
          <p:cNvCxnSpPr>
            <a:cxnSpLocks/>
          </p:cNvCxnSpPr>
          <p:nvPr/>
        </p:nvCxnSpPr>
        <p:spPr>
          <a:xfrm rot="5400000">
            <a:off x="9926202" y="2629357"/>
            <a:ext cx="2104221" cy="0"/>
          </a:xfrm>
          <a:prstGeom prst="line">
            <a:avLst/>
          </a:prstGeom>
        </p:spPr>
        <p:style>
          <a:lnRef idx="1">
            <a:schemeClr val="accent1"/>
          </a:lnRef>
          <a:fillRef idx="0">
            <a:schemeClr val="accent1"/>
          </a:fillRef>
          <a:effectRef idx="0">
            <a:schemeClr val="accent1"/>
          </a:effectRef>
          <a:fontRef idx="minor">
            <a:schemeClr val="tx1"/>
          </a:fontRef>
        </p:style>
      </p:cxnSp>
      <p:sp>
        <p:nvSpPr>
          <p:cNvPr id="96" name="椭圆 95">
            <a:extLst>
              <a:ext uri="{FF2B5EF4-FFF2-40B4-BE49-F238E27FC236}">
                <a16:creationId xmlns:a16="http://schemas.microsoft.com/office/drawing/2014/main" id="{E324F8D0-2386-4636-A14C-C5324D332450}"/>
              </a:ext>
            </a:extLst>
          </p:cNvPr>
          <p:cNvSpPr/>
          <p:nvPr/>
        </p:nvSpPr>
        <p:spPr>
          <a:xfrm>
            <a:off x="10916263" y="1919512"/>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9BFBE31-3880-498A-BEDF-D5C90F8B7906}"/>
              </a:ext>
            </a:extLst>
          </p:cNvPr>
          <p:cNvSpPr/>
          <p:nvPr/>
        </p:nvSpPr>
        <p:spPr>
          <a:xfrm>
            <a:off x="9673430" y="1922188"/>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549B92B8-6878-4A00-8774-3209CCF90F1E}"/>
              </a:ext>
            </a:extLst>
          </p:cNvPr>
          <p:cNvSpPr/>
          <p:nvPr/>
        </p:nvSpPr>
        <p:spPr>
          <a:xfrm>
            <a:off x="10909534" y="3208738"/>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C603257-4934-4574-9C2A-0CEC06CE93A8}"/>
              </a:ext>
            </a:extLst>
          </p:cNvPr>
          <p:cNvSpPr/>
          <p:nvPr/>
        </p:nvSpPr>
        <p:spPr>
          <a:xfrm>
            <a:off x="9673430" y="3217001"/>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2876C427-C2A8-4C97-9BC4-1957FF26FAB9}"/>
              </a:ext>
            </a:extLst>
          </p:cNvPr>
          <p:cNvSpPr/>
          <p:nvPr/>
        </p:nvSpPr>
        <p:spPr>
          <a:xfrm>
            <a:off x="10198575" y="2489975"/>
            <a:ext cx="311729" cy="3117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AEC23E3C-4B48-49F0-8D5A-B289FB5AE298}"/>
              </a:ext>
            </a:extLst>
          </p:cNvPr>
          <p:cNvSpPr/>
          <p:nvPr/>
        </p:nvSpPr>
        <p:spPr>
          <a:xfrm>
            <a:off x="9590394" y="2488978"/>
            <a:ext cx="311729" cy="31172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3457929-E5FF-48F3-ABD5-3FFBA35461FC}"/>
              </a:ext>
            </a:extLst>
          </p:cNvPr>
          <p:cNvSpPr/>
          <p:nvPr/>
        </p:nvSpPr>
        <p:spPr>
          <a:xfrm>
            <a:off x="10829175" y="2488977"/>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327A1DA5-69BD-4E80-923E-A0D403F61B63}"/>
              </a:ext>
            </a:extLst>
          </p:cNvPr>
          <p:cNvSpPr/>
          <p:nvPr/>
        </p:nvSpPr>
        <p:spPr>
          <a:xfrm>
            <a:off x="10198575" y="3110296"/>
            <a:ext cx="311729" cy="31172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A915EFD9-8AAA-4EBD-B0B5-DFFC8CF24A9F}"/>
              </a:ext>
            </a:extLst>
          </p:cNvPr>
          <p:cNvSpPr/>
          <p:nvPr/>
        </p:nvSpPr>
        <p:spPr>
          <a:xfrm>
            <a:off x="10198575" y="1825333"/>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a:extLst>
              <a:ext uri="{FF2B5EF4-FFF2-40B4-BE49-F238E27FC236}">
                <a16:creationId xmlns:a16="http://schemas.microsoft.com/office/drawing/2014/main" id="{FE143577-B897-4CCE-86B1-B6CB572734CC}"/>
              </a:ext>
            </a:extLst>
          </p:cNvPr>
          <p:cNvSpPr/>
          <p:nvPr/>
        </p:nvSpPr>
        <p:spPr>
          <a:xfrm>
            <a:off x="9683491" y="2640234"/>
            <a:ext cx="405880" cy="369332"/>
          </a:xfrm>
          <a:prstGeom prst="rect">
            <a:avLst/>
          </a:prstGeom>
        </p:spPr>
        <p:txBody>
          <a:bodyPr wrap="none">
            <a:spAutoFit/>
          </a:bodyPr>
          <a:lstStyle/>
          <a:p>
            <a:r>
              <a:rPr lang="en-US" altLang="zh-CN" i="1" dirty="0">
                <a:solidFill>
                  <a:srgbClr val="C00000"/>
                </a:solidFill>
                <a:latin typeface="微软雅黑 Light" panose="020B0502040204020203" pitchFamily="34" charset="-122"/>
                <a:ea typeface="微软雅黑 Light" panose="020B0502040204020203" pitchFamily="34" charset="-122"/>
              </a:rPr>
              <a:t>P</a:t>
            </a:r>
            <a:r>
              <a:rPr lang="en-US" altLang="zh-CN" i="1" baseline="-25000" dirty="0">
                <a:solidFill>
                  <a:srgbClr val="C00000"/>
                </a:solidFill>
                <a:latin typeface="微软雅黑 Light" panose="020B0502040204020203" pitchFamily="34" charset="-122"/>
                <a:ea typeface="微软雅黑 Light" panose="020B0502040204020203" pitchFamily="34" charset="-122"/>
              </a:rPr>
              <a:t>2</a:t>
            </a:r>
            <a:endParaRPr lang="zh-CN" altLang="en-US" i="1" dirty="0">
              <a:solidFill>
                <a:srgbClr val="C00000"/>
              </a:solidFill>
            </a:endParaRPr>
          </a:p>
        </p:txBody>
      </p:sp>
      <p:cxnSp>
        <p:nvCxnSpPr>
          <p:cNvPr id="110" name="直接箭头连接符 109">
            <a:extLst>
              <a:ext uri="{FF2B5EF4-FFF2-40B4-BE49-F238E27FC236}">
                <a16:creationId xmlns:a16="http://schemas.microsoft.com/office/drawing/2014/main" id="{50B32FCF-14DC-49E8-9D31-F212FCE5FF3F}"/>
              </a:ext>
            </a:extLst>
          </p:cNvPr>
          <p:cNvCxnSpPr>
            <a:cxnSpLocks/>
          </p:cNvCxnSpPr>
          <p:nvPr/>
        </p:nvCxnSpPr>
        <p:spPr>
          <a:xfrm rot="10800000">
            <a:off x="9747992" y="2629357"/>
            <a:ext cx="485855" cy="0"/>
          </a:xfrm>
          <a:prstGeom prst="straightConnector1">
            <a:avLst/>
          </a:prstGeom>
          <a:ln w="44450">
            <a:solidFill>
              <a:srgbClr val="C0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EF25526E-B14B-4F91-9DD8-37AC9C38FF71}"/>
              </a:ext>
            </a:extLst>
          </p:cNvPr>
          <p:cNvCxnSpPr/>
          <p:nvPr/>
        </p:nvCxnSpPr>
        <p:spPr>
          <a:xfrm>
            <a:off x="6540655" y="4505475"/>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C20479D8-D210-43BA-A673-0B2D299ADD2D}"/>
              </a:ext>
            </a:extLst>
          </p:cNvPr>
          <p:cNvCxnSpPr/>
          <p:nvPr/>
        </p:nvCxnSpPr>
        <p:spPr>
          <a:xfrm>
            <a:off x="6540655" y="5153634"/>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A802FF9-4522-47E9-BB1F-0D0A979059FB}"/>
              </a:ext>
            </a:extLst>
          </p:cNvPr>
          <p:cNvCxnSpPr/>
          <p:nvPr/>
        </p:nvCxnSpPr>
        <p:spPr>
          <a:xfrm>
            <a:off x="6540655" y="5810056"/>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C329BB9A-ACE8-4CF9-A117-08FE318FA063}"/>
              </a:ext>
            </a:extLst>
          </p:cNvPr>
          <p:cNvCxnSpPr>
            <a:cxnSpLocks/>
          </p:cNvCxnSpPr>
          <p:nvPr/>
        </p:nvCxnSpPr>
        <p:spPr>
          <a:xfrm rot="5400000">
            <a:off x="6544223" y="5153634"/>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B216E737-2E15-448C-AEBA-77446E059D62}"/>
              </a:ext>
            </a:extLst>
          </p:cNvPr>
          <p:cNvCxnSpPr>
            <a:cxnSpLocks/>
          </p:cNvCxnSpPr>
          <p:nvPr/>
        </p:nvCxnSpPr>
        <p:spPr>
          <a:xfrm rot="5400000">
            <a:off x="5936459" y="5153635"/>
            <a:ext cx="2104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5DA61C2C-16BD-4841-BD48-60D83CDD50C5}"/>
              </a:ext>
            </a:extLst>
          </p:cNvPr>
          <p:cNvCxnSpPr>
            <a:cxnSpLocks/>
          </p:cNvCxnSpPr>
          <p:nvPr/>
        </p:nvCxnSpPr>
        <p:spPr>
          <a:xfrm rot="5400000">
            <a:off x="7168512" y="5153634"/>
            <a:ext cx="2104221" cy="0"/>
          </a:xfrm>
          <a:prstGeom prst="line">
            <a:avLst/>
          </a:prstGeom>
        </p:spPr>
        <p:style>
          <a:lnRef idx="1">
            <a:schemeClr val="accent1"/>
          </a:lnRef>
          <a:fillRef idx="0">
            <a:schemeClr val="accent1"/>
          </a:fillRef>
          <a:effectRef idx="0">
            <a:schemeClr val="accent1"/>
          </a:effectRef>
          <a:fontRef idx="minor">
            <a:schemeClr val="tx1"/>
          </a:fontRef>
        </p:style>
      </p:cxnSp>
      <p:sp>
        <p:nvSpPr>
          <p:cNvPr id="120" name="椭圆 119">
            <a:extLst>
              <a:ext uri="{FF2B5EF4-FFF2-40B4-BE49-F238E27FC236}">
                <a16:creationId xmlns:a16="http://schemas.microsoft.com/office/drawing/2014/main" id="{F0A8CA71-C1F9-4EDB-A15F-40E46F21D33B}"/>
              </a:ext>
            </a:extLst>
          </p:cNvPr>
          <p:cNvSpPr/>
          <p:nvPr/>
        </p:nvSpPr>
        <p:spPr>
          <a:xfrm>
            <a:off x="6915740" y="4446465"/>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ACCF9889-3295-453F-885B-2BE3890DF822}"/>
              </a:ext>
            </a:extLst>
          </p:cNvPr>
          <p:cNvSpPr/>
          <p:nvPr/>
        </p:nvSpPr>
        <p:spPr>
          <a:xfrm>
            <a:off x="6915740" y="5741278"/>
            <a:ext cx="137555" cy="13755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1ECDCCDA-ED88-4534-8DBE-0786D61A15B6}"/>
              </a:ext>
            </a:extLst>
          </p:cNvPr>
          <p:cNvSpPr/>
          <p:nvPr/>
        </p:nvSpPr>
        <p:spPr>
          <a:xfrm>
            <a:off x="7440885" y="5014252"/>
            <a:ext cx="311729" cy="31172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B3C23732-2F57-4E74-8294-739392FC5A24}"/>
              </a:ext>
            </a:extLst>
          </p:cNvPr>
          <p:cNvSpPr/>
          <p:nvPr/>
        </p:nvSpPr>
        <p:spPr>
          <a:xfrm>
            <a:off x="6832704" y="5013255"/>
            <a:ext cx="311729" cy="3117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93A1A946-16BB-4B64-901E-4575814EB708}"/>
              </a:ext>
            </a:extLst>
          </p:cNvPr>
          <p:cNvSpPr/>
          <p:nvPr/>
        </p:nvSpPr>
        <p:spPr>
          <a:xfrm>
            <a:off x="8071485" y="5013254"/>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86793B7B-D557-4BC6-8950-3F7235934AC1}"/>
              </a:ext>
            </a:extLst>
          </p:cNvPr>
          <p:cNvSpPr/>
          <p:nvPr/>
        </p:nvSpPr>
        <p:spPr>
          <a:xfrm>
            <a:off x="7440885" y="5634573"/>
            <a:ext cx="311729" cy="31172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88D12432-86F6-483C-A533-CC624EBC7E2F}"/>
              </a:ext>
            </a:extLst>
          </p:cNvPr>
          <p:cNvSpPr/>
          <p:nvPr/>
        </p:nvSpPr>
        <p:spPr>
          <a:xfrm>
            <a:off x="7440885" y="4349610"/>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0" name="图形 129">
            <a:extLst>
              <a:ext uri="{FF2B5EF4-FFF2-40B4-BE49-F238E27FC236}">
                <a16:creationId xmlns:a16="http://schemas.microsoft.com/office/drawing/2014/main" id="{B36B828C-B8DE-4BD1-A376-BF0864F0B2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056523">
            <a:off x="7018160" y="4622867"/>
            <a:ext cx="544638" cy="544638"/>
          </a:xfrm>
          <a:prstGeom prst="rect">
            <a:avLst/>
          </a:prstGeom>
        </p:spPr>
      </p:pic>
      <p:cxnSp>
        <p:nvCxnSpPr>
          <p:cNvPr id="2049" name="直接连接符 2048">
            <a:extLst>
              <a:ext uri="{FF2B5EF4-FFF2-40B4-BE49-F238E27FC236}">
                <a16:creationId xmlns:a16="http://schemas.microsoft.com/office/drawing/2014/main" id="{CFF17D7A-92E3-4EAA-A746-8FE86DB91AD2}"/>
              </a:ext>
            </a:extLst>
          </p:cNvPr>
          <p:cNvCxnSpPr/>
          <p:nvPr/>
        </p:nvCxnSpPr>
        <p:spPr>
          <a:xfrm>
            <a:off x="7512884" y="4796336"/>
            <a:ext cx="116608" cy="10713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3B9D56E5-9426-4D51-90D0-B6B34738A89D}"/>
              </a:ext>
            </a:extLst>
          </p:cNvPr>
          <p:cNvCxnSpPr>
            <a:cxnSpLocks/>
          </p:cNvCxnSpPr>
          <p:nvPr/>
        </p:nvCxnSpPr>
        <p:spPr>
          <a:xfrm flipV="1">
            <a:off x="7500032" y="4894191"/>
            <a:ext cx="101704" cy="545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55" name="组合 2054">
            <a:extLst>
              <a:ext uri="{FF2B5EF4-FFF2-40B4-BE49-F238E27FC236}">
                <a16:creationId xmlns:a16="http://schemas.microsoft.com/office/drawing/2014/main" id="{12DC3E92-47F2-48BE-A86D-86A3FCCF0B0E}"/>
              </a:ext>
            </a:extLst>
          </p:cNvPr>
          <p:cNvGrpSpPr/>
          <p:nvPr/>
        </p:nvGrpSpPr>
        <p:grpSpPr>
          <a:xfrm>
            <a:off x="9222141" y="4135489"/>
            <a:ext cx="1905000" cy="1916018"/>
            <a:chOff x="9497566" y="4289727"/>
            <a:chExt cx="1905000" cy="1916018"/>
          </a:xfrm>
        </p:grpSpPr>
        <p:pic>
          <p:nvPicPr>
            <p:cNvPr id="2054" name="图形 2053">
              <a:extLst>
                <a:ext uri="{FF2B5EF4-FFF2-40B4-BE49-F238E27FC236}">
                  <a16:creationId xmlns:a16="http://schemas.microsoft.com/office/drawing/2014/main" id="{E51967DD-23B2-47A9-AE51-D355E829F9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97566" y="4300745"/>
              <a:ext cx="1905000" cy="1905000"/>
            </a:xfrm>
            <a:prstGeom prst="rect">
              <a:avLst/>
            </a:prstGeom>
          </p:spPr>
        </p:pic>
        <p:pic>
          <p:nvPicPr>
            <p:cNvPr id="134" name="图形 133">
              <a:extLst>
                <a:ext uri="{FF2B5EF4-FFF2-40B4-BE49-F238E27FC236}">
                  <a16:creationId xmlns:a16="http://schemas.microsoft.com/office/drawing/2014/main" id="{0F94A452-E32D-4EFD-A2D1-96D108E803F4}"/>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0951" t="71419" r="51726" b="3767"/>
            <a:stretch/>
          </p:blipFill>
          <p:spPr>
            <a:xfrm>
              <a:off x="10089371" y="5664817"/>
              <a:ext cx="329991" cy="472730"/>
            </a:xfrm>
            <a:prstGeom prst="rect">
              <a:avLst/>
            </a:prstGeom>
          </p:spPr>
        </p:pic>
        <p:pic>
          <p:nvPicPr>
            <p:cNvPr id="135" name="图形 134">
              <a:extLst>
                <a:ext uri="{FF2B5EF4-FFF2-40B4-BE49-F238E27FC236}">
                  <a16:creationId xmlns:a16="http://schemas.microsoft.com/office/drawing/2014/main" id="{AA545CB8-2D81-4408-814E-222097619E5C}"/>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8672" t="47653"/>
            <a:stretch/>
          </p:blipFill>
          <p:spPr>
            <a:xfrm>
              <a:off x="10420633" y="5201945"/>
              <a:ext cx="977801" cy="997210"/>
            </a:xfrm>
            <a:prstGeom prst="rect">
              <a:avLst/>
            </a:prstGeom>
          </p:spPr>
        </p:pic>
        <p:pic>
          <p:nvPicPr>
            <p:cNvPr id="137" name="图形 136">
              <a:extLst>
                <a:ext uri="{FF2B5EF4-FFF2-40B4-BE49-F238E27FC236}">
                  <a16:creationId xmlns:a16="http://schemas.microsoft.com/office/drawing/2014/main" id="{471E6364-EC0F-4E69-989E-799323DBCFC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35220" b="32162"/>
            <a:stretch/>
          </p:blipFill>
          <p:spPr>
            <a:xfrm>
              <a:off x="9499698" y="4289727"/>
              <a:ext cx="1234071" cy="1292320"/>
            </a:xfrm>
            <a:prstGeom prst="rect">
              <a:avLst/>
            </a:prstGeom>
          </p:spPr>
        </p:pic>
      </p:grpSp>
      <p:sp>
        <p:nvSpPr>
          <p:cNvPr id="2056" name="矩形 2055">
            <a:extLst>
              <a:ext uri="{FF2B5EF4-FFF2-40B4-BE49-F238E27FC236}">
                <a16:creationId xmlns:a16="http://schemas.microsoft.com/office/drawing/2014/main" id="{0F91788E-DD16-4D9B-8FA9-1F94CBD5B236}"/>
              </a:ext>
            </a:extLst>
          </p:cNvPr>
          <p:cNvSpPr/>
          <p:nvPr/>
        </p:nvSpPr>
        <p:spPr>
          <a:xfrm>
            <a:off x="10862226" y="4969570"/>
            <a:ext cx="671722"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Start</a:t>
            </a:r>
            <a:endParaRPr lang="zh-CN" altLang="en-US" dirty="0"/>
          </a:p>
        </p:txBody>
      </p:sp>
      <p:sp>
        <p:nvSpPr>
          <p:cNvPr id="2057" name="弧形 2056">
            <a:extLst>
              <a:ext uri="{FF2B5EF4-FFF2-40B4-BE49-F238E27FC236}">
                <a16:creationId xmlns:a16="http://schemas.microsoft.com/office/drawing/2014/main" id="{D76D17BF-5B17-4D34-BA59-7DFE17214CC1}"/>
              </a:ext>
            </a:extLst>
          </p:cNvPr>
          <p:cNvSpPr/>
          <p:nvPr/>
        </p:nvSpPr>
        <p:spPr>
          <a:xfrm rot="8071191">
            <a:off x="9541991" y="4778195"/>
            <a:ext cx="1388121" cy="1118474"/>
          </a:xfrm>
          <a:prstGeom prst="arc">
            <a:avLst>
              <a:gd name="adj1" fmla="val 19535281"/>
              <a:gd name="adj2" fmla="val 21506170"/>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059" name="直接连接符 2058">
            <a:extLst>
              <a:ext uri="{FF2B5EF4-FFF2-40B4-BE49-F238E27FC236}">
                <a16:creationId xmlns:a16="http://schemas.microsoft.com/office/drawing/2014/main" id="{5445EF85-6C41-486C-B7DC-6FCAB85E4CCC}"/>
              </a:ext>
            </a:extLst>
          </p:cNvPr>
          <p:cNvCxnSpPr>
            <a:cxnSpLocks/>
          </p:cNvCxnSpPr>
          <p:nvPr/>
        </p:nvCxnSpPr>
        <p:spPr>
          <a:xfrm rot="5400000">
            <a:off x="9707989" y="5781047"/>
            <a:ext cx="104554" cy="1045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2E842E68-C125-4503-B7FD-6025B8060403}"/>
              </a:ext>
            </a:extLst>
          </p:cNvPr>
          <p:cNvCxnSpPr>
            <a:cxnSpLocks/>
          </p:cNvCxnSpPr>
          <p:nvPr/>
        </p:nvCxnSpPr>
        <p:spPr>
          <a:xfrm>
            <a:off x="10140893" y="5891505"/>
            <a:ext cx="0" cy="14457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064" name="矩形 2063">
            <a:extLst>
              <a:ext uri="{FF2B5EF4-FFF2-40B4-BE49-F238E27FC236}">
                <a16:creationId xmlns:a16="http://schemas.microsoft.com/office/drawing/2014/main" id="{61D979DE-35D2-42AC-885C-401AB73D0F30}"/>
              </a:ext>
            </a:extLst>
          </p:cNvPr>
          <p:cNvSpPr/>
          <p:nvPr/>
        </p:nvSpPr>
        <p:spPr>
          <a:xfrm>
            <a:off x="9536431" y="5829384"/>
            <a:ext cx="415498" cy="369332"/>
          </a:xfrm>
          <a:prstGeom prst="rect">
            <a:avLst/>
          </a:prstGeom>
        </p:spPr>
        <p:txBody>
          <a:bodyPr wrap="none">
            <a:spAutoFit/>
          </a:bodyPr>
          <a:lstStyle/>
          <a:p>
            <a:r>
              <a:rPr lang="en-US" altLang="zh-CN" i="1" dirty="0" err="1">
                <a:solidFill>
                  <a:srgbClr val="C00000"/>
                </a:solidFill>
                <a:latin typeface="微软雅黑 Light" panose="020B0502040204020203" pitchFamily="34" charset="-122"/>
                <a:ea typeface="微软雅黑 Light" panose="020B0502040204020203" pitchFamily="34" charset="-122"/>
              </a:rPr>
              <a:t>Δt</a:t>
            </a:r>
            <a:endParaRPr lang="zh-CN" altLang="en-US" i="1" dirty="0">
              <a:solidFill>
                <a:srgbClr val="C00000"/>
              </a:solidFill>
            </a:endParaRPr>
          </a:p>
        </p:txBody>
      </p:sp>
      <p:sp>
        <p:nvSpPr>
          <p:cNvPr id="148" name="矩形 147">
            <a:extLst>
              <a:ext uri="{FF2B5EF4-FFF2-40B4-BE49-F238E27FC236}">
                <a16:creationId xmlns:a16="http://schemas.microsoft.com/office/drawing/2014/main" id="{F85DCBAA-F475-4ABC-99A3-0BECDCF92615}"/>
              </a:ext>
            </a:extLst>
          </p:cNvPr>
          <p:cNvSpPr/>
          <p:nvPr/>
        </p:nvSpPr>
        <p:spPr>
          <a:xfrm>
            <a:off x="10510304" y="5664185"/>
            <a:ext cx="987771"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Elapsed</a:t>
            </a:r>
            <a:endParaRPr lang="zh-CN" altLang="en-US" dirty="0"/>
          </a:p>
        </p:txBody>
      </p:sp>
      <p:cxnSp>
        <p:nvCxnSpPr>
          <p:cNvPr id="2066" name="直接连接符 2065">
            <a:extLst>
              <a:ext uri="{FF2B5EF4-FFF2-40B4-BE49-F238E27FC236}">
                <a16:creationId xmlns:a16="http://schemas.microsoft.com/office/drawing/2014/main" id="{FD46643C-7D6C-4943-8EB4-AF5ECA998E7B}"/>
              </a:ext>
            </a:extLst>
          </p:cNvPr>
          <p:cNvCxnSpPr/>
          <p:nvPr/>
        </p:nvCxnSpPr>
        <p:spPr>
          <a:xfrm flipV="1">
            <a:off x="10634108" y="4543651"/>
            <a:ext cx="205579" cy="205579"/>
          </a:xfrm>
          <a:prstGeom prst="line">
            <a:avLst/>
          </a:prstGeom>
          <a:ln w="76200" cap="rnd"/>
        </p:spPr>
        <p:style>
          <a:lnRef idx="1">
            <a:schemeClr val="accent1"/>
          </a:lnRef>
          <a:fillRef idx="0">
            <a:schemeClr val="accent1"/>
          </a:fillRef>
          <a:effectRef idx="0">
            <a:schemeClr val="accent1"/>
          </a:effectRef>
          <a:fontRef idx="minor">
            <a:schemeClr val="tx1"/>
          </a:fontRef>
        </p:style>
      </p:cxnSp>
      <p:sp>
        <p:nvSpPr>
          <p:cNvPr id="151" name="矩形 150">
            <a:extLst>
              <a:ext uri="{FF2B5EF4-FFF2-40B4-BE49-F238E27FC236}">
                <a16:creationId xmlns:a16="http://schemas.microsoft.com/office/drawing/2014/main" id="{968DB6F0-9BB5-4F6E-A438-B725BCE50FD0}"/>
              </a:ext>
            </a:extLst>
          </p:cNvPr>
          <p:cNvSpPr/>
          <p:nvPr/>
        </p:nvSpPr>
        <p:spPr>
          <a:xfrm>
            <a:off x="10688546" y="4579774"/>
            <a:ext cx="582211" cy="369332"/>
          </a:xfrm>
          <a:prstGeom prst="rect">
            <a:avLst/>
          </a:prstGeom>
        </p:spPr>
        <p:txBody>
          <a:bodyPr wrap="none">
            <a:spAutoFit/>
          </a:bodyPr>
          <a:lstStyle/>
          <a:p>
            <a:r>
              <a:rPr lang="en-US" altLang="zh-CN" dirty="0">
                <a:latin typeface="微软雅黑 Light" panose="020B0502040204020203" pitchFamily="34" charset="-122"/>
                <a:ea typeface="微软雅黑 Light" panose="020B0502040204020203" pitchFamily="34" charset="-122"/>
              </a:rPr>
              <a:t>End</a:t>
            </a:r>
            <a:endParaRPr lang="zh-CN" altLang="en-US" dirty="0"/>
          </a:p>
        </p:txBody>
      </p:sp>
      <p:pic>
        <p:nvPicPr>
          <p:cNvPr id="2068" name="图形 2067">
            <a:extLst>
              <a:ext uri="{FF2B5EF4-FFF2-40B4-BE49-F238E27FC236}">
                <a16:creationId xmlns:a16="http://schemas.microsoft.com/office/drawing/2014/main" id="{B8E0CECA-EB1B-49D9-99EB-0D8224BD6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55947" y="3276599"/>
            <a:ext cx="637200" cy="637200"/>
          </a:xfrm>
          <a:prstGeom prst="rect">
            <a:avLst/>
          </a:prstGeom>
        </p:spPr>
      </p:pic>
      <p:pic>
        <p:nvPicPr>
          <p:cNvPr id="2072" name="图形 2071">
            <a:extLst>
              <a:ext uri="{FF2B5EF4-FFF2-40B4-BE49-F238E27FC236}">
                <a16:creationId xmlns:a16="http://schemas.microsoft.com/office/drawing/2014/main" id="{4F03C043-453B-4BBD-BB79-A020A8272D8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02639" y="5878833"/>
            <a:ext cx="637053" cy="637053"/>
          </a:xfrm>
          <a:prstGeom prst="rect">
            <a:avLst/>
          </a:prstGeom>
        </p:spPr>
      </p:pic>
      <p:pic>
        <p:nvPicPr>
          <p:cNvPr id="2074" name="图形 2073">
            <a:extLst>
              <a:ext uri="{FF2B5EF4-FFF2-40B4-BE49-F238E27FC236}">
                <a16:creationId xmlns:a16="http://schemas.microsoft.com/office/drawing/2014/main" id="{28908002-7390-4192-8A34-49ED81199A9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44910" y="5834467"/>
            <a:ext cx="637053" cy="637053"/>
          </a:xfrm>
          <a:prstGeom prst="rect">
            <a:avLst/>
          </a:prstGeom>
        </p:spPr>
      </p:pic>
      <p:pic>
        <p:nvPicPr>
          <p:cNvPr id="2070" name="图形 2069">
            <a:extLst>
              <a:ext uri="{FF2B5EF4-FFF2-40B4-BE49-F238E27FC236}">
                <a16:creationId xmlns:a16="http://schemas.microsoft.com/office/drawing/2014/main" id="{F16BF49A-8A03-4982-8454-C64440844EB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095894" y="3246644"/>
            <a:ext cx="637200" cy="637200"/>
          </a:xfrm>
          <a:prstGeom prst="rect">
            <a:avLst/>
          </a:prstGeom>
        </p:spPr>
      </p:pic>
      <p:sp>
        <p:nvSpPr>
          <p:cNvPr id="88" name="椭圆 87">
            <a:extLst>
              <a:ext uri="{FF2B5EF4-FFF2-40B4-BE49-F238E27FC236}">
                <a16:creationId xmlns:a16="http://schemas.microsoft.com/office/drawing/2014/main" id="{F88DA60E-308D-4B1D-AE3D-D6D03AE57FD8}"/>
              </a:ext>
            </a:extLst>
          </p:cNvPr>
          <p:cNvSpPr/>
          <p:nvPr/>
        </p:nvSpPr>
        <p:spPr>
          <a:xfrm>
            <a:off x="8091199" y="1833386"/>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C9B44E17-CEEB-4AA8-98D6-0D88C1F256FA}"/>
              </a:ext>
            </a:extLst>
          </p:cNvPr>
          <p:cNvSpPr/>
          <p:nvPr/>
        </p:nvSpPr>
        <p:spPr>
          <a:xfrm>
            <a:off x="8093708" y="3104333"/>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A89F09F3-4FA7-4AEA-9B13-2C3484636AAE}"/>
              </a:ext>
            </a:extLst>
          </p:cNvPr>
          <p:cNvSpPr/>
          <p:nvPr/>
        </p:nvSpPr>
        <p:spPr>
          <a:xfrm>
            <a:off x="6852920" y="3094362"/>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CEFF197C-C297-4EA3-BB8F-FA67A85AD82F}"/>
              </a:ext>
            </a:extLst>
          </p:cNvPr>
          <p:cNvSpPr/>
          <p:nvPr/>
        </p:nvSpPr>
        <p:spPr>
          <a:xfrm>
            <a:off x="6842822" y="1823245"/>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B7CD57AA-3047-4348-BCA0-AC06F4E4106A}"/>
              </a:ext>
            </a:extLst>
          </p:cNvPr>
          <p:cNvSpPr/>
          <p:nvPr/>
        </p:nvSpPr>
        <p:spPr>
          <a:xfrm>
            <a:off x="9574702" y="1833386"/>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DFBB8148-3D8E-4916-8C85-3E5DE6BC8723}"/>
              </a:ext>
            </a:extLst>
          </p:cNvPr>
          <p:cNvSpPr/>
          <p:nvPr/>
        </p:nvSpPr>
        <p:spPr>
          <a:xfrm>
            <a:off x="9601934" y="3102430"/>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a:extLst>
              <a:ext uri="{FF2B5EF4-FFF2-40B4-BE49-F238E27FC236}">
                <a16:creationId xmlns:a16="http://schemas.microsoft.com/office/drawing/2014/main" id="{008CAD26-890C-478C-ABD5-C39ACE37A3AA}"/>
              </a:ext>
            </a:extLst>
          </p:cNvPr>
          <p:cNvSpPr/>
          <p:nvPr/>
        </p:nvSpPr>
        <p:spPr>
          <a:xfrm>
            <a:off x="10805924" y="1815274"/>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175B2C91-FD2E-4AC3-ACA2-613742610ED5}"/>
              </a:ext>
            </a:extLst>
          </p:cNvPr>
          <p:cNvSpPr/>
          <p:nvPr/>
        </p:nvSpPr>
        <p:spPr>
          <a:xfrm>
            <a:off x="10837814" y="3115529"/>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5DD0A890-B9BB-49AF-A6F8-E950B3C3D975}"/>
              </a:ext>
            </a:extLst>
          </p:cNvPr>
          <p:cNvSpPr/>
          <p:nvPr/>
        </p:nvSpPr>
        <p:spPr>
          <a:xfrm>
            <a:off x="8048648" y="4352846"/>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EE654F0F-8B5E-4F56-8B1D-5EB1B0C4C335}"/>
              </a:ext>
            </a:extLst>
          </p:cNvPr>
          <p:cNvSpPr/>
          <p:nvPr/>
        </p:nvSpPr>
        <p:spPr>
          <a:xfrm>
            <a:off x="8071485" y="5625182"/>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8B531F53-A625-4711-8A3A-093F0A0AD91D}"/>
              </a:ext>
            </a:extLst>
          </p:cNvPr>
          <p:cNvSpPr/>
          <p:nvPr/>
        </p:nvSpPr>
        <p:spPr>
          <a:xfrm>
            <a:off x="6852920" y="5652065"/>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E5C2679D-C5A2-4726-81BC-28F8EA53A429}"/>
              </a:ext>
            </a:extLst>
          </p:cNvPr>
          <p:cNvSpPr/>
          <p:nvPr/>
        </p:nvSpPr>
        <p:spPr>
          <a:xfrm>
            <a:off x="6832703" y="4348627"/>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E49FF388-68F7-4A52-8D76-C4A0A8B6267D}"/>
              </a:ext>
            </a:extLst>
          </p:cNvPr>
          <p:cNvSpPr/>
          <p:nvPr/>
        </p:nvSpPr>
        <p:spPr>
          <a:xfrm>
            <a:off x="8383214" y="974104"/>
            <a:ext cx="311729" cy="3117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71807268-5B7F-4AC8-9705-A95BFA0017AB}"/>
              </a:ext>
            </a:extLst>
          </p:cNvPr>
          <p:cNvSpPr/>
          <p:nvPr/>
        </p:nvSpPr>
        <p:spPr>
          <a:xfrm>
            <a:off x="10313849" y="975820"/>
            <a:ext cx="311729" cy="3117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27C50CF3-FC92-44AC-8552-2950F35762C9}"/>
              </a:ext>
            </a:extLst>
          </p:cNvPr>
          <p:cNvSpPr/>
          <p:nvPr/>
        </p:nvSpPr>
        <p:spPr>
          <a:xfrm>
            <a:off x="8687796" y="946474"/>
            <a:ext cx="452368" cy="400110"/>
          </a:xfrm>
          <a:prstGeom prst="rect">
            <a:avLst/>
          </a:prstGeom>
        </p:spPr>
        <p:txBody>
          <a:bodyPr wrap="none">
            <a:spAutoFit/>
          </a:bodyPr>
          <a:lstStyle/>
          <a:p>
            <a:r>
              <a:rPr lang="en-US" altLang="zh-CN" sz="2000" dirty="0">
                <a:latin typeface="微软雅黑 Light" panose="020B0502040204020203" pitchFamily="34" charset="-122"/>
                <a:ea typeface="微软雅黑 Light" panose="020B0502040204020203" pitchFamily="34" charset="-122"/>
              </a:rPr>
              <a:t>Fe</a:t>
            </a:r>
            <a:endParaRPr lang="zh-CN" altLang="en-US" sz="2000" dirty="0"/>
          </a:p>
        </p:txBody>
      </p:sp>
      <p:sp>
        <p:nvSpPr>
          <p:cNvPr id="140" name="矩形 139">
            <a:extLst>
              <a:ext uri="{FF2B5EF4-FFF2-40B4-BE49-F238E27FC236}">
                <a16:creationId xmlns:a16="http://schemas.microsoft.com/office/drawing/2014/main" id="{340A39CF-1F8B-4262-8CC8-8886CD74E5CD}"/>
              </a:ext>
            </a:extLst>
          </p:cNvPr>
          <p:cNvSpPr/>
          <p:nvPr/>
        </p:nvSpPr>
        <p:spPr>
          <a:xfrm>
            <a:off x="10560321" y="942762"/>
            <a:ext cx="1114664" cy="400110"/>
          </a:xfrm>
          <a:prstGeom prst="rect">
            <a:avLst/>
          </a:prstGeom>
        </p:spPr>
        <p:txBody>
          <a:bodyPr wrap="none">
            <a:spAutoFit/>
          </a:bodyPr>
          <a:lstStyle/>
          <a:p>
            <a:r>
              <a:rPr lang="en-US" altLang="zh-CN" sz="2000" dirty="0">
                <a:latin typeface="微软雅黑 Light" panose="020B0502040204020203" pitchFamily="34" charset="-122"/>
                <a:ea typeface="微软雅黑 Light" panose="020B0502040204020203" pitchFamily="34" charset="-122"/>
              </a:rPr>
              <a:t>Vacancy</a:t>
            </a:r>
            <a:endParaRPr lang="zh-CN" altLang="en-US" sz="2000" dirty="0"/>
          </a:p>
        </p:txBody>
      </p:sp>
      <p:sp>
        <p:nvSpPr>
          <p:cNvPr id="141" name="椭圆 140">
            <a:extLst>
              <a:ext uri="{FF2B5EF4-FFF2-40B4-BE49-F238E27FC236}">
                <a16:creationId xmlns:a16="http://schemas.microsoft.com/office/drawing/2014/main" id="{0C90754F-8B64-42FF-BEB4-26D58B29480A}"/>
              </a:ext>
            </a:extLst>
          </p:cNvPr>
          <p:cNvSpPr/>
          <p:nvPr/>
        </p:nvSpPr>
        <p:spPr>
          <a:xfrm>
            <a:off x="9382649" y="972421"/>
            <a:ext cx="311729" cy="31172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a:extLst>
              <a:ext uri="{FF2B5EF4-FFF2-40B4-BE49-F238E27FC236}">
                <a16:creationId xmlns:a16="http://schemas.microsoft.com/office/drawing/2014/main" id="{3FFCB049-6AA9-4545-9F7F-27798670BA06}"/>
              </a:ext>
            </a:extLst>
          </p:cNvPr>
          <p:cNvSpPr/>
          <p:nvPr/>
        </p:nvSpPr>
        <p:spPr>
          <a:xfrm>
            <a:off x="9640041" y="942762"/>
            <a:ext cx="505267" cy="400110"/>
          </a:xfrm>
          <a:prstGeom prst="rect">
            <a:avLst/>
          </a:prstGeom>
        </p:spPr>
        <p:txBody>
          <a:bodyPr wrap="none">
            <a:spAutoFit/>
          </a:bodyPr>
          <a:lstStyle/>
          <a:p>
            <a:r>
              <a:rPr lang="en-US" altLang="zh-CN" sz="2000" dirty="0">
                <a:latin typeface="微软雅黑 Light" panose="020B0502040204020203" pitchFamily="34" charset="-122"/>
                <a:ea typeface="微软雅黑 Light" panose="020B0502040204020203" pitchFamily="34" charset="-122"/>
              </a:rPr>
              <a:t>Cu</a:t>
            </a:r>
            <a:endParaRPr lang="zh-CN" altLang="en-US" sz="2000" dirty="0"/>
          </a:p>
        </p:txBody>
      </p:sp>
    </p:spTree>
    <p:extLst>
      <p:ext uri="{BB962C8B-B14F-4D97-AF65-F5344CB8AC3E}">
        <p14:creationId xmlns:p14="http://schemas.microsoft.com/office/powerpoint/2010/main" val="68935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a:extLst>
              <a:ext uri="{FF2B5EF4-FFF2-40B4-BE49-F238E27FC236}">
                <a16:creationId xmlns:a16="http://schemas.microsoft.com/office/drawing/2014/main" id="{84D1BED3-2CD2-48E2-B947-68F2EF4C9931}"/>
              </a:ext>
            </a:extLst>
          </p:cNvPr>
          <p:cNvSpPr/>
          <p:nvPr/>
        </p:nvSpPr>
        <p:spPr>
          <a:xfrm>
            <a:off x="5728769" y="1079449"/>
            <a:ext cx="6170015" cy="2831536"/>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1" name="矩形 110">
            <a:extLst>
              <a:ext uri="{FF2B5EF4-FFF2-40B4-BE49-F238E27FC236}">
                <a16:creationId xmlns:a16="http://schemas.microsoft.com/office/drawing/2014/main" id="{51A1BF39-0000-4691-A079-C1C14844B77A}"/>
              </a:ext>
            </a:extLst>
          </p:cNvPr>
          <p:cNvSpPr/>
          <p:nvPr/>
        </p:nvSpPr>
        <p:spPr>
          <a:xfrm>
            <a:off x="5728769" y="4232589"/>
            <a:ext cx="6170015" cy="2091093"/>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2BE57FF-90F9-48E6-ADA3-F3983F7F2D24}"/>
              </a:ext>
            </a:extLst>
          </p:cNvPr>
          <p:cNvSpPr/>
          <p:nvPr/>
        </p:nvSpPr>
        <p:spPr>
          <a:xfrm>
            <a:off x="450147" y="1137798"/>
            <a:ext cx="5238304" cy="2579104"/>
          </a:xfrm>
          <a:prstGeom prst="rect">
            <a:avLst/>
          </a:prstGeom>
        </p:spPr>
        <p:txBody>
          <a:bodyPr wrap="square">
            <a:spAutoFit/>
          </a:bodyPr>
          <a:lstStyle/>
          <a:p>
            <a:pPr marL="285750" indent="-285750">
              <a:lnSpc>
                <a:spcPts val="28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EAM potential (Embedded-atom Method) </a:t>
            </a:r>
          </a:p>
          <a:p>
            <a:pPr lvl="1">
              <a:lnSpc>
                <a:spcPts val="2800"/>
              </a:lnSpc>
            </a:pPr>
            <a:r>
              <a:rPr lang="en-US" altLang="zh-CN" sz="2000" dirty="0">
                <a:latin typeface="微软雅黑 Light" panose="020B0502040204020203" pitchFamily="34" charset="-122"/>
                <a:ea typeface="微软雅黑 Light" panose="020B0502040204020203" pitchFamily="34" charset="-122"/>
              </a:rPr>
              <a:t>√ Describe the variation of the bond strength with coordination.</a:t>
            </a:r>
          </a:p>
          <a:p>
            <a:pPr lvl="1">
              <a:lnSpc>
                <a:spcPts val="2800"/>
              </a:lnSpc>
            </a:pPr>
            <a:r>
              <a:rPr lang="en-US" altLang="zh-CN" sz="2000" dirty="0">
                <a:latin typeface="微软雅黑 Light" panose="020B0502040204020203" pitchFamily="34" charset="-122"/>
                <a:ea typeface="微软雅黑 Light" panose="020B0502040204020203" pitchFamily="34" charset="-122"/>
              </a:rPr>
              <a:t>× Needs to be generated from </a:t>
            </a:r>
            <a:r>
              <a:rPr lang="en-US" altLang="zh-CN" sz="2000" i="1" dirty="0">
                <a:latin typeface="微软雅黑 Light" panose="020B0502040204020203" pitchFamily="34" charset="-122"/>
                <a:ea typeface="微软雅黑 Light" panose="020B0502040204020203" pitchFamily="34" charset="-122"/>
              </a:rPr>
              <a:t>ab initio</a:t>
            </a:r>
            <a:r>
              <a:rPr lang="en-US" altLang="zh-CN" sz="2000" dirty="0">
                <a:latin typeface="微软雅黑 Light" panose="020B0502040204020203" pitchFamily="34" charset="-122"/>
                <a:ea typeface="微软雅黑 Light" panose="020B0502040204020203" pitchFamily="34" charset="-122"/>
              </a:rPr>
              <a:t> calculations.</a:t>
            </a:r>
          </a:p>
          <a:p>
            <a:pPr lvl="1">
              <a:lnSpc>
                <a:spcPts val="2800"/>
              </a:lnSpc>
            </a:pPr>
            <a:r>
              <a:rPr lang="en-US" altLang="zh-CN" sz="2000" dirty="0">
                <a:latin typeface="微软雅黑 Light" panose="020B0502040204020203" pitchFamily="34" charset="-122"/>
                <a:ea typeface="微软雅黑 Light" panose="020B0502040204020203" pitchFamily="34" charset="-122"/>
              </a:rPr>
              <a:t>× No EAM potential for complex alloys and interstitials.</a:t>
            </a:r>
            <a:endParaRPr lang="zh-CN" altLang="en-US" sz="2000" dirty="0">
              <a:latin typeface="微软雅黑 Light" panose="020B0502040204020203" pitchFamily="34" charset="-122"/>
              <a:ea typeface="微软雅黑 Light" panose="020B0502040204020203" pitchFamily="34" charset="-122"/>
            </a:endParaRP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5159427"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POTENTIAL FUNCTION</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507934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1"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BACKGROUND</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2837"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105" name="矩形 104">
            <a:extLst>
              <a:ext uri="{FF2B5EF4-FFF2-40B4-BE49-F238E27FC236}">
                <a16:creationId xmlns:a16="http://schemas.microsoft.com/office/drawing/2014/main" id="{A4B82901-4F68-482D-8957-7FDF0B44C221}"/>
              </a:ext>
            </a:extLst>
          </p:cNvPr>
          <p:cNvSpPr/>
          <p:nvPr/>
        </p:nvSpPr>
        <p:spPr>
          <a:xfrm>
            <a:off x="526703" y="4111637"/>
            <a:ext cx="5079345" cy="2220031"/>
          </a:xfrm>
          <a:prstGeom prst="rect">
            <a:avLst/>
          </a:prstGeom>
        </p:spPr>
        <p:txBody>
          <a:bodyPr wrap="square">
            <a:spAutoFit/>
          </a:bodyPr>
          <a:lstStyle/>
          <a:p>
            <a:pPr marL="285750" indent="-285750">
              <a:lnSpc>
                <a:spcPts val="2800"/>
              </a:lnSpc>
              <a:buFont typeface="微软雅黑 Light" panose="020B0502040204020203" pitchFamily="34" charset="-122"/>
              <a:buChar char="─"/>
            </a:pPr>
            <a:r>
              <a:rPr lang="en-US" altLang="zh-CN" sz="2000" dirty="0">
                <a:latin typeface="微软雅黑 Light" panose="020B0502040204020203" pitchFamily="34" charset="-122"/>
                <a:ea typeface="微软雅黑 Light" panose="020B0502040204020203" pitchFamily="34" charset="-122"/>
              </a:rPr>
              <a:t>Pair potential</a:t>
            </a:r>
          </a:p>
          <a:p>
            <a:pPr lvl="1">
              <a:lnSpc>
                <a:spcPts val="2800"/>
              </a:lnSpc>
            </a:pPr>
            <a:r>
              <a:rPr lang="en-US" altLang="zh-CN" sz="2000" dirty="0">
                <a:latin typeface="微软雅黑 Light" panose="020B0502040204020203" pitchFamily="34" charset="-122"/>
                <a:ea typeface="微软雅黑 Light" panose="020B0502040204020203" pitchFamily="34" charset="-122"/>
              </a:rPr>
              <a:t>√ Deal with complex alloys and the interstitials.</a:t>
            </a:r>
          </a:p>
          <a:p>
            <a:pPr lvl="1">
              <a:lnSpc>
                <a:spcPts val="2800"/>
              </a:lnSpc>
            </a:pPr>
            <a:r>
              <a:rPr lang="en-US" altLang="zh-CN" sz="2000" dirty="0">
                <a:latin typeface="微软雅黑 Light" panose="020B0502040204020203" pitchFamily="34" charset="-122"/>
                <a:ea typeface="微软雅黑 Light" panose="020B0502040204020203" pitchFamily="34" charset="-122"/>
              </a:rPr>
              <a:t>√ Fast Computational speed.</a:t>
            </a:r>
          </a:p>
          <a:p>
            <a:pPr lvl="1">
              <a:lnSpc>
                <a:spcPts val="2800"/>
              </a:lnSpc>
            </a:pPr>
            <a:r>
              <a:rPr lang="en-US" altLang="zh-CN" sz="2000" dirty="0">
                <a:latin typeface="微软雅黑 Light" panose="020B0502040204020203" pitchFamily="34" charset="-122"/>
                <a:ea typeface="微软雅黑 Light" panose="020B0502040204020203" pitchFamily="34" charset="-122"/>
              </a:rPr>
              <a:t>× Do not have environmental dependence.</a:t>
            </a:r>
          </a:p>
        </p:txBody>
      </p:sp>
      <p:pic>
        <p:nvPicPr>
          <p:cNvPr id="3" name="图片 2">
            <a:extLst>
              <a:ext uri="{FF2B5EF4-FFF2-40B4-BE49-F238E27FC236}">
                <a16:creationId xmlns:a16="http://schemas.microsoft.com/office/drawing/2014/main" id="{576FBC50-3266-426F-A457-9E3CBB59F515}"/>
              </a:ext>
            </a:extLst>
          </p:cNvPr>
          <p:cNvPicPr>
            <a:picLocks noChangeAspect="1"/>
          </p:cNvPicPr>
          <p:nvPr/>
        </p:nvPicPr>
        <p:blipFill>
          <a:blip r:embed="rId5"/>
          <a:stretch>
            <a:fillRect/>
          </a:stretch>
        </p:blipFill>
        <p:spPr>
          <a:xfrm>
            <a:off x="5800105" y="1105551"/>
            <a:ext cx="1302878" cy="804819"/>
          </a:xfrm>
          <a:prstGeom prst="rect">
            <a:avLst/>
          </a:prstGeom>
        </p:spPr>
      </p:pic>
      <p:pic>
        <p:nvPicPr>
          <p:cNvPr id="4" name="图片 3">
            <a:extLst>
              <a:ext uri="{FF2B5EF4-FFF2-40B4-BE49-F238E27FC236}">
                <a16:creationId xmlns:a16="http://schemas.microsoft.com/office/drawing/2014/main" id="{AA469925-A970-4B50-9268-CA772F8C4606}"/>
              </a:ext>
            </a:extLst>
          </p:cNvPr>
          <p:cNvPicPr>
            <a:picLocks noChangeAspect="1"/>
          </p:cNvPicPr>
          <p:nvPr/>
        </p:nvPicPr>
        <p:blipFill rotWithShape="1">
          <a:blip r:embed="rId6"/>
          <a:srcRect t="2204"/>
          <a:stretch/>
        </p:blipFill>
        <p:spPr>
          <a:xfrm>
            <a:off x="7102983" y="1116568"/>
            <a:ext cx="3035646" cy="1393028"/>
          </a:xfrm>
          <a:prstGeom prst="rect">
            <a:avLst/>
          </a:prstGeom>
        </p:spPr>
      </p:pic>
      <p:sp>
        <p:nvSpPr>
          <p:cNvPr id="7" name="箭头: 左 6">
            <a:extLst>
              <a:ext uri="{FF2B5EF4-FFF2-40B4-BE49-F238E27FC236}">
                <a16:creationId xmlns:a16="http://schemas.microsoft.com/office/drawing/2014/main" id="{09C5BC5A-A51E-434C-AE9C-23CC3D5E1200}"/>
              </a:ext>
            </a:extLst>
          </p:cNvPr>
          <p:cNvSpPr/>
          <p:nvPr/>
        </p:nvSpPr>
        <p:spPr>
          <a:xfrm rot="-2700000">
            <a:off x="7759193" y="2303867"/>
            <a:ext cx="495759" cy="267412"/>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a:extLst>
              <a:ext uri="{FF2B5EF4-FFF2-40B4-BE49-F238E27FC236}">
                <a16:creationId xmlns:a16="http://schemas.microsoft.com/office/drawing/2014/main" id="{75B0E697-1C73-4FD5-BD7F-E81AFF849FAC}"/>
              </a:ext>
            </a:extLst>
          </p:cNvPr>
          <p:cNvPicPr>
            <a:picLocks noChangeAspect="1"/>
          </p:cNvPicPr>
          <p:nvPr/>
        </p:nvPicPr>
        <p:blipFill rotWithShape="1">
          <a:blip r:embed="rId7"/>
          <a:srcRect l="40846"/>
          <a:stretch/>
        </p:blipFill>
        <p:spPr>
          <a:xfrm>
            <a:off x="8266041" y="4295971"/>
            <a:ext cx="2611037" cy="1944204"/>
          </a:xfrm>
          <a:prstGeom prst="rect">
            <a:avLst/>
          </a:prstGeom>
        </p:spPr>
      </p:pic>
      <p:sp>
        <p:nvSpPr>
          <p:cNvPr id="2" name="矩形 1">
            <a:extLst>
              <a:ext uri="{FF2B5EF4-FFF2-40B4-BE49-F238E27FC236}">
                <a16:creationId xmlns:a16="http://schemas.microsoft.com/office/drawing/2014/main" id="{A293F4B2-9D6C-438C-A7FC-9D91A9D8E966}"/>
              </a:ext>
            </a:extLst>
          </p:cNvPr>
          <p:cNvSpPr/>
          <p:nvPr/>
        </p:nvSpPr>
        <p:spPr>
          <a:xfrm>
            <a:off x="8874650" y="1190141"/>
            <a:ext cx="449935" cy="325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id="{7588E8F3-9A18-49F5-B755-1AF7287EAF12}"/>
              </a:ext>
            </a:extLst>
          </p:cNvPr>
          <p:cNvSpPr/>
          <p:nvPr/>
        </p:nvSpPr>
        <p:spPr>
          <a:xfrm>
            <a:off x="8813776" y="2031953"/>
            <a:ext cx="1324853" cy="467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a:extLst>
              <a:ext uri="{FF2B5EF4-FFF2-40B4-BE49-F238E27FC236}">
                <a16:creationId xmlns:a16="http://schemas.microsoft.com/office/drawing/2014/main" id="{1B29972A-4B91-402E-91A1-50DFB7EEBE7F}"/>
              </a:ext>
            </a:extLst>
          </p:cNvPr>
          <p:cNvSpPr/>
          <p:nvPr/>
        </p:nvSpPr>
        <p:spPr>
          <a:xfrm>
            <a:off x="8684961" y="1913759"/>
            <a:ext cx="2129109" cy="338554"/>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Many-body potential</a:t>
            </a:r>
            <a:endParaRPr lang="zh-CN" altLang="en-US" sz="1600" dirty="0"/>
          </a:p>
        </p:txBody>
      </p:sp>
      <p:sp>
        <p:nvSpPr>
          <p:cNvPr id="24" name="矩形 23">
            <a:extLst>
              <a:ext uri="{FF2B5EF4-FFF2-40B4-BE49-F238E27FC236}">
                <a16:creationId xmlns:a16="http://schemas.microsoft.com/office/drawing/2014/main" id="{70FA0989-E97D-431F-83EC-BB53CDAA7052}"/>
              </a:ext>
            </a:extLst>
          </p:cNvPr>
          <p:cNvSpPr/>
          <p:nvPr/>
        </p:nvSpPr>
        <p:spPr>
          <a:xfrm>
            <a:off x="7426310" y="2055225"/>
            <a:ext cx="1324853" cy="155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A2FC0C27-7D05-4324-ACEC-24411F2EDFD8}"/>
              </a:ext>
            </a:extLst>
          </p:cNvPr>
          <p:cNvSpPr/>
          <p:nvPr/>
        </p:nvSpPr>
        <p:spPr>
          <a:xfrm>
            <a:off x="6923206" y="1933405"/>
            <a:ext cx="1799980" cy="338554"/>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Pairwise potential</a:t>
            </a:r>
            <a:endParaRPr lang="zh-CN" altLang="en-US" sz="1600" dirty="0"/>
          </a:p>
        </p:txBody>
      </p:sp>
      <p:sp>
        <p:nvSpPr>
          <p:cNvPr id="108" name="箭头: 左 107">
            <a:extLst>
              <a:ext uri="{FF2B5EF4-FFF2-40B4-BE49-F238E27FC236}">
                <a16:creationId xmlns:a16="http://schemas.microsoft.com/office/drawing/2014/main" id="{8ECE69B9-DC89-4098-9F3D-B9E5F5DD93DF}"/>
              </a:ext>
            </a:extLst>
          </p:cNvPr>
          <p:cNvSpPr/>
          <p:nvPr/>
        </p:nvSpPr>
        <p:spPr>
          <a:xfrm rot="13121712">
            <a:off x="9318522" y="2320627"/>
            <a:ext cx="495759" cy="267412"/>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5" name="组合 24">
            <a:extLst>
              <a:ext uri="{FF2B5EF4-FFF2-40B4-BE49-F238E27FC236}">
                <a16:creationId xmlns:a16="http://schemas.microsoft.com/office/drawing/2014/main" id="{975D49BB-B6B6-4BE4-923D-191A14E26CAF}"/>
              </a:ext>
            </a:extLst>
          </p:cNvPr>
          <p:cNvGrpSpPr/>
          <p:nvPr/>
        </p:nvGrpSpPr>
        <p:grpSpPr>
          <a:xfrm>
            <a:off x="6675112" y="2694297"/>
            <a:ext cx="906173" cy="968960"/>
            <a:chOff x="7596445" y="1989614"/>
            <a:chExt cx="1358366" cy="1452484"/>
          </a:xfrm>
        </p:grpSpPr>
        <p:sp>
          <p:nvSpPr>
            <p:cNvPr id="26" name="椭圆 25">
              <a:extLst>
                <a:ext uri="{FF2B5EF4-FFF2-40B4-BE49-F238E27FC236}">
                  <a16:creationId xmlns:a16="http://schemas.microsoft.com/office/drawing/2014/main" id="{8BD427AE-9AEB-4275-8C01-77B5D6F3D618}"/>
                </a:ext>
              </a:extLst>
            </p:cNvPr>
            <p:cNvSpPr/>
            <p:nvPr/>
          </p:nvSpPr>
          <p:spPr>
            <a:xfrm>
              <a:off x="7823407" y="2657008"/>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14A4F0E5-BF06-4A11-B5E3-2E5E34533B4D}"/>
                </a:ext>
              </a:extLst>
            </p:cNvPr>
            <p:cNvSpPr/>
            <p:nvPr/>
          </p:nvSpPr>
          <p:spPr>
            <a:xfrm>
              <a:off x="7888092" y="2303437"/>
              <a:ext cx="812735" cy="812736"/>
            </a:xfrm>
            <a:prstGeom prst="ellipse">
              <a:avLst/>
            </a:prstGeom>
            <a:noFill/>
            <a:ln w="254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8385D409-A6B5-4A36-B483-47AED4F1FBA4}"/>
                </a:ext>
              </a:extLst>
            </p:cNvPr>
            <p:cNvSpPr/>
            <p:nvPr/>
          </p:nvSpPr>
          <p:spPr>
            <a:xfrm>
              <a:off x="8221342" y="2249944"/>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C1C8D7A1-6DD2-459F-AFC3-C337C8456543}"/>
                </a:ext>
              </a:extLst>
            </p:cNvPr>
            <p:cNvSpPr/>
            <p:nvPr/>
          </p:nvSpPr>
          <p:spPr>
            <a:xfrm>
              <a:off x="8228686" y="3031664"/>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0098F4B7-46B8-4101-8846-99CFEA028D45}"/>
                </a:ext>
              </a:extLst>
            </p:cNvPr>
            <p:cNvSpPr/>
            <p:nvPr/>
          </p:nvSpPr>
          <p:spPr>
            <a:xfrm>
              <a:off x="8611869" y="2657436"/>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B0524AA6-4C93-49A1-8611-722585C4E8F6}"/>
                </a:ext>
              </a:extLst>
            </p:cNvPr>
            <p:cNvSpPr/>
            <p:nvPr/>
          </p:nvSpPr>
          <p:spPr>
            <a:xfrm>
              <a:off x="8512348" y="2902426"/>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a:extLst>
                <a:ext uri="{FF2B5EF4-FFF2-40B4-BE49-F238E27FC236}">
                  <a16:creationId xmlns:a16="http://schemas.microsoft.com/office/drawing/2014/main" id="{A62CFC9D-0D80-4FB8-9782-D189700D091C}"/>
                </a:ext>
              </a:extLst>
            </p:cNvPr>
            <p:cNvSpPr/>
            <p:nvPr/>
          </p:nvSpPr>
          <p:spPr>
            <a:xfrm>
              <a:off x="7931839" y="2911392"/>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B02F7C4A-7258-4D3D-9AC3-AA30A92BF9BE}"/>
                </a:ext>
              </a:extLst>
            </p:cNvPr>
            <p:cNvSpPr/>
            <p:nvPr/>
          </p:nvSpPr>
          <p:spPr>
            <a:xfrm>
              <a:off x="7931839" y="2369337"/>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EFC4B412-A904-4D1A-8F6C-A2DFF0BFA914}"/>
                </a:ext>
              </a:extLst>
            </p:cNvPr>
            <p:cNvSpPr/>
            <p:nvPr/>
          </p:nvSpPr>
          <p:spPr>
            <a:xfrm>
              <a:off x="8510846" y="2369337"/>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3C982ADD-0404-4ABC-A394-A5F194B8C5DF}"/>
                </a:ext>
              </a:extLst>
            </p:cNvPr>
            <p:cNvSpPr/>
            <p:nvPr/>
          </p:nvSpPr>
          <p:spPr>
            <a:xfrm>
              <a:off x="7596445" y="2010875"/>
              <a:ext cx="1358366" cy="1358367"/>
            </a:xfrm>
            <a:prstGeom prst="ellipse">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554F63D7-C84F-4161-951F-58D6EF5A28D6}"/>
                </a:ext>
              </a:extLst>
            </p:cNvPr>
            <p:cNvSpPr/>
            <p:nvPr/>
          </p:nvSpPr>
          <p:spPr>
            <a:xfrm>
              <a:off x="7723541" y="2225941"/>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0A7B5A19-C7FC-40EB-87A6-2C9BB5F9A5E4}"/>
                </a:ext>
              </a:extLst>
            </p:cNvPr>
            <p:cNvSpPr/>
            <p:nvPr/>
          </p:nvSpPr>
          <p:spPr>
            <a:xfrm>
              <a:off x="8780881" y="2232337"/>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DBCBEFC-03C0-4F9F-A844-10E89711D8A0}"/>
                </a:ext>
              </a:extLst>
            </p:cNvPr>
            <p:cNvSpPr/>
            <p:nvPr/>
          </p:nvSpPr>
          <p:spPr>
            <a:xfrm>
              <a:off x="8232361" y="3334098"/>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D5FD4235-7745-4D06-86F5-F271D7FDD97F}"/>
                </a:ext>
              </a:extLst>
            </p:cNvPr>
            <p:cNvSpPr/>
            <p:nvPr/>
          </p:nvSpPr>
          <p:spPr>
            <a:xfrm>
              <a:off x="8250155" y="1989614"/>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00D1B9F0-5EF0-44CB-A04A-954C3DD564B1}"/>
                </a:ext>
              </a:extLst>
            </p:cNvPr>
            <p:cNvSpPr/>
            <p:nvPr/>
          </p:nvSpPr>
          <p:spPr>
            <a:xfrm>
              <a:off x="7647144" y="2970339"/>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F047730A-E842-470A-8A4D-FA86672E486E}"/>
                </a:ext>
              </a:extLst>
            </p:cNvPr>
            <p:cNvSpPr/>
            <p:nvPr/>
          </p:nvSpPr>
          <p:spPr>
            <a:xfrm>
              <a:off x="8827400" y="2926994"/>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906C0091-38E6-4F7D-9A56-6D2C9C41374E}"/>
                </a:ext>
              </a:extLst>
            </p:cNvPr>
            <p:cNvSpPr/>
            <p:nvPr/>
          </p:nvSpPr>
          <p:spPr>
            <a:xfrm>
              <a:off x="8221343" y="265700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a:extLst>
              <a:ext uri="{FF2B5EF4-FFF2-40B4-BE49-F238E27FC236}">
                <a16:creationId xmlns:a16="http://schemas.microsoft.com/office/drawing/2014/main" id="{B736E127-EDB2-41B9-A8AE-1A5EB9521C67}"/>
              </a:ext>
            </a:extLst>
          </p:cNvPr>
          <p:cNvGrpSpPr/>
          <p:nvPr/>
        </p:nvGrpSpPr>
        <p:grpSpPr>
          <a:xfrm>
            <a:off x="10248267" y="2552097"/>
            <a:ext cx="906173" cy="906174"/>
            <a:chOff x="7596445" y="2010875"/>
            <a:chExt cx="1358366" cy="1358367"/>
          </a:xfrm>
        </p:grpSpPr>
        <p:sp>
          <p:nvSpPr>
            <p:cNvPr id="81" name="椭圆 80">
              <a:extLst>
                <a:ext uri="{FF2B5EF4-FFF2-40B4-BE49-F238E27FC236}">
                  <a16:creationId xmlns:a16="http://schemas.microsoft.com/office/drawing/2014/main" id="{4ADE1B1B-ECF8-413E-A6E4-BDC222A19981}"/>
                </a:ext>
              </a:extLst>
            </p:cNvPr>
            <p:cNvSpPr/>
            <p:nvPr/>
          </p:nvSpPr>
          <p:spPr>
            <a:xfrm>
              <a:off x="7888092" y="2303437"/>
              <a:ext cx="812735" cy="812737"/>
            </a:xfrm>
            <a:prstGeom prst="ellipse">
              <a:avLst/>
            </a:prstGeom>
            <a:noFill/>
            <a:ln w="254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a:extLst>
                <a:ext uri="{FF2B5EF4-FFF2-40B4-BE49-F238E27FC236}">
                  <a16:creationId xmlns:a16="http://schemas.microsoft.com/office/drawing/2014/main" id="{54F29D0D-5C10-4885-A1FF-529BD7E0B6DF}"/>
                </a:ext>
              </a:extLst>
            </p:cNvPr>
            <p:cNvSpPr/>
            <p:nvPr/>
          </p:nvSpPr>
          <p:spPr>
            <a:xfrm>
              <a:off x="7596445" y="2010875"/>
              <a:ext cx="1358366" cy="1358367"/>
            </a:xfrm>
            <a:prstGeom prst="ellipse">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5F877E8C-2E4C-469E-807B-79AA1316F182}"/>
                </a:ext>
              </a:extLst>
            </p:cNvPr>
            <p:cNvSpPr/>
            <p:nvPr/>
          </p:nvSpPr>
          <p:spPr>
            <a:xfrm>
              <a:off x="8221343" y="265700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椭圆 98">
            <a:extLst>
              <a:ext uri="{FF2B5EF4-FFF2-40B4-BE49-F238E27FC236}">
                <a16:creationId xmlns:a16="http://schemas.microsoft.com/office/drawing/2014/main" id="{2E480D72-BEFF-4523-A655-B6E23CAA106E}"/>
              </a:ext>
            </a:extLst>
          </p:cNvPr>
          <p:cNvSpPr/>
          <p:nvPr/>
        </p:nvSpPr>
        <p:spPr>
          <a:xfrm>
            <a:off x="10039016" y="2333255"/>
            <a:ext cx="1341837" cy="1341838"/>
          </a:xfrm>
          <a:prstGeom prst="ellipse">
            <a:avLst/>
          </a:prstGeom>
          <a:noFill/>
          <a:ln w="127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1" name="组合 120">
            <a:extLst>
              <a:ext uri="{FF2B5EF4-FFF2-40B4-BE49-F238E27FC236}">
                <a16:creationId xmlns:a16="http://schemas.microsoft.com/office/drawing/2014/main" id="{0939652B-5BF6-4704-A996-5637A6BFB660}"/>
              </a:ext>
            </a:extLst>
          </p:cNvPr>
          <p:cNvGrpSpPr/>
          <p:nvPr/>
        </p:nvGrpSpPr>
        <p:grpSpPr>
          <a:xfrm>
            <a:off x="6617398" y="4597697"/>
            <a:ext cx="1253873" cy="1340751"/>
            <a:chOff x="7596445" y="1989614"/>
            <a:chExt cx="1358366" cy="1452484"/>
          </a:xfrm>
        </p:grpSpPr>
        <p:sp>
          <p:nvSpPr>
            <p:cNvPr id="122" name="椭圆 121">
              <a:extLst>
                <a:ext uri="{FF2B5EF4-FFF2-40B4-BE49-F238E27FC236}">
                  <a16:creationId xmlns:a16="http://schemas.microsoft.com/office/drawing/2014/main" id="{FCA69C56-9F5E-4E75-87F0-0ABF2D259FCF}"/>
                </a:ext>
              </a:extLst>
            </p:cNvPr>
            <p:cNvSpPr/>
            <p:nvPr/>
          </p:nvSpPr>
          <p:spPr>
            <a:xfrm>
              <a:off x="7823407" y="2657008"/>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FCCA04ED-C705-4978-BD23-1DD2E9A6A39F}"/>
                </a:ext>
              </a:extLst>
            </p:cNvPr>
            <p:cNvSpPr/>
            <p:nvPr/>
          </p:nvSpPr>
          <p:spPr>
            <a:xfrm>
              <a:off x="7888092" y="2303437"/>
              <a:ext cx="812735" cy="812736"/>
            </a:xfrm>
            <a:prstGeom prst="ellipse">
              <a:avLst/>
            </a:prstGeom>
            <a:noFill/>
            <a:ln w="254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77D23EB5-5D96-4F62-93C5-5C39FC0E19A7}"/>
                </a:ext>
              </a:extLst>
            </p:cNvPr>
            <p:cNvSpPr/>
            <p:nvPr/>
          </p:nvSpPr>
          <p:spPr>
            <a:xfrm>
              <a:off x="8221342" y="2249944"/>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A1D62A9B-A8AC-4E62-974A-A2FD46FF09E7}"/>
                </a:ext>
              </a:extLst>
            </p:cNvPr>
            <p:cNvSpPr/>
            <p:nvPr/>
          </p:nvSpPr>
          <p:spPr>
            <a:xfrm>
              <a:off x="8228686" y="3031664"/>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527D5D7E-3DA8-42E3-B03F-D6FA46D667CE}"/>
                </a:ext>
              </a:extLst>
            </p:cNvPr>
            <p:cNvSpPr/>
            <p:nvPr/>
          </p:nvSpPr>
          <p:spPr>
            <a:xfrm>
              <a:off x="8611869" y="2657436"/>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74D40C5D-C16F-4C43-B6C8-DEFD9BD932F7}"/>
                </a:ext>
              </a:extLst>
            </p:cNvPr>
            <p:cNvSpPr/>
            <p:nvPr/>
          </p:nvSpPr>
          <p:spPr>
            <a:xfrm>
              <a:off x="8512348" y="2902426"/>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8" name="椭圆 127">
              <a:extLst>
                <a:ext uri="{FF2B5EF4-FFF2-40B4-BE49-F238E27FC236}">
                  <a16:creationId xmlns:a16="http://schemas.microsoft.com/office/drawing/2014/main" id="{6AEBCB10-A2D0-4C39-9916-8BEB95798791}"/>
                </a:ext>
              </a:extLst>
            </p:cNvPr>
            <p:cNvSpPr/>
            <p:nvPr/>
          </p:nvSpPr>
          <p:spPr>
            <a:xfrm>
              <a:off x="7931839" y="2911392"/>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4EC43EF8-91C8-442D-B440-97D794683692}"/>
                </a:ext>
              </a:extLst>
            </p:cNvPr>
            <p:cNvSpPr/>
            <p:nvPr/>
          </p:nvSpPr>
          <p:spPr>
            <a:xfrm>
              <a:off x="7931839" y="2369337"/>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A8ECA2C2-8D9B-4098-8C2C-3D704DA1C7F6}"/>
                </a:ext>
              </a:extLst>
            </p:cNvPr>
            <p:cNvSpPr/>
            <p:nvPr/>
          </p:nvSpPr>
          <p:spPr>
            <a:xfrm>
              <a:off x="8510846" y="2369337"/>
              <a:ext cx="144000" cy="144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CA3630EA-4316-42D6-920F-FD3504B84FED}"/>
                </a:ext>
              </a:extLst>
            </p:cNvPr>
            <p:cNvSpPr/>
            <p:nvPr/>
          </p:nvSpPr>
          <p:spPr>
            <a:xfrm>
              <a:off x="7596445" y="2010875"/>
              <a:ext cx="1358366" cy="1358367"/>
            </a:xfrm>
            <a:prstGeom prst="ellipse">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865D85C7-2BC9-4F08-B07B-75C94AC19E45}"/>
                </a:ext>
              </a:extLst>
            </p:cNvPr>
            <p:cNvSpPr/>
            <p:nvPr/>
          </p:nvSpPr>
          <p:spPr>
            <a:xfrm>
              <a:off x="7723541" y="2225941"/>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3F016AC2-8674-449D-BFC5-CA73C37B2A69}"/>
                </a:ext>
              </a:extLst>
            </p:cNvPr>
            <p:cNvSpPr/>
            <p:nvPr/>
          </p:nvSpPr>
          <p:spPr>
            <a:xfrm>
              <a:off x="8780881" y="2232337"/>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2322320C-E0AB-4187-A9C5-0338BD54D201}"/>
                </a:ext>
              </a:extLst>
            </p:cNvPr>
            <p:cNvSpPr/>
            <p:nvPr/>
          </p:nvSpPr>
          <p:spPr>
            <a:xfrm>
              <a:off x="8232361" y="3334098"/>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F2D1A69D-9F99-4F94-88BD-8C460ECA9128}"/>
                </a:ext>
              </a:extLst>
            </p:cNvPr>
            <p:cNvSpPr/>
            <p:nvPr/>
          </p:nvSpPr>
          <p:spPr>
            <a:xfrm>
              <a:off x="8250155" y="1989614"/>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4A9EF0D8-A162-41AF-B187-F8AB34E8DF8C}"/>
                </a:ext>
              </a:extLst>
            </p:cNvPr>
            <p:cNvSpPr/>
            <p:nvPr/>
          </p:nvSpPr>
          <p:spPr>
            <a:xfrm>
              <a:off x="7647144" y="2970339"/>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398DF48B-58B0-456E-A22E-919A41091D1B}"/>
                </a:ext>
              </a:extLst>
            </p:cNvPr>
            <p:cNvSpPr/>
            <p:nvPr/>
          </p:nvSpPr>
          <p:spPr>
            <a:xfrm>
              <a:off x="8827400" y="2926994"/>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BF631A71-570A-4837-9EF5-B562F698C1F8}"/>
                </a:ext>
              </a:extLst>
            </p:cNvPr>
            <p:cNvSpPr/>
            <p:nvPr/>
          </p:nvSpPr>
          <p:spPr>
            <a:xfrm>
              <a:off x="8221343" y="2657007"/>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9" name="箭头: 左 138">
            <a:extLst>
              <a:ext uri="{FF2B5EF4-FFF2-40B4-BE49-F238E27FC236}">
                <a16:creationId xmlns:a16="http://schemas.microsoft.com/office/drawing/2014/main" id="{94CCD101-2958-4CEE-BDFD-89E4CC7A4201}"/>
              </a:ext>
            </a:extLst>
          </p:cNvPr>
          <p:cNvSpPr/>
          <p:nvPr/>
        </p:nvSpPr>
        <p:spPr>
          <a:xfrm rot="19884128">
            <a:off x="8223047" y="4552224"/>
            <a:ext cx="495759" cy="267412"/>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a:extLst>
              <a:ext uri="{FF2B5EF4-FFF2-40B4-BE49-F238E27FC236}">
                <a16:creationId xmlns:a16="http://schemas.microsoft.com/office/drawing/2014/main" id="{83BCB7EE-AAD6-4C0C-A006-49AA544FB185}"/>
              </a:ext>
            </a:extLst>
          </p:cNvPr>
          <p:cNvGrpSpPr/>
          <p:nvPr/>
        </p:nvGrpSpPr>
        <p:grpSpPr>
          <a:xfrm>
            <a:off x="6424984" y="2448533"/>
            <a:ext cx="1433274" cy="1427770"/>
            <a:chOff x="4471425" y="3279610"/>
            <a:chExt cx="1433274" cy="1427770"/>
          </a:xfrm>
        </p:grpSpPr>
        <p:sp>
          <p:nvSpPr>
            <p:cNvPr id="154" name="椭圆 153">
              <a:extLst>
                <a:ext uri="{FF2B5EF4-FFF2-40B4-BE49-F238E27FC236}">
                  <a16:creationId xmlns:a16="http://schemas.microsoft.com/office/drawing/2014/main" id="{19FAC92F-6D0B-4CAD-ACCA-B71282B5D953}"/>
                </a:ext>
              </a:extLst>
            </p:cNvPr>
            <p:cNvSpPr/>
            <p:nvPr/>
          </p:nvSpPr>
          <p:spPr>
            <a:xfrm>
              <a:off x="4505339" y="3317996"/>
              <a:ext cx="1341837" cy="1341838"/>
            </a:xfrm>
            <a:prstGeom prst="ellipse">
              <a:avLst/>
            </a:prstGeom>
            <a:noFill/>
            <a:ln w="127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5" name="椭圆 154">
              <a:extLst>
                <a:ext uri="{FF2B5EF4-FFF2-40B4-BE49-F238E27FC236}">
                  <a16:creationId xmlns:a16="http://schemas.microsoft.com/office/drawing/2014/main" id="{8172A5D4-1553-44E9-B41C-B8EC35AB2711}"/>
                </a:ext>
              </a:extLst>
            </p:cNvPr>
            <p:cNvSpPr/>
            <p:nvPr/>
          </p:nvSpPr>
          <p:spPr>
            <a:xfrm>
              <a:off x="5143129" y="3279610"/>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9C05F630-1961-4876-8F10-521E2385144A}"/>
                </a:ext>
              </a:extLst>
            </p:cNvPr>
            <p:cNvSpPr/>
            <p:nvPr/>
          </p:nvSpPr>
          <p:spPr>
            <a:xfrm>
              <a:off x="5735585" y="3682288"/>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534D3711-5006-4021-91E3-CE64F3B231B4}"/>
                </a:ext>
              </a:extLst>
            </p:cNvPr>
            <p:cNvSpPr/>
            <p:nvPr/>
          </p:nvSpPr>
          <p:spPr>
            <a:xfrm>
              <a:off x="5526352" y="3413859"/>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BA2FBC5F-5A23-4DDE-8689-D24E3900A60D}"/>
                </a:ext>
              </a:extLst>
            </p:cNvPr>
            <p:cNvSpPr/>
            <p:nvPr/>
          </p:nvSpPr>
          <p:spPr>
            <a:xfrm>
              <a:off x="4729993" y="3415147"/>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B100E98D-9A63-4E77-BCC5-99E3C7C9B687}"/>
                </a:ext>
              </a:extLst>
            </p:cNvPr>
            <p:cNvSpPr/>
            <p:nvPr/>
          </p:nvSpPr>
          <p:spPr>
            <a:xfrm>
              <a:off x="5814699" y="3964580"/>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6BFE1135-8801-4F07-8428-028758175D0C}"/>
                </a:ext>
              </a:extLst>
            </p:cNvPr>
            <p:cNvSpPr/>
            <p:nvPr/>
          </p:nvSpPr>
          <p:spPr>
            <a:xfrm>
              <a:off x="4541468" y="3682288"/>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AE1EF8C2-06FB-4850-9CAA-B121A5134A85}"/>
                </a:ext>
              </a:extLst>
            </p:cNvPr>
            <p:cNvSpPr/>
            <p:nvPr/>
          </p:nvSpPr>
          <p:spPr>
            <a:xfrm>
              <a:off x="4471425" y="3975742"/>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83584483-C5D9-4923-8F82-4F846A26653B}"/>
                </a:ext>
              </a:extLst>
            </p:cNvPr>
            <p:cNvSpPr/>
            <p:nvPr/>
          </p:nvSpPr>
          <p:spPr>
            <a:xfrm>
              <a:off x="5176257" y="4617380"/>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A9991A47-6707-4827-82F2-0501FFD1FE1D}"/>
                </a:ext>
              </a:extLst>
            </p:cNvPr>
            <p:cNvSpPr/>
            <p:nvPr/>
          </p:nvSpPr>
          <p:spPr>
            <a:xfrm>
              <a:off x="5728928" y="4245652"/>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a16="http://schemas.microsoft.com/office/drawing/2014/main" id="{BAA93005-3C40-47DB-93FC-73557063EBFA}"/>
                </a:ext>
              </a:extLst>
            </p:cNvPr>
            <p:cNvSpPr/>
            <p:nvPr/>
          </p:nvSpPr>
          <p:spPr>
            <a:xfrm>
              <a:off x="4554768" y="4306000"/>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a16="http://schemas.microsoft.com/office/drawing/2014/main" id="{2B2C68AE-AD15-4B5E-ABDF-D6311675A034}"/>
                </a:ext>
              </a:extLst>
            </p:cNvPr>
            <p:cNvSpPr/>
            <p:nvPr/>
          </p:nvSpPr>
          <p:spPr>
            <a:xfrm>
              <a:off x="4796765" y="4519995"/>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a16="http://schemas.microsoft.com/office/drawing/2014/main" id="{A535141D-F315-47F6-BC54-F548EB0F0F9B}"/>
                </a:ext>
              </a:extLst>
            </p:cNvPr>
            <p:cNvSpPr/>
            <p:nvPr/>
          </p:nvSpPr>
          <p:spPr>
            <a:xfrm>
              <a:off x="5526352" y="4499632"/>
              <a:ext cx="90000" cy="9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7" name="组合 166">
            <a:extLst>
              <a:ext uri="{FF2B5EF4-FFF2-40B4-BE49-F238E27FC236}">
                <a16:creationId xmlns:a16="http://schemas.microsoft.com/office/drawing/2014/main" id="{731F4210-B33F-4509-BF8B-6F9BD745819D}"/>
              </a:ext>
            </a:extLst>
          </p:cNvPr>
          <p:cNvGrpSpPr/>
          <p:nvPr/>
        </p:nvGrpSpPr>
        <p:grpSpPr>
          <a:xfrm>
            <a:off x="9841512" y="2124190"/>
            <a:ext cx="1779897" cy="1773062"/>
            <a:chOff x="4471425" y="3279610"/>
            <a:chExt cx="1433274" cy="1427770"/>
          </a:xfrm>
        </p:grpSpPr>
        <p:sp>
          <p:nvSpPr>
            <p:cNvPr id="168" name="椭圆 167">
              <a:extLst>
                <a:ext uri="{FF2B5EF4-FFF2-40B4-BE49-F238E27FC236}">
                  <a16:creationId xmlns:a16="http://schemas.microsoft.com/office/drawing/2014/main" id="{0FA6CF84-9666-49D8-84BE-99B23F01BE2C}"/>
                </a:ext>
              </a:extLst>
            </p:cNvPr>
            <p:cNvSpPr/>
            <p:nvPr/>
          </p:nvSpPr>
          <p:spPr>
            <a:xfrm>
              <a:off x="4505339" y="3317996"/>
              <a:ext cx="1341837" cy="1341838"/>
            </a:xfrm>
            <a:prstGeom prst="ellipse">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9" name="椭圆 168">
              <a:extLst>
                <a:ext uri="{FF2B5EF4-FFF2-40B4-BE49-F238E27FC236}">
                  <a16:creationId xmlns:a16="http://schemas.microsoft.com/office/drawing/2014/main" id="{DA541CE4-E2B2-4A7F-A9BF-929F1E166C0C}"/>
                </a:ext>
              </a:extLst>
            </p:cNvPr>
            <p:cNvSpPr/>
            <p:nvPr/>
          </p:nvSpPr>
          <p:spPr>
            <a:xfrm>
              <a:off x="5143129" y="3279610"/>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CB7E9382-F9A9-4993-9E5B-ED0883C7EA8E}"/>
                </a:ext>
              </a:extLst>
            </p:cNvPr>
            <p:cNvSpPr/>
            <p:nvPr/>
          </p:nvSpPr>
          <p:spPr>
            <a:xfrm>
              <a:off x="5735585" y="3664545"/>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FB42E0EA-D62A-45AF-80EE-39E49AC83E67}"/>
                </a:ext>
              </a:extLst>
            </p:cNvPr>
            <p:cNvSpPr/>
            <p:nvPr/>
          </p:nvSpPr>
          <p:spPr>
            <a:xfrm>
              <a:off x="5526352" y="3413859"/>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288D453B-0B9B-42EB-842F-0ECAC9FCC420}"/>
                </a:ext>
              </a:extLst>
            </p:cNvPr>
            <p:cNvSpPr/>
            <p:nvPr/>
          </p:nvSpPr>
          <p:spPr>
            <a:xfrm>
              <a:off x="4729993" y="3415147"/>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a:extLst>
                <a:ext uri="{FF2B5EF4-FFF2-40B4-BE49-F238E27FC236}">
                  <a16:creationId xmlns:a16="http://schemas.microsoft.com/office/drawing/2014/main" id="{8FFE73CA-6E8E-4B67-9770-F7A8CF1CFE20}"/>
                </a:ext>
              </a:extLst>
            </p:cNvPr>
            <p:cNvSpPr/>
            <p:nvPr/>
          </p:nvSpPr>
          <p:spPr>
            <a:xfrm>
              <a:off x="5814699" y="3964580"/>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a:extLst>
                <a:ext uri="{FF2B5EF4-FFF2-40B4-BE49-F238E27FC236}">
                  <a16:creationId xmlns:a16="http://schemas.microsoft.com/office/drawing/2014/main" id="{CDB5D57E-51DE-4406-AAC0-6280931108C2}"/>
                </a:ext>
              </a:extLst>
            </p:cNvPr>
            <p:cNvSpPr/>
            <p:nvPr/>
          </p:nvSpPr>
          <p:spPr>
            <a:xfrm>
              <a:off x="4532596" y="3664545"/>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a:extLst>
                <a:ext uri="{FF2B5EF4-FFF2-40B4-BE49-F238E27FC236}">
                  <a16:creationId xmlns:a16="http://schemas.microsoft.com/office/drawing/2014/main" id="{E3003547-FDC3-4E02-9C2D-3E2F05829501}"/>
                </a:ext>
              </a:extLst>
            </p:cNvPr>
            <p:cNvSpPr/>
            <p:nvPr/>
          </p:nvSpPr>
          <p:spPr>
            <a:xfrm>
              <a:off x="4471425" y="3975742"/>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a:extLst>
                <a:ext uri="{FF2B5EF4-FFF2-40B4-BE49-F238E27FC236}">
                  <a16:creationId xmlns:a16="http://schemas.microsoft.com/office/drawing/2014/main" id="{09EC62A7-E50A-4026-9491-A2DC934D9FEF}"/>
                </a:ext>
              </a:extLst>
            </p:cNvPr>
            <p:cNvSpPr/>
            <p:nvPr/>
          </p:nvSpPr>
          <p:spPr>
            <a:xfrm>
              <a:off x="5176257" y="4617380"/>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a:extLst>
                <a:ext uri="{FF2B5EF4-FFF2-40B4-BE49-F238E27FC236}">
                  <a16:creationId xmlns:a16="http://schemas.microsoft.com/office/drawing/2014/main" id="{1F12EFD0-5D97-4D10-A86E-960BB1D6F917}"/>
                </a:ext>
              </a:extLst>
            </p:cNvPr>
            <p:cNvSpPr/>
            <p:nvPr/>
          </p:nvSpPr>
          <p:spPr>
            <a:xfrm>
              <a:off x="5728928" y="4245652"/>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8585C54D-D361-4579-A805-1513F8814384}"/>
                </a:ext>
              </a:extLst>
            </p:cNvPr>
            <p:cNvSpPr/>
            <p:nvPr/>
          </p:nvSpPr>
          <p:spPr>
            <a:xfrm>
              <a:off x="4554768" y="4306000"/>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a:extLst>
                <a:ext uri="{FF2B5EF4-FFF2-40B4-BE49-F238E27FC236}">
                  <a16:creationId xmlns:a16="http://schemas.microsoft.com/office/drawing/2014/main" id="{AFE4929C-C93D-476D-A56F-7C689589325B}"/>
                </a:ext>
              </a:extLst>
            </p:cNvPr>
            <p:cNvSpPr/>
            <p:nvPr/>
          </p:nvSpPr>
          <p:spPr>
            <a:xfrm>
              <a:off x="4796765" y="4519995"/>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CDD91803-F3CC-4B76-B77E-A3FC9D878DDE}"/>
                </a:ext>
              </a:extLst>
            </p:cNvPr>
            <p:cNvSpPr/>
            <p:nvPr/>
          </p:nvSpPr>
          <p:spPr>
            <a:xfrm>
              <a:off x="5526352" y="4499632"/>
              <a:ext cx="90000" cy="9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椭圆 180">
            <a:extLst>
              <a:ext uri="{FF2B5EF4-FFF2-40B4-BE49-F238E27FC236}">
                <a16:creationId xmlns:a16="http://schemas.microsoft.com/office/drawing/2014/main" id="{AB4B2F6C-DF1B-47EB-9BFE-A9E74CC59E61}"/>
              </a:ext>
            </a:extLst>
          </p:cNvPr>
          <p:cNvSpPr/>
          <p:nvPr/>
        </p:nvSpPr>
        <p:spPr>
          <a:xfrm>
            <a:off x="10414165" y="2158464"/>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1BEC6B0D-C23A-4179-AB82-F3F0DA7A9A77}"/>
              </a:ext>
            </a:extLst>
          </p:cNvPr>
          <p:cNvSpPr/>
          <p:nvPr/>
        </p:nvSpPr>
        <p:spPr>
          <a:xfrm>
            <a:off x="10016739" y="2431516"/>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92CEE302-49CB-4E5D-8AAC-BB752D3B596F}"/>
              </a:ext>
            </a:extLst>
          </p:cNvPr>
          <p:cNvSpPr/>
          <p:nvPr/>
        </p:nvSpPr>
        <p:spPr>
          <a:xfrm>
            <a:off x="10952331" y="2166185"/>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a:extLst>
              <a:ext uri="{FF2B5EF4-FFF2-40B4-BE49-F238E27FC236}">
                <a16:creationId xmlns:a16="http://schemas.microsoft.com/office/drawing/2014/main" id="{B28DE16C-D3AD-4310-8C1D-8A2BCE64987F}"/>
              </a:ext>
            </a:extLst>
          </p:cNvPr>
          <p:cNvSpPr/>
          <p:nvPr/>
        </p:nvSpPr>
        <p:spPr>
          <a:xfrm>
            <a:off x="11326410" y="2419307"/>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a:extLst>
              <a:ext uri="{FF2B5EF4-FFF2-40B4-BE49-F238E27FC236}">
                <a16:creationId xmlns:a16="http://schemas.microsoft.com/office/drawing/2014/main" id="{0EEEA884-A7CA-4ADE-BDD4-CF121215FA44}"/>
              </a:ext>
            </a:extLst>
          </p:cNvPr>
          <p:cNvSpPr/>
          <p:nvPr/>
        </p:nvSpPr>
        <p:spPr>
          <a:xfrm>
            <a:off x="9850309" y="2774637"/>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B41422BB-ADF7-4316-B782-3FCFFA7C75BC}"/>
              </a:ext>
            </a:extLst>
          </p:cNvPr>
          <p:cNvSpPr/>
          <p:nvPr/>
        </p:nvSpPr>
        <p:spPr>
          <a:xfrm>
            <a:off x="9861594" y="3224456"/>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a:extLst>
              <a:ext uri="{FF2B5EF4-FFF2-40B4-BE49-F238E27FC236}">
                <a16:creationId xmlns:a16="http://schemas.microsoft.com/office/drawing/2014/main" id="{63DFE375-0E68-4FB2-A02B-7E487449A360}"/>
              </a:ext>
            </a:extLst>
          </p:cNvPr>
          <p:cNvSpPr/>
          <p:nvPr/>
        </p:nvSpPr>
        <p:spPr>
          <a:xfrm>
            <a:off x="11478048" y="2771734"/>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BDD0E7E9-CB3C-4F5B-B2D9-696120574ED4}"/>
              </a:ext>
            </a:extLst>
          </p:cNvPr>
          <p:cNvSpPr/>
          <p:nvPr/>
        </p:nvSpPr>
        <p:spPr>
          <a:xfrm>
            <a:off x="10079657" y="3555081"/>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a:extLst>
              <a:ext uri="{FF2B5EF4-FFF2-40B4-BE49-F238E27FC236}">
                <a16:creationId xmlns:a16="http://schemas.microsoft.com/office/drawing/2014/main" id="{DF841DF5-4176-478C-951E-2D5409241601}"/>
              </a:ext>
            </a:extLst>
          </p:cNvPr>
          <p:cNvSpPr/>
          <p:nvPr/>
        </p:nvSpPr>
        <p:spPr>
          <a:xfrm>
            <a:off x="11291121" y="3498651"/>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B9F18B69-2D18-4F2E-8B02-D242C7378B21}"/>
              </a:ext>
            </a:extLst>
          </p:cNvPr>
          <p:cNvSpPr/>
          <p:nvPr/>
        </p:nvSpPr>
        <p:spPr>
          <a:xfrm>
            <a:off x="11479161" y="3167744"/>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a:extLst>
              <a:ext uri="{FF2B5EF4-FFF2-40B4-BE49-F238E27FC236}">
                <a16:creationId xmlns:a16="http://schemas.microsoft.com/office/drawing/2014/main" id="{FC9BC683-D290-4804-9641-BAB9EA7CE7C8}"/>
              </a:ext>
            </a:extLst>
          </p:cNvPr>
          <p:cNvSpPr/>
          <p:nvPr/>
        </p:nvSpPr>
        <p:spPr>
          <a:xfrm>
            <a:off x="10454236" y="3752177"/>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a:extLst>
              <a:ext uri="{FF2B5EF4-FFF2-40B4-BE49-F238E27FC236}">
                <a16:creationId xmlns:a16="http://schemas.microsoft.com/office/drawing/2014/main" id="{71E19E4E-6B86-4771-BED3-FDCB10EA2AAD}"/>
              </a:ext>
            </a:extLst>
          </p:cNvPr>
          <p:cNvSpPr/>
          <p:nvPr/>
        </p:nvSpPr>
        <p:spPr>
          <a:xfrm>
            <a:off x="10961536" y="3730425"/>
            <a:ext cx="111766" cy="1117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9067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a:extLst>
              <a:ext uri="{FF2B5EF4-FFF2-40B4-BE49-F238E27FC236}">
                <a16:creationId xmlns:a16="http://schemas.microsoft.com/office/drawing/2014/main" id="{F0CEA7F6-341B-44F7-A2F4-311B6E9F64F2}"/>
              </a:ext>
            </a:extLst>
          </p:cNvPr>
          <p:cNvSpPr/>
          <p:nvPr/>
        </p:nvSpPr>
        <p:spPr>
          <a:xfrm>
            <a:off x="6413631" y="1453175"/>
            <a:ext cx="2098057" cy="1989936"/>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2BE57FF-90F9-48E6-ADA3-F3983F7F2D24}"/>
              </a:ext>
            </a:extLst>
          </p:cNvPr>
          <p:cNvSpPr/>
          <p:nvPr/>
        </p:nvSpPr>
        <p:spPr>
          <a:xfrm>
            <a:off x="426125" y="1342434"/>
            <a:ext cx="5914968" cy="1569660"/>
          </a:xfrm>
          <a:prstGeom prst="rect">
            <a:avLst/>
          </a:prstGeom>
        </p:spPr>
        <p:txBody>
          <a:bodyPr wrap="square">
            <a:spAutoFit/>
          </a:bodyPr>
          <a:lstStyle/>
          <a:p>
            <a:r>
              <a:rPr lang="en-US" altLang="zh-CN" sz="2400" dirty="0">
                <a:latin typeface="微软雅黑 Light" panose="020B0502040204020203" pitchFamily="34" charset="-122"/>
                <a:ea typeface="微软雅黑 Light" panose="020B0502040204020203" pitchFamily="34" charset="-122"/>
              </a:rPr>
              <a:t>Advantages:</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Avoid boundary conflicts for parallelism.</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Reduce massive communication in each step. </a:t>
            </a:r>
            <a:endParaRPr lang="zh-CN" altLang="en-US" sz="2400" dirty="0">
              <a:latin typeface="微软雅黑 Light" panose="020B0502040204020203" pitchFamily="34" charset="-122"/>
              <a:ea typeface="微软雅黑 Light" panose="020B0502040204020203" pitchFamily="34" charset="-122"/>
            </a:endParaRP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SYNCHRONOUS SUBLATTICE METHOD</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857169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1"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BACKGROUND</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2837"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25" name="矩形 24">
            <a:extLst>
              <a:ext uri="{FF2B5EF4-FFF2-40B4-BE49-F238E27FC236}">
                <a16:creationId xmlns:a16="http://schemas.microsoft.com/office/drawing/2014/main" id="{7B4D5AA8-3E96-44D6-BFC8-037F932007BB}"/>
              </a:ext>
            </a:extLst>
          </p:cNvPr>
          <p:cNvSpPr/>
          <p:nvPr/>
        </p:nvSpPr>
        <p:spPr>
          <a:xfrm>
            <a:off x="6816788" y="1598004"/>
            <a:ext cx="418641" cy="41864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FD1BAC32-417A-4DD6-916B-F5B37F93F960}"/>
              </a:ext>
            </a:extLst>
          </p:cNvPr>
          <p:cNvSpPr/>
          <p:nvPr/>
        </p:nvSpPr>
        <p:spPr>
          <a:xfrm>
            <a:off x="6965059" y="1710926"/>
            <a:ext cx="418641" cy="418641"/>
          </a:xfrm>
          <a:prstGeom prst="rect">
            <a:avLst/>
          </a:prstGeom>
          <a:solidFill>
            <a:srgbClr val="FF66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34624BA9-D37E-4490-A979-821C296419A0}"/>
              </a:ext>
            </a:extLst>
          </p:cNvPr>
          <p:cNvSpPr/>
          <p:nvPr/>
        </p:nvSpPr>
        <p:spPr>
          <a:xfrm>
            <a:off x="7102770" y="1866479"/>
            <a:ext cx="418641" cy="418641"/>
          </a:xfrm>
          <a:prstGeom prst="rect">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341D7A02-23C2-4E5F-A60F-220B9F895622}"/>
              </a:ext>
            </a:extLst>
          </p:cNvPr>
          <p:cNvSpPr/>
          <p:nvPr/>
        </p:nvSpPr>
        <p:spPr>
          <a:xfrm>
            <a:off x="7198712" y="1985558"/>
            <a:ext cx="418641" cy="418641"/>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0BD25BCF-47A4-4D3A-B10F-FC1A65D00FAA}"/>
              </a:ext>
            </a:extLst>
          </p:cNvPr>
          <p:cNvSpPr/>
          <p:nvPr/>
        </p:nvSpPr>
        <p:spPr>
          <a:xfrm>
            <a:off x="7322650" y="2141112"/>
            <a:ext cx="418641" cy="418641"/>
          </a:xfrm>
          <a:prstGeom prst="rect">
            <a:avLst/>
          </a:prstGeom>
          <a:solidFill>
            <a:srgbClr val="0070C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0853EBE9-1BE9-4761-9362-E888531A79EE}"/>
              </a:ext>
            </a:extLst>
          </p:cNvPr>
          <p:cNvSpPr/>
          <p:nvPr/>
        </p:nvSpPr>
        <p:spPr>
          <a:xfrm>
            <a:off x="7408032" y="2251940"/>
            <a:ext cx="418641" cy="418641"/>
          </a:xfrm>
          <a:prstGeom prst="rect">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C1AFD337-A4E0-4AB2-8C6C-DA6607E7FB4C}"/>
              </a:ext>
            </a:extLst>
          </p:cNvPr>
          <p:cNvSpPr/>
          <p:nvPr/>
        </p:nvSpPr>
        <p:spPr>
          <a:xfrm>
            <a:off x="7531970" y="2362768"/>
            <a:ext cx="418641" cy="418641"/>
          </a:xfrm>
          <a:prstGeom prst="rect">
            <a:avLst/>
          </a:prstGeom>
          <a:solidFill>
            <a:srgbClr val="7030A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CBC26397-4DF1-4F6C-9028-DB442D1B6608}"/>
              </a:ext>
            </a:extLst>
          </p:cNvPr>
          <p:cNvSpPr/>
          <p:nvPr/>
        </p:nvSpPr>
        <p:spPr>
          <a:xfrm>
            <a:off x="7617352" y="2457716"/>
            <a:ext cx="418641" cy="418641"/>
          </a:xfrm>
          <a:prstGeom prst="rect">
            <a:avLst/>
          </a:prstGeom>
          <a:solidFill>
            <a:schemeClr val="bg2">
              <a:lumMod val="25000"/>
            </a:schemeClr>
          </a:solid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CDBFF23B-BDEB-47E9-80ED-3878A55CCE41}"/>
              </a:ext>
            </a:extLst>
          </p:cNvPr>
          <p:cNvSpPr/>
          <p:nvPr/>
        </p:nvSpPr>
        <p:spPr>
          <a:xfrm>
            <a:off x="433377" y="3090299"/>
            <a:ext cx="5708284" cy="1938992"/>
          </a:xfrm>
          <a:prstGeom prst="rect">
            <a:avLst/>
          </a:prstGeom>
        </p:spPr>
        <p:txBody>
          <a:bodyPr wrap="square">
            <a:spAutoFit/>
          </a:bodyPr>
          <a:lstStyle/>
          <a:p>
            <a:r>
              <a:rPr lang="en-US" altLang="zh-CN" sz="2400" dirty="0">
                <a:latin typeface="微软雅黑 Light" panose="020B0502040204020203" pitchFamily="34" charset="-122"/>
                <a:ea typeface="微软雅黑 Light" panose="020B0502040204020203" pitchFamily="34" charset="-122"/>
              </a:rPr>
              <a:t>Synchronous sublattice method: </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Data are distributed on all processes.</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Processes are organized as a grid.</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Each process is divided into sectors.</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Simulate in sectors successively.</a:t>
            </a:r>
            <a:endParaRPr lang="zh-CN" altLang="en-US" sz="2400" dirty="0">
              <a:latin typeface="微软雅黑 Light" panose="020B0502040204020203" pitchFamily="34" charset="-122"/>
              <a:ea typeface="微软雅黑 Light" panose="020B0502040204020203" pitchFamily="34" charset="-122"/>
            </a:endParaRPr>
          </a:p>
        </p:txBody>
      </p:sp>
      <p:sp>
        <p:nvSpPr>
          <p:cNvPr id="114" name="矩形 113">
            <a:extLst>
              <a:ext uri="{FF2B5EF4-FFF2-40B4-BE49-F238E27FC236}">
                <a16:creationId xmlns:a16="http://schemas.microsoft.com/office/drawing/2014/main" id="{69FBEE5E-5A1E-400B-B142-DAAAC06D7627}"/>
              </a:ext>
            </a:extLst>
          </p:cNvPr>
          <p:cNvSpPr/>
          <p:nvPr/>
        </p:nvSpPr>
        <p:spPr>
          <a:xfrm>
            <a:off x="9127733" y="3733444"/>
            <a:ext cx="2111598" cy="2002779"/>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矩形 115">
            <a:extLst>
              <a:ext uri="{FF2B5EF4-FFF2-40B4-BE49-F238E27FC236}">
                <a16:creationId xmlns:a16="http://schemas.microsoft.com/office/drawing/2014/main" id="{201146E2-C422-483D-A9D4-0434C986FC90}"/>
              </a:ext>
            </a:extLst>
          </p:cNvPr>
          <p:cNvSpPr/>
          <p:nvPr/>
        </p:nvSpPr>
        <p:spPr>
          <a:xfrm>
            <a:off x="9141274" y="1451906"/>
            <a:ext cx="2098057" cy="1989936"/>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7" name="矩形 116">
            <a:extLst>
              <a:ext uri="{FF2B5EF4-FFF2-40B4-BE49-F238E27FC236}">
                <a16:creationId xmlns:a16="http://schemas.microsoft.com/office/drawing/2014/main" id="{0A863DF4-A58E-4B93-BF0C-1AC688ED39D4}"/>
              </a:ext>
            </a:extLst>
          </p:cNvPr>
          <p:cNvSpPr/>
          <p:nvPr/>
        </p:nvSpPr>
        <p:spPr>
          <a:xfrm>
            <a:off x="6420311" y="3733444"/>
            <a:ext cx="2098057" cy="1989936"/>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90" name="图形 189">
            <a:extLst>
              <a:ext uri="{FF2B5EF4-FFF2-40B4-BE49-F238E27FC236}">
                <a16:creationId xmlns:a16="http://schemas.microsoft.com/office/drawing/2014/main" id="{8CC59DA2-060C-4F4D-AB04-561C0EF22C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09133" y="2941832"/>
            <a:ext cx="637200" cy="637200"/>
          </a:xfrm>
          <a:prstGeom prst="rect">
            <a:avLst/>
          </a:prstGeom>
        </p:spPr>
      </p:pic>
      <p:pic>
        <p:nvPicPr>
          <p:cNvPr id="191" name="图形 190">
            <a:extLst>
              <a:ext uri="{FF2B5EF4-FFF2-40B4-BE49-F238E27FC236}">
                <a16:creationId xmlns:a16="http://schemas.microsoft.com/office/drawing/2014/main" id="{C9FA24A8-D775-436C-AC52-71EEBA080E9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5712" y="5404853"/>
            <a:ext cx="637053" cy="637053"/>
          </a:xfrm>
          <a:prstGeom prst="rect">
            <a:avLst/>
          </a:prstGeom>
        </p:spPr>
      </p:pic>
      <p:pic>
        <p:nvPicPr>
          <p:cNvPr id="192" name="图形 191">
            <a:extLst>
              <a:ext uri="{FF2B5EF4-FFF2-40B4-BE49-F238E27FC236}">
                <a16:creationId xmlns:a16="http://schemas.microsoft.com/office/drawing/2014/main" id="{7E7CCBD5-36DA-4773-9D8C-82CB110095E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04270" y="5314013"/>
            <a:ext cx="637053" cy="637053"/>
          </a:xfrm>
          <a:prstGeom prst="rect">
            <a:avLst/>
          </a:prstGeom>
        </p:spPr>
      </p:pic>
      <p:pic>
        <p:nvPicPr>
          <p:cNvPr id="193" name="图形 192">
            <a:extLst>
              <a:ext uri="{FF2B5EF4-FFF2-40B4-BE49-F238E27FC236}">
                <a16:creationId xmlns:a16="http://schemas.microsoft.com/office/drawing/2014/main" id="{7AD75D39-0F0C-4098-9379-D6773CC9386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02639" y="3001063"/>
            <a:ext cx="637200" cy="637200"/>
          </a:xfrm>
          <a:prstGeom prst="rect">
            <a:avLst/>
          </a:prstGeom>
        </p:spPr>
      </p:pic>
      <p:grpSp>
        <p:nvGrpSpPr>
          <p:cNvPr id="6" name="组合 5">
            <a:extLst>
              <a:ext uri="{FF2B5EF4-FFF2-40B4-BE49-F238E27FC236}">
                <a16:creationId xmlns:a16="http://schemas.microsoft.com/office/drawing/2014/main" id="{BA10C256-FB9D-4825-BFD3-601CFB8F4C1C}"/>
              </a:ext>
            </a:extLst>
          </p:cNvPr>
          <p:cNvGrpSpPr/>
          <p:nvPr/>
        </p:nvGrpSpPr>
        <p:grpSpPr>
          <a:xfrm>
            <a:off x="9473407" y="1556715"/>
            <a:ext cx="1418318" cy="1448183"/>
            <a:chOff x="9391746" y="1630642"/>
            <a:chExt cx="1644269" cy="1678892"/>
          </a:xfrm>
        </p:grpSpPr>
        <p:sp>
          <p:nvSpPr>
            <p:cNvPr id="20" name="立方体 19">
              <a:extLst>
                <a:ext uri="{FF2B5EF4-FFF2-40B4-BE49-F238E27FC236}">
                  <a16:creationId xmlns:a16="http://schemas.microsoft.com/office/drawing/2014/main" id="{6B9C074D-5E2C-443F-B625-7313AFAEC087}"/>
                </a:ext>
              </a:extLst>
            </p:cNvPr>
            <p:cNvSpPr/>
            <p:nvPr/>
          </p:nvSpPr>
          <p:spPr>
            <a:xfrm>
              <a:off x="9655231" y="1649522"/>
              <a:ext cx="644487" cy="644487"/>
            </a:xfrm>
            <a:prstGeom prst="cube">
              <a:avLst/>
            </a:prstGeom>
            <a:solidFill>
              <a:srgbClr val="0070C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立方体 20">
              <a:extLst>
                <a:ext uri="{FF2B5EF4-FFF2-40B4-BE49-F238E27FC236}">
                  <a16:creationId xmlns:a16="http://schemas.microsoft.com/office/drawing/2014/main" id="{04F3AA6C-C633-422C-BEBD-91598749173D}"/>
                </a:ext>
              </a:extLst>
            </p:cNvPr>
            <p:cNvSpPr/>
            <p:nvPr/>
          </p:nvSpPr>
          <p:spPr>
            <a:xfrm>
              <a:off x="10391528" y="1630642"/>
              <a:ext cx="644487" cy="644487"/>
            </a:xfrm>
            <a:prstGeom prst="cube">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立方体 21">
              <a:extLst>
                <a:ext uri="{FF2B5EF4-FFF2-40B4-BE49-F238E27FC236}">
                  <a16:creationId xmlns:a16="http://schemas.microsoft.com/office/drawing/2014/main" id="{5CEFB190-2917-4DC3-BB2C-97D9274D72BE}"/>
                </a:ext>
              </a:extLst>
            </p:cNvPr>
            <p:cNvSpPr/>
            <p:nvPr/>
          </p:nvSpPr>
          <p:spPr>
            <a:xfrm>
              <a:off x="9650643" y="2410344"/>
              <a:ext cx="644487" cy="644487"/>
            </a:xfrm>
            <a:prstGeom prst="cube">
              <a:avLst/>
            </a:prstGeom>
            <a:solidFill>
              <a:srgbClr val="7030A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立方体 23">
              <a:extLst>
                <a:ext uri="{FF2B5EF4-FFF2-40B4-BE49-F238E27FC236}">
                  <a16:creationId xmlns:a16="http://schemas.microsoft.com/office/drawing/2014/main" id="{AF0C3AEE-96CA-4272-B00A-91A7CA7A271F}"/>
                </a:ext>
              </a:extLst>
            </p:cNvPr>
            <p:cNvSpPr/>
            <p:nvPr/>
          </p:nvSpPr>
          <p:spPr>
            <a:xfrm>
              <a:off x="10391527" y="2410343"/>
              <a:ext cx="644487" cy="644487"/>
            </a:xfrm>
            <a:prstGeom prst="cube">
              <a:avLst/>
            </a:prstGeom>
            <a:solidFill>
              <a:schemeClr val="tx1">
                <a:lumMod val="75000"/>
                <a:lumOff val="2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立方体 32">
              <a:extLst>
                <a:ext uri="{FF2B5EF4-FFF2-40B4-BE49-F238E27FC236}">
                  <a16:creationId xmlns:a16="http://schemas.microsoft.com/office/drawing/2014/main" id="{848D77C8-6779-4EE8-8233-07A36D888751}"/>
                </a:ext>
              </a:extLst>
            </p:cNvPr>
            <p:cNvSpPr/>
            <p:nvPr/>
          </p:nvSpPr>
          <p:spPr>
            <a:xfrm>
              <a:off x="9441323" y="1904225"/>
              <a:ext cx="644487" cy="644487"/>
            </a:xfrm>
            <a:prstGeom prst="cube">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立方体 33">
              <a:extLst>
                <a:ext uri="{FF2B5EF4-FFF2-40B4-BE49-F238E27FC236}">
                  <a16:creationId xmlns:a16="http://schemas.microsoft.com/office/drawing/2014/main" id="{36444EC0-E08A-49D2-89ED-EEBEE68AC51B}"/>
                </a:ext>
              </a:extLst>
            </p:cNvPr>
            <p:cNvSpPr/>
            <p:nvPr/>
          </p:nvSpPr>
          <p:spPr>
            <a:xfrm>
              <a:off x="10140893" y="1904226"/>
              <a:ext cx="644487" cy="644487"/>
            </a:xfrm>
            <a:prstGeom prst="cube">
              <a:avLst/>
            </a:prstGeom>
            <a:solidFill>
              <a:schemeClr val="accent2"/>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立方体 34">
              <a:extLst>
                <a:ext uri="{FF2B5EF4-FFF2-40B4-BE49-F238E27FC236}">
                  <a16:creationId xmlns:a16="http://schemas.microsoft.com/office/drawing/2014/main" id="{645B99BC-D515-4597-86B0-DCFFECE4F517}"/>
                </a:ext>
              </a:extLst>
            </p:cNvPr>
            <p:cNvSpPr/>
            <p:nvPr/>
          </p:nvSpPr>
          <p:spPr>
            <a:xfrm>
              <a:off x="9391746" y="2665047"/>
              <a:ext cx="644487" cy="644487"/>
            </a:xfrm>
            <a:prstGeom prst="cube">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立方体 35">
              <a:extLst>
                <a:ext uri="{FF2B5EF4-FFF2-40B4-BE49-F238E27FC236}">
                  <a16:creationId xmlns:a16="http://schemas.microsoft.com/office/drawing/2014/main" id="{488DEC28-A499-4C20-91F3-C42345314371}"/>
                </a:ext>
              </a:extLst>
            </p:cNvPr>
            <p:cNvSpPr/>
            <p:nvPr/>
          </p:nvSpPr>
          <p:spPr>
            <a:xfrm>
              <a:off x="10116104" y="2654029"/>
              <a:ext cx="644487" cy="644487"/>
            </a:xfrm>
            <a:prstGeom prst="cube">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8" name="组合 37">
            <a:extLst>
              <a:ext uri="{FF2B5EF4-FFF2-40B4-BE49-F238E27FC236}">
                <a16:creationId xmlns:a16="http://schemas.microsoft.com/office/drawing/2014/main" id="{C0F85460-8742-4F14-B113-A9910AFA14BE}"/>
              </a:ext>
            </a:extLst>
          </p:cNvPr>
          <p:cNvGrpSpPr/>
          <p:nvPr/>
        </p:nvGrpSpPr>
        <p:grpSpPr>
          <a:xfrm>
            <a:off x="6624134" y="3842599"/>
            <a:ext cx="1411859" cy="1465306"/>
            <a:chOff x="6552782" y="2428756"/>
            <a:chExt cx="1550577" cy="1740535"/>
          </a:xfrm>
        </p:grpSpPr>
        <p:sp>
          <p:nvSpPr>
            <p:cNvPr id="39" name="立方体 38">
              <a:extLst>
                <a:ext uri="{FF2B5EF4-FFF2-40B4-BE49-F238E27FC236}">
                  <a16:creationId xmlns:a16="http://schemas.microsoft.com/office/drawing/2014/main" id="{D223601B-9A5D-48A8-9928-075C9B149528}"/>
                </a:ext>
              </a:extLst>
            </p:cNvPr>
            <p:cNvSpPr/>
            <p:nvPr/>
          </p:nvSpPr>
          <p:spPr>
            <a:xfrm>
              <a:off x="6863382" y="3291562"/>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立方体 39">
              <a:extLst>
                <a:ext uri="{FF2B5EF4-FFF2-40B4-BE49-F238E27FC236}">
                  <a16:creationId xmlns:a16="http://schemas.microsoft.com/office/drawing/2014/main" id="{A8549BB4-05FB-4A02-99C2-08AFB2568ABB}"/>
                </a:ext>
              </a:extLst>
            </p:cNvPr>
            <p:cNvSpPr/>
            <p:nvPr/>
          </p:nvSpPr>
          <p:spPr>
            <a:xfrm>
              <a:off x="7135134" y="3291104"/>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立方体 40">
              <a:extLst>
                <a:ext uri="{FF2B5EF4-FFF2-40B4-BE49-F238E27FC236}">
                  <a16:creationId xmlns:a16="http://schemas.microsoft.com/office/drawing/2014/main" id="{4B674F06-4A59-4DD1-85E7-0B3FB5B61AB9}"/>
                </a:ext>
              </a:extLst>
            </p:cNvPr>
            <p:cNvSpPr/>
            <p:nvPr/>
          </p:nvSpPr>
          <p:spPr>
            <a:xfrm>
              <a:off x="6768362" y="3396349"/>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立方体 41">
              <a:extLst>
                <a:ext uri="{FF2B5EF4-FFF2-40B4-BE49-F238E27FC236}">
                  <a16:creationId xmlns:a16="http://schemas.microsoft.com/office/drawing/2014/main" id="{7D63B443-01A9-456F-8AA8-E42A8943802B}"/>
                </a:ext>
              </a:extLst>
            </p:cNvPr>
            <p:cNvSpPr/>
            <p:nvPr/>
          </p:nvSpPr>
          <p:spPr>
            <a:xfrm>
              <a:off x="7047455" y="3396349"/>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立方体 42">
              <a:extLst>
                <a:ext uri="{FF2B5EF4-FFF2-40B4-BE49-F238E27FC236}">
                  <a16:creationId xmlns:a16="http://schemas.microsoft.com/office/drawing/2014/main" id="{02907493-47B1-4338-9AEE-A1B6A88B7169}"/>
                </a:ext>
              </a:extLst>
            </p:cNvPr>
            <p:cNvSpPr/>
            <p:nvPr/>
          </p:nvSpPr>
          <p:spPr>
            <a:xfrm>
              <a:off x="6860630" y="3024470"/>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立方体 43">
              <a:extLst>
                <a:ext uri="{FF2B5EF4-FFF2-40B4-BE49-F238E27FC236}">
                  <a16:creationId xmlns:a16="http://schemas.microsoft.com/office/drawing/2014/main" id="{3553687A-3042-429E-9AED-2B54A22EAC65}"/>
                </a:ext>
              </a:extLst>
            </p:cNvPr>
            <p:cNvSpPr/>
            <p:nvPr/>
          </p:nvSpPr>
          <p:spPr>
            <a:xfrm>
              <a:off x="7132382" y="3024012"/>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立方体 44">
              <a:extLst>
                <a:ext uri="{FF2B5EF4-FFF2-40B4-BE49-F238E27FC236}">
                  <a16:creationId xmlns:a16="http://schemas.microsoft.com/office/drawing/2014/main" id="{75A99C03-35A3-405B-AA1F-34A8F46B422F}"/>
                </a:ext>
              </a:extLst>
            </p:cNvPr>
            <p:cNvSpPr/>
            <p:nvPr/>
          </p:nvSpPr>
          <p:spPr>
            <a:xfrm>
              <a:off x="6765610" y="3129257"/>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立方体 45">
              <a:extLst>
                <a:ext uri="{FF2B5EF4-FFF2-40B4-BE49-F238E27FC236}">
                  <a16:creationId xmlns:a16="http://schemas.microsoft.com/office/drawing/2014/main" id="{44DDF2E1-5347-4687-A67C-4A581595E3A2}"/>
                </a:ext>
              </a:extLst>
            </p:cNvPr>
            <p:cNvSpPr/>
            <p:nvPr/>
          </p:nvSpPr>
          <p:spPr>
            <a:xfrm>
              <a:off x="7044703" y="3129257"/>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立方体 46">
              <a:extLst>
                <a:ext uri="{FF2B5EF4-FFF2-40B4-BE49-F238E27FC236}">
                  <a16:creationId xmlns:a16="http://schemas.microsoft.com/office/drawing/2014/main" id="{B73CBBA2-A18D-496E-A370-139A034C6034}"/>
                </a:ext>
              </a:extLst>
            </p:cNvPr>
            <p:cNvSpPr/>
            <p:nvPr/>
          </p:nvSpPr>
          <p:spPr>
            <a:xfrm>
              <a:off x="7503857" y="3292718"/>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立方体 47">
              <a:extLst>
                <a:ext uri="{FF2B5EF4-FFF2-40B4-BE49-F238E27FC236}">
                  <a16:creationId xmlns:a16="http://schemas.microsoft.com/office/drawing/2014/main" id="{BF8E07D4-6758-473C-944C-DB27A5C879EE}"/>
                </a:ext>
              </a:extLst>
            </p:cNvPr>
            <p:cNvSpPr/>
            <p:nvPr/>
          </p:nvSpPr>
          <p:spPr>
            <a:xfrm>
              <a:off x="7775609" y="3292260"/>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立方体 48">
              <a:extLst>
                <a:ext uri="{FF2B5EF4-FFF2-40B4-BE49-F238E27FC236}">
                  <a16:creationId xmlns:a16="http://schemas.microsoft.com/office/drawing/2014/main" id="{14D3FA7E-3E61-40CA-B8F3-BC1AB4C9EF96}"/>
                </a:ext>
              </a:extLst>
            </p:cNvPr>
            <p:cNvSpPr/>
            <p:nvPr/>
          </p:nvSpPr>
          <p:spPr>
            <a:xfrm>
              <a:off x="7408837" y="3397505"/>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立方体 49">
              <a:extLst>
                <a:ext uri="{FF2B5EF4-FFF2-40B4-BE49-F238E27FC236}">
                  <a16:creationId xmlns:a16="http://schemas.microsoft.com/office/drawing/2014/main" id="{BE3C0882-D7F4-4E0D-8D34-80036DDBF3E8}"/>
                </a:ext>
              </a:extLst>
            </p:cNvPr>
            <p:cNvSpPr/>
            <p:nvPr/>
          </p:nvSpPr>
          <p:spPr>
            <a:xfrm>
              <a:off x="7687930" y="3397505"/>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立方体 53">
              <a:extLst>
                <a:ext uri="{FF2B5EF4-FFF2-40B4-BE49-F238E27FC236}">
                  <a16:creationId xmlns:a16="http://schemas.microsoft.com/office/drawing/2014/main" id="{3EA179D4-34A0-4B83-8E19-B9EA3CF926FE}"/>
                </a:ext>
              </a:extLst>
            </p:cNvPr>
            <p:cNvSpPr/>
            <p:nvPr/>
          </p:nvSpPr>
          <p:spPr>
            <a:xfrm>
              <a:off x="7501105" y="3025626"/>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立方体 54">
              <a:extLst>
                <a:ext uri="{FF2B5EF4-FFF2-40B4-BE49-F238E27FC236}">
                  <a16:creationId xmlns:a16="http://schemas.microsoft.com/office/drawing/2014/main" id="{42C9A334-6EB0-4C75-9390-DB06CFEE8E0B}"/>
                </a:ext>
              </a:extLst>
            </p:cNvPr>
            <p:cNvSpPr/>
            <p:nvPr/>
          </p:nvSpPr>
          <p:spPr>
            <a:xfrm>
              <a:off x="7772857" y="3025168"/>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立方体 55">
              <a:extLst>
                <a:ext uri="{FF2B5EF4-FFF2-40B4-BE49-F238E27FC236}">
                  <a16:creationId xmlns:a16="http://schemas.microsoft.com/office/drawing/2014/main" id="{EF3ED1CC-755A-4BFE-9F4D-0D477AC5E83D}"/>
                </a:ext>
              </a:extLst>
            </p:cNvPr>
            <p:cNvSpPr/>
            <p:nvPr/>
          </p:nvSpPr>
          <p:spPr>
            <a:xfrm>
              <a:off x="7406085" y="3130413"/>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立方体 56">
              <a:extLst>
                <a:ext uri="{FF2B5EF4-FFF2-40B4-BE49-F238E27FC236}">
                  <a16:creationId xmlns:a16="http://schemas.microsoft.com/office/drawing/2014/main" id="{6B090C37-C1F1-4949-9E43-47186BDD0138}"/>
                </a:ext>
              </a:extLst>
            </p:cNvPr>
            <p:cNvSpPr/>
            <p:nvPr/>
          </p:nvSpPr>
          <p:spPr>
            <a:xfrm>
              <a:off x="7685178" y="3130413"/>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立方体 57">
              <a:extLst>
                <a:ext uri="{FF2B5EF4-FFF2-40B4-BE49-F238E27FC236}">
                  <a16:creationId xmlns:a16="http://schemas.microsoft.com/office/drawing/2014/main" id="{65F931A8-1A16-4F94-B600-0ED0893CCCCF}"/>
                </a:ext>
              </a:extLst>
            </p:cNvPr>
            <p:cNvSpPr/>
            <p:nvPr/>
          </p:nvSpPr>
          <p:spPr>
            <a:xfrm>
              <a:off x="6889673" y="2698334"/>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立方体 58">
              <a:extLst>
                <a:ext uri="{FF2B5EF4-FFF2-40B4-BE49-F238E27FC236}">
                  <a16:creationId xmlns:a16="http://schemas.microsoft.com/office/drawing/2014/main" id="{939A85CA-8C78-414B-9D14-27910985F76D}"/>
                </a:ext>
              </a:extLst>
            </p:cNvPr>
            <p:cNvSpPr/>
            <p:nvPr/>
          </p:nvSpPr>
          <p:spPr>
            <a:xfrm>
              <a:off x="7161425" y="2697876"/>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立方体 59">
              <a:extLst>
                <a:ext uri="{FF2B5EF4-FFF2-40B4-BE49-F238E27FC236}">
                  <a16:creationId xmlns:a16="http://schemas.microsoft.com/office/drawing/2014/main" id="{F42FE4C1-F68B-4EC9-A1C2-571F1AC90190}"/>
                </a:ext>
              </a:extLst>
            </p:cNvPr>
            <p:cNvSpPr/>
            <p:nvPr/>
          </p:nvSpPr>
          <p:spPr>
            <a:xfrm>
              <a:off x="6794653" y="2803121"/>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立方体 60">
              <a:extLst>
                <a:ext uri="{FF2B5EF4-FFF2-40B4-BE49-F238E27FC236}">
                  <a16:creationId xmlns:a16="http://schemas.microsoft.com/office/drawing/2014/main" id="{15F6D678-033D-4A63-8428-84F6710C636C}"/>
                </a:ext>
              </a:extLst>
            </p:cNvPr>
            <p:cNvSpPr/>
            <p:nvPr/>
          </p:nvSpPr>
          <p:spPr>
            <a:xfrm>
              <a:off x="7073746" y="2803121"/>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立方体 61">
              <a:extLst>
                <a:ext uri="{FF2B5EF4-FFF2-40B4-BE49-F238E27FC236}">
                  <a16:creationId xmlns:a16="http://schemas.microsoft.com/office/drawing/2014/main" id="{C9EA0312-A172-4F30-9710-BA2FC2A4764E}"/>
                </a:ext>
              </a:extLst>
            </p:cNvPr>
            <p:cNvSpPr/>
            <p:nvPr/>
          </p:nvSpPr>
          <p:spPr>
            <a:xfrm>
              <a:off x="6886921" y="2431242"/>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立方体 62">
              <a:extLst>
                <a:ext uri="{FF2B5EF4-FFF2-40B4-BE49-F238E27FC236}">
                  <a16:creationId xmlns:a16="http://schemas.microsoft.com/office/drawing/2014/main" id="{E38BD059-C38A-4B28-BBB5-20D24EB1B193}"/>
                </a:ext>
              </a:extLst>
            </p:cNvPr>
            <p:cNvSpPr/>
            <p:nvPr/>
          </p:nvSpPr>
          <p:spPr>
            <a:xfrm>
              <a:off x="7158673" y="2430784"/>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立方体 63">
              <a:extLst>
                <a:ext uri="{FF2B5EF4-FFF2-40B4-BE49-F238E27FC236}">
                  <a16:creationId xmlns:a16="http://schemas.microsoft.com/office/drawing/2014/main" id="{D2F9692A-ED1D-4912-A402-40749A9744E2}"/>
                </a:ext>
              </a:extLst>
            </p:cNvPr>
            <p:cNvSpPr/>
            <p:nvPr/>
          </p:nvSpPr>
          <p:spPr>
            <a:xfrm>
              <a:off x="6791901" y="2536029"/>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立方体 64">
              <a:extLst>
                <a:ext uri="{FF2B5EF4-FFF2-40B4-BE49-F238E27FC236}">
                  <a16:creationId xmlns:a16="http://schemas.microsoft.com/office/drawing/2014/main" id="{2DB0AA76-F9C3-47B4-AB1D-DEDD6AFEB5B2}"/>
                </a:ext>
              </a:extLst>
            </p:cNvPr>
            <p:cNvSpPr/>
            <p:nvPr/>
          </p:nvSpPr>
          <p:spPr>
            <a:xfrm>
              <a:off x="7070994" y="2536029"/>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立方体 65">
              <a:extLst>
                <a:ext uri="{FF2B5EF4-FFF2-40B4-BE49-F238E27FC236}">
                  <a16:creationId xmlns:a16="http://schemas.microsoft.com/office/drawing/2014/main" id="{61BDD8AC-CE90-40F8-90F0-44AA7B8B1404}"/>
                </a:ext>
              </a:extLst>
            </p:cNvPr>
            <p:cNvSpPr/>
            <p:nvPr/>
          </p:nvSpPr>
          <p:spPr>
            <a:xfrm>
              <a:off x="7503857" y="2696306"/>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立方体 66">
              <a:extLst>
                <a:ext uri="{FF2B5EF4-FFF2-40B4-BE49-F238E27FC236}">
                  <a16:creationId xmlns:a16="http://schemas.microsoft.com/office/drawing/2014/main" id="{83950B53-E42C-494B-9AAB-4685900F310D}"/>
                </a:ext>
              </a:extLst>
            </p:cNvPr>
            <p:cNvSpPr/>
            <p:nvPr/>
          </p:nvSpPr>
          <p:spPr>
            <a:xfrm>
              <a:off x="7775609" y="2695848"/>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立方体 67">
              <a:extLst>
                <a:ext uri="{FF2B5EF4-FFF2-40B4-BE49-F238E27FC236}">
                  <a16:creationId xmlns:a16="http://schemas.microsoft.com/office/drawing/2014/main" id="{A76FBA66-0F56-44A2-8642-3A186312B483}"/>
                </a:ext>
              </a:extLst>
            </p:cNvPr>
            <p:cNvSpPr/>
            <p:nvPr/>
          </p:nvSpPr>
          <p:spPr>
            <a:xfrm>
              <a:off x="7408837" y="2801093"/>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立方体 68">
              <a:extLst>
                <a:ext uri="{FF2B5EF4-FFF2-40B4-BE49-F238E27FC236}">
                  <a16:creationId xmlns:a16="http://schemas.microsoft.com/office/drawing/2014/main" id="{12D1E9EF-3BE4-4BBA-AA4C-FA1F0075E98F}"/>
                </a:ext>
              </a:extLst>
            </p:cNvPr>
            <p:cNvSpPr/>
            <p:nvPr/>
          </p:nvSpPr>
          <p:spPr>
            <a:xfrm>
              <a:off x="7687930" y="2801093"/>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立方体 69">
              <a:extLst>
                <a:ext uri="{FF2B5EF4-FFF2-40B4-BE49-F238E27FC236}">
                  <a16:creationId xmlns:a16="http://schemas.microsoft.com/office/drawing/2014/main" id="{DCF20012-08FD-4E7B-A970-CC1E2B28DB49}"/>
                </a:ext>
              </a:extLst>
            </p:cNvPr>
            <p:cNvSpPr/>
            <p:nvPr/>
          </p:nvSpPr>
          <p:spPr>
            <a:xfrm>
              <a:off x="7501105" y="2429214"/>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立方体 70">
              <a:extLst>
                <a:ext uri="{FF2B5EF4-FFF2-40B4-BE49-F238E27FC236}">
                  <a16:creationId xmlns:a16="http://schemas.microsoft.com/office/drawing/2014/main" id="{81CEF6E8-F9C1-4499-8A65-5D9C1A3A234A}"/>
                </a:ext>
              </a:extLst>
            </p:cNvPr>
            <p:cNvSpPr/>
            <p:nvPr/>
          </p:nvSpPr>
          <p:spPr>
            <a:xfrm>
              <a:off x="7772857" y="2428756"/>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立方体 71">
              <a:extLst>
                <a:ext uri="{FF2B5EF4-FFF2-40B4-BE49-F238E27FC236}">
                  <a16:creationId xmlns:a16="http://schemas.microsoft.com/office/drawing/2014/main" id="{FF1060F1-BD79-444A-89EA-AC9F847C267B}"/>
                </a:ext>
              </a:extLst>
            </p:cNvPr>
            <p:cNvSpPr/>
            <p:nvPr/>
          </p:nvSpPr>
          <p:spPr>
            <a:xfrm>
              <a:off x="7406085" y="2534001"/>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立方体 72">
              <a:extLst>
                <a:ext uri="{FF2B5EF4-FFF2-40B4-BE49-F238E27FC236}">
                  <a16:creationId xmlns:a16="http://schemas.microsoft.com/office/drawing/2014/main" id="{236A927A-00C6-41D8-89CD-D442AB3BCE45}"/>
                </a:ext>
              </a:extLst>
            </p:cNvPr>
            <p:cNvSpPr/>
            <p:nvPr/>
          </p:nvSpPr>
          <p:spPr>
            <a:xfrm>
              <a:off x="7685178" y="2534001"/>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立方体 73">
              <a:extLst>
                <a:ext uri="{FF2B5EF4-FFF2-40B4-BE49-F238E27FC236}">
                  <a16:creationId xmlns:a16="http://schemas.microsoft.com/office/drawing/2014/main" id="{CEE06C3D-D9F8-464B-9A2A-F47F332B2602}"/>
                </a:ext>
              </a:extLst>
            </p:cNvPr>
            <p:cNvSpPr/>
            <p:nvPr/>
          </p:nvSpPr>
          <p:spPr>
            <a:xfrm>
              <a:off x="6681501" y="2959080"/>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立方体 74">
              <a:extLst>
                <a:ext uri="{FF2B5EF4-FFF2-40B4-BE49-F238E27FC236}">
                  <a16:creationId xmlns:a16="http://schemas.microsoft.com/office/drawing/2014/main" id="{90E86742-9EFC-41FF-A365-A772F9F228D3}"/>
                </a:ext>
              </a:extLst>
            </p:cNvPr>
            <p:cNvSpPr/>
            <p:nvPr/>
          </p:nvSpPr>
          <p:spPr>
            <a:xfrm>
              <a:off x="6953253" y="2958622"/>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立方体 75">
              <a:extLst>
                <a:ext uri="{FF2B5EF4-FFF2-40B4-BE49-F238E27FC236}">
                  <a16:creationId xmlns:a16="http://schemas.microsoft.com/office/drawing/2014/main" id="{5F036AF9-3926-4447-AF4A-1FC6EA03C0A5}"/>
                </a:ext>
              </a:extLst>
            </p:cNvPr>
            <p:cNvSpPr/>
            <p:nvPr/>
          </p:nvSpPr>
          <p:spPr>
            <a:xfrm>
              <a:off x="6586481" y="3063867"/>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立方体 76">
              <a:extLst>
                <a:ext uri="{FF2B5EF4-FFF2-40B4-BE49-F238E27FC236}">
                  <a16:creationId xmlns:a16="http://schemas.microsoft.com/office/drawing/2014/main" id="{6BE7F3F4-71D1-4A40-BF69-A9A2FA170D8A}"/>
                </a:ext>
              </a:extLst>
            </p:cNvPr>
            <p:cNvSpPr/>
            <p:nvPr/>
          </p:nvSpPr>
          <p:spPr>
            <a:xfrm>
              <a:off x="6865574" y="3063867"/>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立方体 77">
              <a:extLst>
                <a:ext uri="{FF2B5EF4-FFF2-40B4-BE49-F238E27FC236}">
                  <a16:creationId xmlns:a16="http://schemas.microsoft.com/office/drawing/2014/main" id="{4343CA47-90EA-46F6-B274-8B098D7BF45E}"/>
                </a:ext>
              </a:extLst>
            </p:cNvPr>
            <p:cNvSpPr/>
            <p:nvPr/>
          </p:nvSpPr>
          <p:spPr>
            <a:xfrm>
              <a:off x="6678749" y="2691988"/>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立方体 78">
              <a:extLst>
                <a:ext uri="{FF2B5EF4-FFF2-40B4-BE49-F238E27FC236}">
                  <a16:creationId xmlns:a16="http://schemas.microsoft.com/office/drawing/2014/main" id="{CFBE7BCD-A8DD-4FE6-970B-8A3C7FB2FA0B}"/>
                </a:ext>
              </a:extLst>
            </p:cNvPr>
            <p:cNvSpPr/>
            <p:nvPr/>
          </p:nvSpPr>
          <p:spPr>
            <a:xfrm>
              <a:off x="6950501" y="2691530"/>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立方体 79">
              <a:extLst>
                <a:ext uri="{FF2B5EF4-FFF2-40B4-BE49-F238E27FC236}">
                  <a16:creationId xmlns:a16="http://schemas.microsoft.com/office/drawing/2014/main" id="{44E6B368-0017-4E31-B034-28EFC7737E4F}"/>
                </a:ext>
              </a:extLst>
            </p:cNvPr>
            <p:cNvSpPr/>
            <p:nvPr/>
          </p:nvSpPr>
          <p:spPr>
            <a:xfrm>
              <a:off x="6583729" y="2796775"/>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立方体 80">
              <a:extLst>
                <a:ext uri="{FF2B5EF4-FFF2-40B4-BE49-F238E27FC236}">
                  <a16:creationId xmlns:a16="http://schemas.microsoft.com/office/drawing/2014/main" id="{302E7D71-0A5B-4598-822F-4F27C4E56434}"/>
                </a:ext>
              </a:extLst>
            </p:cNvPr>
            <p:cNvSpPr/>
            <p:nvPr/>
          </p:nvSpPr>
          <p:spPr>
            <a:xfrm>
              <a:off x="6862822" y="2796775"/>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立方体 81">
              <a:extLst>
                <a:ext uri="{FF2B5EF4-FFF2-40B4-BE49-F238E27FC236}">
                  <a16:creationId xmlns:a16="http://schemas.microsoft.com/office/drawing/2014/main" id="{4C6315EC-A910-4479-B45C-2B1E64A884C3}"/>
                </a:ext>
              </a:extLst>
            </p:cNvPr>
            <p:cNvSpPr/>
            <p:nvPr/>
          </p:nvSpPr>
          <p:spPr>
            <a:xfrm>
              <a:off x="7321387" y="2963398"/>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立方体 82">
              <a:extLst>
                <a:ext uri="{FF2B5EF4-FFF2-40B4-BE49-F238E27FC236}">
                  <a16:creationId xmlns:a16="http://schemas.microsoft.com/office/drawing/2014/main" id="{6586143F-0CB0-4B38-8054-F89339AA451B}"/>
                </a:ext>
              </a:extLst>
            </p:cNvPr>
            <p:cNvSpPr/>
            <p:nvPr/>
          </p:nvSpPr>
          <p:spPr>
            <a:xfrm>
              <a:off x="7593139" y="2962940"/>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立方体 83">
              <a:extLst>
                <a:ext uri="{FF2B5EF4-FFF2-40B4-BE49-F238E27FC236}">
                  <a16:creationId xmlns:a16="http://schemas.microsoft.com/office/drawing/2014/main" id="{346D126D-42F4-431C-B312-71E9036348E6}"/>
                </a:ext>
              </a:extLst>
            </p:cNvPr>
            <p:cNvSpPr/>
            <p:nvPr/>
          </p:nvSpPr>
          <p:spPr>
            <a:xfrm>
              <a:off x="7226367" y="3068185"/>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立方体 84">
              <a:extLst>
                <a:ext uri="{FF2B5EF4-FFF2-40B4-BE49-F238E27FC236}">
                  <a16:creationId xmlns:a16="http://schemas.microsoft.com/office/drawing/2014/main" id="{326678C3-DAAB-4A9A-ABC8-029DAEE8129B}"/>
                </a:ext>
              </a:extLst>
            </p:cNvPr>
            <p:cNvSpPr/>
            <p:nvPr/>
          </p:nvSpPr>
          <p:spPr>
            <a:xfrm>
              <a:off x="7505460" y="3068185"/>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立方体 85">
              <a:extLst>
                <a:ext uri="{FF2B5EF4-FFF2-40B4-BE49-F238E27FC236}">
                  <a16:creationId xmlns:a16="http://schemas.microsoft.com/office/drawing/2014/main" id="{A7AEFDBA-6B53-4CBB-BC95-A28E95BBE5F4}"/>
                </a:ext>
              </a:extLst>
            </p:cNvPr>
            <p:cNvSpPr/>
            <p:nvPr/>
          </p:nvSpPr>
          <p:spPr>
            <a:xfrm>
              <a:off x="7318635" y="2696306"/>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立方体 86">
              <a:extLst>
                <a:ext uri="{FF2B5EF4-FFF2-40B4-BE49-F238E27FC236}">
                  <a16:creationId xmlns:a16="http://schemas.microsoft.com/office/drawing/2014/main" id="{EA1D59B1-811A-42EC-94AA-CEC437F27FE1}"/>
                </a:ext>
              </a:extLst>
            </p:cNvPr>
            <p:cNvSpPr/>
            <p:nvPr/>
          </p:nvSpPr>
          <p:spPr>
            <a:xfrm>
              <a:off x="7590387" y="2695848"/>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立方体 87">
              <a:extLst>
                <a:ext uri="{FF2B5EF4-FFF2-40B4-BE49-F238E27FC236}">
                  <a16:creationId xmlns:a16="http://schemas.microsoft.com/office/drawing/2014/main" id="{924AF220-3A10-43B1-BA83-35DB3C784A1D}"/>
                </a:ext>
              </a:extLst>
            </p:cNvPr>
            <p:cNvSpPr/>
            <p:nvPr/>
          </p:nvSpPr>
          <p:spPr>
            <a:xfrm>
              <a:off x="7223615" y="2801093"/>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立方体 88">
              <a:extLst>
                <a:ext uri="{FF2B5EF4-FFF2-40B4-BE49-F238E27FC236}">
                  <a16:creationId xmlns:a16="http://schemas.microsoft.com/office/drawing/2014/main" id="{8A0B9AE3-D0FE-4C47-B03B-E89166B19AFD}"/>
                </a:ext>
              </a:extLst>
            </p:cNvPr>
            <p:cNvSpPr/>
            <p:nvPr/>
          </p:nvSpPr>
          <p:spPr>
            <a:xfrm>
              <a:off x="7502708" y="2801093"/>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立方体 89">
              <a:extLst>
                <a:ext uri="{FF2B5EF4-FFF2-40B4-BE49-F238E27FC236}">
                  <a16:creationId xmlns:a16="http://schemas.microsoft.com/office/drawing/2014/main" id="{C3D95614-E937-4A37-B637-3A98303B68D6}"/>
                </a:ext>
              </a:extLst>
            </p:cNvPr>
            <p:cNvSpPr/>
            <p:nvPr/>
          </p:nvSpPr>
          <p:spPr>
            <a:xfrm>
              <a:off x="6650554" y="3736754"/>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立方体 90">
              <a:extLst>
                <a:ext uri="{FF2B5EF4-FFF2-40B4-BE49-F238E27FC236}">
                  <a16:creationId xmlns:a16="http://schemas.microsoft.com/office/drawing/2014/main" id="{F0C3D278-C72A-483D-B196-D1487888D841}"/>
                </a:ext>
              </a:extLst>
            </p:cNvPr>
            <p:cNvSpPr/>
            <p:nvPr/>
          </p:nvSpPr>
          <p:spPr>
            <a:xfrm>
              <a:off x="6922306" y="3736296"/>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立方体 91">
              <a:extLst>
                <a:ext uri="{FF2B5EF4-FFF2-40B4-BE49-F238E27FC236}">
                  <a16:creationId xmlns:a16="http://schemas.microsoft.com/office/drawing/2014/main" id="{F13D4A71-3124-4F4B-9E2F-61DC428FD7A3}"/>
                </a:ext>
              </a:extLst>
            </p:cNvPr>
            <p:cNvSpPr/>
            <p:nvPr/>
          </p:nvSpPr>
          <p:spPr>
            <a:xfrm>
              <a:off x="6555534" y="3841541"/>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立方体 92">
              <a:extLst>
                <a:ext uri="{FF2B5EF4-FFF2-40B4-BE49-F238E27FC236}">
                  <a16:creationId xmlns:a16="http://schemas.microsoft.com/office/drawing/2014/main" id="{E49C7DF8-2A6D-4A2B-BAAF-772A06343C34}"/>
                </a:ext>
              </a:extLst>
            </p:cNvPr>
            <p:cNvSpPr/>
            <p:nvPr/>
          </p:nvSpPr>
          <p:spPr>
            <a:xfrm>
              <a:off x="6834627" y="3841541"/>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立方体 93">
              <a:extLst>
                <a:ext uri="{FF2B5EF4-FFF2-40B4-BE49-F238E27FC236}">
                  <a16:creationId xmlns:a16="http://schemas.microsoft.com/office/drawing/2014/main" id="{2BB57EC0-6A4A-45CD-8B3E-1F2ACFE7D6BF}"/>
                </a:ext>
              </a:extLst>
            </p:cNvPr>
            <p:cNvSpPr/>
            <p:nvPr/>
          </p:nvSpPr>
          <p:spPr>
            <a:xfrm>
              <a:off x="6647802" y="3469662"/>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5" name="立方体 94">
              <a:extLst>
                <a:ext uri="{FF2B5EF4-FFF2-40B4-BE49-F238E27FC236}">
                  <a16:creationId xmlns:a16="http://schemas.microsoft.com/office/drawing/2014/main" id="{D65E5848-8F97-4AB5-8A99-8A5C21495DC7}"/>
                </a:ext>
              </a:extLst>
            </p:cNvPr>
            <p:cNvSpPr/>
            <p:nvPr/>
          </p:nvSpPr>
          <p:spPr>
            <a:xfrm>
              <a:off x="6919554" y="3469204"/>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立方体 95">
              <a:extLst>
                <a:ext uri="{FF2B5EF4-FFF2-40B4-BE49-F238E27FC236}">
                  <a16:creationId xmlns:a16="http://schemas.microsoft.com/office/drawing/2014/main" id="{AC9828CB-EAAE-4B95-891B-1527F13F48D0}"/>
                </a:ext>
              </a:extLst>
            </p:cNvPr>
            <p:cNvSpPr/>
            <p:nvPr/>
          </p:nvSpPr>
          <p:spPr>
            <a:xfrm>
              <a:off x="6552782" y="3574449"/>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立方体 96">
              <a:extLst>
                <a:ext uri="{FF2B5EF4-FFF2-40B4-BE49-F238E27FC236}">
                  <a16:creationId xmlns:a16="http://schemas.microsoft.com/office/drawing/2014/main" id="{539460F2-F621-4BFA-AB94-33E62B1884AC}"/>
                </a:ext>
              </a:extLst>
            </p:cNvPr>
            <p:cNvSpPr/>
            <p:nvPr/>
          </p:nvSpPr>
          <p:spPr>
            <a:xfrm>
              <a:off x="6831875" y="3574449"/>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立方体 97">
              <a:extLst>
                <a:ext uri="{FF2B5EF4-FFF2-40B4-BE49-F238E27FC236}">
                  <a16:creationId xmlns:a16="http://schemas.microsoft.com/office/drawing/2014/main" id="{03F549D9-9608-4CD1-A482-415406FBBC87}"/>
                </a:ext>
              </a:extLst>
            </p:cNvPr>
            <p:cNvSpPr/>
            <p:nvPr/>
          </p:nvSpPr>
          <p:spPr>
            <a:xfrm>
              <a:off x="7333564" y="3736754"/>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立方体 98">
              <a:extLst>
                <a:ext uri="{FF2B5EF4-FFF2-40B4-BE49-F238E27FC236}">
                  <a16:creationId xmlns:a16="http://schemas.microsoft.com/office/drawing/2014/main" id="{07FDE4D3-7D5A-420E-8D30-4EBA6BFA1444}"/>
                </a:ext>
              </a:extLst>
            </p:cNvPr>
            <p:cNvSpPr/>
            <p:nvPr/>
          </p:nvSpPr>
          <p:spPr>
            <a:xfrm>
              <a:off x="7605316" y="3736296"/>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 name="立方体 99">
              <a:extLst>
                <a:ext uri="{FF2B5EF4-FFF2-40B4-BE49-F238E27FC236}">
                  <a16:creationId xmlns:a16="http://schemas.microsoft.com/office/drawing/2014/main" id="{322C71C5-D70F-4F28-A0CE-8541FC6ACD1F}"/>
                </a:ext>
              </a:extLst>
            </p:cNvPr>
            <p:cNvSpPr/>
            <p:nvPr/>
          </p:nvSpPr>
          <p:spPr>
            <a:xfrm>
              <a:off x="7238544" y="3841541"/>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1" name="立方体 100">
              <a:extLst>
                <a:ext uri="{FF2B5EF4-FFF2-40B4-BE49-F238E27FC236}">
                  <a16:creationId xmlns:a16="http://schemas.microsoft.com/office/drawing/2014/main" id="{80B324AB-0AED-4B8D-9426-EE0AF1AEE396}"/>
                </a:ext>
              </a:extLst>
            </p:cNvPr>
            <p:cNvSpPr/>
            <p:nvPr/>
          </p:nvSpPr>
          <p:spPr>
            <a:xfrm>
              <a:off x="7517637" y="3841541"/>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 name="立方体 101">
              <a:extLst>
                <a:ext uri="{FF2B5EF4-FFF2-40B4-BE49-F238E27FC236}">
                  <a16:creationId xmlns:a16="http://schemas.microsoft.com/office/drawing/2014/main" id="{EA81798D-259F-4774-9FB1-E8E9FFF7C22A}"/>
                </a:ext>
              </a:extLst>
            </p:cNvPr>
            <p:cNvSpPr/>
            <p:nvPr/>
          </p:nvSpPr>
          <p:spPr>
            <a:xfrm>
              <a:off x="7330812" y="3469662"/>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立方体 102">
              <a:extLst>
                <a:ext uri="{FF2B5EF4-FFF2-40B4-BE49-F238E27FC236}">
                  <a16:creationId xmlns:a16="http://schemas.microsoft.com/office/drawing/2014/main" id="{9F63B6BA-8DD9-408B-AF73-B7E1C605527A}"/>
                </a:ext>
              </a:extLst>
            </p:cNvPr>
            <p:cNvSpPr/>
            <p:nvPr/>
          </p:nvSpPr>
          <p:spPr>
            <a:xfrm>
              <a:off x="7602564" y="3469204"/>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立方体 103">
              <a:extLst>
                <a:ext uri="{FF2B5EF4-FFF2-40B4-BE49-F238E27FC236}">
                  <a16:creationId xmlns:a16="http://schemas.microsoft.com/office/drawing/2014/main" id="{AE711E97-C6E4-4682-9E8A-2393A75084DE}"/>
                </a:ext>
              </a:extLst>
            </p:cNvPr>
            <p:cNvSpPr/>
            <p:nvPr/>
          </p:nvSpPr>
          <p:spPr>
            <a:xfrm>
              <a:off x="7235792" y="3574449"/>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9" name="立方体 108">
              <a:extLst>
                <a:ext uri="{FF2B5EF4-FFF2-40B4-BE49-F238E27FC236}">
                  <a16:creationId xmlns:a16="http://schemas.microsoft.com/office/drawing/2014/main" id="{D2CFC084-1348-45EC-BBF1-CF8E1B9180A4}"/>
                </a:ext>
              </a:extLst>
            </p:cNvPr>
            <p:cNvSpPr/>
            <p:nvPr/>
          </p:nvSpPr>
          <p:spPr>
            <a:xfrm>
              <a:off x="7514885" y="3574449"/>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94" name="组合 193">
            <a:extLst>
              <a:ext uri="{FF2B5EF4-FFF2-40B4-BE49-F238E27FC236}">
                <a16:creationId xmlns:a16="http://schemas.microsoft.com/office/drawing/2014/main" id="{2A84DC2C-B141-4651-B28E-E3D69E83E34C}"/>
              </a:ext>
            </a:extLst>
          </p:cNvPr>
          <p:cNvGrpSpPr/>
          <p:nvPr/>
        </p:nvGrpSpPr>
        <p:grpSpPr>
          <a:xfrm>
            <a:off x="9413464" y="3842597"/>
            <a:ext cx="1478266" cy="1534223"/>
            <a:chOff x="6552781" y="2428756"/>
            <a:chExt cx="1550578" cy="1740535"/>
          </a:xfrm>
        </p:grpSpPr>
        <p:sp>
          <p:nvSpPr>
            <p:cNvPr id="195" name="立方体 194">
              <a:extLst>
                <a:ext uri="{FF2B5EF4-FFF2-40B4-BE49-F238E27FC236}">
                  <a16:creationId xmlns:a16="http://schemas.microsoft.com/office/drawing/2014/main" id="{58A61663-DF17-48AD-837E-BAA189BE50CD}"/>
                </a:ext>
              </a:extLst>
            </p:cNvPr>
            <p:cNvSpPr/>
            <p:nvPr/>
          </p:nvSpPr>
          <p:spPr>
            <a:xfrm>
              <a:off x="6863382" y="3291562"/>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6" name="立方体 195">
              <a:extLst>
                <a:ext uri="{FF2B5EF4-FFF2-40B4-BE49-F238E27FC236}">
                  <a16:creationId xmlns:a16="http://schemas.microsoft.com/office/drawing/2014/main" id="{CD6E8635-894F-4113-A37A-DCCB5785652E}"/>
                </a:ext>
              </a:extLst>
            </p:cNvPr>
            <p:cNvSpPr/>
            <p:nvPr/>
          </p:nvSpPr>
          <p:spPr>
            <a:xfrm>
              <a:off x="7135134" y="3291104"/>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立方体 196">
              <a:extLst>
                <a:ext uri="{FF2B5EF4-FFF2-40B4-BE49-F238E27FC236}">
                  <a16:creationId xmlns:a16="http://schemas.microsoft.com/office/drawing/2014/main" id="{0C4CA2F4-CE3E-4070-A911-D6C21A41596C}"/>
                </a:ext>
              </a:extLst>
            </p:cNvPr>
            <p:cNvSpPr/>
            <p:nvPr/>
          </p:nvSpPr>
          <p:spPr>
            <a:xfrm>
              <a:off x="6768362" y="3396349"/>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8" name="立方体 197">
              <a:extLst>
                <a:ext uri="{FF2B5EF4-FFF2-40B4-BE49-F238E27FC236}">
                  <a16:creationId xmlns:a16="http://schemas.microsoft.com/office/drawing/2014/main" id="{43C5F091-91C9-4F61-B285-024C98FD8CBE}"/>
                </a:ext>
              </a:extLst>
            </p:cNvPr>
            <p:cNvSpPr/>
            <p:nvPr/>
          </p:nvSpPr>
          <p:spPr>
            <a:xfrm>
              <a:off x="7047455" y="3396349"/>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立方体 198">
              <a:extLst>
                <a:ext uri="{FF2B5EF4-FFF2-40B4-BE49-F238E27FC236}">
                  <a16:creationId xmlns:a16="http://schemas.microsoft.com/office/drawing/2014/main" id="{D7EF3A29-DF7C-4DC0-B7E8-26EFE72001D4}"/>
                </a:ext>
              </a:extLst>
            </p:cNvPr>
            <p:cNvSpPr/>
            <p:nvPr/>
          </p:nvSpPr>
          <p:spPr>
            <a:xfrm>
              <a:off x="6860630" y="3024470"/>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0" name="立方体 199">
              <a:extLst>
                <a:ext uri="{FF2B5EF4-FFF2-40B4-BE49-F238E27FC236}">
                  <a16:creationId xmlns:a16="http://schemas.microsoft.com/office/drawing/2014/main" id="{343F14F8-9508-4C62-BF83-FE4A51CDE5BB}"/>
                </a:ext>
              </a:extLst>
            </p:cNvPr>
            <p:cNvSpPr/>
            <p:nvPr/>
          </p:nvSpPr>
          <p:spPr>
            <a:xfrm>
              <a:off x="7132382" y="3024012"/>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立方体 200">
              <a:extLst>
                <a:ext uri="{FF2B5EF4-FFF2-40B4-BE49-F238E27FC236}">
                  <a16:creationId xmlns:a16="http://schemas.microsoft.com/office/drawing/2014/main" id="{33A038EA-2CE8-45BF-8279-CD724DA41ED1}"/>
                </a:ext>
              </a:extLst>
            </p:cNvPr>
            <p:cNvSpPr/>
            <p:nvPr/>
          </p:nvSpPr>
          <p:spPr>
            <a:xfrm>
              <a:off x="6765610" y="3129257"/>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2" name="立方体 201">
              <a:extLst>
                <a:ext uri="{FF2B5EF4-FFF2-40B4-BE49-F238E27FC236}">
                  <a16:creationId xmlns:a16="http://schemas.microsoft.com/office/drawing/2014/main" id="{C5472D50-F4E1-4149-B5F8-91A1946CBD0B}"/>
                </a:ext>
              </a:extLst>
            </p:cNvPr>
            <p:cNvSpPr/>
            <p:nvPr/>
          </p:nvSpPr>
          <p:spPr>
            <a:xfrm>
              <a:off x="7044703" y="3129257"/>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立方体 202">
              <a:extLst>
                <a:ext uri="{FF2B5EF4-FFF2-40B4-BE49-F238E27FC236}">
                  <a16:creationId xmlns:a16="http://schemas.microsoft.com/office/drawing/2014/main" id="{BE466967-813E-4A8A-B411-BEA42182681A}"/>
                </a:ext>
              </a:extLst>
            </p:cNvPr>
            <p:cNvSpPr/>
            <p:nvPr/>
          </p:nvSpPr>
          <p:spPr>
            <a:xfrm>
              <a:off x="7503857" y="3292718"/>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4" name="立方体 203">
              <a:extLst>
                <a:ext uri="{FF2B5EF4-FFF2-40B4-BE49-F238E27FC236}">
                  <a16:creationId xmlns:a16="http://schemas.microsoft.com/office/drawing/2014/main" id="{924B7A2E-CA40-4A36-895A-9822C78C1F6A}"/>
                </a:ext>
              </a:extLst>
            </p:cNvPr>
            <p:cNvSpPr/>
            <p:nvPr/>
          </p:nvSpPr>
          <p:spPr>
            <a:xfrm>
              <a:off x="7775609" y="3292260"/>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立方体 204">
              <a:extLst>
                <a:ext uri="{FF2B5EF4-FFF2-40B4-BE49-F238E27FC236}">
                  <a16:creationId xmlns:a16="http://schemas.microsoft.com/office/drawing/2014/main" id="{2461C660-5135-415F-9CF7-3011DC3C4055}"/>
                </a:ext>
              </a:extLst>
            </p:cNvPr>
            <p:cNvSpPr/>
            <p:nvPr/>
          </p:nvSpPr>
          <p:spPr>
            <a:xfrm>
              <a:off x="7408837" y="3397505"/>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6" name="立方体 205">
              <a:extLst>
                <a:ext uri="{FF2B5EF4-FFF2-40B4-BE49-F238E27FC236}">
                  <a16:creationId xmlns:a16="http://schemas.microsoft.com/office/drawing/2014/main" id="{A312907E-972A-4DA3-B792-BB009AC36CAB}"/>
                </a:ext>
              </a:extLst>
            </p:cNvPr>
            <p:cNvSpPr/>
            <p:nvPr/>
          </p:nvSpPr>
          <p:spPr>
            <a:xfrm>
              <a:off x="7687930" y="3397505"/>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7" name="立方体 206">
              <a:extLst>
                <a:ext uri="{FF2B5EF4-FFF2-40B4-BE49-F238E27FC236}">
                  <a16:creationId xmlns:a16="http://schemas.microsoft.com/office/drawing/2014/main" id="{2E4DD78B-ED0C-43F7-991B-841C375645C4}"/>
                </a:ext>
              </a:extLst>
            </p:cNvPr>
            <p:cNvSpPr/>
            <p:nvPr/>
          </p:nvSpPr>
          <p:spPr>
            <a:xfrm>
              <a:off x="7501105" y="3025626"/>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8" name="立方体 207">
              <a:extLst>
                <a:ext uri="{FF2B5EF4-FFF2-40B4-BE49-F238E27FC236}">
                  <a16:creationId xmlns:a16="http://schemas.microsoft.com/office/drawing/2014/main" id="{28B9F9F9-9C68-47CC-B710-E8D2853D2570}"/>
                </a:ext>
              </a:extLst>
            </p:cNvPr>
            <p:cNvSpPr/>
            <p:nvPr/>
          </p:nvSpPr>
          <p:spPr>
            <a:xfrm>
              <a:off x="7772857" y="3025168"/>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9" name="立方体 208">
              <a:extLst>
                <a:ext uri="{FF2B5EF4-FFF2-40B4-BE49-F238E27FC236}">
                  <a16:creationId xmlns:a16="http://schemas.microsoft.com/office/drawing/2014/main" id="{4B20AD90-2E6D-4F05-BE5E-1D9DA43BA775}"/>
                </a:ext>
              </a:extLst>
            </p:cNvPr>
            <p:cNvSpPr/>
            <p:nvPr/>
          </p:nvSpPr>
          <p:spPr>
            <a:xfrm>
              <a:off x="7406085" y="3130413"/>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0" name="立方体 209">
              <a:extLst>
                <a:ext uri="{FF2B5EF4-FFF2-40B4-BE49-F238E27FC236}">
                  <a16:creationId xmlns:a16="http://schemas.microsoft.com/office/drawing/2014/main" id="{86893526-78FB-43C1-BF9E-F3596DA1E7E4}"/>
                </a:ext>
              </a:extLst>
            </p:cNvPr>
            <p:cNvSpPr/>
            <p:nvPr/>
          </p:nvSpPr>
          <p:spPr>
            <a:xfrm>
              <a:off x="7685178" y="3130413"/>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1" name="立方体 210">
              <a:extLst>
                <a:ext uri="{FF2B5EF4-FFF2-40B4-BE49-F238E27FC236}">
                  <a16:creationId xmlns:a16="http://schemas.microsoft.com/office/drawing/2014/main" id="{D1FA02E2-E8C4-4B0D-9AF5-F156FAA632D6}"/>
                </a:ext>
              </a:extLst>
            </p:cNvPr>
            <p:cNvSpPr/>
            <p:nvPr/>
          </p:nvSpPr>
          <p:spPr>
            <a:xfrm>
              <a:off x="6889673" y="2698334"/>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2" name="立方体 211">
              <a:extLst>
                <a:ext uri="{FF2B5EF4-FFF2-40B4-BE49-F238E27FC236}">
                  <a16:creationId xmlns:a16="http://schemas.microsoft.com/office/drawing/2014/main" id="{E75C2A0F-16E1-455F-AB5E-097563A32B5C}"/>
                </a:ext>
              </a:extLst>
            </p:cNvPr>
            <p:cNvSpPr/>
            <p:nvPr/>
          </p:nvSpPr>
          <p:spPr>
            <a:xfrm>
              <a:off x="7161425" y="2697876"/>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3" name="立方体 212">
              <a:extLst>
                <a:ext uri="{FF2B5EF4-FFF2-40B4-BE49-F238E27FC236}">
                  <a16:creationId xmlns:a16="http://schemas.microsoft.com/office/drawing/2014/main" id="{61C0C02B-8B09-4009-B59D-BF373AA39E39}"/>
                </a:ext>
              </a:extLst>
            </p:cNvPr>
            <p:cNvSpPr/>
            <p:nvPr/>
          </p:nvSpPr>
          <p:spPr>
            <a:xfrm>
              <a:off x="6794653" y="2803121"/>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4" name="立方体 213">
              <a:extLst>
                <a:ext uri="{FF2B5EF4-FFF2-40B4-BE49-F238E27FC236}">
                  <a16:creationId xmlns:a16="http://schemas.microsoft.com/office/drawing/2014/main" id="{F8CD5291-69C8-4D83-A9AC-D02BB588F874}"/>
                </a:ext>
              </a:extLst>
            </p:cNvPr>
            <p:cNvSpPr/>
            <p:nvPr/>
          </p:nvSpPr>
          <p:spPr>
            <a:xfrm>
              <a:off x="7073746" y="2803121"/>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5" name="立方体 214">
              <a:extLst>
                <a:ext uri="{FF2B5EF4-FFF2-40B4-BE49-F238E27FC236}">
                  <a16:creationId xmlns:a16="http://schemas.microsoft.com/office/drawing/2014/main" id="{08B94DF8-831A-4BD5-9DCE-495A7D703768}"/>
                </a:ext>
              </a:extLst>
            </p:cNvPr>
            <p:cNvSpPr/>
            <p:nvPr/>
          </p:nvSpPr>
          <p:spPr>
            <a:xfrm>
              <a:off x="6886921" y="2431242"/>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6" name="立方体 215">
              <a:extLst>
                <a:ext uri="{FF2B5EF4-FFF2-40B4-BE49-F238E27FC236}">
                  <a16:creationId xmlns:a16="http://schemas.microsoft.com/office/drawing/2014/main" id="{5CE28934-9EF5-459C-8704-58E898E70896}"/>
                </a:ext>
              </a:extLst>
            </p:cNvPr>
            <p:cNvSpPr/>
            <p:nvPr/>
          </p:nvSpPr>
          <p:spPr>
            <a:xfrm>
              <a:off x="7158673" y="2430784"/>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7" name="立方体 216">
              <a:extLst>
                <a:ext uri="{FF2B5EF4-FFF2-40B4-BE49-F238E27FC236}">
                  <a16:creationId xmlns:a16="http://schemas.microsoft.com/office/drawing/2014/main" id="{AE85B7AF-61F0-4A08-9B8D-BC43DF4AD870}"/>
                </a:ext>
              </a:extLst>
            </p:cNvPr>
            <p:cNvSpPr/>
            <p:nvPr/>
          </p:nvSpPr>
          <p:spPr>
            <a:xfrm>
              <a:off x="6791901" y="2536029"/>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8" name="立方体 217">
              <a:extLst>
                <a:ext uri="{FF2B5EF4-FFF2-40B4-BE49-F238E27FC236}">
                  <a16:creationId xmlns:a16="http://schemas.microsoft.com/office/drawing/2014/main" id="{E45644F2-A5E1-4937-AD0C-F942DC0269E7}"/>
                </a:ext>
              </a:extLst>
            </p:cNvPr>
            <p:cNvSpPr/>
            <p:nvPr/>
          </p:nvSpPr>
          <p:spPr>
            <a:xfrm>
              <a:off x="7070994" y="2536029"/>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9" name="立方体 218">
              <a:extLst>
                <a:ext uri="{FF2B5EF4-FFF2-40B4-BE49-F238E27FC236}">
                  <a16:creationId xmlns:a16="http://schemas.microsoft.com/office/drawing/2014/main" id="{045940EA-F287-4040-9208-3F78F018745E}"/>
                </a:ext>
              </a:extLst>
            </p:cNvPr>
            <p:cNvSpPr/>
            <p:nvPr/>
          </p:nvSpPr>
          <p:spPr>
            <a:xfrm>
              <a:off x="7503857" y="2696306"/>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0" name="立方体 219">
              <a:extLst>
                <a:ext uri="{FF2B5EF4-FFF2-40B4-BE49-F238E27FC236}">
                  <a16:creationId xmlns:a16="http://schemas.microsoft.com/office/drawing/2014/main" id="{B5153772-B0E8-4DA5-8DFC-D2B6726782AB}"/>
                </a:ext>
              </a:extLst>
            </p:cNvPr>
            <p:cNvSpPr/>
            <p:nvPr/>
          </p:nvSpPr>
          <p:spPr>
            <a:xfrm>
              <a:off x="7775609" y="2695848"/>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1" name="立方体 220">
              <a:extLst>
                <a:ext uri="{FF2B5EF4-FFF2-40B4-BE49-F238E27FC236}">
                  <a16:creationId xmlns:a16="http://schemas.microsoft.com/office/drawing/2014/main" id="{0AAA86E2-A46E-45E9-981A-7DEBB35FC466}"/>
                </a:ext>
              </a:extLst>
            </p:cNvPr>
            <p:cNvSpPr/>
            <p:nvPr/>
          </p:nvSpPr>
          <p:spPr>
            <a:xfrm>
              <a:off x="7408837" y="2801093"/>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2" name="立方体 221">
              <a:extLst>
                <a:ext uri="{FF2B5EF4-FFF2-40B4-BE49-F238E27FC236}">
                  <a16:creationId xmlns:a16="http://schemas.microsoft.com/office/drawing/2014/main" id="{5D85434F-4526-4A0F-A6A0-A929B75118DE}"/>
                </a:ext>
              </a:extLst>
            </p:cNvPr>
            <p:cNvSpPr/>
            <p:nvPr/>
          </p:nvSpPr>
          <p:spPr>
            <a:xfrm>
              <a:off x="7687930" y="2801093"/>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3" name="立方体 222">
              <a:extLst>
                <a:ext uri="{FF2B5EF4-FFF2-40B4-BE49-F238E27FC236}">
                  <a16:creationId xmlns:a16="http://schemas.microsoft.com/office/drawing/2014/main" id="{3AF218A6-F4A8-4F32-AB60-AB10933F3815}"/>
                </a:ext>
              </a:extLst>
            </p:cNvPr>
            <p:cNvSpPr/>
            <p:nvPr/>
          </p:nvSpPr>
          <p:spPr>
            <a:xfrm>
              <a:off x="7501105" y="2429214"/>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4" name="立方体 223">
              <a:extLst>
                <a:ext uri="{FF2B5EF4-FFF2-40B4-BE49-F238E27FC236}">
                  <a16:creationId xmlns:a16="http://schemas.microsoft.com/office/drawing/2014/main" id="{6D534122-35E8-4D63-9460-03964FC3CEC9}"/>
                </a:ext>
              </a:extLst>
            </p:cNvPr>
            <p:cNvSpPr/>
            <p:nvPr/>
          </p:nvSpPr>
          <p:spPr>
            <a:xfrm>
              <a:off x="7772857" y="2428756"/>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5" name="立方体 224">
              <a:extLst>
                <a:ext uri="{FF2B5EF4-FFF2-40B4-BE49-F238E27FC236}">
                  <a16:creationId xmlns:a16="http://schemas.microsoft.com/office/drawing/2014/main" id="{D02DCCDA-3576-4C4C-A85B-E1E3F6965227}"/>
                </a:ext>
              </a:extLst>
            </p:cNvPr>
            <p:cNvSpPr/>
            <p:nvPr/>
          </p:nvSpPr>
          <p:spPr>
            <a:xfrm>
              <a:off x="7406085" y="2534001"/>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6" name="立方体 225">
              <a:extLst>
                <a:ext uri="{FF2B5EF4-FFF2-40B4-BE49-F238E27FC236}">
                  <a16:creationId xmlns:a16="http://schemas.microsoft.com/office/drawing/2014/main" id="{FFCC3C10-9285-4161-A6CF-0DD7D51F5231}"/>
                </a:ext>
              </a:extLst>
            </p:cNvPr>
            <p:cNvSpPr/>
            <p:nvPr/>
          </p:nvSpPr>
          <p:spPr>
            <a:xfrm>
              <a:off x="7685178" y="2534001"/>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7" name="立方体 226">
              <a:extLst>
                <a:ext uri="{FF2B5EF4-FFF2-40B4-BE49-F238E27FC236}">
                  <a16:creationId xmlns:a16="http://schemas.microsoft.com/office/drawing/2014/main" id="{8217DE2D-9C1F-44D8-86AF-69723781BE46}"/>
                </a:ext>
              </a:extLst>
            </p:cNvPr>
            <p:cNvSpPr/>
            <p:nvPr/>
          </p:nvSpPr>
          <p:spPr>
            <a:xfrm>
              <a:off x="6681501" y="2959080"/>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8" name="立方体 227">
              <a:extLst>
                <a:ext uri="{FF2B5EF4-FFF2-40B4-BE49-F238E27FC236}">
                  <a16:creationId xmlns:a16="http://schemas.microsoft.com/office/drawing/2014/main" id="{47574679-3C7F-407F-A712-C646B6DCC720}"/>
                </a:ext>
              </a:extLst>
            </p:cNvPr>
            <p:cNvSpPr/>
            <p:nvPr/>
          </p:nvSpPr>
          <p:spPr>
            <a:xfrm>
              <a:off x="6953253" y="2958622"/>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9" name="立方体 228">
              <a:extLst>
                <a:ext uri="{FF2B5EF4-FFF2-40B4-BE49-F238E27FC236}">
                  <a16:creationId xmlns:a16="http://schemas.microsoft.com/office/drawing/2014/main" id="{22CC0B53-C796-4B52-9559-EE5B75474057}"/>
                </a:ext>
              </a:extLst>
            </p:cNvPr>
            <p:cNvSpPr/>
            <p:nvPr/>
          </p:nvSpPr>
          <p:spPr>
            <a:xfrm>
              <a:off x="6586481" y="3063867"/>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0" name="立方体 229">
              <a:extLst>
                <a:ext uri="{FF2B5EF4-FFF2-40B4-BE49-F238E27FC236}">
                  <a16:creationId xmlns:a16="http://schemas.microsoft.com/office/drawing/2014/main" id="{F5189ECA-2961-4A09-ABB3-1FF104BCBD73}"/>
                </a:ext>
              </a:extLst>
            </p:cNvPr>
            <p:cNvSpPr/>
            <p:nvPr/>
          </p:nvSpPr>
          <p:spPr>
            <a:xfrm>
              <a:off x="6865574" y="3063867"/>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1" name="立方体 230">
              <a:extLst>
                <a:ext uri="{FF2B5EF4-FFF2-40B4-BE49-F238E27FC236}">
                  <a16:creationId xmlns:a16="http://schemas.microsoft.com/office/drawing/2014/main" id="{D4553893-5FC4-47B7-B8DC-963321A198E2}"/>
                </a:ext>
              </a:extLst>
            </p:cNvPr>
            <p:cNvSpPr/>
            <p:nvPr/>
          </p:nvSpPr>
          <p:spPr>
            <a:xfrm>
              <a:off x="6678749" y="2691988"/>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2" name="立方体 231">
              <a:extLst>
                <a:ext uri="{FF2B5EF4-FFF2-40B4-BE49-F238E27FC236}">
                  <a16:creationId xmlns:a16="http://schemas.microsoft.com/office/drawing/2014/main" id="{4F3E8164-D9EA-4DA9-A9F0-9F8FB1B7FC12}"/>
                </a:ext>
              </a:extLst>
            </p:cNvPr>
            <p:cNvSpPr/>
            <p:nvPr/>
          </p:nvSpPr>
          <p:spPr>
            <a:xfrm>
              <a:off x="6950501" y="2691530"/>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3" name="立方体 232">
              <a:extLst>
                <a:ext uri="{FF2B5EF4-FFF2-40B4-BE49-F238E27FC236}">
                  <a16:creationId xmlns:a16="http://schemas.microsoft.com/office/drawing/2014/main" id="{863B27DB-147B-41AB-B897-45A3368FEC8A}"/>
                </a:ext>
              </a:extLst>
            </p:cNvPr>
            <p:cNvSpPr/>
            <p:nvPr/>
          </p:nvSpPr>
          <p:spPr>
            <a:xfrm>
              <a:off x="6583729" y="2796775"/>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4" name="立方体 233">
              <a:extLst>
                <a:ext uri="{FF2B5EF4-FFF2-40B4-BE49-F238E27FC236}">
                  <a16:creationId xmlns:a16="http://schemas.microsoft.com/office/drawing/2014/main" id="{D248F97B-E5B5-43DA-B260-A8E1D84737F1}"/>
                </a:ext>
              </a:extLst>
            </p:cNvPr>
            <p:cNvSpPr/>
            <p:nvPr/>
          </p:nvSpPr>
          <p:spPr>
            <a:xfrm>
              <a:off x="6862822" y="2796775"/>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5" name="立方体 234">
              <a:extLst>
                <a:ext uri="{FF2B5EF4-FFF2-40B4-BE49-F238E27FC236}">
                  <a16:creationId xmlns:a16="http://schemas.microsoft.com/office/drawing/2014/main" id="{BB40540B-4B54-4E3C-9FAC-64C090E93561}"/>
                </a:ext>
              </a:extLst>
            </p:cNvPr>
            <p:cNvSpPr/>
            <p:nvPr/>
          </p:nvSpPr>
          <p:spPr>
            <a:xfrm>
              <a:off x="7321387" y="2963398"/>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6" name="立方体 235">
              <a:extLst>
                <a:ext uri="{FF2B5EF4-FFF2-40B4-BE49-F238E27FC236}">
                  <a16:creationId xmlns:a16="http://schemas.microsoft.com/office/drawing/2014/main" id="{F6573591-40FD-4AC6-ADD8-ECB42D2BE07C}"/>
                </a:ext>
              </a:extLst>
            </p:cNvPr>
            <p:cNvSpPr/>
            <p:nvPr/>
          </p:nvSpPr>
          <p:spPr>
            <a:xfrm>
              <a:off x="7593139" y="2962940"/>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7" name="立方体 236">
              <a:extLst>
                <a:ext uri="{FF2B5EF4-FFF2-40B4-BE49-F238E27FC236}">
                  <a16:creationId xmlns:a16="http://schemas.microsoft.com/office/drawing/2014/main" id="{9AFB97B7-7ABD-4922-8280-1C66183174E1}"/>
                </a:ext>
              </a:extLst>
            </p:cNvPr>
            <p:cNvSpPr/>
            <p:nvPr/>
          </p:nvSpPr>
          <p:spPr>
            <a:xfrm>
              <a:off x="7226367" y="3068185"/>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8" name="立方体 237">
              <a:extLst>
                <a:ext uri="{FF2B5EF4-FFF2-40B4-BE49-F238E27FC236}">
                  <a16:creationId xmlns:a16="http://schemas.microsoft.com/office/drawing/2014/main" id="{D96CC5F3-5B9E-4071-931D-80FB64591AD4}"/>
                </a:ext>
              </a:extLst>
            </p:cNvPr>
            <p:cNvSpPr/>
            <p:nvPr/>
          </p:nvSpPr>
          <p:spPr>
            <a:xfrm>
              <a:off x="7505460" y="3068185"/>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9" name="立方体 238">
              <a:extLst>
                <a:ext uri="{FF2B5EF4-FFF2-40B4-BE49-F238E27FC236}">
                  <a16:creationId xmlns:a16="http://schemas.microsoft.com/office/drawing/2014/main" id="{92E38C34-77C1-454C-A72C-AFD221AD8C1A}"/>
                </a:ext>
              </a:extLst>
            </p:cNvPr>
            <p:cNvSpPr/>
            <p:nvPr/>
          </p:nvSpPr>
          <p:spPr>
            <a:xfrm>
              <a:off x="7318635" y="2696306"/>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0" name="立方体 239">
              <a:extLst>
                <a:ext uri="{FF2B5EF4-FFF2-40B4-BE49-F238E27FC236}">
                  <a16:creationId xmlns:a16="http://schemas.microsoft.com/office/drawing/2014/main" id="{C8BA4865-D551-4034-8D39-6904A7FD17BF}"/>
                </a:ext>
              </a:extLst>
            </p:cNvPr>
            <p:cNvSpPr/>
            <p:nvPr/>
          </p:nvSpPr>
          <p:spPr>
            <a:xfrm>
              <a:off x="7590387" y="2695848"/>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1" name="立方体 240">
              <a:extLst>
                <a:ext uri="{FF2B5EF4-FFF2-40B4-BE49-F238E27FC236}">
                  <a16:creationId xmlns:a16="http://schemas.microsoft.com/office/drawing/2014/main" id="{E5F7894B-0AF8-4A92-8B72-8C29535995EF}"/>
                </a:ext>
              </a:extLst>
            </p:cNvPr>
            <p:cNvSpPr/>
            <p:nvPr/>
          </p:nvSpPr>
          <p:spPr>
            <a:xfrm>
              <a:off x="7223615" y="2801093"/>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2" name="立方体 241">
              <a:extLst>
                <a:ext uri="{FF2B5EF4-FFF2-40B4-BE49-F238E27FC236}">
                  <a16:creationId xmlns:a16="http://schemas.microsoft.com/office/drawing/2014/main" id="{584987AF-62EF-4051-92C3-43587461325C}"/>
                </a:ext>
              </a:extLst>
            </p:cNvPr>
            <p:cNvSpPr/>
            <p:nvPr/>
          </p:nvSpPr>
          <p:spPr>
            <a:xfrm>
              <a:off x="7502708" y="2801093"/>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3" name="立方体 242">
              <a:extLst>
                <a:ext uri="{FF2B5EF4-FFF2-40B4-BE49-F238E27FC236}">
                  <a16:creationId xmlns:a16="http://schemas.microsoft.com/office/drawing/2014/main" id="{3773D753-7907-47C2-97EA-37B3A34B764F}"/>
                </a:ext>
              </a:extLst>
            </p:cNvPr>
            <p:cNvSpPr/>
            <p:nvPr/>
          </p:nvSpPr>
          <p:spPr>
            <a:xfrm>
              <a:off x="6650554" y="3736754"/>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4" name="立方体 243">
              <a:extLst>
                <a:ext uri="{FF2B5EF4-FFF2-40B4-BE49-F238E27FC236}">
                  <a16:creationId xmlns:a16="http://schemas.microsoft.com/office/drawing/2014/main" id="{5BAA612C-11A7-4D7B-B729-4C45DA5D89C9}"/>
                </a:ext>
              </a:extLst>
            </p:cNvPr>
            <p:cNvSpPr/>
            <p:nvPr/>
          </p:nvSpPr>
          <p:spPr>
            <a:xfrm>
              <a:off x="6922306" y="3736296"/>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5" name="立方体 244">
              <a:extLst>
                <a:ext uri="{FF2B5EF4-FFF2-40B4-BE49-F238E27FC236}">
                  <a16:creationId xmlns:a16="http://schemas.microsoft.com/office/drawing/2014/main" id="{22484224-AB6D-421E-AF4B-1915134F1019}"/>
                </a:ext>
              </a:extLst>
            </p:cNvPr>
            <p:cNvSpPr/>
            <p:nvPr/>
          </p:nvSpPr>
          <p:spPr>
            <a:xfrm>
              <a:off x="6555534" y="3841541"/>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6" name="立方体 245">
              <a:extLst>
                <a:ext uri="{FF2B5EF4-FFF2-40B4-BE49-F238E27FC236}">
                  <a16:creationId xmlns:a16="http://schemas.microsoft.com/office/drawing/2014/main" id="{6CF58FA4-9018-4CE7-A530-A9D10A26CA7E}"/>
                </a:ext>
              </a:extLst>
            </p:cNvPr>
            <p:cNvSpPr/>
            <p:nvPr/>
          </p:nvSpPr>
          <p:spPr>
            <a:xfrm>
              <a:off x="6834627" y="3841541"/>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7" name="立方体 246">
              <a:extLst>
                <a:ext uri="{FF2B5EF4-FFF2-40B4-BE49-F238E27FC236}">
                  <a16:creationId xmlns:a16="http://schemas.microsoft.com/office/drawing/2014/main" id="{F6D3B748-2FE0-4AB1-9BC2-4D247D032D41}"/>
                </a:ext>
              </a:extLst>
            </p:cNvPr>
            <p:cNvSpPr/>
            <p:nvPr/>
          </p:nvSpPr>
          <p:spPr>
            <a:xfrm>
              <a:off x="6647802" y="3469662"/>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8" name="立方体 247">
              <a:extLst>
                <a:ext uri="{FF2B5EF4-FFF2-40B4-BE49-F238E27FC236}">
                  <a16:creationId xmlns:a16="http://schemas.microsoft.com/office/drawing/2014/main" id="{BC410316-7461-4E9F-9BDD-E2E0EC7E996C}"/>
                </a:ext>
              </a:extLst>
            </p:cNvPr>
            <p:cNvSpPr/>
            <p:nvPr/>
          </p:nvSpPr>
          <p:spPr>
            <a:xfrm>
              <a:off x="6919554" y="3469204"/>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9" name="立方体 248">
              <a:extLst>
                <a:ext uri="{FF2B5EF4-FFF2-40B4-BE49-F238E27FC236}">
                  <a16:creationId xmlns:a16="http://schemas.microsoft.com/office/drawing/2014/main" id="{527D31A2-CA1A-4A4E-BE10-CC9CDA7EEE4F}"/>
                </a:ext>
              </a:extLst>
            </p:cNvPr>
            <p:cNvSpPr/>
            <p:nvPr/>
          </p:nvSpPr>
          <p:spPr>
            <a:xfrm>
              <a:off x="6552781" y="3574449"/>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0" name="立方体 249">
              <a:extLst>
                <a:ext uri="{FF2B5EF4-FFF2-40B4-BE49-F238E27FC236}">
                  <a16:creationId xmlns:a16="http://schemas.microsoft.com/office/drawing/2014/main" id="{5377EEBC-7F75-475A-AA9E-91EC79EE7479}"/>
                </a:ext>
              </a:extLst>
            </p:cNvPr>
            <p:cNvSpPr/>
            <p:nvPr/>
          </p:nvSpPr>
          <p:spPr>
            <a:xfrm>
              <a:off x="6831875" y="3574449"/>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1" name="立方体 250">
              <a:extLst>
                <a:ext uri="{FF2B5EF4-FFF2-40B4-BE49-F238E27FC236}">
                  <a16:creationId xmlns:a16="http://schemas.microsoft.com/office/drawing/2014/main" id="{DD48DA47-9224-4FC3-85A8-FE218C748C5C}"/>
                </a:ext>
              </a:extLst>
            </p:cNvPr>
            <p:cNvSpPr/>
            <p:nvPr/>
          </p:nvSpPr>
          <p:spPr>
            <a:xfrm>
              <a:off x="7333564" y="3736754"/>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2" name="立方体 251">
              <a:extLst>
                <a:ext uri="{FF2B5EF4-FFF2-40B4-BE49-F238E27FC236}">
                  <a16:creationId xmlns:a16="http://schemas.microsoft.com/office/drawing/2014/main" id="{008320DB-8159-415B-8BE2-963720D4CC5D}"/>
                </a:ext>
              </a:extLst>
            </p:cNvPr>
            <p:cNvSpPr/>
            <p:nvPr/>
          </p:nvSpPr>
          <p:spPr>
            <a:xfrm>
              <a:off x="7605316" y="3736296"/>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3" name="立方体 252">
              <a:extLst>
                <a:ext uri="{FF2B5EF4-FFF2-40B4-BE49-F238E27FC236}">
                  <a16:creationId xmlns:a16="http://schemas.microsoft.com/office/drawing/2014/main" id="{DC6EF382-D3CC-4799-8A48-4E58CDEC0FDF}"/>
                </a:ext>
              </a:extLst>
            </p:cNvPr>
            <p:cNvSpPr/>
            <p:nvPr/>
          </p:nvSpPr>
          <p:spPr>
            <a:xfrm>
              <a:off x="7238544" y="3841541"/>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4" name="立方体 253">
              <a:extLst>
                <a:ext uri="{FF2B5EF4-FFF2-40B4-BE49-F238E27FC236}">
                  <a16:creationId xmlns:a16="http://schemas.microsoft.com/office/drawing/2014/main" id="{18A415C1-CC3B-42AF-A4E1-8499E53CDB57}"/>
                </a:ext>
              </a:extLst>
            </p:cNvPr>
            <p:cNvSpPr/>
            <p:nvPr/>
          </p:nvSpPr>
          <p:spPr>
            <a:xfrm>
              <a:off x="7517637" y="3841541"/>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5" name="立方体 254">
              <a:extLst>
                <a:ext uri="{FF2B5EF4-FFF2-40B4-BE49-F238E27FC236}">
                  <a16:creationId xmlns:a16="http://schemas.microsoft.com/office/drawing/2014/main" id="{1C94B064-FB6A-4BC9-80AF-9E6079014AF5}"/>
                </a:ext>
              </a:extLst>
            </p:cNvPr>
            <p:cNvSpPr/>
            <p:nvPr/>
          </p:nvSpPr>
          <p:spPr>
            <a:xfrm>
              <a:off x="7330812" y="3469662"/>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6" name="立方体 255">
              <a:extLst>
                <a:ext uri="{FF2B5EF4-FFF2-40B4-BE49-F238E27FC236}">
                  <a16:creationId xmlns:a16="http://schemas.microsoft.com/office/drawing/2014/main" id="{F070C0B7-87D8-49DA-846E-38F17020D635}"/>
                </a:ext>
              </a:extLst>
            </p:cNvPr>
            <p:cNvSpPr/>
            <p:nvPr/>
          </p:nvSpPr>
          <p:spPr>
            <a:xfrm>
              <a:off x="7602564" y="3469204"/>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7" name="立方体 256">
              <a:extLst>
                <a:ext uri="{FF2B5EF4-FFF2-40B4-BE49-F238E27FC236}">
                  <a16:creationId xmlns:a16="http://schemas.microsoft.com/office/drawing/2014/main" id="{9725E8C0-F4F7-4E90-A3EC-FCEE1656D6DC}"/>
                </a:ext>
              </a:extLst>
            </p:cNvPr>
            <p:cNvSpPr/>
            <p:nvPr/>
          </p:nvSpPr>
          <p:spPr>
            <a:xfrm>
              <a:off x="7235792" y="3574449"/>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8" name="立方体 257">
              <a:extLst>
                <a:ext uri="{FF2B5EF4-FFF2-40B4-BE49-F238E27FC236}">
                  <a16:creationId xmlns:a16="http://schemas.microsoft.com/office/drawing/2014/main" id="{FD31A73D-0EB9-4E0D-970F-84A25081197C}"/>
                </a:ext>
              </a:extLst>
            </p:cNvPr>
            <p:cNvSpPr/>
            <p:nvPr/>
          </p:nvSpPr>
          <p:spPr>
            <a:xfrm>
              <a:off x="7514885" y="3574449"/>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矩形 3">
            <a:extLst>
              <a:ext uri="{FF2B5EF4-FFF2-40B4-BE49-F238E27FC236}">
                <a16:creationId xmlns:a16="http://schemas.microsoft.com/office/drawing/2014/main" id="{E14BBA50-8CBA-47E4-9F46-5679EF32154A}"/>
              </a:ext>
            </a:extLst>
          </p:cNvPr>
          <p:cNvSpPr/>
          <p:nvPr/>
        </p:nvSpPr>
        <p:spPr>
          <a:xfrm>
            <a:off x="506207" y="6086257"/>
            <a:ext cx="11269293" cy="369332"/>
          </a:xfrm>
          <a:prstGeom prst="rect">
            <a:avLst/>
          </a:prstGeom>
        </p:spPr>
        <p:txBody>
          <a:bodyPr wrap="square">
            <a:spAutoFit/>
          </a:bodyPr>
          <a:lstStyle/>
          <a:p>
            <a:pPr lvl="0"/>
            <a:r>
              <a:rPr lang="en-US" altLang="zh-CN" sz="900" dirty="0">
                <a:solidFill>
                  <a:srgbClr val="000000"/>
                </a:solidFill>
                <a:latin typeface="LinLibertineT"/>
              </a:rPr>
              <a:t>______________</a:t>
            </a:r>
          </a:p>
          <a:p>
            <a:pPr lvl="0"/>
            <a:r>
              <a:rPr lang="en-US" altLang="zh-CN" sz="900" dirty="0" err="1">
                <a:solidFill>
                  <a:prstClr val="black"/>
                </a:solidFill>
              </a:rPr>
              <a:t>Yunsic</a:t>
            </a:r>
            <a:r>
              <a:rPr lang="en-US" altLang="zh-CN" sz="900" dirty="0">
                <a:solidFill>
                  <a:prstClr val="black"/>
                </a:solidFill>
              </a:rPr>
              <a:t> Shim and Jacques G. Amar. 2005. </a:t>
            </a:r>
            <a:r>
              <a:rPr lang="en-US" altLang="zh-CN" sz="900" dirty="0" err="1">
                <a:solidFill>
                  <a:prstClr val="black"/>
                </a:solidFill>
              </a:rPr>
              <a:t>Semirigorous</a:t>
            </a:r>
            <a:r>
              <a:rPr lang="en-US" altLang="zh-CN" sz="900" dirty="0">
                <a:solidFill>
                  <a:prstClr val="black"/>
                </a:solidFill>
              </a:rPr>
              <a:t> synchronous sublattice algorithm for parallel kinetic Monte Carlo simulations of thin film growth. </a:t>
            </a:r>
            <a:r>
              <a:rPr lang="en-US" altLang="zh-CN" sz="900" dirty="0" err="1">
                <a:solidFill>
                  <a:prstClr val="black"/>
                </a:solidFill>
              </a:rPr>
              <a:t>Phys.Rev</a:t>
            </a:r>
            <a:r>
              <a:rPr lang="en-US" altLang="zh-CN" sz="900" dirty="0">
                <a:solidFill>
                  <a:prstClr val="black"/>
                </a:solidFill>
              </a:rPr>
              <a:t>. B 71 (Mar 2005), 125432. Issue 12. </a:t>
            </a:r>
          </a:p>
        </p:txBody>
      </p:sp>
      <p:sp>
        <p:nvSpPr>
          <p:cNvPr id="5" name="矩形 4">
            <a:extLst>
              <a:ext uri="{FF2B5EF4-FFF2-40B4-BE49-F238E27FC236}">
                <a16:creationId xmlns:a16="http://schemas.microsoft.com/office/drawing/2014/main" id="{D37B75F0-E240-4C62-AB38-B1B36E3CDCCE}"/>
              </a:ext>
            </a:extLst>
          </p:cNvPr>
          <p:cNvSpPr/>
          <p:nvPr/>
        </p:nvSpPr>
        <p:spPr>
          <a:xfrm>
            <a:off x="6751549" y="2971737"/>
            <a:ext cx="1259063" cy="338554"/>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8 processes</a:t>
            </a:r>
            <a:endParaRPr lang="zh-CN" altLang="en-US" sz="1600" dirty="0"/>
          </a:p>
        </p:txBody>
      </p:sp>
      <p:sp>
        <p:nvSpPr>
          <p:cNvPr id="189" name="矩形 188">
            <a:extLst>
              <a:ext uri="{FF2B5EF4-FFF2-40B4-BE49-F238E27FC236}">
                <a16:creationId xmlns:a16="http://schemas.microsoft.com/office/drawing/2014/main" id="{1C74373D-D752-4121-AB7B-AAB23EB7ED2F}"/>
              </a:ext>
            </a:extLst>
          </p:cNvPr>
          <p:cNvSpPr/>
          <p:nvPr/>
        </p:nvSpPr>
        <p:spPr>
          <a:xfrm>
            <a:off x="9381845" y="2987251"/>
            <a:ext cx="1834541" cy="338554"/>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3D processes grid</a:t>
            </a:r>
            <a:endParaRPr lang="zh-CN" altLang="en-US" sz="1600" dirty="0"/>
          </a:p>
        </p:txBody>
      </p:sp>
      <p:cxnSp>
        <p:nvCxnSpPr>
          <p:cNvPr id="262" name="直接箭头连接符 261">
            <a:extLst>
              <a:ext uri="{FF2B5EF4-FFF2-40B4-BE49-F238E27FC236}">
                <a16:creationId xmlns:a16="http://schemas.microsoft.com/office/drawing/2014/main" id="{A03B94B5-BF12-4091-8288-F34405017514}"/>
              </a:ext>
            </a:extLst>
          </p:cNvPr>
          <p:cNvCxnSpPr>
            <a:cxnSpLocks/>
          </p:cNvCxnSpPr>
          <p:nvPr/>
        </p:nvCxnSpPr>
        <p:spPr>
          <a:xfrm>
            <a:off x="7641630" y="5169943"/>
            <a:ext cx="285537" cy="226762"/>
          </a:xfrm>
          <a:prstGeom prst="straightConnector1">
            <a:avLst/>
          </a:prstGeom>
          <a:ln w="12700">
            <a:solidFill>
              <a:schemeClr val="tx1">
                <a:lumMod val="65000"/>
                <a:lumOff val="35000"/>
              </a:schemeClr>
            </a:solidFill>
            <a:prstDash val="sysDash"/>
            <a:tailEnd type="triangle"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8EEB3A54-FED9-481F-8D27-6575DC4B3022}"/>
              </a:ext>
            </a:extLst>
          </p:cNvPr>
          <p:cNvSpPr/>
          <p:nvPr/>
        </p:nvSpPr>
        <p:spPr>
          <a:xfrm>
            <a:off x="7694485" y="5324344"/>
            <a:ext cx="769763" cy="338554"/>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Sector</a:t>
            </a:r>
            <a:endParaRPr lang="zh-CN" altLang="en-US" sz="1600" dirty="0"/>
          </a:p>
        </p:txBody>
      </p:sp>
      <p:pic>
        <p:nvPicPr>
          <p:cNvPr id="17" name="图形 16">
            <a:extLst>
              <a:ext uri="{FF2B5EF4-FFF2-40B4-BE49-F238E27FC236}">
                <a16:creationId xmlns:a16="http://schemas.microsoft.com/office/drawing/2014/main" id="{F1BB7E58-D2DF-4680-8C98-3EE9D104AE66}"/>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2178" t="-686" r="-1" b="-1"/>
          <a:stretch/>
        </p:blipFill>
        <p:spPr>
          <a:xfrm>
            <a:off x="9571357" y="4918658"/>
            <a:ext cx="360799" cy="466802"/>
          </a:xfrm>
          <a:prstGeom prst="rect">
            <a:avLst/>
          </a:prstGeom>
        </p:spPr>
      </p:pic>
      <p:pic>
        <p:nvPicPr>
          <p:cNvPr id="263" name="图形 262">
            <a:extLst>
              <a:ext uri="{FF2B5EF4-FFF2-40B4-BE49-F238E27FC236}">
                <a16:creationId xmlns:a16="http://schemas.microsoft.com/office/drawing/2014/main" id="{95E37638-2571-459D-B992-C2DE70A07999}"/>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2178" t="-686" r="-1" b="-1"/>
          <a:stretch/>
        </p:blipFill>
        <p:spPr>
          <a:xfrm>
            <a:off x="10207201" y="4926015"/>
            <a:ext cx="360799" cy="466802"/>
          </a:xfrm>
          <a:prstGeom prst="rect">
            <a:avLst/>
          </a:prstGeom>
        </p:spPr>
      </p:pic>
      <p:pic>
        <p:nvPicPr>
          <p:cNvPr id="264" name="图形 263">
            <a:extLst>
              <a:ext uri="{FF2B5EF4-FFF2-40B4-BE49-F238E27FC236}">
                <a16:creationId xmlns:a16="http://schemas.microsoft.com/office/drawing/2014/main" id="{EABA4746-4CC1-4FBF-B0AE-2A5D918A9CB6}"/>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2178" t="-686" r="-1" b="-1"/>
          <a:stretch/>
        </p:blipFill>
        <p:spPr>
          <a:xfrm>
            <a:off x="9587520" y="4230566"/>
            <a:ext cx="360799" cy="466802"/>
          </a:xfrm>
          <a:prstGeom prst="rect">
            <a:avLst/>
          </a:prstGeom>
        </p:spPr>
      </p:pic>
      <p:pic>
        <p:nvPicPr>
          <p:cNvPr id="265" name="图形 264">
            <a:extLst>
              <a:ext uri="{FF2B5EF4-FFF2-40B4-BE49-F238E27FC236}">
                <a16:creationId xmlns:a16="http://schemas.microsoft.com/office/drawing/2014/main" id="{E7E24E0A-DD2F-4173-B8DC-EA69A7D1DB08}"/>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2178" t="-686" r="-1" b="-1"/>
          <a:stretch/>
        </p:blipFill>
        <p:spPr>
          <a:xfrm>
            <a:off x="10201991" y="4245564"/>
            <a:ext cx="360799" cy="466802"/>
          </a:xfrm>
          <a:prstGeom prst="rect">
            <a:avLst/>
          </a:prstGeom>
        </p:spPr>
      </p:pic>
    </p:spTree>
    <p:extLst>
      <p:ext uri="{BB962C8B-B14F-4D97-AF65-F5344CB8AC3E}">
        <p14:creationId xmlns:p14="http://schemas.microsoft.com/office/powerpoint/2010/main" val="197373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a:extLst>
              <a:ext uri="{FF2B5EF4-FFF2-40B4-BE49-F238E27FC236}">
                <a16:creationId xmlns:a16="http://schemas.microsoft.com/office/drawing/2014/main" id="{F0CEA7F6-341B-44F7-A2F4-311B6E9F64F2}"/>
              </a:ext>
            </a:extLst>
          </p:cNvPr>
          <p:cNvSpPr/>
          <p:nvPr/>
        </p:nvSpPr>
        <p:spPr>
          <a:xfrm>
            <a:off x="9439620" y="1436743"/>
            <a:ext cx="2098057" cy="1989936"/>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2BE57FF-90F9-48E6-ADA3-F3983F7F2D24}"/>
              </a:ext>
            </a:extLst>
          </p:cNvPr>
          <p:cNvSpPr/>
          <p:nvPr/>
        </p:nvSpPr>
        <p:spPr>
          <a:xfrm>
            <a:off x="374714" y="1539467"/>
            <a:ext cx="6426947" cy="3046988"/>
          </a:xfrm>
          <a:prstGeom prst="rect">
            <a:avLst/>
          </a:prstGeom>
        </p:spPr>
        <p:txBody>
          <a:bodyPr wrap="square">
            <a:spAutoFit/>
          </a:bodyPr>
          <a:lstStyle/>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Simulate in sectors.</a:t>
            </a:r>
          </a:p>
          <a:p>
            <a:pPr marL="285750" indent="-285750">
              <a:buFont typeface="微软雅黑 Light" panose="020B0502040204020203" pitchFamily="34" charset="-122"/>
              <a:buChar char="─"/>
            </a:pPr>
            <a:endParaRPr lang="en-US" altLang="zh-CN" sz="24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Divide ghost regions.</a:t>
            </a:r>
          </a:p>
          <a:p>
            <a:pPr marL="285750" indent="-285750">
              <a:buFont typeface="微软雅黑 Light" panose="020B0502040204020203" pitchFamily="34" charset="-122"/>
              <a:buChar char="─"/>
            </a:pPr>
            <a:endParaRPr lang="en-US" altLang="zh-CN" sz="24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Communication begins every a period </a:t>
            </a:r>
            <a:r>
              <a:rPr lang="en-US" altLang="zh-CN" sz="2400" i="1" dirty="0" err="1">
                <a:latin typeface="微软雅黑 Light" panose="020B0502040204020203" pitchFamily="34" charset="-122"/>
                <a:ea typeface="微软雅黑 Light" panose="020B0502040204020203" pitchFamily="34" charset="-122"/>
              </a:rPr>
              <a:t>t</a:t>
            </a:r>
            <a:r>
              <a:rPr lang="en-US" altLang="zh-CN" sz="2400" i="1" baseline="-25000" dirty="0" err="1">
                <a:latin typeface="微软雅黑 Light" panose="020B0502040204020203" pitchFamily="34" charset="-122"/>
                <a:ea typeface="微软雅黑 Light" panose="020B0502040204020203" pitchFamily="34" charset="-122"/>
              </a:rPr>
              <a:t>syn</a:t>
            </a:r>
            <a:r>
              <a:rPr lang="en-US" altLang="zh-CN" sz="2400" dirty="0">
                <a:latin typeface="微软雅黑 Light" panose="020B0502040204020203" pitchFamily="34" charset="-122"/>
                <a:ea typeface="微软雅黑 Light" panose="020B0502040204020203" pitchFamily="34" charset="-122"/>
              </a:rPr>
              <a:t> .</a:t>
            </a:r>
          </a:p>
          <a:p>
            <a:pPr marL="285750" indent="-285750">
              <a:buFont typeface="微软雅黑 Light" panose="020B0502040204020203" pitchFamily="34" charset="-122"/>
              <a:buChar char="─"/>
            </a:pPr>
            <a:endParaRPr lang="en-US" altLang="zh-CN" sz="24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Update the whole ghost regions for all neighbors in sequence.</a:t>
            </a: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Ghost communication</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499926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640041"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BACKGROUND</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2837"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114" name="矩形 113">
            <a:extLst>
              <a:ext uri="{FF2B5EF4-FFF2-40B4-BE49-F238E27FC236}">
                <a16:creationId xmlns:a16="http://schemas.microsoft.com/office/drawing/2014/main" id="{69FBEE5E-5A1E-400B-B142-DAAAC06D7627}"/>
              </a:ext>
            </a:extLst>
          </p:cNvPr>
          <p:cNvSpPr/>
          <p:nvPr/>
        </p:nvSpPr>
        <p:spPr>
          <a:xfrm>
            <a:off x="6795778" y="1430322"/>
            <a:ext cx="2111598" cy="2002779"/>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7" name="矩形 116">
            <a:extLst>
              <a:ext uri="{FF2B5EF4-FFF2-40B4-BE49-F238E27FC236}">
                <a16:creationId xmlns:a16="http://schemas.microsoft.com/office/drawing/2014/main" id="{0A863DF4-A58E-4B93-BF0C-1AC688ED39D4}"/>
              </a:ext>
            </a:extLst>
          </p:cNvPr>
          <p:cNvSpPr/>
          <p:nvPr/>
        </p:nvSpPr>
        <p:spPr>
          <a:xfrm>
            <a:off x="9431583" y="4009315"/>
            <a:ext cx="2098057" cy="1989936"/>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92" name="图形 191">
            <a:extLst>
              <a:ext uri="{FF2B5EF4-FFF2-40B4-BE49-F238E27FC236}">
                <a16:creationId xmlns:a16="http://schemas.microsoft.com/office/drawing/2014/main" id="{7E7CCBD5-36DA-4773-9D8C-82CB110095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39422" y="5484568"/>
            <a:ext cx="637053" cy="637053"/>
          </a:xfrm>
          <a:prstGeom prst="rect">
            <a:avLst/>
          </a:prstGeom>
        </p:spPr>
      </p:pic>
      <p:pic>
        <p:nvPicPr>
          <p:cNvPr id="193" name="图形 192">
            <a:extLst>
              <a:ext uri="{FF2B5EF4-FFF2-40B4-BE49-F238E27FC236}">
                <a16:creationId xmlns:a16="http://schemas.microsoft.com/office/drawing/2014/main" id="{7AD75D39-0F0C-4098-9379-D6773CC938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0381" y="2990868"/>
            <a:ext cx="637200" cy="637200"/>
          </a:xfrm>
          <a:prstGeom prst="rect">
            <a:avLst/>
          </a:prstGeom>
        </p:spPr>
      </p:pic>
      <p:grpSp>
        <p:nvGrpSpPr>
          <p:cNvPr id="13" name="组合 12">
            <a:extLst>
              <a:ext uri="{FF2B5EF4-FFF2-40B4-BE49-F238E27FC236}">
                <a16:creationId xmlns:a16="http://schemas.microsoft.com/office/drawing/2014/main" id="{D86079B6-03D4-4702-9AA5-7F57FE16A716}"/>
              </a:ext>
            </a:extLst>
          </p:cNvPr>
          <p:cNvGrpSpPr/>
          <p:nvPr/>
        </p:nvGrpSpPr>
        <p:grpSpPr>
          <a:xfrm>
            <a:off x="7070024" y="1539476"/>
            <a:ext cx="1690075" cy="1827948"/>
            <a:chOff x="2161232" y="4425691"/>
            <a:chExt cx="1690075" cy="1827948"/>
          </a:xfrm>
        </p:grpSpPr>
        <p:grpSp>
          <p:nvGrpSpPr>
            <p:cNvPr id="194" name="组合 193">
              <a:extLst>
                <a:ext uri="{FF2B5EF4-FFF2-40B4-BE49-F238E27FC236}">
                  <a16:creationId xmlns:a16="http://schemas.microsoft.com/office/drawing/2014/main" id="{2A84DC2C-B141-4651-B28E-E3D69E83E34C}"/>
                </a:ext>
              </a:extLst>
            </p:cNvPr>
            <p:cNvGrpSpPr/>
            <p:nvPr/>
          </p:nvGrpSpPr>
          <p:grpSpPr>
            <a:xfrm>
              <a:off x="2174258" y="4425691"/>
              <a:ext cx="1677049" cy="1740535"/>
              <a:chOff x="6552782" y="2428756"/>
              <a:chExt cx="1550577" cy="1740535"/>
            </a:xfrm>
          </p:grpSpPr>
          <p:sp>
            <p:nvSpPr>
              <p:cNvPr id="195" name="立方体 194">
                <a:extLst>
                  <a:ext uri="{FF2B5EF4-FFF2-40B4-BE49-F238E27FC236}">
                    <a16:creationId xmlns:a16="http://schemas.microsoft.com/office/drawing/2014/main" id="{58A61663-DF17-48AD-837E-BAA189BE50CD}"/>
                  </a:ext>
                </a:extLst>
              </p:cNvPr>
              <p:cNvSpPr/>
              <p:nvPr/>
            </p:nvSpPr>
            <p:spPr>
              <a:xfrm>
                <a:off x="6863382" y="3291562"/>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6" name="立方体 195">
                <a:extLst>
                  <a:ext uri="{FF2B5EF4-FFF2-40B4-BE49-F238E27FC236}">
                    <a16:creationId xmlns:a16="http://schemas.microsoft.com/office/drawing/2014/main" id="{CD6E8635-894F-4113-A37A-DCCB5785652E}"/>
                  </a:ext>
                </a:extLst>
              </p:cNvPr>
              <p:cNvSpPr/>
              <p:nvPr/>
            </p:nvSpPr>
            <p:spPr>
              <a:xfrm>
                <a:off x="7135134" y="3291104"/>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立方体 196">
                <a:extLst>
                  <a:ext uri="{FF2B5EF4-FFF2-40B4-BE49-F238E27FC236}">
                    <a16:creationId xmlns:a16="http://schemas.microsoft.com/office/drawing/2014/main" id="{0C4CA2F4-CE3E-4070-A911-D6C21A41596C}"/>
                  </a:ext>
                </a:extLst>
              </p:cNvPr>
              <p:cNvSpPr/>
              <p:nvPr/>
            </p:nvSpPr>
            <p:spPr>
              <a:xfrm>
                <a:off x="6768362" y="3396349"/>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8" name="立方体 197">
                <a:extLst>
                  <a:ext uri="{FF2B5EF4-FFF2-40B4-BE49-F238E27FC236}">
                    <a16:creationId xmlns:a16="http://schemas.microsoft.com/office/drawing/2014/main" id="{43C5F091-91C9-4F61-B285-024C98FD8CBE}"/>
                  </a:ext>
                </a:extLst>
              </p:cNvPr>
              <p:cNvSpPr/>
              <p:nvPr/>
            </p:nvSpPr>
            <p:spPr>
              <a:xfrm>
                <a:off x="7047455" y="3396349"/>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立方体 198">
                <a:extLst>
                  <a:ext uri="{FF2B5EF4-FFF2-40B4-BE49-F238E27FC236}">
                    <a16:creationId xmlns:a16="http://schemas.microsoft.com/office/drawing/2014/main" id="{D7EF3A29-DF7C-4DC0-B7E8-26EFE72001D4}"/>
                  </a:ext>
                </a:extLst>
              </p:cNvPr>
              <p:cNvSpPr/>
              <p:nvPr/>
            </p:nvSpPr>
            <p:spPr>
              <a:xfrm>
                <a:off x="6860630" y="3024470"/>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0" name="立方体 199">
                <a:extLst>
                  <a:ext uri="{FF2B5EF4-FFF2-40B4-BE49-F238E27FC236}">
                    <a16:creationId xmlns:a16="http://schemas.microsoft.com/office/drawing/2014/main" id="{343F14F8-9508-4C62-BF83-FE4A51CDE5BB}"/>
                  </a:ext>
                </a:extLst>
              </p:cNvPr>
              <p:cNvSpPr/>
              <p:nvPr/>
            </p:nvSpPr>
            <p:spPr>
              <a:xfrm>
                <a:off x="7132382" y="3024012"/>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立方体 200">
                <a:extLst>
                  <a:ext uri="{FF2B5EF4-FFF2-40B4-BE49-F238E27FC236}">
                    <a16:creationId xmlns:a16="http://schemas.microsoft.com/office/drawing/2014/main" id="{33A038EA-2CE8-45BF-8279-CD724DA41ED1}"/>
                  </a:ext>
                </a:extLst>
              </p:cNvPr>
              <p:cNvSpPr/>
              <p:nvPr/>
            </p:nvSpPr>
            <p:spPr>
              <a:xfrm>
                <a:off x="6765610" y="3129257"/>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2" name="立方体 201">
                <a:extLst>
                  <a:ext uri="{FF2B5EF4-FFF2-40B4-BE49-F238E27FC236}">
                    <a16:creationId xmlns:a16="http://schemas.microsoft.com/office/drawing/2014/main" id="{C5472D50-F4E1-4149-B5F8-91A1946CBD0B}"/>
                  </a:ext>
                </a:extLst>
              </p:cNvPr>
              <p:cNvSpPr/>
              <p:nvPr/>
            </p:nvSpPr>
            <p:spPr>
              <a:xfrm>
                <a:off x="7044703" y="3129257"/>
                <a:ext cx="327750" cy="327750"/>
              </a:xfrm>
              <a:prstGeom prst="cube">
                <a:avLst/>
              </a:prstGeom>
              <a:solidFill>
                <a:srgbClr val="7030A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立方体 202">
                <a:extLst>
                  <a:ext uri="{FF2B5EF4-FFF2-40B4-BE49-F238E27FC236}">
                    <a16:creationId xmlns:a16="http://schemas.microsoft.com/office/drawing/2014/main" id="{BE466967-813E-4A8A-B411-BEA42182681A}"/>
                  </a:ext>
                </a:extLst>
              </p:cNvPr>
              <p:cNvSpPr/>
              <p:nvPr/>
            </p:nvSpPr>
            <p:spPr>
              <a:xfrm>
                <a:off x="7503857" y="3292718"/>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4" name="立方体 203">
                <a:extLst>
                  <a:ext uri="{FF2B5EF4-FFF2-40B4-BE49-F238E27FC236}">
                    <a16:creationId xmlns:a16="http://schemas.microsoft.com/office/drawing/2014/main" id="{924B7A2E-CA40-4A36-895A-9822C78C1F6A}"/>
                  </a:ext>
                </a:extLst>
              </p:cNvPr>
              <p:cNvSpPr/>
              <p:nvPr/>
            </p:nvSpPr>
            <p:spPr>
              <a:xfrm>
                <a:off x="7775609" y="3292260"/>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立方体 204">
                <a:extLst>
                  <a:ext uri="{FF2B5EF4-FFF2-40B4-BE49-F238E27FC236}">
                    <a16:creationId xmlns:a16="http://schemas.microsoft.com/office/drawing/2014/main" id="{2461C660-5135-415F-9CF7-3011DC3C4055}"/>
                  </a:ext>
                </a:extLst>
              </p:cNvPr>
              <p:cNvSpPr/>
              <p:nvPr/>
            </p:nvSpPr>
            <p:spPr>
              <a:xfrm>
                <a:off x="7408837" y="3397505"/>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6" name="立方体 205">
                <a:extLst>
                  <a:ext uri="{FF2B5EF4-FFF2-40B4-BE49-F238E27FC236}">
                    <a16:creationId xmlns:a16="http://schemas.microsoft.com/office/drawing/2014/main" id="{A312907E-972A-4DA3-B792-BB009AC36CAB}"/>
                  </a:ext>
                </a:extLst>
              </p:cNvPr>
              <p:cNvSpPr/>
              <p:nvPr/>
            </p:nvSpPr>
            <p:spPr>
              <a:xfrm>
                <a:off x="7687930" y="3397505"/>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7" name="立方体 206">
                <a:extLst>
                  <a:ext uri="{FF2B5EF4-FFF2-40B4-BE49-F238E27FC236}">
                    <a16:creationId xmlns:a16="http://schemas.microsoft.com/office/drawing/2014/main" id="{2E4DD78B-ED0C-43F7-991B-841C375645C4}"/>
                  </a:ext>
                </a:extLst>
              </p:cNvPr>
              <p:cNvSpPr/>
              <p:nvPr/>
            </p:nvSpPr>
            <p:spPr>
              <a:xfrm>
                <a:off x="7501105" y="3025626"/>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8" name="立方体 207">
                <a:extLst>
                  <a:ext uri="{FF2B5EF4-FFF2-40B4-BE49-F238E27FC236}">
                    <a16:creationId xmlns:a16="http://schemas.microsoft.com/office/drawing/2014/main" id="{28B9F9F9-9C68-47CC-B710-E8D2853D2570}"/>
                  </a:ext>
                </a:extLst>
              </p:cNvPr>
              <p:cNvSpPr/>
              <p:nvPr/>
            </p:nvSpPr>
            <p:spPr>
              <a:xfrm>
                <a:off x="7772857" y="3025168"/>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9" name="立方体 208">
                <a:extLst>
                  <a:ext uri="{FF2B5EF4-FFF2-40B4-BE49-F238E27FC236}">
                    <a16:creationId xmlns:a16="http://schemas.microsoft.com/office/drawing/2014/main" id="{4B20AD90-2E6D-4F05-BE5E-1D9DA43BA775}"/>
                  </a:ext>
                </a:extLst>
              </p:cNvPr>
              <p:cNvSpPr/>
              <p:nvPr/>
            </p:nvSpPr>
            <p:spPr>
              <a:xfrm>
                <a:off x="7406085" y="3130413"/>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0" name="立方体 209">
                <a:extLst>
                  <a:ext uri="{FF2B5EF4-FFF2-40B4-BE49-F238E27FC236}">
                    <a16:creationId xmlns:a16="http://schemas.microsoft.com/office/drawing/2014/main" id="{86893526-78FB-43C1-BF9E-F3596DA1E7E4}"/>
                  </a:ext>
                </a:extLst>
              </p:cNvPr>
              <p:cNvSpPr/>
              <p:nvPr/>
            </p:nvSpPr>
            <p:spPr>
              <a:xfrm>
                <a:off x="7685178" y="3130413"/>
                <a:ext cx="327750" cy="327750"/>
              </a:xfrm>
              <a:prstGeom prst="cube">
                <a:avLst/>
              </a:prstGeom>
              <a:solidFill>
                <a:schemeClr val="tx1">
                  <a:lumMod val="75000"/>
                  <a:lumOff val="25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1" name="立方体 210">
                <a:extLst>
                  <a:ext uri="{FF2B5EF4-FFF2-40B4-BE49-F238E27FC236}">
                    <a16:creationId xmlns:a16="http://schemas.microsoft.com/office/drawing/2014/main" id="{D1FA02E2-E8C4-4B0D-9AF5-F156FAA632D6}"/>
                  </a:ext>
                </a:extLst>
              </p:cNvPr>
              <p:cNvSpPr/>
              <p:nvPr/>
            </p:nvSpPr>
            <p:spPr>
              <a:xfrm>
                <a:off x="6889673" y="2698334"/>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2" name="立方体 211">
                <a:extLst>
                  <a:ext uri="{FF2B5EF4-FFF2-40B4-BE49-F238E27FC236}">
                    <a16:creationId xmlns:a16="http://schemas.microsoft.com/office/drawing/2014/main" id="{E75C2A0F-16E1-455F-AB5E-097563A32B5C}"/>
                  </a:ext>
                </a:extLst>
              </p:cNvPr>
              <p:cNvSpPr/>
              <p:nvPr/>
            </p:nvSpPr>
            <p:spPr>
              <a:xfrm>
                <a:off x="7161425" y="2697876"/>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3" name="立方体 212">
                <a:extLst>
                  <a:ext uri="{FF2B5EF4-FFF2-40B4-BE49-F238E27FC236}">
                    <a16:creationId xmlns:a16="http://schemas.microsoft.com/office/drawing/2014/main" id="{61C0C02B-8B09-4009-B59D-BF373AA39E39}"/>
                  </a:ext>
                </a:extLst>
              </p:cNvPr>
              <p:cNvSpPr/>
              <p:nvPr/>
            </p:nvSpPr>
            <p:spPr>
              <a:xfrm>
                <a:off x="6794653" y="2803121"/>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4" name="立方体 213">
                <a:extLst>
                  <a:ext uri="{FF2B5EF4-FFF2-40B4-BE49-F238E27FC236}">
                    <a16:creationId xmlns:a16="http://schemas.microsoft.com/office/drawing/2014/main" id="{F8CD5291-69C8-4D83-A9AC-D02BB588F874}"/>
                  </a:ext>
                </a:extLst>
              </p:cNvPr>
              <p:cNvSpPr/>
              <p:nvPr/>
            </p:nvSpPr>
            <p:spPr>
              <a:xfrm>
                <a:off x="7073746" y="2803121"/>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5" name="立方体 214">
                <a:extLst>
                  <a:ext uri="{FF2B5EF4-FFF2-40B4-BE49-F238E27FC236}">
                    <a16:creationId xmlns:a16="http://schemas.microsoft.com/office/drawing/2014/main" id="{08B94DF8-831A-4BD5-9DCE-495A7D703768}"/>
                  </a:ext>
                </a:extLst>
              </p:cNvPr>
              <p:cNvSpPr/>
              <p:nvPr/>
            </p:nvSpPr>
            <p:spPr>
              <a:xfrm>
                <a:off x="6886921" y="2431242"/>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6" name="立方体 215">
                <a:extLst>
                  <a:ext uri="{FF2B5EF4-FFF2-40B4-BE49-F238E27FC236}">
                    <a16:creationId xmlns:a16="http://schemas.microsoft.com/office/drawing/2014/main" id="{5CE28934-9EF5-459C-8704-58E898E70896}"/>
                  </a:ext>
                </a:extLst>
              </p:cNvPr>
              <p:cNvSpPr/>
              <p:nvPr/>
            </p:nvSpPr>
            <p:spPr>
              <a:xfrm>
                <a:off x="7158673" y="2430784"/>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7" name="立方体 216">
                <a:extLst>
                  <a:ext uri="{FF2B5EF4-FFF2-40B4-BE49-F238E27FC236}">
                    <a16:creationId xmlns:a16="http://schemas.microsoft.com/office/drawing/2014/main" id="{AE85B7AF-61F0-4A08-9B8D-BC43DF4AD870}"/>
                  </a:ext>
                </a:extLst>
              </p:cNvPr>
              <p:cNvSpPr/>
              <p:nvPr/>
            </p:nvSpPr>
            <p:spPr>
              <a:xfrm>
                <a:off x="6791901" y="2536029"/>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8" name="立方体 217">
                <a:extLst>
                  <a:ext uri="{FF2B5EF4-FFF2-40B4-BE49-F238E27FC236}">
                    <a16:creationId xmlns:a16="http://schemas.microsoft.com/office/drawing/2014/main" id="{E45644F2-A5E1-4937-AD0C-F942DC0269E7}"/>
                  </a:ext>
                </a:extLst>
              </p:cNvPr>
              <p:cNvSpPr/>
              <p:nvPr/>
            </p:nvSpPr>
            <p:spPr>
              <a:xfrm>
                <a:off x="7070994" y="2536029"/>
                <a:ext cx="327750" cy="327750"/>
              </a:xfrm>
              <a:prstGeom prst="cube">
                <a:avLst/>
              </a:prstGeom>
              <a:solidFill>
                <a:srgbClr val="0070C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9" name="立方体 218">
                <a:extLst>
                  <a:ext uri="{FF2B5EF4-FFF2-40B4-BE49-F238E27FC236}">
                    <a16:creationId xmlns:a16="http://schemas.microsoft.com/office/drawing/2014/main" id="{045940EA-F287-4040-9208-3F78F018745E}"/>
                  </a:ext>
                </a:extLst>
              </p:cNvPr>
              <p:cNvSpPr/>
              <p:nvPr/>
            </p:nvSpPr>
            <p:spPr>
              <a:xfrm>
                <a:off x="7503857" y="2696306"/>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0" name="立方体 219">
                <a:extLst>
                  <a:ext uri="{FF2B5EF4-FFF2-40B4-BE49-F238E27FC236}">
                    <a16:creationId xmlns:a16="http://schemas.microsoft.com/office/drawing/2014/main" id="{B5153772-B0E8-4DA5-8DFC-D2B6726782AB}"/>
                  </a:ext>
                </a:extLst>
              </p:cNvPr>
              <p:cNvSpPr/>
              <p:nvPr/>
            </p:nvSpPr>
            <p:spPr>
              <a:xfrm>
                <a:off x="7775609" y="2695848"/>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1" name="立方体 220">
                <a:extLst>
                  <a:ext uri="{FF2B5EF4-FFF2-40B4-BE49-F238E27FC236}">
                    <a16:creationId xmlns:a16="http://schemas.microsoft.com/office/drawing/2014/main" id="{0AAA86E2-A46E-45E9-981A-7DEBB35FC466}"/>
                  </a:ext>
                </a:extLst>
              </p:cNvPr>
              <p:cNvSpPr/>
              <p:nvPr/>
            </p:nvSpPr>
            <p:spPr>
              <a:xfrm>
                <a:off x="7408837" y="2801093"/>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2" name="立方体 221">
                <a:extLst>
                  <a:ext uri="{FF2B5EF4-FFF2-40B4-BE49-F238E27FC236}">
                    <a16:creationId xmlns:a16="http://schemas.microsoft.com/office/drawing/2014/main" id="{5D85434F-4526-4A0F-A6A0-A929B75118DE}"/>
                  </a:ext>
                </a:extLst>
              </p:cNvPr>
              <p:cNvSpPr/>
              <p:nvPr/>
            </p:nvSpPr>
            <p:spPr>
              <a:xfrm>
                <a:off x="7687930" y="2801093"/>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3" name="立方体 222">
                <a:extLst>
                  <a:ext uri="{FF2B5EF4-FFF2-40B4-BE49-F238E27FC236}">
                    <a16:creationId xmlns:a16="http://schemas.microsoft.com/office/drawing/2014/main" id="{3AF218A6-F4A8-4F32-AB60-AB10933F3815}"/>
                  </a:ext>
                </a:extLst>
              </p:cNvPr>
              <p:cNvSpPr/>
              <p:nvPr/>
            </p:nvSpPr>
            <p:spPr>
              <a:xfrm>
                <a:off x="7501105" y="2429214"/>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4" name="立方体 223">
                <a:extLst>
                  <a:ext uri="{FF2B5EF4-FFF2-40B4-BE49-F238E27FC236}">
                    <a16:creationId xmlns:a16="http://schemas.microsoft.com/office/drawing/2014/main" id="{6D534122-35E8-4D63-9460-03964FC3CEC9}"/>
                  </a:ext>
                </a:extLst>
              </p:cNvPr>
              <p:cNvSpPr/>
              <p:nvPr/>
            </p:nvSpPr>
            <p:spPr>
              <a:xfrm>
                <a:off x="7772857" y="2428756"/>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5" name="立方体 224">
                <a:extLst>
                  <a:ext uri="{FF2B5EF4-FFF2-40B4-BE49-F238E27FC236}">
                    <a16:creationId xmlns:a16="http://schemas.microsoft.com/office/drawing/2014/main" id="{D02DCCDA-3576-4C4C-A85B-E1E3F6965227}"/>
                  </a:ext>
                </a:extLst>
              </p:cNvPr>
              <p:cNvSpPr/>
              <p:nvPr/>
            </p:nvSpPr>
            <p:spPr>
              <a:xfrm>
                <a:off x="7406085" y="2534001"/>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6" name="立方体 225">
                <a:extLst>
                  <a:ext uri="{FF2B5EF4-FFF2-40B4-BE49-F238E27FC236}">
                    <a16:creationId xmlns:a16="http://schemas.microsoft.com/office/drawing/2014/main" id="{FFCC3C10-9285-4161-A6CF-0DD7D51F5231}"/>
                  </a:ext>
                </a:extLst>
              </p:cNvPr>
              <p:cNvSpPr/>
              <p:nvPr/>
            </p:nvSpPr>
            <p:spPr>
              <a:xfrm>
                <a:off x="7685178" y="2534001"/>
                <a:ext cx="327750" cy="327750"/>
              </a:xfrm>
              <a:prstGeom prst="cube">
                <a:avLst/>
              </a:prstGeom>
              <a:solidFill>
                <a:schemeClr val="accent5">
                  <a:lumMod val="50000"/>
                </a:schemeClr>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7" name="立方体 226">
                <a:extLst>
                  <a:ext uri="{FF2B5EF4-FFF2-40B4-BE49-F238E27FC236}">
                    <a16:creationId xmlns:a16="http://schemas.microsoft.com/office/drawing/2014/main" id="{8217DE2D-9C1F-44D8-86AF-69723781BE46}"/>
                  </a:ext>
                </a:extLst>
              </p:cNvPr>
              <p:cNvSpPr/>
              <p:nvPr/>
            </p:nvSpPr>
            <p:spPr>
              <a:xfrm>
                <a:off x="6681501" y="2959080"/>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8" name="立方体 227">
                <a:extLst>
                  <a:ext uri="{FF2B5EF4-FFF2-40B4-BE49-F238E27FC236}">
                    <a16:creationId xmlns:a16="http://schemas.microsoft.com/office/drawing/2014/main" id="{47574679-3C7F-407F-A712-C646B6DCC720}"/>
                  </a:ext>
                </a:extLst>
              </p:cNvPr>
              <p:cNvSpPr/>
              <p:nvPr/>
            </p:nvSpPr>
            <p:spPr>
              <a:xfrm>
                <a:off x="6953253" y="2958622"/>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9" name="立方体 228">
                <a:extLst>
                  <a:ext uri="{FF2B5EF4-FFF2-40B4-BE49-F238E27FC236}">
                    <a16:creationId xmlns:a16="http://schemas.microsoft.com/office/drawing/2014/main" id="{22CC0B53-C796-4B52-9559-EE5B75474057}"/>
                  </a:ext>
                </a:extLst>
              </p:cNvPr>
              <p:cNvSpPr/>
              <p:nvPr/>
            </p:nvSpPr>
            <p:spPr>
              <a:xfrm>
                <a:off x="6586481" y="3063867"/>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0" name="立方体 229">
                <a:extLst>
                  <a:ext uri="{FF2B5EF4-FFF2-40B4-BE49-F238E27FC236}">
                    <a16:creationId xmlns:a16="http://schemas.microsoft.com/office/drawing/2014/main" id="{F5189ECA-2961-4A09-ABB3-1FF104BCBD73}"/>
                  </a:ext>
                </a:extLst>
              </p:cNvPr>
              <p:cNvSpPr/>
              <p:nvPr/>
            </p:nvSpPr>
            <p:spPr>
              <a:xfrm>
                <a:off x="6865574" y="3063867"/>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1" name="立方体 230">
                <a:extLst>
                  <a:ext uri="{FF2B5EF4-FFF2-40B4-BE49-F238E27FC236}">
                    <a16:creationId xmlns:a16="http://schemas.microsoft.com/office/drawing/2014/main" id="{D4553893-5FC4-47B7-B8DC-963321A198E2}"/>
                  </a:ext>
                </a:extLst>
              </p:cNvPr>
              <p:cNvSpPr/>
              <p:nvPr/>
            </p:nvSpPr>
            <p:spPr>
              <a:xfrm>
                <a:off x="6678749" y="2691988"/>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2" name="立方体 231">
                <a:extLst>
                  <a:ext uri="{FF2B5EF4-FFF2-40B4-BE49-F238E27FC236}">
                    <a16:creationId xmlns:a16="http://schemas.microsoft.com/office/drawing/2014/main" id="{4F3E8164-D9EA-4DA9-A9F0-9F8FB1B7FC12}"/>
                  </a:ext>
                </a:extLst>
              </p:cNvPr>
              <p:cNvSpPr/>
              <p:nvPr/>
            </p:nvSpPr>
            <p:spPr>
              <a:xfrm>
                <a:off x="6950501" y="2691530"/>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3" name="立方体 232">
                <a:extLst>
                  <a:ext uri="{FF2B5EF4-FFF2-40B4-BE49-F238E27FC236}">
                    <a16:creationId xmlns:a16="http://schemas.microsoft.com/office/drawing/2014/main" id="{863B27DB-147B-41AB-B897-45A3368FEC8A}"/>
                  </a:ext>
                </a:extLst>
              </p:cNvPr>
              <p:cNvSpPr/>
              <p:nvPr/>
            </p:nvSpPr>
            <p:spPr>
              <a:xfrm>
                <a:off x="6583729" y="2796775"/>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4" name="立方体 233">
                <a:extLst>
                  <a:ext uri="{FF2B5EF4-FFF2-40B4-BE49-F238E27FC236}">
                    <a16:creationId xmlns:a16="http://schemas.microsoft.com/office/drawing/2014/main" id="{D248F97B-E5B5-43DA-B260-A8E1D84737F1}"/>
                  </a:ext>
                </a:extLst>
              </p:cNvPr>
              <p:cNvSpPr/>
              <p:nvPr/>
            </p:nvSpPr>
            <p:spPr>
              <a:xfrm>
                <a:off x="6862822" y="2796775"/>
                <a:ext cx="327750" cy="327750"/>
              </a:xfrm>
              <a:prstGeom prst="cube">
                <a:avLst/>
              </a:prstGeom>
              <a:solidFill>
                <a:srgbClr val="C00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5" name="立方体 234">
                <a:extLst>
                  <a:ext uri="{FF2B5EF4-FFF2-40B4-BE49-F238E27FC236}">
                    <a16:creationId xmlns:a16="http://schemas.microsoft.com/office/drawing/2014/main" id="{BB40540B-4B54-4E3C-9FAC-64C090E93561}"/>
                  </a:ext>
                </a:extLst>
              </p:cNvPr>
              <p:cNvSpPr/>
              <p:nvPr/>
            </p:nvSpPr>
            <p:spPr>
              <a:xfrm>
                <a:off x="7321387" y="2963398"/>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6" name="立方体 235">
                <a:extLst>
                  <a:ext uri="{FF2B5EF4-FFF2-40B4-BE49-F238E27FC236}">
                    <a16:creationId xmlns:a16="http://schemas.microsoft.com/office/drawing/2014/main" id="{F6573591-40FD-4AC6-ADD8-ECB42D2BE07C}"/>
                  </a:ext>
                </a:extLst>
              </p:cNvPr>
              <p:cNvSpPr/>
              <p:nvPr/>
            </p:nvSpPr>
            <p:spPr>
              <a:xfrm>
                <a:off x="7593139" y="2962940"/>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7" name="立方体 236">
                <a:extLst>
                  <a:ext uri="{FF2B5EF4-FFF2-40B4-BE49-F238E27FC236}">
                    <a16:creationId xmlns:a16="http://schemas.microsoft.com/office/drawing/2014/main" id="{9AFB97B7-7ABD-4922-8280-1C66183174E1}"/>
                  </a:ext>
                </a:extLst>
              </p:cNvPr>
              <p:cNvSpPr/>
              <p:nvPr/>
            </p:nvSpPr>
            <p:spPr>
              <a:xfrm>
                <a:off x="7226367" y="3068185"/>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8" name="立方体 237">
                <a:extLst>
                  <a:ext uri="{FF2B5EF4-FFF2-40B4-BE49-F238E27FC236}">
                    <a16:creationId xmlns:a16="http://schemas.microsoft.com/office/drawing/2014/main" id="{D96CC5F3-5B9E-4071-931D-80FB64591AD4}"/>
                  </a:ext>
                </a:extLst>
              </p:cNvPr>
              <p:cNvSpPr/>
              <p:nvPr/>
            </p:nvSpPr>
            <p:spPr>
              <a:xfrm>
                <a:off x="7505460" y="3068185"/>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9" name="立方体 238">
                <a:extLst>
                  <a:ext uri="{FF2B5EF4-FFF2-40B4-BE49-F238E27FC236}">
                    <a16:creationId xmlns:a16="http://schemas.microsoft.com/office/drawing/2014/main" id="{92E38C34-77C1-454C-A72C-AFD221AD8C1A}"/>
                  </a:ext>
                </a:extLst>
              </p:cNvPr>
              <p:cNvSpPr/>
              <p:nvPr/>
            </p:nvSpPr>
            <p:spPr>
              <a:xfrm>
                <a:off x="7318635" y="2696306"/>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0" name="立方体 239">
                <a:extLst>
                  <a:ext uri="{FF2B5EF4-FFF2-40B4-BE49-F238E27FC236}">
                    <a16:creationId xmlns:a16="http://schemas.microsoft.com/office/drawing/2014/main" id="{C8BA4865-D551-4034-8D39-6904A7FD17BF}"/>
                  </a:ext>
                </a:extLst>
              </p:cNvPr>
              <p:cNvSpPr/>
              <p:nvPr/>
            </p:nvSpPr>
            <p:spPr>
              <a:xfrm>
                <a:off x="7590387" y="2695848"/>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1" name="立方体 240">
                <a:extLst>
                  <a:ext uri="{FF2B5EF4-FFF2-40B4-BE49-F238E27FC236}">
                    <a16:creationId xmlns:a16="http://schemas.microsoft.com/office/drawing/2014/main" id="{E5F7894B-0AF8-4A92-8B72-8C29535995EF}"/>
                  </a:ext>
                </a:extLst>
              </p:cNvPr>
              <p:cNvSpPr/>
              <p:nvPr/>
            </p:nvSpPr>
            <p:spPr>
              <a:xfrm>
                <a:off x="7223615" y="2801093"/>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2" name="立方体 241">
                <a:extLst>
                  <a:ext uri="{FF2B5EF4-FFF2-40B4-BE49-F238E27FC236}">
                    <a16:creationId xmlns:a16="http://schemas.microsoft.com/office/drawing/2014/main" id="{584987AF-62EF-4051-92C3-43587461325C}"/>
                  </a:ext>
                </a:extLst>
              </p:cNvPr>
              <p:cNvSpPr/>
              <p:nvPr/>
            </p:nvSpPr>
            <p:spPr>
              <a:xfrm>
                <a:off x="7502708" y="2801093"/>
                <a:ext cx="327750" cy="327750"/>
              </a:xfrm>
              <a:prstGeom prst="cube">
                <a:avLst/>
              </a:prstGeom>
              <a:solidFill>
                <a:schemeClr val="accent2"/>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3" name="立方体 242">
                <a:extLst>
                  <a:ext uri="{FF2B5EF4-FFF2-40B4-BE49-F238E27FC236}">
                    <a16:creationId xmlns:a16="http://schemas.microsoft.com/office/drawing/2014/main" id="{3773D753-7907-47C2-97EA-37B3A34B764F}"/>
                  </a:ext>
                </a:extLst>
              </p:cNvPr>
              <p:cNvSpPr/>
              <p:nvPr/>
            </p:nvSpPr>
            <p:spPr>
              <a:xfrm>
                <a:off x="6650554" y="3736754"/>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4" name="立方体 243">
                <a:extLst>
                  <a:ext uri="{FF2B5EF4-FFF2-40B4-BE49-F238E27FC236}">
                    <a16:creationId xmlns:a16="http://schemas.microsoft.com/office/drawing/2014/main" id="{5BAA612C-11A7-4D7B-B729-4C45DA5D89C9}"/>
                  </a:ext>
                </a:extLst>
              </p:cNvPr>
              <p:cNvSpPr/>
              <p:nvPr/>
            </p:nvSpPr>
            <p:spPr>
              <a:xfrm>
                <a:off x="6922306" y="3736296"/>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5" name="立方体 244">
                <a:extLst>
                  <a:ext uri="{FF2B5EF4-FFF2-40B4-BE49-F238E27FC236}">
                    <a16:creationId xmlns:a16="http://schemas.microsoft.com/office/drawing/2014/main" id="{22484224-AB6D-421E-AF4B-1915134F1019}"/>
                  </a:ext>
                </a:extLst>
              </p:cNvPr>
              <p:cNvSpPr/>
              <p:nvPr/>
            </p:nvSpPr>
            <p:spPr>
              <a:xfrm>
                <a:off x="6555534" y="3841541"/>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6" name="立方体 245">
                <a:extLst>
                  <a:ext uri="{FF2B5EF4-FFF2-40B4-BE49-F238E27FC236}">
                    <a16:creationId xmlns:a16="http://schemas.microsoft.com/office/drawing/2014/main" id="{6CF58FA4-9018-4CE7-A530-A9D10A26CA7E}"/>
                  </a:ext>
                </a:extLst>
              </p:cNvPr>
              <p:cNvSpPr/>
              <p:nvPr/>
            </p:nvSpPr>
            <p:spPr>
              <a:xfrm>
                <a:off x="6834627" y="3841541"/>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7" name="立方体 246">
                <a:extLst>
                  <a:ext uri="{FF2B5EF4-FFF2-40B4-BE49-F238E27FC236}">
                    <a16:creationId xmlns:a16="http://schemas.microsoft.com/office/drawing/2014/main" id="{F6D3B748-2FE0-4AB1-9BC2-4D247D032D41}"/>
                  </a:ext>
                </a:extLst>
              </p:cNvPr>
              <p:cNvSpPr/>
              <p:nvPr/>
            </p:nvSpPr>
            <p:spPr>
              <a:xfrm>
                <a:off x="6647802" y="3469662"/>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8" name="立方体 247">
                <a:extLst>
                  <a:ext uri="{FF2B5EF4-FFF2-40B4-BE49-F238E27FC236}">
                    <a16:creationId xmlns:a16="http://schemas.microsoft.com/office/drawing/2014/main" id="{BC410316-7461-4E9F-9BDD-E2E0EC7E996C}"/>
                  </a:ext>
                </a:extLst>
              </p:cNvPr>
              <p:cNvSpPr/>
              <p:nvPr/>
            </p:nvSpPr>
            <p:spPr>
              <a:xfrm>
                <a:off x="6919554" y="3469204"/>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9" name="立方体 248">
                <a:extLst>
                  <a:ext uri="{FF2B5EF4-FFF2-40B4-BE49-F238E27FC236}">
                    <a16:creationId xmlns:a16="http://schemas.microsoft.com/office/drawing/2014/main" id="{527D31A2-CA1A-4A4E-BE10-CC9CDA7EEE4F}"/>
                  </a:ext>
                </a:extLst>
              </p:cNvPr>
              <p:cNvSpPr/>
              <p:nvPr/>
            </p:nvSpPr>
            <p:spPr>
              <a:xfrm>
                <a:off x="6552782" y="3574449"/>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0" name="立方体 249">
                <a:extLst>
                  <a:ext uri="{FF2B5EF4-FFF2-40B4-BE49-F238E27FC236}">
                    <a16:creationId xmlns:a16="http://schemas.microsoft.com/office/drawing/2014/main" id="{5377EEBC-7F75-475A-AA9E-91EC79EE7479}"/>
                  </a:ext>
                </a:extLst>
              </p:cNvPr>
              <p:cNvSpPr/>
              <p:nvPr/>
            </p:nvSpPr>
            <p:spPr>
              <a:xfrm>
                <a:off x="6831875" y="3574449"/>
                <a:ext cx="327750" cy="327750"/>
              </a:xfrm>
              <a:prstGeom prst="cube">
                <a:avLst/>
              </a:prstGeom>
              <a:solidFill>
                <a:srgbClr val="FFC00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1" name="立方体 250">
                <a:extLst>
                  <a:ext uri="{FF2B5EF4-FFF2-40B4-BE49-F238E27FC236}">
                    <a16:creationId xmlns:a16="http://schemas.microsoft.com/office/drawing/2014/main" id="{DD48DA47-9224-4FC3-85A8-FE218C748C5C}"/>
                  </a:ext>
                </a:extLst>
              </p:cNvPr>
              <p:cNvSpPr/>
              <p:nvPr/>
            </p:nvSpPr>
            <p:spPr>
              <a:xfrm>
                <a:off x="7333564" y="3736754"/>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2" name="立方体 251">
                <a:extLst>
                  <a:ext uri="{FF2B5EF4-FFF2-40B4-BE49-F238E27FC236}">
                    <a16:creationId xmlns:a16="http://schemas.microsoft.com/office/drawing/2014/main" id="{008320DB-8159-415B-8BE2-963720D4CC5D}"/>
                  </a:ext>
                </a:extLst>
              </p:cNvPr>
              <p:cNvSpPr/>
              <p:nvPr/>
            </p:nvSpPr>
            <p:spPr>
              <a:xfrm>
                <a:off x="7605316" y="3736296"/>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3" name="立方体 252">
                <a:extLst>
                  <a:ext uri="{FF2B5EF4-FFF2-40B4-BE49-F238E27FC236}">
                    <a16:creationId xmlns:a16="http://schemas.microsoft.com/office/drawing/2014/main" id="{DC6EF382-D3CC-4799-8A48-4E58CDEC0FDF}"/>
                  </a:ext>
                </a:extLst>
              </p:cNvPr>
              <p:cNvSpPr/>
              <p:nvPr/>
            </p:nvSpPr>
            <p:spPr>
              <a:xfrm>
                <a:off x="7238544" y="3841541"/>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4" name="立方体 253">
                <a:extLst>
                  <a:ext uri="{FF2B5EF4-FFF2-40B4-BE49-F238E27FC236}">
                    <a16:creationId xmlns:a16="http://schemas.microsoft.com/office/drawing/2014/main" id="{18A415C1-CC3B-42AF-A4E1-8499E53CDB57}"/>
                  </a:ext>
                </a:extLst>
              </p:cNvPr>
              <p:cNvSpPr/>
              <p:nvPr/>
            </p:nvSpPr>
            <p:spPr>
              <a:xfrm>
                <a:off x="7517637" y="3841541"/>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5" name="立方体 254">
                <a:extLst>
                  <a:ext uri="{FF2B5EF4-FFF2-40B4-BE49-F238E27FC236}">
                    <a16:creationId xmlns:a16="http://schemas.microsoft.com/office/drawing/2014/main" id="{1C94B064-FB6A-4BC9-80AF-9E6079014AF5}"/>
                  </a:ext>
                </a:extLst>
              </p:cNvPr>
              <p:cNvSpPr/>
              <p:nvPr/>
            </p:nvSpPr>
            <p:spPr>
              <a:xfrm>
                <a:off x="7330812" y="3469662"/>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6" name="立方体 255">
                <a:extLst>
                  <a:ext uri="{FF2B5EF4-FFF2-40B4-BE49-F238E27FC236}">
                    <a16:creationId xmlns:a16="http://schemas.microsoft.com/office/drawing/2014/main" id="{F070C0B7-87D8-49DA-846E-38F17020D635}"/>
                  </a:ext>
                </a:extLst>
              </p:cNvPr>
              <p:cNvSpPr/>
              <p:nvPr/>
            </p:nvSpPr>
            <p:spPr>
              <a:xfrm>
                <a:off x="7602564" y="3469204"/>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7" name="立方体 256">
                <a:extLst>
                  <a:ext uri="{FF2B5EF4-FFF2-40B4-BE49-F238E27FC236}">
                    <a16:creationId xmlns:a16="http://schemas.microsoft.com/office/drawing/2014/main" id="{9725E8C0-F4F7-4E90-A3EC-FCEE1656D6DC}"/>
                  </a:ext>
                </a:extLst>
              </p:cNvPr>
              <p:cNvSpPr/>
              <p:nvPr/>
            </p:nvSpPr>
            <p:spPr>
              <a:xfrm>
                <a:off x="7235792" y="3574449"/>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8" name="立方体 257">
                <a:extLst>
                  <a:ext uri="{FF2B5EF4-FFF2-40B4-BE49-F238E27FC236}">
                    <a16:creationId xmlns:a16="http://schemas.microsoft.com/office/drawing/2014/main" id="{FD31A73D-0EB9-4E0D-970F-84A25081197C}"/>
                  </a:ext>
                </a:extLst>
              </p:cNvPr>
              <p:cNvSpPr/>
              <p:nvPr/>
            </p:nvSpPr>
            <p:spPr>
              <a:xfrm>
                <a:off x="7514885" y="3574449"/>
                <a:ext cx="327750" cy="327750"/>
              </a:xfrm>
              <a:prstGeom prst="cube">
                <a:avLst/>
              </a:prstGeom>
              <a:solidFill>
                <a:srgbClr val="00B050"/>
              </a:solidFill>
              <a:ln>
                <a:solidFill>
                  <a:schemeClr val="tx1">
                    <a:lumMod val="65000"/>
                    <a:lumOff val="3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矩形 11">
              <a:extLst>
                <a:ext uri="{FF2B5EF4-FFF2-40B4-BE49-F238E27FC236}">
                  <a16:creationId xmlns:a16="http://schemas.microsoft.com/office/drawing/2014/main" id="{A2BC7EC2-FCC2-4BD2-ABCB-B8D3D740AD55}"/>
                </a:ext>
              </a:extLst>
            </p:cNvPr>
            <p:cNvSpPr/>
            <p:nvPr/>
          </p:nvSpPr>
          <p:spPr>
            <a:xfrm>
              <a:off x="2176559" y="4821497"/>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259" name="矩形 258">
              <a:extLst>
                <a:ext uri="{FF2B5EF4-FFF2-40B4-BE49-F238E27FC236}">
                  <a16:creationId xmlns:a16="http://schemas.microsoft.com/office/drawing/2014/main" id="{ABC5339A-35C5-4F86-BDE7-1B8476CD9D7C}"/>
                </a:ext>
              </a:extLst>
            </p:cNvPr>
            <p:cNvSpPr/>
            <p:nvPr/>
          </p:nvSpPr>
          <p:spPr>
            <a:xfrm>
              <a:off x="2483295" y="4819091"/>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
          <p:nvSpPr>
            <p:cNvPr id="260" name="矩形 259">
              <a:extLst>
                <a:ext uri="{FF2B5EF4-FFF2-40B4-BE49-F238E27FC236}">
                  <a16:creationId xmlns:a16="http://schemas.microsoft.com/office/drawing/2014/main" id="{1ABEA771-D2AC-443C-A668-0D6A1F110F44}"/>
                </a:ext>
              </a:extLst>
            </p:cNvPr>
            <p:cNvSpPr/>
            <p:nvPr/>
          </p:nvSpPr>
          <p:spPr>
            <a:xfrm>
              <a:off x="2174087" y="5092932"/>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
          <p:nvSpPr>
            <p:cNvPr id="261" name="矩形 260">
              <a:extLst>
                <a:ext uri="{FF2B5EF4-FFF2-40B4-BE49-F238E27FC236}">
                  <a16:creationId xmlns:a16="http://schemas.microsoft.com/office/drawing/2014/main" id="{E00CACE2-760A-4619-A991-69C78B63CF30}"/>
                </a:ext>
              </a:extLst>
            </p:cNvPr>
            <p:cNvSpPr/>
            <p:nvPr/>
          </p:nvSpPr>
          <p:spPr>
            <a:xfrm>
              <a:off x="2481640" y="5092400"/>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sp>
          <p:nvSpPr>
            <p:cNvPr id="278" name="矩形 277">
              <a:extLst>
                <a:ext uri="{FF2B5EF4-FFF2-40B4-BE49-F238E27FC236}">
                  <a16:creationId xmlns:a16="http://schemas.microsoft.com/office/drawing/2014/main" id="{5E56323B-BFAB-4B8A-A2AE-3735EF7A699E}"/>
                </a:ext>
              </a:extLst>
            </p:cNvPr>
            <p:cNvSpPr/>
            <p:nvPr/>
          </p:nvSpPr>
          <p:spPr>
            <a:xfrm>
              <a:off x="2868783" y="4830677"/>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279" name="矩形 278">
              <a:extLst>
                <a:ext uri="{FF2B5EF4-FFF2-40B4-BE49-F238E27FC236}">
                  <a16:creationId xmlns:a16="http://schemas.microsoft.com/office/drawing/2014/main" id="{31DF71D6-AB7F-428D-A8A8-A837973AD1AB}"/>
                </a:ext>
              </a:extLst>
            </p:cNvPr>
            <p:cNvSpPr/>
            <p:nvPr/>
          </p:nvSpPr>
          <p:spPr>
            <a:xfrm>
              <a:off x="3175519" y="4828271"/>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
          <p:nvSpPr>
            <p:cNvPr id="280" name="矩形 279">
              <a:extLst>
                <a:ext uri="{FF2B5EF4-FFF2-40B4-BE49-F238E27FC236}">
                  <a16:creationId xmlns:a16="http://schemas.microsoft.com/office/drawing/2014/main" id="{B85DCC3C-4ACD-47B7-985C-C5873401B5E4}"/>
                </a:ext>
              </a:extLst>
            </p:cNvPr>
            <p:cNvSpPr/>
            <p:nvPr/>
          </p:nvSpPr>
          <p:spPr>
            <a:xfrm>
              <a:off x="2866311" y="5102112"/>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
          <p:nvSpPr>
            <p:cNvPr id="281" name="矩形 280">
              <a:extLst>
                <a:ext uri="{FF2B5EF4-FFF2-40B4-BE49-F238E27FC236}">
                  <a16:creationId xmlns:a16="http://schemas.microsoft.com/office/drawing/2014/main" id="{329E5D27-3938-484E-ADCF-3627B59B450A}"/>
                </a:ext>
              </a:extLst>
            </p:cNvPr>
            <p:cNvSpPr/>
            <p:nvPr/>
          </p:nvSpPr>
          <p:spPr>
            <a:xfrm>
              <a:off x="3173864" y="5101580"/>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sp>
          <p:nvSpPr>
            <p:cNvPr id="282" name="矩形 281">
              <a:extLst>
                <a:ext uri="{FF2B5EF4-FFF2-40B4-BE49-F238E27FC236}">
                  <a16:creationId xmlns:a16="http://schemas.microsoft.com/office/drawing/2014/main" id="{FCA42AD7-5B0A-423A-8D7F-593673A6E1F7}"/>
                </a:ext>
              </a:extLst>
            </p:cNvPr>
            <p:cNvSpPr/>
            <p:nvPr/>
          </p:nvSpPr>
          <p:spPr>
            <a:xfrm>
              <a:off x="2163704" y="5612872"/>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283" name="矩形 282">
              <a:extLst>
                <a:ext uri="{FF2B5EF4-FFF2-40B4-BE49-F238E27FC236}">
                  <a16:creationId xmlns:a16="http://schemas.microsoft.com/office/drawing/2014/main" id="{D10C41C3-6B32-4D94-A824-632D768CE610}"/>
                </a:ext>
              </a:extLst>
            </p:cNvPr>
            <p:cNvSpPr/>
            <p:nvPr/>
          </p:nvSpPr>
          <p:spPr>
            <a:xfrm>
              <a:off x="2470440" y="5610466"/>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
          <p:nvSpPr>
            <p:cNvPr id="284" name="矩形 283">
              <a:extLst>
                <a:ext uri="{FF2B5EF4-FFF2-40B4-BE49-F238E27FC236}">
                  <a16:creationId xmlns:a16="http://schemas.microsoft.com/office/drawing/2014/main" id="{2FBBF703-C7D2-4562-AEF7-E44D4F068362}"/>
                </a:ext>
              </a:extLst>
            </p:cNvPr>
            <p:cNvSpPr/>
            <p:nvPr/>
          </p:nvSpPr>
          <p:spPr>
            <a:xfrm>
              <a:off x="2161232" y="5884307"/>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
          <p:nvSpPr>
            <p:cNvPr id="285" name="矩形 284">
              <a:extLst>
                <a:ext uri="{FF2B5EF4-FFF2-40B4-BE49-F238E27FC236}">
                  <a16:creationId xmlns:a16="http://schemas.microsoft.com/office/drawing/2014/main" id="{D3202A4F-271B-43B7-88FB-03D5B14C14B7}"/>
                </a:ext>
              </a:extLst>
            </p:cNvPr>
            <p:cNvSpPr/>
            <p:nvPr/>
          </p:nvSpPr>
          <p:spPr>
            <a:xfrm>
              <a:off x="2468785" y="5883775"/>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sp>
          <p:nvSpPr>
            <p:cNvPr id="286" name="矩形 285">
              <a:extLst>
                <a:ext uri="{FF2B5EF4-FFF2-40B4-BE49-F238E27FC236}">
                  <a16:creationId xmlns:a16="http://schemas.microsoft.com/office/drawing/2014/main" id="{18D2322B-BDA2-4A06-9D1F-BE6FC67D9D8C}"/>
                </a:ext>
              </a:extLst>
            </p:cNvPr>
            <p:cNvSpPr/>
            <p:nvPr/>
          </p:nvSpPr>
          <p:spPr>
            <a:xfrm>
              <a:off x="2879807" y="5612871"/>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287" name="矩形 286">
              <a:extLst>
                <a:ext uri="{FF2B5EF4-FFF2-40B4-BE49-F238E27FC236}">
                  <a16:creationId xmlns:a16="http://schemas.microsoft.com/office/drawing/2014/main" id="{32497771-0DE9-40AB-AA2F-BE7AEA3331DF}"/>
                </a:ext>
              </a:extLst>
            </p:cNvPr>
            <p:cNvSpPr/>
            <p:nvPr/>
          </p:nvSpPr>
          <p:spPr>
            <a:xfrm>
              <a:off x="3186543" y="5621482"/>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
          <p:nvSpPr>
            <p:cNvPr id="288" name="矩形 287">
              <a:extLst>
                <a:ext uri="{FF2B5EF4-FFF2-40B4-BE49-F238E27FC236}">
                  <a16:creationId xmlns:a16="http://schemas.microsoft.com/office/drawing/2014/main" id="{467C9512-986D-45C5-903A-65E59CFA65F6}"/>
                </a:ext>
              </a:extLst>
            </p:cNvPr>
            <p:cNvSpPr/>
            <p:nvPr/>
          </p:nvSpPr>
          <p:spPr>
            <a:xfrm>
              <a:off x="2877335" y="5884306"/>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
          <p:nvSpPr>
            <p:cNvPr id="289" name="矩形 288">
              <a:extLst>
                <a:ext uri="{FF2B5EF4-FFF2-40B4-BE49-F238E27FC236}">
                  <a16:creationId xmlns:a16="http://schemas.microsoft.com/office/drawing/2014/main" id="{785E675F-9BB4-4B0D-9BA2-9CB048D4F2AC}"/>
                </a:ext>
              </a:extLst>
            </p:cNvPr>
            <p:cNvSpPr/>
            <p:nvPr/>
          </p:nvSpPr>
          <p:spPr>
            <a:xfrm>
              <a:off x="3184888" y="5883774"/>
              <a:ext cx="327334"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sp>
          <p:nvSpPr>
            <p:cNvPr id="291" name="椭圆 290">
              <a:extLst>
                <a:ext uri="{FF2B5EF4-FFF2-40B4-BE49-F238E27FC236}">
                  <a16:creationId xmlns:a16="http://schemas.microsoft.com/office/drawing/2014/main" id="{87DCFE43-1185-4F33-A003-330424112DB2}"/>
                </a:ext>
              </a:extLst>
            </p:cNvPr>
            <p:cNvSpPr/>
            <p:nvPr/>
          </p:nvSpPr>
          <p:spPr>
            <a:xfrm>
              <a:off x="2610336" y="5386480"/>
              <a:ext cx="345513" cy="338364"/>
            </a:xfrm>
            <a:prstGeom prst="ellipse">
              <a:avLst/>
            </a:prstGeom>
            <a:solidFill>
              <a:schemeClr val="bg1">
                <a:alpha val="0"/>
              </a:schemeClr>
            </a:solidFill>
            <a:ln w="25400">
              <a:solidFill>
                <a:schemeClr val="bg1">
                  <a:alpha val="99000"/>
                </a:schemeClr>
              </a:solid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endParaRPr>
            </a:p>
          </p:txBody>
        </p:sp>
      </p:grpSp>
      <p:grpSp>
        <p:nvGrpSpPr>
          <p:cNvPr id="3" name="组合 2">
            <a:extLst>
              <a:ext uri="{FF2B5EF4-FFF2-40B4-BE49-F238E27FC236}">
                <a16:creationId xmlns:a16="http://schemas.microsoft.com/office/drawing/2014/main" id="{1CDE734A-171D-4B3D-BCAD-B391DA9AAAB0}"/>
              </a:ext>
            </a:extLst>
          </p:cNvPr>
          <p:cNvGrpSpPr/>
          <p:nvPr/>
        </p:nvGrpSpPr>
        <p:grpSpPr>
          <a:xfrm>
            <a:off x="9777669" y="1676452"/>
            <a:ext cx="1535984" cy="1417131"/>
            <a:chOff x="1843343" y="3961137"/>
            <a:chExt cx="1141134" cy="1052834"/>
          </a:xfrm>
        </p:grpSpPr>
        <p:sp>
          <p:nvSpPr>
            <p:cNvPr id="301" name="立方体 300">
              <a:extLst>
                <a:ext uri="{FF2B5EF4-FFF2-40B4-BE49-F238E27FC236}">
                  <a16:creationId xmlns:a16="http://schemas.microsoft.com/office/drawing/2014/main" id="{D177AAE3-4491-4083-A510-8EC906A5986F}"/>
                </a:ext>
              </a:extLst>
            </p:cNvPr>
            <p:cNvSpPr/>
            <p:nvPr/>
          </p:nvSpPr>
          <p:spPr>
            <a:xfrm>
              <a:off x="2205954" y="4152254"/>
              <a:ext cx="778523" cy="687238"/>
            </a:xfrm>
            <a:prstGeom prst="cube">
              <a:avLst/>
            </a:prstGeom>
            <a:solidFill>
              <a:schemeClr val="tx1">
                <a:lumMod val="95000"/>
                <a:lumOff val="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9" name="立方体 298">
              <a:extLst>
                <a:ext uri="{FF2B5EF4-FFF2-40B4-BE49-F238E27FC236}">
                  <a16:creationId xmlns:a16="http://schemas.microsoft.com/office/drawing/2014/main" id="{5E416A43-499A-4F7D-B6F3-0F130FE17F33}"/>
                </a:ext>
              </a:extLst>
            </p:cNvPr>
            <p:cNvSpPr/>
            <p:nvPr/>
          </p:nvSpPr>
          <p:spPr>
            <a:xfrm>
              <a:off x="1980570" y="3961137"/>
              <a:ext cx="778523" cy="778523"/>
            </a:xfrm>
            <a:prstGeom prst="cube">
              <a:avLst/>
            </a:prstGeom>
            <a:solidFill>
              <a:schemeClr val="accent1">
                <a:lumMod val="7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0" name="立方体 299">
              <a:extLst>
                <a:ext uri="{FF2B5EF4-FFF2-40B4-BE49-F238E27FC236}">
                  <a16:creationId xmlns:a16="http://schemas.microsoft.com/office/drawing/2014/main" id="{8927AB07-3AB0-403D-B2AE-B2AAC2BF9369}"/>
                </a:ext>
              </a:extLst>
            </p:cNvPr>
            <p:cNvSpPr/>
            <p:nvPr/>
          </p:nvSpPr>
          <p:spPr>
            <a:xfrm>
              <a:off x="1902241" y="4045927"/>
              <a:ext cx="778523" cy="778523"/>
            </a:xfrm>
            <a:prstGeom prst="cube">
              <a:avLst/>
            </a:prstGeom>
            <a:solidFill>
              <a:schemeClr val="tx1">
                <a:lumMod val="65000"/>
                <a:lumOff val="3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8" name="立方体 297">
              <a:extLst>
                <a:ext uri="{FF2B5EF4-FFF2-40B4-BE49-F238E27FC236}">
                  <a16:creationId xmlns:a16="http://schemas.microsoft.com/office/drawing/2014/main" id="{85AE34C8-6A77-4716-B40D-32D9D52283AD}"/>
                </a:ext>
              </a:extLst>
            </p:cNvPr>
            <p:cNvSpPr/>
            <p:nvPr/>
          </p:nvSpPr>
          <p:spPr>
            <a:xfrm>
              <a:off x="2778571" y="3967633"/>
              <a:ext cx="188935" cy="188935"/>
            </a:xfrm>
            <a:prstGeom prst="cube">
              <a:avLst/>
            </a:prstGeom>
            <a:solidFill>
              <a:srgbClr val="00206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1" name="立方体 270">
              <a:extLst>
                <a:ext uri="{FF2B5EF4-FFF2-40B4-BE49-F238E27FC236}">
                  <a16:creationId xmlns:a16="http://schemas.microsoft.com/office/drawing/2014/main" id="{012FD610-5381-4C41-833C-BE3380A580FC}"/>
                </a:ext>
              </a:extLst>
            </p:cNvPr>
            <p:cNvSpPr/>
            <p:nvPr/>
          </p:nvSpPr>
          <p:spPr>
            <a:xfrm>
              <a:off x="1843343" y="4235448"/>
              <a:ext cx="778523" cy="778523"/>
            </a:xfrm>
            <a:prstGeom prst="cube">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2" name="矩形 271">
              <a:extLst>
                <a:ext uri="{FF2B5EF4-FFF2-40B4-BE49-F238E27FC236}">
                  <a16:creationId xmlns:a16="http://schemas.microsoft.com/office/drawing/2014/main" id="{F7DA78C5-028D-4702-895A-96A92F387846}"/>
                </a:ext>
              </a:extLst>
            </p:cNvPr>
            <p:cNvSpPr/>
            <p:nvPr/>
          </p:nvSpPr>
          <p:spPr>
            <a:xfrm>
              <a:off x="2576662" y="4425436"/>
              <a:ext cx="152400" cy="579390"/>
            </a:xfrm>
            <a:prstGeom prst="rect">
              <a:avLst/>
            </a:prstGeom>
            <a:solidFill>
              <a:srgbClr val="00B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矩形 160">
              <a:extLst>
                <a:ext uri="{FF2B5EF4-FFF2-40B4-BE49-F238E27FC236}">
                  <a16:creationId xmlns:a16="http://schemas.microsoft.com/office/drawing/2014/main" id="{428D185B-1301-4757-B706-315FE7CCA5B8}"/>
                </a:ext>
              </a:extLst>
            </p:cNvPr>
            <p:cNvSpPr/>
            <p:nvPr/>
          </p:nvSpPr>
          <p:spPr>
            <a:xfrm>
              <a:off x="2735199" y="4217378"/>
              <a:ext cx="185738" cy="785680"/>
            </a:xfrm>
            <a:custGeom>
              <a:avLst/>
              <a:gdLst>
                <a:gd name="connsiteX0" fmla="*/ 0 w 152400"/>
                <a:gd name="connsiteY0" fmla="*/ 0 h 579390"/>
                <a:gd name="connsiteX1" fmla="*/ 152400 w 152400"/>
                <a:gd name="connsiteY1" fmla="*/ 0 h 579390"/>
                <a:gd name="connsiteX2" fmla="*/ 152400 w 152400"/>
                <a:gd name="connsiteY2" fmla="*/ 579390 h 579390"/>
                <a:gd name="connsiteX3" fmla="*/ 0 w 152400"/>
                <a:gd name="connsiteY3" fmla="*/ 579390 h 579390"/>
                <a:gd name="connsiteX4" fmla="*/ 0 w 152400"/>
                <a:gd name="connsiteY4" fmla="*/ 0 h 579390"/>
                <a:gd name="connsiteX0" fmla="*/ 0 w 185738"/>
                <a:gd name="connsiteY0" fmla="*/ 219075 h 798465"/>
                <a:gd name="connsiteX1" fmla="*/ 185738 w 185738"/>
                <a:gd name="connsiteY1" fmla="*/ 0 h 798465"/>
                <a:gd name="connsiteX2" fmla="*/ 152400 w 185738"/>
                <a:gd name="connsiteY2" fmla="*/ 798465 h 798465"/>
                <a:gd name="connsiteX3" fmla="*/ 0 w 185738"/>
                <a:gd name="connsiteY3" fmla="*/ 798465 h 798465"/>
                <a:gd name="connsiteX4" fmla="*/ 0 w 185738"/>
                <a:gd name="connsiteY4" fmla="*/ 219075 h 798465"/>
                <a:gd name="connsiteX0" fmla="*/ 0 w 195262"/>
                <a:gd name="connsiteY0" fmla="*/ 219075 h 798465"/>
                <a:gd name="connsiteX1" fmla="*/ 185738 w 195262"/>
                <a:gd name="connsiteY1" fmla="*/ 0 h 798465"/>
                <a:gd name="connsiteX2" fmla="*/ 195262 w 195262"/>
                <a:gd name="connsiteY2" fmla="*/ 588915 h 798465"/>
                <a:gd name="connsiteX3" fmla="*/ 0 w 195262"/>
                <a:gd name="connsiteY3" fmla="*/ 798465 h 798465"/>
                <a:gd name="connsiteX4" fmla="*/ 0 w 195262"/>
                <a:gd name="connsiteY4" fmla="*/ 219075 h 798465"/>
                <a:gd name="connsiteX0" fmla="*/ 0 w 185738"/>
                <a:gd name="connsiteY0" fmla="*/ 219075 h 798465"/>
                <a:gd name="connsiteX1" fmla="*/ 185738 w 185738"/>
                <a:gd name="connsiteY1" fmla="*/ 0 h 798465"/>
                <a:gd name="connsiteX2" fmla="*/ 185737 w 185738"/>
                <a:gd name="connsiteY2" fmla="*/ 588915 h 798465"/>
                <a:gd name="connsiteX3" fmla="*/ 0 w 185738"/>
                <a:gd name="connsiteY3" fmla="*/ 798465 h 798465"/>
                <a:gd name="connsiteX4" fmla="*/ 0 w 185738"/>
                <a:gd name="connsiteY4" fmla="*/ 219075 h 798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 h="798465">
                  <a:moveTo>
                    <a:pt x="0" y="219075"/>
                  </a:moveTo>
                  <a:lnTo>
                    <a:pt x="185738" y="0"/>
                  </a:lnTo>
                  <a:cubicBezTo>
                    <a:pt x="185738" y="196305"/>
                    <a:pt x="185737" y="392610"/>
                    <a:pt x="185737" y="588915"/>
                  </a:cubicBezTo>
                  <a:lnTo>
                    <a:pt x="0" y="798465"/>
                  </a:lnTo>
                  <a:lnTo>
                    <a:pt x="0" y="219075"/>
                  </a:lnTo>
                  <a:close/>
                </a:path>
              </a:pathLst>
            </a:custGeom>
            <a:solidFill>
              <a:srgbClr val="00B050"/>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矩形 161">
              <a:extLst>
                <a:ext uri="{FF2B5EF4-FFF2-40B4-BE49-F238E27FC236}">
                  <a16:creationId xmlns:a16="http://schemas.microsoft.com/office/drawing/2014/main" id="{273487AD-919D-4415-952C-342081EAE289}"/>
                </a:ext>
              </a:extLst>
            </p:cNvPr>
            <p:cNvSpPr/>
            <p:nvPr/>
          </p:nvSpPr>
          <p:spPr>
            <a:xfrm>
              <a:off x="2576662" y="4199926"/>
              <a:ext cx="344683" cy="225510"/>
            </a:xfrm>
            <a:custGeom>
              <a:avLst/>
              <a:gdLst>
                <a:gd name="connsiteX0" fmla="*/ 0 w 152400"/>
                <a:gd name="connsiteY0" fmla="*/ 0 h 579390"/>
                <a:gd name="connsiteX1" fmla="*/ 152400 w 152400"/>
                <a:gd name="connsiteY1" fmla="*/ 0 h 579390"/>
                <a:gd name="connsiteX2" fmla="*/ 152400 w 152400"/>
                <a:gd name="connsiteY2" fmla="*/ 579390 h 579390"/>
                <a:gd name="connsiteX3" fmla="*/ 0 w 152400"/>
                <a:gd name="connsiteY3" fmla="*/ 579390 h 579390"/>
                <a:gd name="connsiteX4" fmla="*/ 0 w 152400"/>
                <a:gd name="connsiteY4" fmla="*/ 0 h 579390"/>
                <a:gd name="connsiteX0" fmla="*/ 0 w 338137"/>
                <a:gd name="connsiteY0" fmla="*/ 0 h 579390"/>
                <a:gd name="connsiteX1" fmla="*/ 338137 w 338137"/>
                <a:gd name="connsiteY1" fmla="*/ 361950 h 579390"/>
                <a:gd name="connsiteX2" fmla="*/ 152400 w 338137"/>
                <a:gd name="connsiteY2" fmla="*/ 579390 h 579390"/>
                <a:gd name="connsiteX3" fmla="*/ 0 w 338137"/>
                <a:gd name="connsiteY3" fmla="*/ 579390 h 579390"/>
                <a:gd name="connsiteX4" fmla="*/ 0 w 338137"/>
                <a:gd name="connsiteY4" fmla="*/ 0 h 579390"/>
                <a:gd name="connsiteX0" fmla="*/ 128587 w 338137"/>
                <a:gd name="connsiteY0" fmla="*/ 9525 h 217440"/>
                <a:gd name="connsiteX1" fmla="*/ 338137 w 338137"/>
                <a:gd name="connsiteY1" fmla="*/ 0 h 217440"/>
                <a:gd name="connsiteX2" fmla="*/ 152400 w 338137"/>
                <a:gd name="connsiteY2" fmla="*/ 217440 h 217440"/>
                <a:gd name="connsiteX3" fmla="*/ 0 w 338137"/>
                <a:gd name="connsiteY3" fmla="*/ 217440 h 217440"/>
                <a:gd name="connsiteX4" fmla="*/ 128587 w 338137"/>
                <a:gd name="connsiteY4" fmla="*/ 9525 h 217440"/>
                <a:gd name="connsiteX0" fmla="*/ 128587 w 319087"/>
                <a:gd name="connsiteY0" fmla="*/ 0 h 207915"/>
                <a:gd name="connsiteX1" fmla="*/ 319087 w 319087"/>
                <a:gd name="connsiteY1" fmla="*/ 0 h 207915"/>
                <a:gd name="connsiteX2" fmla="*/ 152400 w 319087"/>
                <a:gd name="connsiteY2" fmla="*/ 207915 h 207915"/>
                <a:gd name="connsiteX3" fmla="*/ 0 w 319087"/>
                <a:gd name="connsiteY3" fmla="*/ 207915 h 207915"/>
                <a:gd name="connsiteX4" fmla="*/ 128587 w 319087"/>
                <a:gd name="connsiteY4" fmla="*/ 0 h 207915"/>
                <a:gd name="connsiteX0" fmla="*/ 161924 w 319087"/>
                <a:gd name="connsiteY0" fmla="*/ 0 h 236490"/>
                <a:gd name="connsiteX1" fmla="*/ 319087 w 319087"/>
                <a:gd name="connsiteY1" fmla="*/ 28575 h 236490"/>
                <a:gd name="connsiteX2" fmla="*/ 152400 w 319087"/>
                <a:gd name="connsiteY2" fmla="*/ 236490 h 236490"/>
                <a:gd name="connsiteX3" fmla="*/ 0 w 319087"/>
                <a:gd name="connsiteY3" fmla="*/ 236490 h 236490"/>
                <a:gd name="connsiteX4" fmla="*/ 161924 w 319087"/>
                <a:gd name="connsiteY4" fmla="*/ 0 h 236490"/>
                <a:gd name="connsiteX0" fmla="*/ 161924 w 361949"/>
                <a:gd name="connsiteY0" fmla="*/ 0 h 236490"/>
                <a:gd name="connsiteX1" fmla="*/ 361949 w 361949"/>
                <a:gd name="connsiteY1" fmla="*/ 14287 h 236490"/>
                <a:gd name="connsiteX2" fmla="*/ 152400 w 361949"/>
                <a:gd name="connsiteY2" fmla="*/ 236490 h 236490"/>
                <a:gd name="connsiteX3" fmla="*/ 0 w 361949"/>
                <a:gd name="connsiteY3" fmla="*/ 236490 h 236490"/>
                <a:gd name="connsiteX4" fmla="*/ 161924 w 361949"/>
                <a:gd name="connsiteY4" fmla="*/ 0 h 236490"/>
                <a:gd name="connsiteX0" fmla="*/ 161924 w 361949"/>
                <a:gd name="connsiteY0" fmla="*/ 0 h 226965"/>
                <a:gd name="connsiteX1" fmla="*/ 361949 w 361949"/>
                <a:gd name="connsiteY1" fmla="*/ 4762 h 226965"/>
                <a:gd name="connsiteX2" fmla="*/ 152400 w 361949"/>
                <a:gd name="connsiteY2" fmla="*/ 226965 h 226965"/>
                <a:gd name="connsiteX3" fmla="*/ 0 w 361949"/>
                <a:gd name="connsiteY3" fmla="*/ 226965 h 226965"/>
                <a:gd name="connsiteX4" fmla="*/ 161924 w 361949"/>
                <a:gd name="connsiteY4" fmla="*/ 0 h 226965"/>
                <a:gd name="connsiteX0" fmla="*/ 161924 w 333374"/>
                <a:gd name="connsiteY0" fmla="*/ 0 h 226965"/>
                <a:gd name="connsiteX1" fmla="*/ 333374 w 333374"/>
                <a:gd name="connsiteY1" fmla="*/ 9524 h 226965"/>
                <a:gd name="connsiteX2" fmla="*/ 152400 w 333374"/>
                <a:gd name="connsiteY2" fmla="*/ 226965 h 226965"/>
                <a:gd name="connsiteX3" fmla="*/ 0 w 333374"/>
                <a:gd name="connsiteY3" fmla="*/ 226965 h 226965"/>
                <a:gd name="connsiteX4" fmla="*/ 161924 w 333374"/>
                <a:gd name="connsiteY4" fmla="*/ 0 h 226965"/>
                <a:gd name="connsiteX0" fmla="*/ 161924 w 352424"/>
                <a:gd name="connsiteY0" fmla="*/ 0 h 226965"/>
                <a:gd name="connsiteX1" fmla="*/ 352424 w 352424"/>
                <a:gd name="connsiteY1" fmla="*/ 4762 h 226965"/>
                <a:gd name="connsiteX2" fmla="*/ 152400 w 352424"/>
                <a:gd name="connsiteY2" fmla="*/ 226965 h 226965"/>
                <a:gd name="connsiteX3" fmla="*/ 0 w 352424"/>
                <a:gd name="connsiteY3" fmla="*/ 226965 h 226965"/>
                <a:gd name="connsiteX4" fmla="*/ 161924 w 352424"/>
                <a:gd name="connsiteY4" fmla="*/ 0 h 226965"/>
                <a:gd name="connsiteX0" fmla="*/ 161924 w 342899"/>
                <a:gd name="connsiteY0" fmla="*/ 4763 h 231728"/>
                <a:gd name="connsiteX1" fmla="*/ 342899 w 342899"/>
                <a:gd name="connsiteY1" fmla="*/ 0 h 231728"/>
                <a:gd name="connsiteX2" fmla="*/ 152400 w 342899"/>
                <a:gd name="connsiteY2" fmla="*/ 231728 h 231728"/>
                <a:gd name="connsiteX3" fmla="*/ 0 w 342899"/>
                <a:gd name="connsiteY3" fmla="*/ 231728 h 231728"/>
                <a:gd name="connsiteX4" fmla="*/ 161924 w 342899"/>
                <a:gd name="connsiteY4" fmla="*/ 4763 h 231728"/>
                <a:gd name="connsiteX0" fmla="*/ 161924 w 314324"/>
                <a:gd name="connsiteY0" fmla="*/ 0 h 226965"/>
                <a:gd name="connsiteX1" fmla="*/ 314324 w 314324"/>
                <a:gd name="connsiteY1" fmla="*/ 2381 h 226965"/>
                <a:gd name="connsiteX2" fmla="*/ 152400 w 314324"/>
                <a:gd name="connsiteY2" fmla="*/ 226965 h 226965"/>
                <a:gd name="connsiteX3" fmla="*/ 0 w 314324"/>
                <a:gd name="connsiteY3" fmla="*/ 226965 h 226965"/>
                <a:gd name="connsiteX4" fmla="*/ 161924 w 314324"/>
                <a:gd name="connsiteY4" fmla="*/ 0 h 226965"/>
                <a:gd name="connsiteX0" fmla="*/ 161924 w 330993"/>
                <a:gd name="connsiteY0" fmla="*/ 0 h 226965"/>
                <a:gd name="connsiteX1" fmla="*/ 330993 w 330993"/>
                <a:gd name="connsiteY1" fmla="*/ 9525 h 226965"/>
                <a:gd name="connsiteX2" fmla="*/ 152400 w 330993"/>
                <a:gd name="connsiteY2" fmla="*/ 226965 h 226965"/>
                <a:gd name="connsiteX3" fmla="*/ 0 w 330993"/>
                <a:gd name="connsiteY3" fmla="*/ 226965 h 226965"/>
                <a:gd name="connsiteX4" fmla="*/ 161924 w 330993"/>
                <a:gd name="connsiteY4" fmla="*/ 0 h 226965"/>
                <a:gd name="connsiteX0" fmla="*/ 161924 w 330993"/>
                <a:gd name="connsiteY0" fmla="*/ 0 h 217440"/>
                <a:gd name="connsiteX1" fmla="*/ 330993 w 330993"/>
                <a:gd name="connsiteY1" fmla="*/ 0 h 217440"/>
                <a:gd name="connsiteX2" fmla="*/ 152400 w 330993"/>
                <a:gd name="connsiteY2" fmla="*/ 217440 h 217440"/>
                <a:gd name="connsiteX3" fmla="*/ 0 w 330993"/>
                <a:gd name="connsiteY3" fmla="*/ 217440 h 217440"/>
                <a:gd name="connsiteX4" fmla="*/ 161924 w 330993"/>
                <a:gd name="connsiteY4" fmla="*/ 0 h 217440"/>
                <a:gd name="connsiteX0" fmla="*/ 161924 w 319087"/>
                <a:gd name="connsiteY0" fmla="*/ 7144 h 224584"/>
                <a:gd name="connsiteX1" fmla="*/ 319087 w 319087"/>
                <a:gd name="connsiteY1" fmla="*/ 0 h 224584"/>
                <a:gd name="connsiteX2" fmla="*/ 152400 w 319087"/>
                <a:gd name="connsiteY2" fmla="*/ 224584 h 224584"/>
                <a:gd name="connsiteX3" fmla="*/ 0 w 319087"/>
                <a:gd name="connsiteY3" fmla="*/ 224584 h 224584"/>
                <a:gd name="connsiteX4" fmla="*/ 161924 w 319087"/>
                <a:gd name="connsiteY4" fmla="*/ 7144 h 224584"/>
                <a:gd name="connsiteX0" fmla="*/ 161924 w 316705"/>
                <a:gd name="connsiteY0" fmla="*/ 0 h 217440"/>
                <a:gd name="connsiteX1" fmla="*/ 316705 w 316705"/>
                <a:gd name="connsiteY1" fmla="*/ 7143 h 217440"/>
                <a:gd name="connsiteX2" fmla="*/ 152400 w 316705"/>
                <a:gd name="connsiteY2" fmla="*/ 217440 h 217440"/>
                <a:gd name="connsiteX3" fmla="*/ 0 w 316705"/>
                <a:gd name="connsiteY3" fmla="*/ 217440 h 217440"/>
                <a:gd name="connsiteX4" fmla="*/ 161924 w 316705"/>
                <a:gd name="connsiteY4" fmla="*/ 0 h 217440"/>
                <a:gd name="connsiteX0" fmla="*/ 161924 w 323849"/>
                <a:gd name="connsiteY0" fmla="*/ 4763 h 222203"/>
                <a:gd name="connsiteX1" fmla="*/ 323849 w 323849"/>
                <a:gd name="connsiteY1" fmla="*/ 0 h 222203"/>
                <a:gd name="connsiteX2" fmla="*/ 152400 w 323849"/>
                <a:gd name="connsiteY2" fmla="*/ 222203 h 222203"/>
                <a:gd name="connsiteX3" fmla="*/ 0 w 323849"/>
                <a:gd name="connsiteY3" fmla="*/ 222203 h 222203"/>
                <a:gd name="connsiteX4" fmla="*/ 161924 w 323849"/>
                <a:gd name="connsiteY4" fmla="*/ 4763 h 222203"/>
                <a:gd name="connsiteX0" fmla="*/ 161924 w 316706"/>
                <a:gd name="connsiteY0" fmla="*/ 0 h 217440"/>
                <a:gd name="connsiteX1" fmla="*/ 316706 w 316706"/>
                <a:gd name="connsiteY1" fmla="*/ 2381 h 217440"/>
                <a:gd name="connsiteX2" fmla="*/ 152400 w 316706"/>
                <a:gd name="connsiteY2" fmla="*/ 217440 h 217440"/>
                <a:gd name="connsiteX3" fmla="*/ 0 w 316706"/>
                <a:gd name="connsiteY3" fmla="*/ 217440 h 217440"/>
                <a:gd name="connsiteX4" fmla="*/ 161924 w 316706"/>
                <a:gd name="connsiteY4" fmla="*/ 0 h 217440"/>
                <a:gd name="connsiteX0" fmla="*/ 161924 w 319087"/>
                <a:gd name="connsiteY0" fmla="*/ 0 h 217440"/>
                <a:gd name="connsiteX1" fmla="*/ 319087 w 319087"/>
                <a:gd name="connsiteY1" fmla="*/ 2381 h 217440"/>
                <a:gd name="connsiteX2" fmla="*/ 152400 w 319087"/>
                <a:gd name="connsiteY2" fmla="*/ 217440 h 217440"/>
                <a:gd name="connsiteX3" fmla="*/ 0 w 319087"/>
                <a:gd name="connsiteY3" fmla="*/ 217440 h 217440"/>
                <a:gd name="connsiteX4" fmla="*/ 161924 w 319087"/>
                <a:gd name="connsiteY4" fmla="*/ 0 h 217440"/>
                <a:gd name="connsiteX0" fmla="*/ 161924 w 319087"/>
                <a:gd name="connsiteY0" fmla="*/ 0 h 217440"/>
                <a:gd name="connsiteX1" fmla="*/ 319087 w 319087"/>
                <a:gd name="connsiteY1" fmla="*/ 0 h 217440"/>
                <a:gd name="connsiteX2" fmla="*/ 152400 w 319087"/>
                <a:gd name="connsiteY2" fmla="*/ 217440 h 217440"/>
                <a:gd name="connsiteX3" fmla="*/ 0 w 319087"/>
                <a:gd name="connsiteY3" fmla="*/ 217440 h 217440"/>
                <a:gd name="connsiteX4" fmla="*/ 161924 w 319087"/>
                <a:gd name="connsiteY4" fmla="*/ 0 h 21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217440">
                  <a:moveTo>
                    <a:pt x="161924" y="0"/>
                  </a:moveTo>
                  <a:lnTo>
                    <a:pt x="319087" y="0"/>
                  </a:lnTo>
                  <a:lnTo>
                    <a:pt x="152400" y="217440"/>
                  </a:lnTo>
                  <a:lnTo>
                    <a:pt x="0" y="217440"/>
                  </a:lnTo>
                  <a:lnTo>
                    <a:pt x="161924" y="0"/>
                  </a:lnTo>
                  <a:close/>
                </a:path>
              </a:pathLst>
            </a:custGeom>
            <a:solidFill>
              <a:srgbClr val="00B050"/>
            </a:solidFill>
            <a:ln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矩形 167">
              <a:extLst>
                <a:ext uri="{FF2B5EF4-FFF2-40B4-BE49-F238E27FC236}">
                  <a16:creationId xmlns:a16="http://schemas.microsoft.com/office/drawing/2014/main" id="{2561C9BC-1CCE-4CFF-B14B-4FD8B799829D}"/>
                </a:ext>
              </a:extLst>
            </p:cNvPr>
            <p:cNvSpPr/>
            <p:nvPr/>
          </p:nvSpPr>
          <p:spPr>
            <a:xfrm>
              <a:off x="1863725" y="4071026"/>
              <a:ext cx="765047" cy="171085"/>
            </a:xfrm>
            <a:custGeom>
              <a:avLst/>
              <a:gdLst>
                <a:gd name="connsiteX0" fmla="*/ 0 w 587247"/>
                <a:gd name="connsiteY0" fmla="*/ 0 h 422241"/>
                <a:gd name="connsiteX1" fmla="*/ 587247 w 587247"/>
                <a:gd name="connsiteY1" fmla="*/ 0 h 422241"/>
                <a:gd name="connsiteX2" fmla="*/ 587247 w 587247"/>
                <a:gd name="connsiteY2" fmla="*/ 422241 h 422241"/>
                <a:gd name="connsiteX3" fmla="*/ 0 w 587247"/>
                <a:gd name="connsiteY3" fmla="*/ 422241 h 422241"/>
                <a:gd name="connsiteX4" fmla="*/ 0 w 587247"/>
                <a:gd name="connsiteY4" fmla="*/ 0 h 422241"/>
                <a:gd name="connsiteX0" fmla="*/ 0 w 765047"/>
                <a:gd name="connsiteY0" fmla="*/ 0 h 422241"/>
                <a:gd name="connsiteX1" fmla="*/ 765047 w 765047"/>
                <a:gd name="connsiteY1" fmla="*/ 158750 h 422241"/>
                <a:gd name="connsiteX2" fmla="*/ 587247 w 765047"/>
                <a:gd name="connsiteY2" fmla="*/ 422241 h 422241"/>
                <a:gd name="connsiteX3" fmla="*/ 0 w 765047"/>
                <a:gd name="connsiteY3" fmla="*/ 422241 h 422241"/>
                <a:gd name="connsiteX4" fmla="*/ 0 w 765047"/>
                <a:gd name="connsiteY4" fmla="*/ 0 h 422241"/>
                <a:gd name="connsiteX0" fmla="*/ 139700 w 765047"/>
                <a:gd name="connsiteY0" fmla="*/ 0 h 269841"/>
                <a:gd name="connsiteX1" fmla="*/ 765047 w 765047"/>
                <a:gd name="connsiteY1" fmla="*/ 6350 h 269841"/>
                <a:gd name="connsiteX2" fmla="*/ 587247 w 765047"/>
                <a:gd name="connsiteY2" fmla="*/ 269841 h 269841"/>
                <a:gd name="connsiteX3" fmla="*/ 0 w 765047"/>
                <a:gd name="connsiteY3" fmla="*/ 269841 h 269841"/>
                <a:gd name="connsiteX4" fmla="*/ 139700 w 765047"/>
                <a:gd name="connsiteY4" fmla="*/ 0 h 269841"/>
                <a:gd name="connsiteX0" fmla="*/ 139700 w 765047"/>
                <a:gd name="connsiteY0" fmla="*/ 0 h 263491"/>
                <a:gd name="connsiteX1" fmla="*/ 765047 w 765047"/>
                <a:gd name="connsiteY1" fmla="*/ 0 h 263491"/>
                <a:gd name="connsiteX2" fmla="*/ 587247 w 765047"/>
                <a:gd name="connsiteY2" fmla="*/ 263491 h 263491"/>
                <a:gd name="connsiteX3" fmla="*/ 0 w 765047"/>
                <a:gd name="connsiteY3" fmla="*/ 263491 h 263491"/>
                <a:gd name="connsiteX4" fmla="*/ 139700 w 765047"/>
                <a:gd name="connsiteY4" fmla="*/ 0 h 263491"/>
                <a:gd name="connsiteX0" fmla="*/ 177800 w 765047"/>
                <a:gd name="connsiteY0" fmla="*/ 2381 h 263491"/>
                <a:gd name="connsiteX1" fmla="*/ 765047 w 765047"/>
                <a:gd name="connsiteY1" fmla="*/ 0 h 263491"/>
                <a:gd name="connsiteX2" fmla="*/ 587247 w 765047"/>
                <a:gd name="connsiteY2" fmla="*/ 263491 h 263491"/>
                <a:gd name="connsiteX3" fmla="*/ 0 w 765047"/>
                <a:gd name="connsiteY3" fmla="*/ 263491 h 263491"/>
                <a:gd name="connsiteX4" fmla="*/ 177800 w 765047"/>
                <a:gd name="connsiteY4" fmla="*/ 2381 h 263491"/>
                <a:gd name="connsiteX0" fmla="*/ 177800 w 765047"/>
                <a:gd name="connsiteY0" fmla="*/ 0 h 261110"/>
                <a:gd name="connsiteX1" fmla="*/ 765047 w 765047"/>
                <a:gd name="connsiteY1" fmla="*/ 64394 h 261110"/>
                <a:gd name="connsiteX2" fmla="*/ 587247 w 765047"/>
                <a:gd name="connsiteY2" fmla="*/ 261110 h 261110"/>
                <a:gd name="connsiteX3" fmla="*/ 0 w 765047"/>
                <a:gd name="connsiteY3" fmla="*/ 261110 h 261110"/>
                <a:gd name="connsiteX4" fmla="*/ 177800 w 765047"/>
                <a:gd name="connsiteY4" fmla="*/ 0 h 261110"/>
                <a:gd name="connsiteX0" fmla="*/ 173037 w 765047"/>
                <a:gd name="connsiteY0" fmla="*/ 0 h 199900"/>
                <a:gd name="connsiteX1" fmla="*/ 765047 w 765047"/>
                <a:gd name="connsiteY1" fmla="*/ 3184 h 199900"/>
                <a:gd name="connsiteX2" fmla="*/ 587247 w 765047"/>
                <a:gd name="connsiteY2" fmla="*/ 199900 h 199900"/>
                <a:gd name="connsiteX3" fmla="*/ 0 w 765047"/>
                <a:gd name="connsiteY3" fmla="*/ 199900 h 199900"/>
                <a:gd name="connsiteX4" fmla="*/ 173037 w 765047"/>
                <a:gd name="connsiteY4" fmla="*/ 0 h 19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047" h="199900">
                  <a:moveTo>
                    <a:pt x="173037" y="0"/>
                  </a:moveTo>
                  <a:lnTo>
                    <a:pt x="765047" y="3184"/>
                  </a:lnTo>
                  <a:lnTo>
                    <a:pt x="587247" y="199900"/>
                  </a:lnTo>
                  <a:lnTo>
                    <a:pt x="0" y="199900"/>
                  </a:lnTo>
                  <a:lnTo>
                    <a:pt x="173037" y="0"/>
                  </a:lnTo>
                  <a:close/>
                </a:path>
              </a:pathLst>
            </a:custGeom>
            <a:solidFill>
              <a:srgbClr val="C00000"/>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53A4AF0B-0E6F-41F6-8A71-E37001837513}"/>
                </a:ext>
              </a:extLst>
            </p:cNvPr>
            <p:cNvSpPr/>
            <p:nvPr/>
          </p:nvSpPr>
          <p:spPr>
            <a:xfrm>
              <a:off x="1863725" y="4235448"/>
              <a:ext cx="591444" cy="140161"/>
            </a:xfrm>
            <a:prstGeom prst="rect">
              <a:avLst/>
            </a:prstGeom>
            <a:solidFill>
              <a:srgbClr val="C0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矩形 172">
              <a:extLst>
                <a:ext uri="{FF2B5EF4-FFF2-40B4-BE49-F238E27FC236}">
                  <a16:creationId xmlns:a16="http://schemas.microsoft.com/office/drawing/2014/main" id="{9BBB6888-8C38-40D9-AB8D-BE90B6002C4C}"/>
                </a:ext>
              </a:extLst>
            </p:cNvPr>
            <p:cNvSpPr/>
            <p:nvPr/>
          </p:nvSpPr>
          <p:spPr>
            <a:xfrm>
              <a:off x="2455156" y="4076139"/>
              <a:ext cx="179919" cy="303307"/>
            </a:xfrm>
            <a:custGeom>
              <a:avLst/>
              <a:gdLst>
                <a:gd name="connsiteX0" fmla="*/ 0 w 591444"/>
                <a:gd name="connsiteY0" fmla="*/ 0 h 136169"/>
                <a:gd name="connsiteX1" fmla="*/ 591444 w 591444"/>
                <a:gd name="connsiteY1" fmla="*/ 0 h 136169"/>
                <a:gd name="connsiteX2" fmla="*/ 591444 w 591444"/>
                <a:gd name="connsiteY2" fmla="*/ 136169 h 136169"/>
                <a:gd name="connsiteX3" fmla="*/ 0 w 591444"/>
                <a:gd name="connsiteY3" fmla="*/ 136169 h 136169"/>
                <a:gd name="connsiteX4" fmla="*/ 0 w 591444"/>
                <a:gd name="connsiteY4" fmla="*/ 0 h 136169"/>
                <a:gd name="connsiteX0" fmla="*/ 0 w 591444"/>
                <a:gd name="connsiteY0" fmla="*/ 285750 h 421919"/>
                <a:gd name="connsiteX1" fmla="*/ 185044 w 591444"/>
                <a:gd name="connsiteY1" fmla="*/ 0 h 421919"/>
                <a:gd name="connsiteX2" fmla="*/ 591444 w 591444"/>
                <a:gd name="connsiteY2" fmla="*/ 421919 h 421919"/>
                <a:gd name="connsiteX3" fmla="*/ 0 w 591444"/>
                <a:gd name="connsiteY3" fmla="*/ 421919 h 421919"/>
                <a:gd name="connsiteX4" fmla="*/ 0 w 591444"/>
                <a:gd name="connsiteY4" fmla="*/ 285750 h 421919"/>
                <a:gd name="connsiteX0" fmla="*/ 0 w 216794"/>
                <a:gd name="connsiteY0" fmla="*/ 285750 h 421919"/>
                <a:gd name="connsiteX1" fmla="*/ 185044 w 216794"/>
                <a:gd name="connsiteY1" fmla="*/ 0 h 421919"/>
                <a:gd name="connsiteX2" fmla="*/ 216794 w 216794"/>
                <a:gd name="connsiteY2" fmla="*/ 148869 h 421919"/>
                <a:gd name="connsiteX3" fmla="*/ 0 w 216794"/>
                <a:gd name="connsiteY3" fmla="*/ 421919 h 421919"/>
                <a:gd name="connsiteX4" fmla="*/ 0 w 216794"/>
                <a:gd name="connsiteY4" fmla="*/ 285750 h 421919"/>
                <a:gd name="connsiteX0" fmla="*/ 0 w 216794"/>
                <a:gd name="connsiteY0" fmla="*/ 266700 h 402869"/>
                <a:gd name="connsiteX1" fmla="*/ 178694 w 216794"/>
                <a:gd name="connsiteY1" fmla="*/ 0 h 402869"/>
                <a:gd name="connsiteX2" fmla="*/ 216794 w 216794"/>
                <a:gd name="connsiteY2" fmla="*/ 129819 h 402869"/>
                <a:gd name="connsiteX3" fmla="*/ 0 w 216794"/>
                <a:gd name="connsiteY3" fmla="*/ 402869 h 402869"/>
                <a:gd name="connsiteX4" fmla="*/ 0 w 216794"/>
                <a:gd name="connsiteY4" fmla="*/ 266700 h 402869"/>
                <a:gd name="connsiteX0" fmla="*/ 0 w 178694"/>
                <a:gd name="connsiteY0" fmla="*/ 266700 h 402869"/>
                <a:gd name="connsiteX1" fmla="*/ 178694 w 178694"/>
                <a:gd name="connsiteY1" fmla="*/ 0 h 402869"/>
                <a:gd name="connsiteX2" fmla="*/ 178694 w 178694"/>
                <a:gd name="connsiteY2" fmla="*/ 142519 h 402869"/>
                <a:gd name="connsiteX3" fmla="*/ 0 w 178694"/>
                <a:gd name="connsiteY3" fmla="*/ 402869 h 402869"/>
                <a:gd name="connsiteX4" fmla="*/ 0 w 178694"/>
                <a:gd name="connsiteY4" fmla="*/ 266700 h 402869"/>
                <a:gd name="connsiteX0" fmla="*/ 0 w 178694"/>
                <a:gd name="connsiteY0" fmla="*/ 266700 h 402869"/>
                <a:gd name="connsiteX1" fmla="*/ 159644 w 178694"/>
                <a:gd name="connsiteY1" fmla="*/ 0 h 402869"/>
                <a:gd name="connsiteX2" fmla="*/ 178694 w 178694"/>
                <a:gd name="connsiteY2" fmla="*/ 142519 h 402869"/>
                <a:gd name="connsiteX3" fmla="*/ 0 w 178694"/>
                <a:gd name="connsiteY3" fmla="*/ 402869 h 402869"/>
                <a:gd name="connsiteX4" fmla="*/ 0 w 178694"/>
                <a:gd name="connsiteY4" fmla="*/ 266700 h 402869"/>
                <a:gd name="connsiteX0" fmla="*/ 0 w 178694"/>
                <a:gd name="connsiteY0" fmla="*/ 252412 h 388581"/>
                <a:gd name="connsiteX1" fmla="*/ 169169 w 178694"/>
                <a:gd name="connsiteY1" fmla="*/ 0 h 388581"/>
                <a:gd name="connsiteX2" fmla="*/ 178694 w 178694"/>
                <a:gd name="connsiteY2" fmla="*/ 128231 h 388581"/>
                <a:gd name="connsiteX3" fmla="*/ 0 w 178694"/>
                <a:gd name="connsiteY3" fmla="*/ 388581 h 388581"/>
                <a:gd name="connsiteX4" fmla="*/ 0 w 178694"/>
                <a:gd name="connsiteY4" fmla="*/ 252412 h 388581"/>
                <a:gd name="connsiteX0" fmla="*/ 0 w 178694"/>
                <a:gd name="connsiteY0" fmla="*/ 240506 h 376675"/>
                <a:gd name="connsiteX1" fmla="*/ 173931 w 178694"/>
                <a:gd name="connsiteY1" fmla="*/ 0 h 376675"/>
                <a:gd name="connsiteX2" fmla="*/ 178694 w 178694"/>
                <a:gd name="connsiteY2" fmla="*/ 116325 h 376675"/>
                <a:gd name="connsiteX3" fmla="*/ 0 w 178694"/>
                <a:gd name="connsiteY3" fmla="*/ 376675 h 376675"/>
                <a:gd name="connsiteX4" fmla="*/ 0 w 178694"/>
                <a:gd name="connsiteY4" fmla="*/ 240506 h 376675"/>
                <a:gd name="connsiteX0" fmla="*/ 0 w 183456"/>
                <a:gd name="connsiteY0" fmla="*/ 242887 h 379056"/>
                <a:gd name="connsiteX1" fmla="*/ 183456 w 183456"/>
                <a:gd name="connsiteY1" fmla="*/ 0 h 379056"/>
                <a:gd name="connsiteX2" fmla="*/ 178694 w 183456"/>
                <a:gd name="connsiteY2" fmla="*/ 118706 h 379056"/>
                <a:gd name="connsiteX3" fmla="*/ 0 w 183456"/>
                <a:gd name="connsiteY3" fmla="*/ 379056 h 379056"/>
                <a:gd name="connsiteX4" fmla="*/ 0 w 183456"/>
                <a:gd name="connsiteY4" fmla="*/ 242887 h 379056"/>
                <a:gd name="connsiteX0" fmla="*/ 0 w 178694"/>
                <a:gd name="connsiteY0" fmla="*/ 240506 h 376675"/>
                <a:gd name="connsiteX1" fmla="*/ 176312 w 178694"/>
                <a:gd name="connsiteY1" fmla="*/ 0 h 376675"/>
                <a:gd name="connsiteX2" fmla="*/ 178694 w 178694"/>
                <a:gd name="connsiteY2" fmla="*/ 116325 h 376675"/>
                <a:gd name="connsiteX3" fmla="*/ 0 w 178694"/>
                <a:gd name="connsiteY3" fmla="*/ 376675 h 376675"/>
                <a:gd name="connsiteX4" fmla="*/ 0 w 178694"/>
                <a:gd name="connsiteY4" fmla="*/ 240506 h 376675"/>
                <a:gd name="connsiteX0" fmla="*/ 0 w 178694"/>
                <a:gd name="connsiteY0" fmla="*/ 240506 h 376675"/>
                <a:gd name="connsiteX1" fmla="*/ 176312 w 178694"/>
                <a:gd name="connsiteY1" fmla="*/ 0 h 376675"/>
                <a:gd name="connsiteX2" fmla="*/ 178694 w 178694"/>
                <a:gd name="connsiteY2" fmla="*/ 116325 h 376675"/>
                <a:gd name="connsiteX3" fmla="*/ 0 w 178694"/>
                <a:gd name="connsiteY3" fmla="*/ 376675 h 376675"/>
                <a:gd name="connsiteX4" fmla="*/ 0 w 178694"/>
                <a:gd name="connsiteY4" fmla="*/ 240506 h 376675"/>
                <a:gd name="connsiteX0" fmla="*/ 0 w 178694"/>
                <a:gd name="connsiteY0" fmla="*/ 233363 h 369532"/>
                <a:gd name="connsiteX1" fmla="*/ 169169 w 178694"/>
                <a:gd name="connsiteY1" fmla="*/ 0 h 369532"/>
                <a:gd name="connsiteX2" fmla="*/ 178694 w 178694"/>
                <a:gd name="connsiteY2" fmla="*/ 109182 h 369532"/>
                <a:gd name="connsiteX3" fmla="*/ 0 w 178694"/>
                <a:gd name="connsiteY3" fmla="*/ 369532 h 369532"/>
                <a:gd name="connsiteX4" fmla="*/ 0 w 178694"/>
                <a:gd name="connsiteY4" fmla="*/ 233363 h 369532"/>
                <a:gd name="connsiteX0" fmla="*/ 0 w 178694"/>
                <a:gd name="connsiteY0" fmla="*/ 235744 h 371913"/>
                <a:gd name="connsiteX1" fmla="*/ 173931 w 178694"/>
                <a:gd name="connsiteY1" fmla="*/ 0 h 371913"/>
                <a:gd name="connsiteX2" fmla="*/ 178694 w 178694"/>
                <a:gd name="connsiteY2" fmla="*/ 111563 h 371913"/>
                <a:gd name="connsiteX3" fmla="*/ 0 w 178694"/>
                <a:gd name="connsiteY3" fmla="*/ 371913 h 371913"/>
                <a:gd name="connsiteX4" fmla="*/ 0 w 178694"/>
                <a:gd name="connsiteY4" fmla="*/ 235744 h 371913"/>
                <a:gd name="connsiteX0" fmla="*/ 0 w 192982"/>
                <a:gd name="connsiteY0" fmla="*/ 235744 h 371913"/>
                <a:gd name="connsiteX1" fmla="*/ 173931 w 192982"/>
                <a:gd name="connsiteY1" fmla="*/ 0 h 371913"/>
                <a:gd name="connsiteX2" fmla="*/ 192982 w 192982"/>
                <a:gd name="connsiteY2" fmla="*/ 102038 h 371913"/>
                <a:gd name="connsiteX3" fmla="*/ 0 w 192982"/>
                <a:gd name="connsiteY3" fmla="*/ 371913 h 371913"/>
                <a:gd name="connsiteX4" fmla="*/ 0 w 192982"/>
                <a:gd name="connsiteY4" fmla="*/ 235744 h 371913"/>
                <a:gd name="connsiteX0" fmla="*/ 0 w 192982"/>
                <a:gd name="connsiteY0" fmla="*/ 257175 h 393344"/>
                <a:gd name="connsiteX1" fmla="*/ 188219 w 192982"/>
                <a:gd name="connsiteY1" fmla="*/ 0 h 393344"/>
                <a:gd name="connsiteX2" fmla="*/ 192982 w 192982"/>
                <a:gd name="connsiteY2" fmla="*/ 123469 h 393344"/>
                <a:gd name="connsiteX3" fmla="*/ 0 w 192982"/>
                <a:gd name="connsiteY3" fmla="*/ 393344 h 393344"/>
                <a:gd name="connsiteX4" fmla="*/ 0 w 192982"/>
                <a:gd name="connsiteY4" fmla="*/ 257175 h 393344"/>
                <a:gd name="connsiteX0" fmla="*/ 0 w 192982"/>
                <a:gd name="connsiteY0" fmla="*/ 250031 h 386200"/>
                <a:gd name="connsiteX1" fmla="*/ 181075 w 192982"/>
                <a:gd name="connsiteY1" fmla="*/ 0 h 386200"/>
                <a:gd name="connsiteX2" fmla="*/ 192982 w 192982"/>
                <a:gd name="connsiteY2" fmla="*/ 116325 h 386200"/>
                <a:gd name="connsiteX3" fmla="*/ 0 w 192982"/>
                <a:gd name="connsiteY3" fmla="*/ 386200 h 386200"/>
                <a:gd name="connsiteX4" fmla="*/ 0 w 192982"/>
                <a:gd name="connsiteY4" fmla="*/ 250031 h 386200"/>
                <a:gd name="connsiteX0" fmla="*/ 0 w 192982"/>
                <a:gd name="connsiteY0" fmla="*/ 250031 h 386200"/>
                <a:gd name="connsiteX1" fmla="*/ 188219 w 192982"/>
                <a:gd name="connsiteY1" fmla="*/ 0 h 386200"/>
                <a:gd name="connsiteX2" fmla="*/ 192982 w 192982"/>
                <a:gd name="connsiteY2" fmla="*/ 116325 h 386200"/>
                <a:gd name="connsiteX3" fmla="*/ 0 w 192982"/>
                <a:gd name="connsiteY3" fmla="*/ 386200 h 386200"/>
                <a:gd name="connsiteX4" fmla="*/ 0 w 192982"/>
                <a:gd name="connsiteY4" fmla="*/ 250031 h 386200"/>
                <a:gd name="connsiteX0" fmla="*/ 0 w 192982"/>
                <a:gd name="connsiteY0" fmla="*/ 254793 h 390962"/>
                <a:gd name="connsiteX1" fmla="*/ 192982 w 192982"/>
                <a:gd name="connsiteY1" fmla="*/ 0 h 390962"/>
                <a:gd name="connsiteX2" fmla="*/ 192982 w 192982"/>
                <a:gd name="connsiteY2" fmla="*/ 121087 h 390962"/>
                <a:gd name="connsiteX3" fmla="*/ 0 w 192982"/>
                <a:gd name="connsiteY3" fmla="*/ 390962 h 390962"/>
                <a:gd name="connsiteX4" fmla="*/ 0 w 192982"/>
                <a:gd name="connsiteY4" fmla="*/ 254793 h 390962"/>
                <a:gd name="connsiteX0" fmla="*/ 0 w 192982"/>
                <a:gd name="connsiteY0" fmla="*/ 254793 h 393344"/>
                <a:gd name="connsiteX1" fmla="*/ 192982 w 192982"/>
                <a:gd name="connsiteY1" fmla="*/ 0 h 393344"/>
                <a:gd name="connsiteX2" fmla="*/ 192982 w 192982"/>
                <a:gd name="connsiteY2" fmla="*/ 121087 h 393344"/>
                <a:gd name="connsiteX3" fmla="*/ 7144 w 192982"/>
                <a:gd name="connsiteY3" fmla="*/ 393344 h 393344"/>
                <a:gd name="connsiteX4" fmla="*/ 0 w 192982"/>
                <a:gd name="connsiteY4" fmla="*/ 254793 h 393344"/>
                <a:gd name="connsiteX0" fmla="*/ 0 w 202685"/>
                <a:gd name="connsiteY0" fmla="*/ 254793 h 393344"/>
                <a:gd name="connsiteX1" fmla="*/ 192982 w 202685"/>
                <a:gd name="connsiteY1" fmla="*/ 0 h 393344"/>
                <a:gd name="connsiteX2" fmla="*/ 202685 w 202685"/>
                <a:gd name="connsiteY2" fmla="*/ 180614 h 393344"/>
                <a:gd name="connsiteX3" fmla="*/ 7144 w 202685"/>
                <a:gd name="connsiteY3" fmla="*/ 393344 h 393344"/>
                <a:gd name="connsiteX4" fmla="*/ 0 w 202685"/>
                <a:gd name="connsiteY4" fmla="*/ 254793 h 393344"/>
                <a:gd name="connsiteX0" fmla="*/ 0 w 202685"/>
                <a:gd name="connsiteY0" fmla="*/ 206089 h 344640"/>
                <a:gd name="connsiteX1" fmla="*/ 183279 w 202685"/>
                <a:gd name="connsiteY1" fmla="*/ 0 h 344640"/>
                <a:gd name="connsiteX2" fmla="*/ 202685 w 202685"/>
                <a:gd name="connsiteY2" fmla="*/ 131910 h 344640"/>
                <a:gd name="connsiteX3" fmla="*/ 7144 w 202685"/>
                <a:gd name="connsiteY3" fmla="*/ 344640 h 344640"/>
                <a:gd name="connsiteX4" fmla="*/ 0 w 202685"/>
                <a:gd name="connsiteY4" fmla="*/ 206089 h 344640"/>
                <a:gd name="connsiteX0" fmla="*/ 0 w 183279"/>
                <a:gd name="connsiteY0" fmla="*/ 206089 h 344640"/>
                <a:gd name="connsiteX1" fmla="*/ 183279 w 183279"/>
                <a:gd name="connsiteY1" fmla="*/ 0 h 344640"/>
                <a:gd name="connsiteX2" fmla="*/ 178427 w 183279"/>
                <a:gd name="connsiteY2" fmla="*/ 158967 h 344640"/>
                <a:gd name="connsiteX3" fmla="*/ 7144 w 183279"/>
                <a:gd name="connsiteY3" fmla="*/ 344640 h 344640"/>
                <a:gd name="connsiteX4" fmla="*/ 0 w 183279"/>
                <a:gd name="connsiteY4" fmla="*/ 206089 h 3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79" h="344640">
                  <a:moveTo>
                    <a:pt x="0" y="206089"/>
                  </a:moveTo>
                  <a:lnTo>
                    <a:pt x="183279" y="0"/>
                  </a:lnTo>
                  <a:lnTo>
                    <a:pt x="178427" y="158967"/>
                  </a:lnTo>
                  <a:lnTo>
                    <a:pt x="7144" y="344640"/>
                  </a:lnTo>
                  <a:lnTo>
                    <a:pt x="0" y="206089"/>
                  </a:lnTo>
                  <a:close/>
                </a:path>
              </a:pathLst>
            </a:custGeom>
            <a:solidFill>
              <a:srgbClr val="C00000"/>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a:extLst>
                <a:ext uri="{FF2B5EF4-FFF2-40B4-BE49-F238E27FC236}">
                  <a16:creationId xmlns:a16="http://schemas.microsoft.com/office/drawing/2014/main" id="{0B0F4C81-FB07-4F58-9C9E-C16A7DF8F0D9}"/>
                </a:ext>
              </a:extLst>
            </p:cNvPr>
            <p:cNvSpPr/>
            <p:nvPr/>
          </p:nvSpPr>
          <p:spPr>
            <a:xfrm>
              <a:off x="2579731" y="4219435"/>
              <a:ext cx="152400" cy="146463"/>
            </a:xfrm>
            <a:prstGeom prst="rect">
              <a:avLst/>
            </a:prstGeom>
            <a:solidFill>
              <a:schemeClr val="accent2"/>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4" name="矩形 161">
              <a:extLst>
                <a:ext uri="{FF2B5EF4-FFF2-40B4-BE49-F238E27FC236}">
                  <a16:creationId xmlns:a16="http://schemas.microsoft.com/office/drawing/2014/main" id="{1937708C-B0C8-400C-A36B-48693A7A32CE}"/>
                </a:ext>
              </a:extLst>
            </p:cNvPr>
            <p:cNvSpPr/>
            <p:nvPr/>
          </p:nvSpPr>
          <p:spPr>
            <a:xfrm>
              <a:off x="2582388" y="4055985"/>
              <a:ext cx="304685" cy="154304"/>
            </a:xfrm>
            <a:custGeom>
              <a:avLst/>
              <a:gdLst>
                <a:gd name="connsiteX0" fmla="*/ 0 w 152400"/>
                <a:gd name="connsiteY0" fmla="*/ 0 h 579390"/>
                <a:gd name="connsiteX1" fmla="*/ 152400 w 152400"/>
                <a:gd name="connsiteY1" fmla="*/ 0 h 579390"/>
                <a:gd name="connsiteX2" fmla="*/ 152400 w 152400"/>
                <a:gd name="connsiteY2" fmla="*/ 579390 h 579390"/>
                <a:gd name="connsiteX3" fmla="*/ 0 w 152400"/>
                <a:gd name="connsiteY3" fmla="*/ 579390 h 579390"/>
                <a:gd name="connsiteX4" fmla="*/ 0 w 152400"/>
                <a:gd name="connsiteY4" fmla="*/ 0 h 579390"/>
                <a:gd name="connsiteX0" fmla="*/ 0 w 338137"/>
                <a:gd name="connsiteY0" fmla="*/ 0 h 579390"/>
                <a:gd name="connsiteX1" fmla="*/ 338137 w 338137"/>
                <a:gd name="connsiteY1" fmla="*/ 361950 h 579390"/>
                <a:gd name="connsiteX2" fmla="*/ 152400 w 338137"/>
                <a:gd name="connsiteY2" fmla="*/ 579390 h 579390"/>
                <a:gd name="connsiteX3" fmla="*/ 0 w 338137"/>
                <a:gd name="connsiteY3" fmla="*/ 579390 h 579390"/>
                <a:gd name="connsiteX4" fmla="*/ 0 w 338137"/>
                <a:gd name="connsiteY4" fmla="*/ 0 h 579390"/>
                <a:gd name="connsiteX0" fmla="*/ 128587 w 338137"/>
                <a:gd name="connsiteY0" fmla="*/ 9525 h 217440"/>
                <a:gd name="connsiteX1" fmla="*/ 338137 w 338137"/>
                <a:gd name="connsiteY1" fmla="*/ 0 h 217440"/>
                <a:gd name="connsiteX2" fmla="*/ 152400 w 338137"/>
                <a:gd name="connsiteY2" fmla="*/ 217440 h 217440"/>
                <a:gd name="connsiteX3" fmla="*/ 0 w 338137"/>
                <a:gd name="connsiteY3" fmla="*/ 217440 h 217440"/>
                <a:gd name="connsiteX4" fmla="*/ 128587 w 338137"/>
                <a:gd name="connsiteY4" fmla="*/ 9525 h 217440"/>
                <a:gd name="connsiteX0" fmla="*/ 128587 w 319087"/>
                <a:gd name="connsiteY0" fmla="*/ 0 h 207915"/>
                <a:gd name="connsiteX1" fmla="*/ 319087 w 319087"/>
                <a:gd name="connsiteY1" fmla="*/ 0 h 207915"/>
                <a:gd name="connsiteX2" fmla="*/ 152400 w 319087"/>
                <a:gd name="connsiteY2" fmla="*/ 207915 h 207915"/>
                <a:gd name="connsiteX3" fmla="*/ 0 w 319087"/>
                <a:gd name="connsiteY3" fmla="*/ 207915 h 207915"/>
                <a:gd name="connsiteX4" fmla="*/ 128587 w 319087"/>
                <a:gd name="connsiteY4" fmla="*/ 0 h 207915"/>
                <a:gd name="connsiteX0" fmla="*/ 161924 w 319087"/>
                <a:gd name="connsiteY0" fmla="*/ 0 h 236490"/>
                <a:gd name="connsiteX1" fmla="*/ 319087 w 319087"/>
                <a:gd name="connsiteY1" fmla="*/ 28575 h 236490"/>
                <a:gd name="connsiteX2" fmla="*/ 152400 w 319087"/>
                <a:gd name="connsiteY2" fmla="*/ 236490 h 236490"/>
                <a:gd name="connsiteX3" fmla="*/ 0 w 319087"/>
                <a:gd name="connsiteY3" fmla="*/ 236490 h 236490"/>
                <a:gd name="connsiteX4" fmla="*/ 161924 w 319087"/>
                <a:gd name="connsiteY4" fmla="*/ 0 h 236490"/>
                <a:gd name="connsiteX0" fmla="*/ 161924 w 361949"/>
                <a:gd name="connsiteY0" fmla="*/ 0 h 236490"/>
                <a:gd name="connsiteX1" fmla="*/ 361949 w 361949"/>
                <a:gd name="connsiteY1" fmla="*/ 14287 h 236490"/>
                <a:gd name="connsiteX2" fmla="*/ 152400 w 361949"/>
                <a:gd name="connsiteY2" fmla="*/ 236490 h 236490"/>
                <a:gd name="connsiteX3" fmla="*/ 0 w 361949"/>
                <a:gd name="connsiteY3" fmla="*/ 236490 h 236490"/>
                <a:gd name="connsiteX4" fmla="*/ 161924 w 361949"/>
                <a:gd name="connsiteY4" fmla="*/ 0 h 236490"/>
                <a:gd name="connsiteX0" fmla="*/ 161924 w 361949"/>
                <a:gd name="connsiteY0" fmla="*/ 0 h 226965"/>
                <a:gd name="connsiteX1" fmla="*/ 361949 w 361949"/>
                <a:gd name="connsiteY1" fmla="*/ 4762 h 226965"/>
                <a:gd name="connsiteX2" fmla="*/ 152400 w 361949"/>
                <a:gd name="connsiteY2" fmla="*/ 226965 h 226965"/>
                <a:gd name="connsiteX3" fmla="*/ 0 w 361949"/>
                <a:gd name="connsiteY3" fmla="*/ 226965 h 226965"/>
                <a:gd name="connsiteX4" fmla="*/ 161924 w 361949"/>
                <a:gd name="connsiteY4" fmla="*/ 0 h 226965"/>
                <a:gd name="connsiteX0" fmla="*/ 161924 w 333374"/>
                <a:gd name="connsiteY0" fmla="*/ 0 h 226965"/>
                <a:gd name="connsiteX1" fmla="*/ 333374 w 333374"/>
                <a:gd name="connsiteY1" fmla="*/ 9524 h 226965"/>
                <a:gd name="connsiteX2" fmla="*/ 152400 w 333374"/>
                <a:gd name="connsiteY2" fmla="*/ 226965 h 226965"/>
                <a:gd name="connsiteX3" fmla="*/ 0 w 333374"/>
                <a:gd name="connsiteY3" fmla="*/ 226965 h 226965"/>
                <a:gd name="connsiteX4" fmla="*/ 161924 w 333374"/>
                <a:gd name="connsiteY4" fmla="*/ 0 h 226965"/>
                <a:gd name="connsiteX0" fmla="*/ 161924 w 352424"/>
                <a:gd name="connsiteY0" fmla="*/ 0 h 226965"/>
                <a:gd name="connsiteX1" fmla="*/ 352424 w 352424"/>
                <a:gd name="connsiteY1" fmla="*/ 4762 h 226965"/>
                <a:gd name="connsiteX2" fmla="*/ 152400 w 352424"/>
                <a:gd name="connsiteY2" fmla="*/ 226965 h 226965"/>
                <a:gd name="connsiteX3" fmla="*/ 0 w 352424"/>
                <a:gd name="connsiteY3" fmla="*/ 226965 h 226965"/>
                <a:gd name="connsiteX4" fmla="*/ 161924 w 352424"/>
                <a:gd name="connsiteY4" fmla="*/ 0 h 226965"/>
                <a:gd name="connsiteX0" fmla="*/ 161924 w 342899"/>
                <a:gd name="connsiteY0" fmla="*/ 4763 h 231728"/>
                <a:gd name="connsiteX1" fmla="*/ 342899 w 342899"/>
                <a:gd name="connsiteY1" fmla="*/ 0 h 231728"/>
                <a:gd name="connsiteX2" fmla="*/ 152400 w 342899"/>
                <a:gd name="connsiteY2" fmla="*/ 231728 h 231728"/>
                <a:gd name="connsiteX3" fmla="*/ 0 w 342899"/>
                <a:gd name="connsiteY3" fmla="*/ 231728 h 231728"/>
                <a:gd name="connsiteX4" fmla="*/ 161924 w 342899"/>
                <a:gd name="connsiteY4" fmla="*/ 4763 h 231728"/>
                <a:gd name="connsiteX0" fmla="*/ 161924 w 314324"/>
                <a:gd name="connsiteY0" fmla="*/ 0 h 226965"/>
                <a:gd name="connsiteX1" fmla="*/ 314324 w 314324"/>
                <a:gd name="connsiteY1" fmla="*/ 2381 h 226965"/>
                <a:gd name="connsiteX2" fmla="*/ 152400 w 314324"/>
                <a:gd name="connsiteY2" fmla="*/ 226965 h 226965"/>
                <a:gd name="connsiteX3" fmla="*/ 0 w 314324"/>
                <a:gd name="connsiteY3" fmla="*/ 226965 h 226965"/>
                <a:gd name="connsiteX4" fmla="*/ 161924 w 314324"/>
                <a:gd name="connsiteY4" fmla="*/ 0 h 226965"/>
                <a:gd name="connsiteX0" fmla="*/ 161924 w 330993"/>
                <a:gd name="connsiteY0" fmla="*/ 0 h 226965"/>
                <a:gd name="connsiteX1" fmla="*/ 330993 w 330993"/>
                <a:gd name="connsiteY1" fmla="*/ 9525 h 226965"/>
                <a:gd name="connsiteX2" fmla="*/ 152400 w 330993"/>
                <a:gd name="connsiteY2" fmla="*/ 226965 h 226965"/>
                <a:gd name="connsiteX3" fmla="*/ 0 w 330993"/>
                <a:gd name="connsiteY3" fmla="*/ 226965 h 226965"/>
                <a:gd name="connsiteX4" fmla="*/ 161924 w 330993"/>
                <a:gd name="connsiteY4" fmla="*/ 0 h 226965"/>
                <a:gd name="connsiteX0" fmla="*/ 161924 w 330993"/>
                <a:gd name="connsiteY0" fmla="*/ 0 h 217440"/>
                <a:gd name="connsiteX1" fmla="*/ 330993 w 330993"/>
                <a:gd name="connsiteY1" fmla="*/ 0 h 217440"/>
                <a:gd name="connsiteX2" fmla="*/ 152400 w 330993"/>
                <a:gd name="connsiteY2" fmla="*/ 217440 h 217440"/>
                <a:gd name="connsiteX3" fmla="*/ 0 w 330993"/>
                <a:gd name="connsiteY3" fmla="*/ 217440 h 217440"/>
                <a:gd name="connsiteX4" fmla="*/ 161924 w 330993"/>
                <a:gd name="connsiteY4" fmla="*/ 0 h 217440"/>
                <a:gd name="connsiteX0" fmla="*/ 161924 w 319087"/>
                <a:gd name="connsiteY0" fmla="*/ 7144 h 224584"/>
                <a:gd name="connsiteX1" fmla="*/ 319087 w 319087"/>
                <a:gd name="connsiteY1" fmla="*/ 0 h 224584"/>
                <a:gd name="connsiteX2" fmla="*/ 152400 w 319087"/>
                <a:gd name="connsiteY2" fmla="*/ 224584 h 224584"/>
                <a:gd name="connsiteX3" fmla="*/ 0 w 319087"/>
                <a:gd name="connsiteY3" fmla="*/ 224584 h 224584"/>
                <a:gd name="connsiteX4" fmla="*/ 161924 w 319087"/>
                <a:gd name="connsiteY4" fmla="*/ 7144 h 224584"/>
                <a:gd name="connsiteX0" fmla="*/ 161924 w 316705"/>
                <a:gd name="connsiteY0" fmla="*/ 0 h 217440"/>
                <a:gd name="connsiteX1" fmla="*/ 316705 w 316705"/>
                <a:gd name="connsiteY1" fmla="*/ 7143 h 217440"/>
                <a:gd name="connsiteX2" fmla="*/ 152400 w 316705"/>
                <a:gd name="connsiteY2" fmla="*/ 217440 h 217440"/>
                <a:gd name="connsiteX3" fmla="*/ 0 w 316705"/>
                <a:gd name="connsiteY3" fmla="*/ 217440 h 217440"/>
                <a:gd name="connsiteX4" fmla="*/ 161924 w 316705"/>
                <a:gd name="connsiteY4" fmla="*/ 0 h 217440"/>
                <a:gd name="connsiteX0" fmla="*/ 161924 w 323849"/>
                <a:gd name="connsiteY0" fmla="*/ 4763 h 222203"/>
                <a:gd name="connsiteX1" fmla="*/ 323849 w 323849"/>
                <a:gd name="connsiteY1" fmla="*/ 0 h 222203"/>
                <a:gd name="connsiteX2" fmla="*/ 152400 w 323849"/>
                <a:gd name="connsiteY2" fmla="*/ 222203 h 222203"/>
                <a:gd name="connsiteX3" fmla="*/ 0 w 323849"/>
                <a:gd name="connsiteY3" fmla="*/ 222203 h 222203"/>
                <a:gd name="connsiteX4" fmla="*/ 161924 w 323849"/>
                <a:gd name="connsiteY4" fmla="*/ 4763 h 222203"/>
                <a:gd name="connsiteX0" fmla="*/ 161924 w 316706"/>
                <a:gd name="connsiteY0" fmla="*/ 0 h 217440"/>
                <a:gd name="connsiteX1" fmla="*/ 316706 w 316706"/>
                <a:gd name="connsiteY1" fmla="*/ 2381 h 217440"/>
                <a:gd name="connsiteX2" fmla="*/ 152400 w 316706"/>
                <a:gd name="connsiteY2" fmla="*/ 217440 h 217440"/>
                <a:gd name="connsiteX3" fmla="*/ 0 w 316706"/>
                <a:gd name="connsiteY3" fmla="*/ 217440 h 217440"/>
                <a:gd name="connsiteX4" fmla="*/ 161924 w 316706"/>
                <a:gd name="connsiteY4" fmla="*/ 0 h 217440"/>
                <a:gd name="connsiteX0" fmla="*/ 161924 w 319087"/>
                <a:gd name="connsiteY0" fmla="*/ 0 h 217440"/>
                <a:gd name="connsiteX1" fmla="*/ 319087 w 319087"/>
                <a:gd name="connsiteY1" fmla="*/ 2381 h 217440"/>
                <a:gd name="connsiteX2" fmla="*/ 152400 w 319087"/>
                <a:gd name="connsiteY2" fmla="*/ 217440 h 217440"/>
                <a:gd name="connsiteX3" fmla="*/ 0 w 319087"/>
                <a:gd name="connsiteY3" fmla="*/ 217440 h 217440"/>
                <a:gd name="connsiteX4" fmla="*/ 161924 w 319087"/>
                <a:gd name="connsiteY4" fmla="*/ 0 h 217440"/>
                <a:gd name="connsiteX0" fmla="*/ 161924 w 319087"/>
                <a:gd name="connsiteY0" fmla="*/ 0 h 217440"/>
                <a:gd name="connsiteX1" fmla="*/ 319087 w 319087"/>
                <a:gd name="connsiteY1" fmla="*/ 0 h 217440"/>
                <a:gd name="connsiteX2" fmla="*/ 152400 w 319087"/>
                <a:gd name="connsiteY2" fmla="*/ 217440 h 217440"/>
                <a:gd name="connsiteX3" fmla="*/ 0 w 319087"/>
                <a:gd name="connsiteY3" fmla="*/ 217440 h 217440"/>
                <a:gd name="connsiteX4" fmla="*/ 161924 w 319087"/>
                <a:gd name="connsiteY4" fmla="*/ 0 h 21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217440">
                  <a:moveTo>
                    <a:pt x="161924" y="0"/>
                  </a:moveTo>
                  <a:lnTo>
                    <a:pt x="319087" y="0"/>
                  </a:lnTo>
                  <a:lnTo>
                    <a:pt x="152400" y="217440"/>
                  </a:lnTo>
                  <a:lnTo>
                    <a:pt x="0" y="217440"/>
                  </a:lnTo>
                  <a:lnTo>
                    <a:pt x="161924" y="0"/>
                  </a:lnTo>
                  <a:close/>
                </a:path>
              </a:pathLst>
            </a:custGeom>
            <a:solidFill>
              <a:schemeClr val="accent2"/>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矩形 160">
              <a:extLst>
                <a:ext uri="{FF2B5EF4-FFF2-40B4-BE49-F238E27FC236}">
                  <a16:creationId xmlns:a16="http://schemas.microsoft.com/office/drawing/2014/main" id="{A417BD72-49E8-40D0-9052-25B15949C6BE}"/>
                </a:ext>
              </a:extLst>
            </p:cNvPr>
            <p:cNvSpPr/>
            <p:nvPr/>
          </p:nvSpPr>
          <p:spPr>
            <a:xfrm>
              <a:off x="2732187" y="4058972"/>
              <a:ext cx="154886" cy="313461"/>
            </a:xfrm>
            <a:custGeom>
              <a:avLst/>
              <a:gdLst>
                <a:gd name="connsiteX0" fmla="*/ 0 w 152400"/>
                <a:gd name="connsiteY0" fmla="*/ 0 h 579390"/>
                <a:gd name="connsiteX1" fmla="*/ 152400 w 152400"/>
                <a:gd name="connsiteY1" fmla="*/ 0 h 579390"/>
                <a:gd name="connsiteX2" fmla="*/ 152400 w 152400"/>
                <a:gd name="connsiteY2" fmla="*/ 579390 h 579390"/>
                <a:gd name="connsiteX3" fmla="*/ 0 w 152400"/>
                <a:gd name="connsiteY3" fmla="*/ 579390 h 579390"/>
                <a:gd name="connsiteX4" fmla="*/ 0 w 152400"/>
                <a:gd name="connsiteY4" fmla="*/ 0 h 579390"/>
                <a:gd name="connsiteX0" fmla="*/ 0 w 185738"/>
                <a:gd name="connsiteY0" fmla="*/ 219075 h 798465"/>
                <a:gd name="connsiteX1" fmla="*/ 185738 w 185738"/>
                <a:gd name="connsiteY1" fmla="*/ 0 h 798465"/>
                <a:gd name="connsiteX2" fmla="*/ 152400 w 185738"/>
                <a:gd name="connsiteY2" fmla="*/ 798465 h 798465"/>
                <a:gd name="connsiteX3" fmla="*/ 0 w 185738"/>
                <a:gd name="connsiteY3" fmla="*/ 798465 h 798465"/>
                <a:gd name="connsiteX4" fmla="*/ 0 w 185738"/>
                <a:gd name="connsiteY4" fmla="*/ 219075 h 798465"/>
                <a:gd name="connsiteX0" fmla="*/ 0 w 195262"/>
                <a:gd name="connsiteY0" fmla="*/ 219075 h 798465"/>
                <a:gd name="connsiteX1" fmla="*/ 185738 w 195262"/>
                <a:gd name="connsiteY1" fmla="*/ 0 h 798465"/>
                <a:gd name="connsiteX2" fmla="*/ 195262 w 195262"/>
                <a:gd name="connsiteY2" fmla="*/ 588915 h 798465"/>
                <a:gd name="connsiteX3" fmla="*/ 0 w 195262"/>
                <a:gd name="connsiteY3" fmla="*/ 798465 h 798465"/>
                <a:gd name="connsiteX4" fmla="*/ 0 w 195262"/>
                <a:gd name="connsiteY4" fmla="*/ 219075 h 798465"/>
                <a:gd name="connsiteX0" fmla="*/ 0 w 185738"/>
                <a:gd name="connsiteY0" fmla="*/ 219075 h 798465"/>
                <a:gd name="connsiteX1" fmla="*/ 185738 w 185738"/>
                <a:gd name="connsiteY1" fmla="*/ 0 h 798465"/>
                <a:gd name="connsiteX2" fmla="*/ 185737 w 185738"/>
                <a:gd name="connsiteY2" fmla="*/ 588915 h 798465"/>
                <a:gd name="connsiteX3" fmla="*/ 0 w 185738"/>
                <a:gd name="connsiteY3" fmla="*/ 798465 h 798465"/>
                <a:gd name="connsiteX4" fmla="*/ 0 w 185738"/>
                <a:gd name="connsiteY4" fmla="*/ 219075 h 798465"/>
                <a:gd name="connsiteX0" fmla="*/ 0 w 204788"/>
                <a:gd name="connsiteY0" fmla="*/ 483881 h 798465"/>
                <a:gd name="connsiteX1" fmla="*/ 204788 w 204788"/>
                <a:gd name="connsiteY1" fmla="*/ 0 h 798465"/>
                <a:gd name="connsiteX2" fmla="*/ 204787 w 204788"/>
                <a:gd name="connsiteY2" fmla="*/ 588915 h 798465"/>
                <a:gd name="connsiteX3" fmla="*/ 19050 w 204788"/>
                <a:gd name="connsiteY3" fmla="*/ 798465 h 798465"/>
                <a:gd name="connsiteX4" fmla="*/ 0 w 204788"/>
                <a:gd name="connsiteY4" fmla="*/ 483881 h 798465"/>
                <a:gd name="connsiteX0" fmla="*/ 0 w 204788"/>
                <a:gd name="connsiteY0" fmla="*/ 483881 h 798465"/>
                <a:gd name="connsiteX1" fmla="*/ 204788 w 204788"/>
                <a:gd name="connsiteY1" fmla="*/ 0 h 798465"/>
                <a:gd name="connsiteX2" fmla="*/ 204787 w 204788"/>
                <a:gd name="connsiteY2" fmla="*/ 337349 h 798465"/>
                <a:gd name="connsiteX3" fmla="*/ 19050 w 204788"/>
                <a:gd name="connsiteY3" fmla="*/ 798465 h 798465"/>
                <a:gd name="connsiteX4" fmla="*/ 0 w 204788"/>
                <a:gd name="connsiteY4" fmla="*/ 483881 h 798465"/>
                <a:gd name="connsiteX0" fmla="*/ 6350 w 211138"/>
                <a:gd name="connsiteY0" fmla="*/ 483881 h 838186"/>
                <a:gd name="connsiteX1" fmla="*/ 211138 w 211138"/>
                <a:gd name="connsiteY1" fmla="*/ 0 h 838186"/>
                <a:gd name="connsiteX2" fmla="*/ 211137 w 211138"/>
                <a:gd name="connsiteY2" fmla="*/ 337349 h 838186"/>
                <a:gd name="connsiteX3" fmla="*/ 0 w 211138"/>
                <a:gd name="connsiteY3" fmla="*/ 838186 h 838186"/>
                <a:gd name="connsiteX4" fmla="*/ 6350 w 211138"/>
                <a:gd name="connsiteY4" fmla="*/ 483881 h 838186"/>
                <a:gd name="connsiteX0" fmla="*/ 0 w 204788"/>
                <a:gd name="connsiteY0" fmla="*/ 483881 h 851426"/>
                <a:gd name="connsiteX1" fmla="*/ 204788 w 204788"/>
                <a:gd name="connsiteY1" fmla="*/ 0 h 851426"/>
                <a:gd name="connsiteX2" fmla="*/ 204787 w 204788"/>
                <a:gd name="connsiteY2" fmla="*/ 337349 h 851426"/>
                <a:gd name="connsiteX3" fmla="*/ 12700 w 204788"/>
                <a:gd name="connsiteY3" fmla="*/ 851426 h 851426"/>
                <a:gd name="connsiteX4" fmla="*/ 0 w 204788"/>
                <a:gd name="connsiteY4" fmla="*/ 483881 h 851426"/>
                <a:gd name="connsiteX0" fmla="*/ 12700 w 217488"/>
                <a:gd name="connsiteY0" fmla="*/ 483881 h 904387"/>
                <a:gd name="connsiteX1" fmla="*/ 217488 w 217488"/>
                <a:gd name="connsiteY1" fmla="*/ 0 h 904387"/>
                <a:gd name="connsiteX2" fmla="*/ 217487 w 217488"/>
                <a:gd name="connsiteY2" fmla="*/ 337349 h 904387"/>
                <a:gd name="connsiteX3" fmla="*/ 0 w 217488"/>
                <a:gd name="connsiteY3" fmla="*/ 904387 h 904387"/>
                <a:gd name="connsiteX4" fmla="*/ 12700 w 217488"/>
                <a:gd name="connsiteY4" fmla="*/ 483881 h 904387"/>
                <a:gd name="connsiteX0" fmla="*/ 12700 w 217487"/>
                <a:gd name="connsiteY0" fmla="*/ 497121 h 917627"/>
                <a:gd name="connsiteX1" fmla="*/ 185738 w 217487"/>
                <a:gd name="connsiteY1" fmla="*/ 0 h 917627"/>
                <a:gd name="connsiteX2" fmla="*/ 217487 w 217487"/>
                <a:gd name="connsiteY2" fmla="*/ 350589 h 917627"/>
                <a:gd name="connsiteX3" fmla="*/ 0 w 217487"/>
                <a:gd name="connsiteY3" fmla="*/ 917627 h 917627"/>
                <a:gd name="connsiteX4" fmla="*/ 12700 w 217487"/>
                <a:gd name="connsiteY4" fmla="*/ 497121 h 917627"/>
                <a:gd name="connsiteX0" fmla="*/ 12700 w 185738"/>
                <a:gd name="connsiteY0" fmla="*/ 497121 h 917627"/>
                <a:gd name="connsiteX1" fmla="*/ 185738 w 185738"/>
                <a:gd name="connsiteY1" fmla="*/ 0 h 917627"/>
                <a:gd name="connsiteX2" fmla="*/ 185737 w 185738"/>
                <a:gd name="connsiteY2" fmla="*/ 377070 h 917627"/>
                <a:gd name="connsiteX3" fmla="*/ 0 w 185738"/>
                <a:gd name="connsiteY3" fmla="*/ 917627 h 917627"/>
                <a:gd name="connsiteX4" fmla="*/ 12700 w 185738"/>
                <a:gd name="connsiteY4" fmla="*/ 497121 h 917627"/>
                <a:gd name="connsiteX0" fmla="*/ 0 w 173038"/>
                <a:gd name="connsiteY0" fmla="*/ 497121 h 824945"/>
                <a:gd name="connsiteX1" fmla="*/ 173038 w 173038"/>
                <a:gd name="connsiteY1" fmla="*/ 0 h 824945"/>
                <a:gd name="connsiteX2" fmla="*/ 173037 w 173038"/>
                <a:gd name="connsiteY2" fmla="*/ 377070 h 824945"/>
                <a:gd name="connsiteX3" fmla="*/ 0 w 173038"/>
                <a:gd name="connsiteY3" fmla="*/ 824945 h 824945"/>
                <a:gd name="connsiteX4" fmla="*/ 0 w 173038"/>
                <a:gd name="connsiteY4" fmla="*/ 497121 h 824945"/>
                <a:gd name="connsiteX0" fmla="*/ 0 w 173038"/>
                <a:gd name="connsiteY0" fmla="*/ 497121 h 785224"/>
                <a:gd name="connsiteX1" fmla="*/ 173038 w 173038"/>
                <a:gd name="connsiteY1" fmla="*/ 0 h 785224"/>
                <a:gd name="connsiteX2" fmla="*/ 173037 w 173038"/>
                <a:gd name="connsiteY2" fmla="*/ 377070 h 785224"/>
                <a:gd name="connsiteX3" fmla="*/ 0 w 173038"/>
                <a:gd name="connsiteY3" fmla="*/ 785224 h 785224"/>
                <a:gd name="connsiteX4" fmla="*/ 0 w 173038"/>
                <a:gd name="connsiteY4" fmla="*/ 497121 h 785224"/>
                <a:gd name="connsiteX0" fmla="*/ 0 w 173038"/>
                <a:gd name="connsiteY0" fmla="*/ 497121 h 752123"/>
                <a:gd name="connsiteX1" fmla="*/ 173038 w 173038"/>
                <a:gd name="connsiteY1" fmla="*/ 0 h 752123"/>
                <a:gd name="connsiteX2" fmla="*/ 173037 w 173038"/>
                <a:gd name="connsiteY2" fmla="*/ 377070 h 752123"/>
                <a:gd name="connsiteX3" fmla="*/ 0 w 173038"/>
                <a:gd name="connsiteY3" fmla="*/ 752123 h 752123"/>
                <a:gd name="connsiteX4" fmla="*/ 0 w 173038"/>
                <a:gd name="connsiteY4" fmla="*/ 497121 h 752123"/>
                <a:gd name="connsiteX0" fmla="*/ 0 w 173038"/>
                <a:gd name="connsiteY0" fmla="*/ 497121 h 791844"/>
                <a:gd name="connsiteX1" fmla="*/ 173038 w 173038"/>
                <a:gd name="connsiteY1" fmla="*/ 0 h 791844"/>
                <a:gd name="connsiteX2" fmla="*/ 173037 w 173038"/>
                <a:gd name="connsiteY2" fmla="*/ 377070 h 791844"/>
                <a:gd name="connsiteX3" fmla="*/ 0 w 173038"/>
                <a:gd name="connsiteY3" fmla="*/ 791844 h 791844"/>
                <a:gd name="connsiteX4" fmla="*/ 0 w 173038"/>
                <a:gd name="connsiteY4" fmla="*/ 497121 h 791844"/>
                <a:gd name="connsiteX0" fmla="*/ 0 w 173038"/>
                <a:gd name="connsiteY0" fmla="*/ 497121 h 758743"/>
                <a:gd name="connsiteX1" fmla="*/ 173038 w 173038"/>
                <a:gd name="connsiteY1" fmla="*/ 0 h 758743"/>
                <a:gd name="connsiteX2" fmla="*/ 173037 w 173038"/>
                <a:gd name="connsiteY2" fmla="*/ 377070 h 758743"/>
                <a:gd name="connsiteX3" fmla="*/ 3175 w 173038"/>
                <a:gd name="connsiteY3" fmla="*/ 758743 h 758743"/>
                <a:gd name="connsiteX4" fmla="*/ 0 w 173038"/>
                <a:gd name="connsiteY4" fmla="*/ 497121 h 758743"/>
                <a:gd name="connsiteX0" fmla="*/ 0 w 185738"/>
                <a:gd name="connsiteY0" fmla="*/ 470640 h 758743"/>
                <a:gd name="connsiteX1" fmla="*/ 185738 w 185738"/>
                <a:gd name="connsiteY1" fmla="*/ 0 h 758743"/>
                <a:gd name="connsiteX2" fmla="*/ 185737 w 185738"/>
                <a:gd name="connsiteY2" fmla="*/ 377070 h 758743"/>
                <a:gd name="connsiteX3" fmla="*/ 15875 w 185738"/>
                <a:gd name="connsiteY3" fmla="*/ 758743 h 758743"/>
                <a:gd name="connsiteX4" fmla="*/ 0 w 185738"/>
                <a:gd name="connsiteY4" fmla="*/ 470640 h 758743"/>
                <a:gd name="connsiteX0" fmla="*/ 0 w 173038"/>
                <a:gd name="connsiteY0" fmla="*/ 483880 h 758743"/>
                <a:gd name="connsiteX1" fmla="*/ 173038 w 173038"/>
                <a:gd name="connsiteY1" fmla="*/ 0 h 758743"/>
                <a:gd name="connsiteX2" fmla="*/ 173037 w 173038"/>
                <a:gd name="connsiteY2" fmla="*/ 377070 h 758743"/>
                <a:gd name="connsiteX3" fmla="*/ 3175 w 173038"/>
                <a:gd name="connsiteY3" fmla="*/ 758743 h 758743"/>
                <a:gd name="connsiteX4" fmla="*/ 0 w 173038"/>
                <a:gd name="connsiteY4" fmla="*/ 483880 h 758743"/>
                <a:gd name="connsiteX0" fmla="*/ 0 w 179388"/>
                <a:gd name="connsiteY0" fmla="*/ 464019 h 758743"/>
                <a:gd name="connsiteX1" fmla="*/ 179388 w 179388"/>
                <a:gd name="connsiteY1" fmla="*/ 0 h 758743"/>
                <a:gd name="connsiteX2" fmla="*/ 179387 w 179388"/>
                <a:gd name="connsiteY2" fmla="*/ 377070 h 758743"/>
                <a:gd name="connsiteX3" fmla="*/ 9525 w 179388"/>
                <a:gd name="connsiteY3" fmla="*/ 758743 h 758743"/>
                <a:gd name="connsiteX4" fmla="*/ 0 w 179388"/>
                <a:gd name="connsiteY4" fmla="*/ 464019 h 758743"/>
                <a:gd name="connsiteX0" fmla="*/ 9593 w 188981"/>
                <a:gd name="connsiteY0" fmla="*/ 464019 h 791844"/>
                <a:gd name="connsiteX1" fmla="*/ 188981 w 188981"/>
                <a:gd name="connsiteY1" fmla="*/ 0 h 791844"/>
                <a:gd name="connsiteX2" fmla="*/ 188980 w 188981"/>
                <a:gd name="connsiteY2" fmla="*/ 377070 h 791844"/>
                <a:gd name="connsiteX3" fmla="*/ 68 w 188981"/>
                <a:gd name="connsiteY3" fmla="*/ 791844 h 791844"/>
                <a:gd name="connsiteX4" fmla="*/ 9593 w 188981"/>
                <a:gd name="connsiteY4" fmla="*/ 464019 h 791844"/>
                <a:gd name="connsiteX0" fmla="*/ 0 w 179388"/>
                <a:gd name="connsiteY0" fmla="*/ 464019 h 771984"/>
                <a:gd name="connsiteX1" fmla="*/ 179388 w 179388"/>
                <a:gd name="connsiteY1" fmla="*/ 0 h 771984"/>
                <a:gd name="connsiteX2" fmla="*/ 179387 w 179388"/>
                <a:gd name="connsiteY2" fmla="*/ 377070 h 771984"/>
                <a:gd name="connsiteX3" fmla="*/ 3175 w 179388"/>
                <a:gd name="connsiteY3" fmla="*/ 771984 h 771984"/>
                <a:gd name="connsiteX4" fmla="*/ 0 w 179388"/>
                <a:gd name="connsiteY4" fmla="*/ 464019 h 771984"/>
                <a:gd name="connsiteX0" fmla="*/ 6441 w 185829"/>
                <a:gd name="connsiteY0" fmla="*/ 464019 h 771984"/>
                <a:gd name="connsiteX1" fmla="*/ 185829 w 185829"/>
                <a:gd name="connsiteY1" fmla="*/ 0 h 771984"/>
                <a:gd name="connsiteX2" fmla="*/ 185828 w 185829"/>
                <a:gd name="connsiteY2" fmla="*/ 377070 h 771984"/>
                <a:gd name="connsiteX3" fmla="*/ 91 w 185829"/>
                <a:gd name="connsiteY3" fmla="*/ 771984 h 771984"/>
                <a:gd name="connsiteX4" fmla="*/ 6441 w 185829"/>
                <a:gd name="connsiteY4" fmla="*/ 464019 h 771984"/>
                <a:gd name="connsiteX0" fmla="*/ 306 w 179694"/>
                <a:gd name="connsiteY0" fmla="*/ 464019 h 798465"/>
                <a:gd name="connsiteX1" fmla="*/ 179694 w 179694"/>
                <a:gd name="connsiteY1" fmla="*/ 0 h 798465"/>
                <a:gd name="connsiteX2" fmla="*/ 179693 w 179694"/>
                <a:gd name="connsiteY2" fmla="*/ 377070 h 798465"/>
                <a:gd name="connsiteX3" fmla="*/ 306 w 179694"/>
                <a:gd name="connsiteY3" fmla="*/ 798465 h 798465"/>
                <a:gd name="connsiteX4" fmla="*/ 306 w 179694"/>
                <a:gd name="connsiteY4" fmla="*/ 464019 h 798465"/>
                <a:gd name="connsiteX0" fmla="*/ 306 w 179694"/>
                <a:gd name="connsiteY0" fmla="*/ 464019 h 758744"/>
                <a:gd name="connsiteX1" fmla="*/ 179694 w 179694"/>
                <a:gd name="connsiteY1" fmla="*/ 0 h 758744"/>
                <a:gd name="connsiteX2" fmla="*/ 179693 w 179694"/>
                <a:gd name="connsiteY2" fmla="*/ 377070 h 758744"/>
                <a:gd name="connsiteX3" fmla="*/ 306 w 179694"/>
                <a:gd name="connsiteY3" fmla="*/ 758744 h 758744"/>
                <a:gd name="connsiteX4" fmla="*/ 306 w 179694"/>
                <a:gd name="connsiteY4" fmla="*/ 464019 h 758744"/>
                <a:gd name="connsiteX0" fmla="*/ 3315 w 182703"/>
                <a:gd name="connsiteY0" fmla="*/ 464019 h 798465"/>
                <a:gd name="connsiteX1" fmla="*/ 182703 w 182703"/>
                <a:gd name="connsiteY1" fmla="*/ 0 h 798465"/>
                <a:gd name="connsiteX2" fmla="*/ 182702 w 182703"/>
                <a:gd name="connsiteY2" fmla="*/ 377070 h 798465"/>
                <a:gd name="connsiteX3" fmla="*/ 140 w 182703"/>
                <a:gd name="connsiteY3" fmla="*/ 798465 h 798465"/>
                <a:gd name="connsiteX4" fmla="*/ 3315 w 182703"/>
                <a:gd name="connsiteY4" fmla="*/ 464019 h 798465"/>
                <a:gd name="connsiteX0" fmla="*/ 3315 w 182702"/>
                <a:gd name="connsiteY0" fmla="*/ 424298 h 758744"/>
                <a:gd name="connsiteX1" fmla="*/ 163653 w 182702"/>
                <a:gd name="connsiteY1" fmla="*/ 0 h 758744"/>
                <a:gd name="connsiteX2" fmla="*/ 182702 w 182702"/>
                <a:gd name="connsiteY2" fmla="*/ 337349 h 758744"/>
                <a:gd name="connsiteX3" fmla="*/ 140 w 182702"/>
                <a:gd name="connsiteY3" fmla="*/ 758744 h 758744"/>
                <a:gd name="connsiteX4" fmla="*/ 3315 w 182702"/>
                <a:gd name="connsiteY4" fmla="*/ 424298 h 758744"/>
                <a:gd name="connsiteX0" fmla="*/ 3315 w 182703"/>
                <a:gd name="connsiteY0" fmla="*/ 483879 h 818325"/>
                <a:gd name="connsiteX1" fmla="*/ 182703 w 182703"/>
                <a:gd name="connsiteY1" fmla="*/ 0 h 818325"/>
                <a:gd name="connsiteX2" fmla="*/ 182702 w 182703"/>
                <a:gd name="connsiteY2" fmla="*/ 396930 h 818325"/>
                <a:gd name="connsiteX3" fmla="*/ 140 w 182703"/>
                <a:gd name="connsiteY3" fmla="*/ 818325 h 818325"/>
                <a:gd name="connsiteX4" fmla="*/ 3315 w 182703"/>
                <a:gd name="connsiteY4" fmla="*/ 483879 h 818325"/>
                <a:gd name="connsiteX0" fmla="*/ 3315 w 182702"/>
                <a:gd name="connsiteY0" fmla="*/ 457398 h 791844"/>
                <a:gd name="connsiteX1" fmla="*/ 179528 w 182702"/>
                <a:gd name="connsiteY1" fmla="*/ 0 h 791844"/>
                <a:gd name="connsiteX2" fmla="*/ 182702 w 182702"/>
                <a:gd name="connsiteY2" fmla="*/ 370449 h 791844"/>
                <a:gd name="connsiteX3" fmla="*/ 140 w 182702"/>
                <a:gd name="connsiteY3" fmla="*/ 791844 h 791844"/>
                <a:gd name="connsiteX4" fmla="*/ 3315 w 182702"/>
                <a:gd name="connsiteY4" fmla="*/ 457398 h 791844"/>
                <a:gd name="connsiteX0" fmla="*/ 3315 w 179528"/>
                <a:gd name="connsiteY0" fmla="*/ 457398 h 791844"/>
                <a:gd name="connsiteX1" fmla="*/ 179528 w 179528"/>
                <a:gd name="connsiteY1" fmla="*/ 0 h 791844"/>
                <a:gd name="connsiteX2" fmla="*/ 173177 w 179528"/>
                <a:gd name="connsiteY2" fmla="*/ 377070 h 791844"/>
                <a:gd name="connsiteX3" fmla="*/ 140 w 179528"/>
                <a:gd name="connsiteY3" fmla="*/ 791844 h 791844"/>
                <a:gd name="connsiteX4" fmla="*/ 3315 w 179528"/>
                <a:gd name="connsiteY4" fmla="*/ 457398 h 791844"/>
                <a:gd name="connsiteX0" fmla="*/ 3315 w 173177"/>
                <a:gd name="connsiteY0" fmla="*/ 430918 h 765364"/>
                <a:gd name="connsiteX1" fmla="*/ 170003 w 173177"/>
                <a:gd name="connsiteY1" fmla="*/ 0 h 765364"/>
                <a:gd name="connsiteX2" fmla="*/ 173177 w 173177"/>
                <a:gd name="connsiteY2" fmla="*/ 350590 h 765364"/>
                <a:gd name="connsiteX3" fmla="*/ 140 w 173177"/>
                <a:gd name="connsiteY3" fmla="*/ 765364 h 765364"/>
                <a:gd name="connsiteX4" fmla="*/ 3315 w 173177"/>
                <a:gd name="connsiteY4" fmla="*/ 430918 h 765364"/>
                <a:gd name="connsiteX0" fmla="*/ 3315 w 179528"/>
                <a:gd name="connsiteY0" fmla="*/ 444158 h 778604"/>
                <a:gd name="connsiteX1" fmla="*/ 179528 w 179528"/>
                <a:gd name="connsiteY1" fmla="*/ 0 h 778604"/>
                <a:gd name="connsiteX2" fmla="*/ 173177 w 179528"/>
                <a:gd name="connsiteY2" fmla="*/ 363830 h 778604"/>
                <a:gd name="connsiteX3" fmla="*/ 140 w 179528"/>
                <a:gd name="connsiteY3" fmla="*/ 778604 h 778604"/>
                <a:gd name="connsiteX4" fmla="*/ 3315 w 179528"/>
                <a:gd name="connsiteY4" fmla="*/ 444158 h 778604"/>
                <a:gd name="connsiteX0" fmla="*/ 3315 w 173177"/>
                <a:gd name="connsiteY0" fmla="*/ 430918 h 765364"/>
                <a:gd name="connsiteX1" fmla="*/ 170003 w 173177"/>
                <a:gd name="connsiteY1" fmla="*/ 0 h 765364"/>
                <a:gd name="connsiteX2" fmla="*/ 173177 w 173177"/>
                <a:gd name="connsiteY2" fmla="*/ 350590 h 765364"/>
                <a:gd name="connsiteX3" fmla="*/ 140 w 173177"/>
                <a:gd name="connsiteY3" fmla="*/ 765364 h 765364"/>
                <a:gd name="connsiteX4" fmla="*/ 3315 w 173177"/>
                <a:gd name="connsiteY4" fmla="*/ 430918 h 765364"/>
                <a:gd name="connsiteX0" fmla="*/ 3315 w 173177"/>
                <a:gd name="connsiteY0" fmla="*/ 450778 h 785224"/>
                <a:gd name="connsiteX1" fmla="*/ 170003 w 173177"/>
                <a:gd name="connsiteY1" fmla="*/ 0 h 785224"/>
                <a:gd name="connsiteX2" fmla="*/ 173177 w 173177"/>
                <a:gd name="connsiteY2" fmla="*/ 370450 h 785224"/>
                <a:gd name="connsiteX3" fmla="*/ 140 w 173177"/>
                <a:gd name="connsiteY3" fmla="*/ 785224 h 785224"/>
                <a:gd name="connsiteX4" fmla="*/ 3315 w 173177"/>
                <a:gd name="connsiteY4" fmla="*/ 450778 h 785224"/>
                <a:gd name="connsiteX0" fmla="*/ 3315 w 173177"/>
                <a:gd name="connsiteY0" fmla="*/ 450778 h 785224"/>
                <a:gd name="connsiteX1" fmla="*/ 170003 w 173177"/>
                <a:gd name="connsiteY1" fmla="*/ 0 h 785224"/>
                <a:gd name="connsiteX2" fmla="*/ 173177 w 173177"/>
                <a:gd name="connsiteY2" fmla="*/ 370450 h 785224"/>
                <a:gd name="connsiteX3" fmla="*/ 140 w 173177"/>
                <a:gd name="connsiteY3" fmla="*/ 785224 h 785224"/>
                <a:gd name="connsiteX4" fmla="*/ 3315 w 173177"/>
                <a:gd name="connsiteY4" fmla="*/ 450778 h 785224"/>
                <a:gd name="connsiteX0" fmla="*/ 3315 w 170003"/>
                <a:gd name="connsiteY0" fmla="*/ 450778 h 785224"/>
                <a:gd name="connsiteX1" fmla="*/ 170003 w 170003"/>
                <a:gd name="connsiteY1" fmla="*/ 0 h 785224"/>
                <a:gd name="connsiteX2" fmla="*/ 160477 w 170003"/>
                <a:gd name="connsiteY2" fmla="*/ 363830 h 785224"/>
                <a:gd name="connsiteX3" fmla="*/ 140 w 170003"/>
                <a:gd name="connsiteY3" fmla="*/ 785224 h 785224"/>
                <a:gd name="connsiteX4" fmla="*/ 3315 w 170003"/>
                <a:gd name="connsiteY4" fmla="*/ 450778 h 785224"/>
                <a:gd name="connsiteX0" fmla="*/ 3315 w 170003"/>
                <a:gd name="connsiteY0" fmla="*/ 450778 h 785224"/>
                <a:gd name="connsiteX1" fmla="*/ 170003 w 170003"/>
                <a:gd name="connsiteY1" fmla="*/ 0 h 785224"/>
                <a:gd name="connsiteX2" fmla="*/ 170002 w 170003"/>
                <a:gd name="connsiteY2" fmla="*/ 350589 h 785224"/>
                <a:gd name="connsiteX3" fmla="*/ 140 w 170003"/>
                <a:gd name="connsiteY3" fmla="*/ 785224 h 785224"/>
                <a:gd name="connsiteX4" fmla="*/ 3315 w 170003"/>
                <a:gd name="connsiteY4" fmla="*/ 450778 h 785224"/>
                <a:gd name="connsiteX0" fmla="*/ 0 w 179388"/>
                <a:gd name="connsiteY0" fmla="*/ 437537 h 785224"/>
                <a:gd name="connsiteX1" fmla="*/ 179388 w 179388"/>
                <a:gd name="connsiteY1" fmla="*/ 0 h 785224"/>
                <a:gd name="connsiteX2" fmla="*/ 179387 w 179388"/>
                <a:gd name="connsiteY2" fmla="*/ 350589 h 785224"/>
                <a:gd name="connsiteX3" fmla="*/ 9525 w 179388"/>
                <a:gd name="connsiteY3" fmla="*/ 785224 h 785224"/>
                <a:gd name="connsiteX4" fmla="*/ 0 w 179388"/>
                <a:gd name="connsiteY4" fmla="*/ 437537 h 785224"/>
                <a:gd name="connsiteX0" fmla="*/ 3315 w 182703"/>
                <a:gd name="connsiteY0" fmla="*/ 437537 h 785224"/>
                <a:gd name="connsiteX1" fmla="*/ 182703 w 182703"/>
                <a:gd name="connsiteY1" fmla="*/ 0 h 785224"/>
                <a:gd name="connsiteX2" fmla="*/ 182702 w 182703"/>
                <a:gd name="connsiteY2" fmla="*/ 350589 h 785224"/>
                <a:gd name="connsiteX3" fmla="*/ 140 w 182703"/>
                <a:gd name="connsiteY3" fmla="*/ 785224 h 785224"/>
                <a:gd name="connsiteX4" fmla="*/ 3315 w 182703"/>
                <a:gd name="connsiteY4" fmla="*/ 437537 h 785224"/>
                <a:gd name="connsiteX0" fmla="*/ 3315 w 182703"/>
                <a:gd name="connsiteY0" fmla="*/ 437537 h 785224"/>
                <a:gd name="connsiteX1" fmla="*/ 182703 w 182703"/>
                <a:gd name="connsiteY1" fmla="*/ 0 h 785224"/>
                <a:gd name="connsiteX2" fmla="*/ 180077 w 182703"/>
                <a:gd name="connsiteY2" fmla="*/ 316361 h 785224"/>
                <a:gd name="connsiteX3" fmla="*/ 140 w 182703"/>
                <a:gd name="connsiteY3" fmla="*/ 785224 h 785224"/>
                <a:gd name="connsiteX4" fmla="*/ 3315 w 182703"/>
                <a:gd name="connsiteY4" fmla="*/ 437537 h 785224"/>
                <a:gd name="connsiteX0" fmla="*/ 3315 w 180077"/>
                <a:gd name="connsiteY0" fmla="*/ 443241 h 790928"/>
                <a:gd name="connsiteX1" fmla="*/ 172203 w 180077"/>
                <a:gd name="connsiteY1" fmla="*/ 0 h 790928"/>
                <a:gd name="connsiteX2" fmla="*/ 180077 w 180077"/>
                <a:gd name="connsiteY2" fmla="*/ 322065 h 790928"/>
                <a:gd name="connsiteX3" fmla="*/ 140 w 180077"/>
                <a:gd name="connsiteY3" fmla="*/ 790928 h 790928"/>
                <a:gd name="connsiteX4" fmla="*/ 3315 w 180077"/>
                <a:gd name="connsiteY4" fmla="*/ 443241 h 790928"/>
                <a:gd name="connsiteX0" fmla="*/ 3315 w 172203"/>
                <a:gd name="connsiteY0" fmla="*/ 443241 h 790928"/>
                <a:gd name="connsiteX1" fmla="*/ 172203 w 172203"/>
                <a:gd name="connsiteY1" fmla="*/ 0 h 790928"/>
                <a:gd name="connsiteX2" fmla="*/ 169577 w 172203"/>
                <a:gd name="connsiteY2" fmla="*/ 333476 h 790928"/>
                <a:gd name="connsiteX3" fmla="*/ 140 w 172203"/>
                <a:gd name="connsiteY3" fmla="*/ 790928 h 790928"/>
                <a:gd name="connsiteX4" fmla="*/ 3315 w 172203"/>
                <a:gd name="connsiteY4" fmla="*/ 443241 h 790928"/>
                <a:gd name="connsiteX0" fmla="*/ 0 w 174138"/>
                <a:gd name="connsiteY0" fmla="*/ 443240 h 790928"/>
                <a:gd name="connsiteX1" fmla="*/ 174138 w 174138"/>
                <a:gd name="connsiteY1" fmla="*/ 0 h 790928"/>
                <a:gd name="connsiteX2" fmla="*/ 171512 w 174138"/>
                <a:gd name="connsiteY2" fmla="*/ 333476 h 790928"/>
                <a:gd name="connsiteX3" fmla="*/ 2075 w 174138"/>
                <a:gd name="connsiteY3" fmla="*/ 790928 h 790928"/>
                <a:gd name="connsiteX4" fmla="*/ 0 w 174138"/>
                <a:gd name="connsiteY4" fmla="*/ 443240 h 790928"/>
                <a:gd name="connsiteX0" fmla="*/ 0 w 171512"/>
                <a:gd name="connsiteY0" fmla="*/ 414713 h 762401"/>
                <a:gd name="connsiteX1" fmla="*/ 168889 w 171512"/>
                <a:gd name="connsiteY1" fmla="*/ 0 h 762401"/>
                <a:gd name="connsiteX2" fmla="*/ 171512 w 171512"/>
                <a:gd name="connsiteY2" fmla="*/ 304949 h 762401"/>
                <a:gd name="connsiteX3" fmla="*/ 2075 w 171512"/>
                <a:gd name="connsiteY3" fmla="*/ 762401 h 762401"/>
                <a:gd name="connsiteX4" fmla="*/ 0 w 171512"/>
                <a:gd name="connsiteY4" fmla="*/ 414713 h 762401"/>
                <a:gd name="connsiteX0" fmla="*/ 0 w 171512"/>
                <a:gd name="connsiteY0" fmla="*/ 374777 h 762401"/>
                <a:gd name="connsiteX1" fmla="*/ 168889 w 171512"/>
                <a:gd name="connsiteY1" fmla="*/ 0 h 762401"/>
                <a:gd name="connsiteX2" fmla="*/ 171512 w 171512"/>
                <a:gd name="connsiteY2" fmla="*/ 304949 h 762401"/>
                <a:gd name="connsiteX3" fmla="*/ 2075 w 171512"/>
                <a:gd name="connsiteY3" fmla="*/ 762401 h 762401"/>
                <a:gd name="connsiteX4" fmla="*/ 0 w 171512"/>
                <a:gd name="connsiteY4" fmla="*/ 374777 h 762401"/>
                <a:gd name="connsiteX0" fmla="*/ 802 w 172314"/>
                <a:gd name="connsiteY0" fmla="*/ 374777 h 750990"/>
                <a:gd name="connsiteX1" fmla="*/ 169691 w 172314"/>
                <a:gd name="connsiteY1" fmla="*/ 0 h 750990"/>
                <a:gd name="connsiteX2" fmla="*/ 172314 w 172314"/>
                <a:gd name="connsiteY2" fmla="*/ 304949 h 750990"/>
                <a:gd name="connsiteX3" fmla="*/ 252 w 172314"/>
                <a:gd name="connsiteY3" fmla="*/ 750990 h 750990"/>
                <a:gd name="connsiteX4" fmla="*/ 802 w 172314"/>
                <a:gd name="connsiteY4" fmla="*/ 374777 h 750990"/>
                <a:gd name="connsiteX0" fmla="*/ 803 w 169692"/>
                <a:gd name="connsiteY0" fmla="*/ 374777 h 750990"/>
                <a:gd name="connsiteX1" fmla="*/ 169692 w 169692"/>
                <a:gd name="connsiteY1" fmla="*/ 0 h 750990"/>
                <a:gd name="connsiteX2" fmla="*/ 167066 w 169692"/>
                <a:gd name="connsiteY2" fmla="*/ 316361 h 750990"/>
                <a:gd name="connsiteX3" fmla="*/ 253 w 169692"/>
                <a:gd name="connsiteY3" fmla="*/ 750990 h 750990"/>
                <a:gd name="connsiteX4" fmla="*/ 803 w 169692"/>
                <a:gd name="connsiteY4" fmla="*/ 374777 h 750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92" h="750990">
                  <a:moveTo>
                    <a:pt x="803" y="374777"/>
                  </a:moveTo>
                  <a:lnTo>
                    <a:pt x="169692" y="0"/>
                  </a:lnTo>
                  <a:cubicBezTo>
                    <a:pt x="169692" y="196305"/>
                    <a:pt x="167066" y="120056"/>
                    <a:pt x="167066" y="316361"/>
                  </a:cubicBezTo>
                  <a:lnTo>
                    <a:pt x="253" y="750990"/>
                  </a:lnTo>
                  <a:cubicBezTo>
                    <a:pt x="-805" y="663783"/>
                    <a:pt x="1861" y="461984"/>
                    <a:pt x="803" y="374777"/>
                  </a:cubicBezTo>
                  <a:close/>
                </a:path>
              </a:pathLst>
            </a:custGeom>
            <a:solidFill>
              <a:schemeClr val="accent2"/>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2" name="图形 301">
            <a:extLst>
              <a:ext uri="{FF2B5EF4-FFF2-40B4-BE49-F238E27FC236}">
                <a16:creationId xmlns:a16="http://schemas.microsoft.com/office/drawing/2014/main" id="{67A0337A-570C-44A9-A2BD-3E2B3D1ACEE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00827" y="2919933"/>
            <a:ext cx="637200" cy="637200"/>
          </a:xfrm>
          <a:prstGeom prst="rect">
            <a:avLst/>
          </a:prstGeom>
        </p:spPr>
      </p:pic>
      <p:sp>
        <p:nvSpPr>
          <p:cNvPr id="303" name="矩形 302">
            <a:extLst>
              <a:ext uri="{FF2B5EF4-FFF2-40B4-BE49-F238E27FC236}">
                <a16:creationId xmlns:a16="http://schemas.microsoft.com/office/drawing/2014/main" id="{8151A268-61FE-4D0F-8977-A619C25468E9}"/>
              </a:ext>
            </a:extLst>
          </p:cNvPr>
          <p:cNvSpPr/>
          <p:nvPr/>
        </p:nvSpPr>
        <p:spPr>
          <a:xfrm>
            <a:off x="6815612" y="4011533"/>
            <a:ext cx="2098057" cy="1989936"/>
          </a:xfrm>
          <a:prstGeom prst="rect">
            <a:avLst/>
          </a:prstGeom>
          <a:solidFill>
            <a:schemeClr val="bg1"/>
          </a:solidFill>
          <a:ln w="34925">
            <a:solidFill>
              <a:schemeClr val="tx1">
                <a:lumMod val="65000"/>
                <a:lumOff val="35000"/>
              </a:schemeClr>
            </a:solid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 name="组合 8">
            <a:extLst>
              <a:ext uri="{FF2B5EF4-FFF2-40B4-BE49-F238E27FC236}">
                <a16:creationId xmlns:a16="http://schemas.microsoft.com/office/drawing/2014/main" id="{303C73EF-3B3E-475B-8B4E-3A1DF4D04CFF}"/>
              </a:ext>
            </a:extLst>
          </p:cNvPr>
          <p:cNvGrpSpPr/>
          <p:nvPr/>
        </p:nvGrpSpPr>
        <p:grpSpPr>
          <a:xfrm>
            <a:off x="6924288" y="3988517"/>
            <a:ext cx="1880703" cy="2002883"/>
            <a:chOff x="9032889" y="4214795"/>
            <a:chExt cx="1915157" cy="2039575"/>
          </a:xfrm>
        </p:grpSpPr>
        <p:grpSp>
          <p:nvGrpSpPr>
            <p:cNvPr id="186" name="组合 185">
              <a:extLst>
                <a:ext uri="{FF2B5EF4-FFF2-40B4-BE49-F238E27FC236}">
                  <a16:creationId xmlns:a16="http://schemas.microsoft.com/office/drawing/2014/main" id="{7E7DC53C-BE41-48F9-A80E-80C0BED2F71B}"/>
                </a:ext>
              </a:extLst>
            </p:cNvPr>
            <p:cNvGrpSpPr/>
            <p:nvPr/>
          </p:nvGrpSpPr>
          <p:grpSpPr>
            <a:xfrm>
              <a:off x="9032889" y="4214795"/>
              <a:ext cx="1905000" cy="1916018"/>
              <a:chOff x="9497566" y="4289727"/>
              <a:chExt cx="1905000" cy="1916018"/>
            </a:xfrm>
          </p:grpSpPr>
          <p:pic>
            <p:nvPicPr>
              <p:cNvPr id="187" name="图形 186">
                <a:extLst>
                  <a:ext uri="{FF2B5EF4-FFF2-40B4-BE49-F238E27FC236}">
                    <a16:creationId xmlns:a16="http://schemas.microsoft.com/office/drawing/2014/main" id="{3F41D007-2922-4861-889D-8E7A5314B2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97566" y="4300745"/>
                <a:ext cx="1905000" cy="1905000"/>
              </a:xfrm>
              <a:prstGeom prst="rect">
                <a:avLst/>
              </a:prstGeom>
            </p:spPr>
          </p:pic>
          <p:pic>
            <p:nvPicPr>
              <p:cNvPr id="188" name="图形 187">
                <a:extLst>
                  <a:ext uri="{FF2B5EF4-FFF2-40B4-BE49-F238E27FC236}">
                    <a16:creationId xmlns:a16="http://schemas.microsoft.com/office/drawing/2014/main" id="{65877A00-878C-49AD-90CF-998F66370E8D}"/>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30951" t="71419" r="51726" b="3767"/>
              <a:stretch/>
            </p:blipFill>
            <p:spPr>
              <a:xfrm>
                <a:off x="10089371" y="5664817"/>
                <a:ext cx="329991" cy="472730"/>
              </a:xfrm>
              <a:prstGeom prst="rect">
                <a:avLst/>
              </a:prstGeom>
            </p:spPr>
          </p:pic>
          <p:pic>
            <p:nvPicPr>
              <p:cNvPr id="189" name="图形 188">
                <a:extLst>
                  <a:ext uri="{FF2B5EF4-FFF2-40B4-BE49-F238E27FC236}">
                    <a16:creationId xmlns:a16="http://schemas.microsoft.com/office/drawing/2014/main" id="{DEC2A8A1-E52B-45FB-8795-EFFE25B75029}"/>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48672" t="47653"/>
              <a:stretch/>
            </p:blipFill>
            <p:spPr>
              <a:xfrm>
                <a:off x="10420633" y="5201945"/>
                <a:ext cx="977801" cy="997210"/>
              </a:xfrm>
              <a:prstGeom prst="rect">
                <a:avLst/>
              </a:prstGeom>
            </p:spPr>
          </p:pic>
          <p:pic>
            <p:nvPicPr>
              <p:cNvPr id="262" name="图形 261">
                <a:extLst>
                  <a:ext uri="{FF2B5EF4-FFF2-40B4-BE49-F238E27FC236}">
                    <a16:creationId xmlns:a16="http://schemas.microsoft.com/office/drawing/2014/main" id="{8EED504C-500A-4363-84CC-663EE730A7A2}"/>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35220" b="32162"/>
              <a:stretch/>
            </p:blipFill>
            <p:spPr>
              <a:xfrm>
                <a:off x="9499698" y="4289727"/>
                <a:ext cx="1234071" cy="1292320"/>
              </a:xfrm>
              <a:prstGeom prst="rect">
                <a:avLst/>
              </a:prstGeom>
            </p:spPr>
          </p:pic>
        </p:grpSp>
        <p:sp>
          <p:nvSpPr>
            <p:cNvPr id="263" name="矩形 262">
              <a:extLst>
                <a:ext uri="{FF2B5EF4-FFF2-40B4-BE49-F238E27FC236}">
                  <a16:creationId xmlns:a16="http://schemas.microsoft.com/office/drawing/2014/main" id="{CF4C93F3-0BAD-48CF-996D-83A4924B2DDF}"/>
                </a:ext>
              </a:extLst>
            </p:cNvPr>
            <p:cNvSpPr/>
            <p:nvPr/>
          </p:nvSpPr>
          <p:spPr>
            <a:xfrm>
              <a:off x="10313392" y="4892734"/>
              <a:ext cx="634654" cy="346999"/>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Start</a:t>
              </a:r>
              <a:endParaRPr lang="zh-CN" altLang="en-US" sz="1600" dirty="0"/>
            </a:p>
          </p:txBody>
        </p:sp>
        <p:sp>
          <p:nvSpPr>
            <p:cNvPr id="264" name="弧形 263">
              <a:extLst>
                <a:ext uri="{FF2B5EF4-FFF2-40B4-BE49-F238E27FC236}">
                  <a16:creationId xmlns:a16="http://schemas.microsoft.com/office/drawing/2014/main" id="{E952A4B2-D97B-4B8D-9C1B-68E4FB8286B1}"/>
                </a:ext>
              </a:extLst>
            </p:cNvPr>
            <p:cNvSpPr/>
            <p:nvPr/>
          </p:nvSpPr>
          <p:spPr>
            <a:xfrm rot="8071191">
              <a:off x="9352739" y="4857501"/>
              <a:ext cx="1388121" cy="1118474"/>
            </a:xfrm>
            <a:prstGeom prst="arc">
              <a:avLst>
                <a:gd name="adj1" fmla="val 19535281"/>
                <a:gd name="adj2" fmla="val 21506170"/>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5" name="直接连接符 264">
              <a:extLst>
                <a:ext uri="{FF2B5EF4-FFF2-40B4-BE49-F238E27FC236}">
                  <a16:creationId xmlns:a16="http://schemas.microsoft.com/office/drawing/2014/main" id="{50A4B9E3-AEA3-4E4C-B20A-FC6BE54FB271}"/>
                </a:ext>
              </a:extLst>
            </p:cNvPr>
            <p:cNvCxnSpPr>
              <a:cxnSpLocks/>
            </p:cNvCxnSpPr>
            <p:nvPr/>
          </p:nvCxnSpPr>
          <p:spPr>
            <a:xfrm rot="5400000">
              <a:off x="9518737" y="5860353"/>
              <a:ext cx="104554" cy="1045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6" name="直接连接符 265">
              <a:extLst>
                <a:ext uri="{FF2B5EF4-FFF2-40B4-BE49-F238E27FC236}">
                  <a16:creationId xmlns:a16="http://schemas.microsoft.com/office/drawing/2014/main" id="{385044FD-25EF-46CC-AFEC-4BA73B5DA683}"/>
                </a:ext>
              </a:extLst>
            </p:cNvPr>
            <p:cNvCxnSpPr>
              <a:cxnSpLocks/>
            </p:cNvCxnSpPr>
            <p:nvPr/>
          </p:nvCxnSpPr>
          <p:spPr>
            <a:xfrm>
              <a:off x="9951641" y="5970811"/>
              <a:ext cx="0" cy="14457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67" name="矩形 266">
              <a:extLst>
                <a:ext uri="{FF2B5EF4-FFF2-40B4-BE49-F238E27FC236}">
                  <a16:creationId xmlns:a16="http://schemas.microsoft.com/office/drawing/2014/main" id="{022BECC1-023E-46DE-81A0-F9C5813D837C}"/>
                </a:ext>
              </a:extLst>
            </p:cNvPr>
            <p:cNvSpPr/>
            <p:nvPr/>
          </p:nvSpPr>
          <p:spPr>
            <a:xfrm>
              <a:off x="9449931" y="5885038"/>
              <a:ext cx="487634" cy="369332"/>
            </a:xfrm>
            <a:prstGeom prst="rect">
              <a:avLst/>
            </a:prstGeom>
          </p:spPr>
          <p:txBody>
            <a:bodyPr wrap="none">
              <a:spAutoFit/>
            </a:bodyPr>
            <a:lstStyle/>
            <a:p>
              <a:r>
                <a:rPr lang="en-US" altLang="zh-CN" i="1" dirty="0" err="1">
                  <a:solidFill>
                    <a:srgbClr val="C00000"/>
                  </a:solidFill>
                  <a:latin typeface="微软雅黑 Light" panose="020B0502040204020203" pitchFamily="34" charset="-122"/>
                  <a:ea typeface="微软雅黑 Light" panose="020B0502040204020203" pitchFamily="34" charset="-122"/>
                </a:rPr>
                <a:t>t</a:t>
              </a:r>
              <a:r>
                <a:rPr lang="en-US" altLang="zh-CN" i="1" baseline="-25000" dirty="0" err="1">
                  <a:solidFill>
                    <a:srgbClr val="C00000"/>
                  </a:solidFill>
                  <a:latin typeface="微软雅黑 Light" panose="020B0502040204020203" pitchFamily="34" charset="-122"/>
                  <a:ea typeface="微软雅黑 Light" panose="020B0502040204020203" pitchFamily="34" charset="-122"/>
                </a:rPr>
                <a:t>syn</a:t>
              </a:r>
              <a:endParaRPr lang="zh-CN" altLang="en-US" i="1" dirty="0">
                <a:solidFill>
                  <a:srgbClr val="C00000"/>
                </a:solidFill>
              </a:endParaRPr>
            </a:p>
          </p:txBody>
        </p:sp>
        <p:cxnSp>
          <p:nvCxnSpPr>
            <p:cNvPr id="269" name="直接连接符 268">
              <a:extLst>
                <a:ext uri="{FF2B5EF4-FFF2-40B4-BE49-F238E27FC236}">
                  <a16:creationId xmlns:a16="http://schemas.microsoft.com/office/drawing/2014/main" id="{67572FD1-14D2-4E73-B3F1-D26EE189D3C3}"/>
                </a:ext>
              </a:extLst>
            </p:cNvPr>
            <p:cNvCxnSpPr/>
            <p:nvPr/>
          </p:nvCxnSpPr>
          <p:spPr>
            <a:xfrm flipV="1">
              <a:off x="10444856" y="4622957"/>
              <a:ext cx="205579" cy="205579"/>
            </a:xfrm>
            <a:prstGeom prst="line">
              <a:avLst/>
            </a:prstGeom>
            <a:ln w="76200" cap="rnd"/>
          </p:spPr>
          <p:style>
            <a:lnRef idx="1">
              <a:schemeClr val="accent1"/>
            </a:lnRef>
            <a:fillRef idx="0">
              <a:schemeClr val="accent1"/>
            </a:fillRef>
            <a:effectRef idx="0">
              <a:schemeClr val="accent1"/>
            </a:effectRef>
            <a:fontRef idx="minor">
              <a:schemeClr val="tx1"/>
            </a:fontRef>
          </p:style>
        </p:cxnSp>
        <p:sp>
          <p:nvSpPr>
            <p:cNvPr id="270" name="矩形 269">
              <a:extLst>
                <a:ext uri="{FF2B5EF4-FFF2-40B4-BE49-F238E27FC236}">
                  <a16:creationId xmlns:a16="http://schemas.microsoft.com/office/drawing/2014/main" id="{FD5A1489-C59F-4B6A-AFC1-494FE81FFCF0}"/>
                </a:ext>
              </a:extLst>
            </p:cNvPr>
            <p:cNvSpPr/>
            <p:nvPr/>
          </p:nvSpPr>
          <p:spPr>
            <a:xfrm>
              <a:off x="10389290" y="4687455"/>
              <a:ext cx="550730" cy="346999"/>
            </a:xfrm>
            <a:prstGeom prst="rect">
              <a:avLst/>
            </a:prstGeom>
          </p:spPr>
          <p:txBody>
            <a:bodyPr wrap="none">
              <a:spAutoFit/>
            </a:bodyPr>
            <a:lstStyle/>
            <a:p>
              <a:r>
                <a:rPr lang="en-US" altLang="zh-CN" sz="1600" dirty="0">
                  <a:latin typeface="微软雅黑 Light" panose="020B0502040204020203" pitchFamily="34" charset="-122"/>
                  <a:ea typeface="微软雅黑 Light" panose="020B0502040204020203" pitchFamily="34" charset="-122"/>
                </a:rPr>
                <a:t>End</a:t>
              </a:r>
              <a:endParaRPr lang="zh-CN" altLang="en-US" sz="1600" dirty="0"/>
            </a:p>
          </p:txBody>
        </p:sp>
        <p:pic>
          <p:nvPicPr>
            <p:cNvPr id="316" name="图形 315">
              <a:extLst>
                <a:ext uri="{FF2B5EF4-FFF2-40B4-BE49-F238E27FC236}">
                  <a16:creationId xmlns:a16="http://schemas.microsoft.com/office/drawing/2014/main" id="{AC10EA6B-D80F-4408-9F74-EE9E34BC5AA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88398" y="5646608"/>
              <a:ext cx="261184" cy="261184"/>
            </a:xfrm>
            <a:prstGeom prst="rect">
              <a:avLst/>
            </a:prstGeom>
          </p:spPr>
        </p:pic>
        <p:pic>
          <p:nvPicPr>
            <p:cNvPr id="317" name="图形 316">
              <a:extLst>
                <a:ext uri="{FF2B5EF4-FFF2-40B4-BE49-F238E27FC236}">
                  <a16:creationId xmlns:a16="http://schemas.microsoft.com/office/drawing/2014/main" id="{0B6CE9EE-7AA2-4A66-B292-D93057113BC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63900" y="5414054"/>
              <a:ext cx="261184" cy="261184"/>
            </a:xfrm>
            <a:prstGeom prst="rect">
              <a:avLst/>
            </a:prstGeom>
          </p:spPr>
        </p:pic>
        <p:pic>
          <p:nvPicPr>
            <p:cNvPr id="318" name="图形 317">
              <a:extLst>
                <a:ext uri="{FF2B5EF4-FFF2-40B4-BE49-F238E27FC236}">
                  <a16:creationId xmlns:a16="http://schemas.microsoft.com/office/drawing/2014/main" id="{200A56CA-0123-43CC-9E3A-EA15AD35A0A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51257" y="5036144"/>
              <a:ext cx="261184" cy="261184"/>
            </a:xfrm>
            <a:prstGeom prst="rect">
              <a:avLst/>
            </a:prstGeom>
          </p:spPr>
        </p:pic>
        <p:pic>
          <p:nvPicPr>
            <p:cNvPr id="319" name="图形 318">
              <a:extLst>
                <a:ext uri="{FF2B5EF4-FFF2-40B4-BE49-F238E27FC236}">
                  <a16:creationId xmlns:a16="http://schemas.microsoft.com/office/drawing/2014/main" id="{0CA06C9B-FD49-4EA7-9C8F-94545707EE5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03101" y="4672998"/>
              <a:ext cx="261184" cy="261184"/>
            </a:xfrm>
            <a:prstGeom prst="rect">
              <a:avLst/>
            </a:prstGeom>
          </p:spPr>
        </p:pic>
        <p:pic>
          <p:nvPicPr>
            <p:cNvPr id="320" name="图形 319">
              <a:extLst>
                <a:ext uri="{FF2B5EF4-FFF2-40B4-BE49-F238E27FC236}">
                  <a16:creationId xmlns:a16="http://schemas.microsoft.com/office/drawing/2014/main" id="{9D87353F-AAE1-4698-A910-76F4FE2D799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87355" y="4411814"/>
              <a:ext cx="261184" cy="261184"/>
            </a:xfrm>
            <a:prstGeom prst="rect">
              <a:avLst/>
            </a:prstGeom>
          </p:spPr>
        </p:pic>
        <p:pic>
          <p:nvPicPr>
            <p:cNvPr id="321" name="图形 320">
              <a:extLst>
                <a:ext uri="{FF2B5EF4-FFF2-40B4-BE49-F238E27FC236}">
                  <a16:creationId xmlns:a16="http://schemas.microsoft.com/office/drawing/2014/main" id="{BFC64029-B025-4741-973F-105B93FBAFB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860160" y="4292056"/>
              <a:ext cx="261184" cy="261184"/>
            </a:xfrm>
            <a:prstGeom prst="rect">
              <a:avLst/>
            </a:prstGeom>
          </p:spPr>
        </p:pic>
        <p:pic>
          <p:nvPicPr>
            <p:cNvPr id="322" name="图形 321">
              <a:extLst>
                <a:ext uri="{FF2B5EF4-FFF2-40B4-BE49-F238E27FC236}">
                  <a16:creationId xmlns:a16="http://schemas.microsoft.com/office/drawing/2014/main" id="{C7849CE4-6224-4A29-9E8C-FBB39BAE1D1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23644" y="4377432"/>
              <a:ext cx="261184" cy="261184"/>
            </a:xfrm>
            <a:prstGeom prst="rect">
              <a:avLst/>
            </a:prstGeom>
          </p:spPr>
        </p:pic>
        <p:pic>
          <p:nvPicPr>
            <p:cNvPr id="323" name="图形 322">
              <a:extLst>
                <a:ext uri="{FF2B5EF4-FFF2-40B4-BE49-F238E27FC236}">
                  <a16:creationId xmlns:a16="http://schemas.microsoft.com/office/drawing/2014/main" id="{E48EE017-50BA-44F7-9506-075598CA6448}"/>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65513" y="5383065"/>
              <a:ext cx="261184" cy="261184"/>
            </a:xfrm>
            <a:prstGeom prst="rect">
              <a:avLst/>
            </a:prstGeom>
          </p:spPr>
        </p:pic>
        <p:pic>
          <p:nvPicPr>
            <p:cNvPr id="324" name="图形 323">
              <a:extLst>
                <a:ext uri="{FF2B5EF4-FFF2-40B4-BE49-F238E27FC236}">
                  <a16:creationId xmlns:a16="http://schemas.microsoft.com/office/drawing/2014/main" id="{7B75F1D3-3293-4A4B-80DD-1DE4D333E26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210917" y="5655267"/>
              <a:ext cx="261184" cy="261184"/>
            </a:xfrm>
            <a:prstGeom prst="rect">
              <a:avLst/>
            </a:prstGeom>
          </p:spPr>
        </p:pic>
        <p:pic>
          <p:nvPicPr>
            <p:cNvPr id="325" name="图形 324">
              <a:extLst>
                <a:ext uri="{FF2B5EF4-FFF2-40B4-BE49-F238E27FC236}">
                  <a16:creationId xmlns:a16="http://schemas.microsoft.com/office/drawing/2014/main" id="{2FEE913C-63AB-422A-99C9-DC7070DB1D9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856738" y="5776442"/>
              <a:ext cx="261184" cy="261184"/>
            </a:xfrm>
            <a:prstGeom prst="rect">
              <a:avLst/>
            </a:prstGeom>
          </p:spPr>
        </p:pic>
      </p:grpSp>
      <p:pic>
        <p:nvPicPr>
          <p:cNvPr id="191" name="图形 190">
            <a:extLst>
              <a:ext uri="{FF2B5EF4-FFF2-40B4-BE49-F238E27FC236}">
                <a16:creationId xmlns:a16="http://schemas.microsoft.com/office/drawing/2014/main" id="{C9FA24A8-D775-436C-AC52-71EEBA080E90}"/>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504871" y="5551539"/>
            <a:ext cx="637053" cy="637053"/>
          </a:xfrm>
          <a:prstGeom prst="rect">
            <a:avLst/>
          </a:prstGeom>
        </p:spPr>
      </p:pic>
      <p:grpSp>
        <p:nvGrpSpPr>
          <p:cNvPr id="326" name="组合 325">
            <a:extLst>
              <a:ext uri="{FF2B5EF4-FFF2-40B4-BE49-F238E27FC236}">
                <a16:creationId xmlns:a16="http://schemas.microsoft.com/office/drawing/2014/main" id="{261F1F80-F9D8-4A25-BA7C-51FE4BB4E1FE}"/>
              </a:ext>
            </a:extLst>
          </p:cNvPr>
          <p:cNvGrpSpPr/>
          <p:nvPr/>
        </p:nvGrpSpPr>
        <p:grpSpPr>
          <a:xfrm>
            <a:off x="9814290" y="4251092"/>
            <a:ext cx="1535984" cy="1417131"/>
            <a:chOff x="1843343" y="3961137"/>
            <a:chExt cx="1141134" cy="1052834"/>
          </a:xfrm>
        </p:grpSpPr>
        <p:sp>
          <p:nvSpPr>
            <p:cNvPr id="327" name="立方体 326">
              <a:extLst>
                <a:ext uri="{FF2B5EF4-FFF2-40B4-BE49-F238E27FC236}">
                  <a16:creationId xmlns:a16="http://schemas.microsoft.com/office/drawing/2014/main" id="{307F2E96-7B69-4246-8AB0-165C9198EB5E}"/>
                </a:ext>
              </a:extLst>
            </p:cNvPr>
            <p:cNvSpPr/>
            <p:nvPr/>
          </p:nvSpPr>
          <p:spPr>
            <a:xfrm>
              <a:off x="2205954" y="4152254"/>
              <a:ext cx="778523" cy="687238"/>
            </a:xfrm>
            <a:prstGeom prst="cube">
              <a:avLst/>
            </a:prstGeom>
            <a:solidFill>
              <a:schemeClr val="tx1">
                <a:lumMod val="65000"/>
                <a:lumOff val="3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8" name="立方体 327">
              <a:extLst>
                <a:ext uri="{FF2B5EF4-FFF2-40B4-BE49-F238E27FC236}">
                  <a16:creationId xmlns:a16="http://schemas.microsoft.com/office/drawing/2014/main" id="{F1C36079-A2F2-4349-84F4-44BCE0F4D0EB}"/>
                </a:ext>
              </a:extLst>
            </p:cNvPr>
            <p:cNvSpPr/>
            <p:nvPr/>
          </p:nvSpPr>
          <p:spPr>
            <a:xfrm>
              <a:off x="1980570" y="3961137"/>
              <a:ext cx="778523" cy="778523"/>
            </a:xfrm>
            <a:prstGeom prst="cube">
              <a:avLst/>
            </a:prstGeom>
            <a:solidFill>
              <a:schemeClr val="accent1">
                <a:lumMod val="60000"/>
                <a:lumOff val="40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9" name="立方体 328">
              <a:extLst>
                <a:ext uri="{FF2B5EF4-FFF2-40B4-BE49-F238E27FC236}">
                  <a16:creationId xmlns:a16="http://schemas.microsoft.com/office/drawing/2014/main" id="{06491673-DAA2-42D8-A9B9-A59891F26292}"/>
                </a:ext>
              </a:extLst>
            </p:cNvPr>
            <p:cNvSpPr/>
            <p:nvPr/>
          </p:nvSpPr>
          <p:spPr>
            <a:xfrm>
              <a:off x="1902241" y="4045927"/>
              <a:ext cx="778523" cy="778523"/>
            </a:xfrm>
            <a:prstGeom prst="cube">
              <a:avLst/>
            </a:prstGeom>
            <a:solidFill>
              <a:schemeClr val="tx1">
                <a:lumMod val="65000"/>
                <a:lumOff val="3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0" name="立方体 329">
              <a:extLst>
                <a:ext uri="{FF2B5EF4-FFF2-40B4-BE49-F238E27FC236}">
                  <a16:creationId xmlns:a16="http://schemas.microsoft.com/office/drawing/2014/main" id="{31298831-8DE6-49F1-8BEE-586A2E047AF1}"/>
                </a:ext>
              </a:extLst>
            </p:cNvPr>
            <p:cNvSpPr/>
            <p:nvPr/>
          </p:nvSpPr>
          <p:spPr>
            <a:xfrm>
              <a:off x="2778571" y="3967633"/>
              <a:ext cx="188935" cy="188935"/>
            </a:xfrm>
            <a:prstGeom prst="cube">
              <a:avLst/>
            </a:prstGeom>
            <a:solidFill>
              <a:schemeClr val="accent5">
                <a:lumMod val="60000"/>
                <a:lumOff val="40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1" name="立方体 330">
              <a:extLst>
                <a:ext uri="{FF2B5EF4-FFF2-40B4-BE49-F238E27FC236}">
                  <a16:creationId xmlns:a16="http://schemas.microsoft.com/office/drawing/2014/main" id="{2980CA94-A32B-4EDB-9C33-EE636E566D4E}"/>
                </a:ext>
              </a:extLst>
            </p:cNvPr>
            <p:cNvSpPr/>
            <p:nvPr/>
          </p:nvSpPr>
          <p:spPr>
            <a:xfrm>
              <a:off x="1843343" y="4235448"/>
              <a:ext cx="778523" cy="778523"/>
            </a:xfrm>
            <a:prstGeom prst="cube">
              <a:avLst/>
            </a:prstGeom>
            <a:solidFill>
              <a:srgbClr val="FFC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2" name="矩形 331">
              <a:extLst>
                <a:ext uri="{FF2B5EF4-FFF2-40B4-BE49-F238E27FC236}">
                  <a16:creationId xmlns:a16="http://schemas.microsoft.com/office/drawing/2014/main" id="{007D6BEE-5AD2-4911-BAD1-6F161C208D22}"/>
                </a:ext>
              </a:extLst>
            </p:cNvPr>
            <p:cNvSpPr/>
            <p:nvPr/>
          </p:nvSpPr>
          <p:spPr>
            <a:xfrm>
              <a:off x="2576662" y="4425436"/>
              <a:ext cx="152400" cy="579390"/>
            </a:xfrm>
            <a:prstGeom prst="rect">
              <a:avLst/>
            </a:prstGeom>
            <a:solidFill>
              <a:srgbClr val="92D05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矩形 160">
              <a:extLst>
                <a:ext uri="{FF2B5EF4-FFF2-40B4-BE49-F238E27FC236}">
                  <a16:creationId xmlns:a16="http://schemas.microsoft.com/office/drawing/2014/main" id="{4752E591-97AC-4D92-AF5D-E50510612611}"/>
                </a:ext>
              </a:extLst>
            </p:cNvPr>
            <p:cNvSpPr/>
            <p:nvPr/>
          </p:nvSpPr>
          <p:spPr>
            <a:xfrm>
              <a:off x="2735199" y="4217378"/>
              <a:ext cx="185738" cy="785680"/>
            </a:xfrm>
            <a:custGeom>
              <a:avLst/>
              <a:gdLst>
                <a:gd name="connsiteX0" fmla="*/ 0 w 152400"/>
                <a:gd name="connsiteY0" fmla="*/ 0 h 579390"/>
                <a:gd name="connsiteX1" fmla="*/ 152400 w 152400"/>
                <a:gd name="connsiteY1" fmla="*/ 0 h 579390"/>
                <a:gd name="connsiteX2" fmla="*/ 152400 w 152400"/>
                <a:gd name="connsiteY2" fmla="*/ 579390 h 579390"/>
                <a:gd name="connsiteX3" fmla="*/ 0 w 152400"/>
                <a:gd name="connsiteY3" fmla="*/ 579390 h 579390"/>
                <a:gd name="connsiteX4" fmla="*/ 0 w 152400"/>
                <a:gd name="connsiteY4" fmla="*/ 0 h 579390"/>
                <a:gd name="connsiteX0" fmla="*/ 0 w 185738"/>
                <a:gd name="connsiteY0" fmla="*/ 219075 h 798465"/>
                <a:gd name="connsiteX1" fmla="*/ 185738 w 185738"/>
                <a:gd name="connsiteY1" fmla="*/ 0 h 798465"/>
                <a:gd name="connsiteX2" fmla="*/ 152400 w 185738"/>
                <a:gd name="connsiteY2" fmla="*/ 798465 h 798465"/>
                <a:gd name="connsiteX3" fmla="*/ 0 w 185738"/>
                <a:gd name="connsiteY3" fmla="*/ 798465 h 798465"/>
                <a:gd name="connsiteX4" fmla="*/ 0 w 185738"/>
                <a:gd name="connsiteY4" fmla="*/ 219075 h 798465"/>
                <a:gd name="connsiteX0" fmla="*/ 0 w 195262"/>
                <a:gd name="connsiteY0" fmla="*/ 219075 h 798465"/>
                <a:gd name="connsiteX1" fmla="*/ 185738 w 195262"/>
                <a:gd name="connsiteY1" fmla="*/ 0 h 798465"/>
                <a:gd name="connsiteX2" fmla="*/ 195262 w 195262"/>
                <a:gd name="connsiteY2" fmla="*/ 588915 h 798465"/>
                <a:gd name="connsiteX3" fmla="*/ 0 w 195262"/>
                <a:gd name="connsiteY3" fmla="*/ 798465 h 798465"/>
                <a:gd name="connsiteX4" fmla="*/ 0 w 195262"/>
                <a:gd name="connsiteY4" fmla="*/ 219075 h 798465"/>
                <a:gd name="connsiteX0" fmla="*/ 0 w 185738"/>
                <a:gd name="connsiteY0" fmla="*/ 219075 h 798465"/>
                <a:gd name="connsiteX1" fmla="*/ 185738 w 185738"/>
                <a:gd name="connsiteY1" fmla="*/ 0 h 798465"/>
                <a:gd name="connsiteX2" fmla="*/ 185737 w 185738"/>
                <a:gd name="connsiteY2" fmla="*/ 588915 h 798465"/>
                <a:gd name="connsiteX3" fmla="*/ 0 w 185738"/>
                <a:gd name="connsiteY3" fmla="*/ 798465 h 798465"/>
                <a:gd name="connsiteX4" fmla="*/ 0 w 185738"/>
                <a:gd name="connsiteY4" fmla="*/ 219075 h 798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 h="798465">
                  <a:moveTo>
                    <a:pt x="0" y="219075"/>
                  </a:moveTo>
                  <a:lnTo>
                    <a:pt x="185738" y="0"/>
                  </a:lnTo>
                  <a:cubicBezTo>
                    <a:pt x="185738" y="196305"/>
                    <a:pt x="185737" y="392610"/>
                    <a:pt x="185737" y="588915"/>
                  </a:cubicBezTo>
                  <a:lnTo>
                    <a:pt x="0" y="798465"/>
                  </a:lnTo>
                  <a:lnTo>
                    <a:pt x="0" y="219075"/>
                  </a:lnTo>
                  <a:close/>
                </a:path>
              </a:pathLst>
            </a:custGeom>
            <a:solidFill>
              <a:srgbClr val="92D050"/>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矩形 161">
              <a:extLst>
                <a:ext uri="{FF2B5EF4-FFF2-40B4-BE49-F238E27FC236}">
                  <a16:creationId xmlns:a16="http://schemas.microsoft.com/office/drawing/2014/main" id="{1977640B-1AE8-494F-8D5F-0575D3E2A472}"/>
                </a:ext>
              </a:extLst>
            </p:cNvPr>
            <p:cNvSpPr/>
            <p:nvPr/>
          </p:nvSpPr>
          <p:spPr>
            <a:xfrm>
              <a:off x="2576662" y="4199926"/>
              <a:ext cx="344683" cy="225510"/>
            </a:xfrm>
            <a:custGeom>
              <a:avLst/>
              <a:gdLst>
                <a:gd name="connsiteX0" fmla="*/ 0 w 152400"/>
                <a:gd name="connsiteY0" fmla="*/ 0 h 579390"/>
                <a:gd name="connsiteX1" fmla="*/ 152400 w 152400"/>
                <a:gd name="connsiteY1" fmla="*/ 0 h 579390"/>
                <a:gd name="connsiteX2" fmla="*/ 152400 w 152400"/>
                <a:gd name="connsiteY2" fmla="*/ 579390 h 579390"/>
                <a:gd name="connsiteX3" fmla="*/ 0 w 152400"/>
                <a:gd name="connsiteY3" fmla="*/ 579390 h 579390"/>
                <a:gd name="connsiteX4" fmla="*/ 0 w 152400"/>
                <a:gd name="connsiteY4" fmla="*/ 0 h 579390"/>
                <a:gd name="connsiteX0" fmla="*/ 0 w 338137"/>
                <a:gd name="connsiteY0" fmla="*/ 0 h 579390"/>
                <a:gd name="connsiteX1" fmla="*/ 338137 w 338137"/>
                <a:gd name="connsiteY1" fmla="*/ 361950 h 579390"/>
                <a:gd name="connsiteX2" fmla="*/ 152400 w 338137"/>
                <a:gd name="connsiteY2" fmla="*/ 579390 h 579390"/>
                <a:gd name="connsiteX3" fmla="*/ 0 w 338137"/>
                <a:gd name="connsiteY3" fmla="*/ 579390 h 579390"/>
                <a:gd name="connsiteX4" fmla="*/ 0 w 338137"/>
                <a:gd name="connsiteY4" fmla="*/ 0 h 579390"/>
                <a:gd name="connsiteX0" fmla="*/ 128587 w 338137"/>
                <a:gd name="connsiteY0" fmla="*/ 9525 h 217440"/>
                <a:gd name="connsiteX1" fmla="*/ 338137 w 338137"/>
                <a:gd name="connsiteY1" fmla="*/ 0 h 217440"/>
                <a:gd name="connsiteX2" fmla="*/ 152400 w 338137"/>
                <a:gd name="connsiteY2" fmla="*/ 217440 h 217440"/>
                <a:gd name="connsiteX3" fmla="*/ 0 w 338137"/>
                <a:gd name="connsiteY3" fmla="*/ 217440 h 217440"/>
                <a:gd name="connsiteX4" fmla="*/ 128587 w 338137"/>
                <a:gd name="connsiteY4" fmla="*/ 9525 h 217440"/>
                <a:gd name="connsiteX0" fmla="*/ 128587 w 319087"/>
                <a:gd name="connsiteY0" fmla="*/ 0 h 207915"/>
                <a:gd name="connsiteX1" fmla="*/ 319087 w 319087"/>
                <a:gd name="connsiteY1" fmla="*/ 0 h 207915"/>
                <a:gd name="connsiteX2" fmla="*/ 152400 w 319087"/>
                <a:gd name="connsiteY2" fmla="*/ 207915 h 207915"/>
                <a:gd name="connsiteX3" fmla="*/ 0 w 319087"/>
                <a:gd name="connsiteY3" fmla="*/ 207915 h 207915"/>
                <a:gd name="connsiteX4" fmla="*/ 128587 w 319087"/>
                <a:gd name="connsiteY4" fmla="*/ 0 h 207915"/>
                <a:gd name="connsiteX0" fmla="*/ 161924 w 319087"/>
                <a:gd name="connsiteY0" fmla="*/ 0 h 236490"/>
                <a:gd name="connsiteX1" fmla="*/ 319087 w 319087"/>
                <a:gd name="connsiteY1" fmla="*/ 28575 h 236490"/>
                <a:gd name="connsiteX2" fmla="*/ 152400 w 319087"/>
                <a:gd name="connsiteY2" fmla="*/ 236490 h 236490"/>
                <a:gd name="connsiteX3" fmla="*/ 0 w 319087"/>
                <a:gd name="connsiteY3" fmla="*/ 236490 h 236490"/>
                <a:gd name="connsiteX4" fmla="*/ 161924 w 319087"/>
                <a:gd name="connsiteY4" fmla="*/ 0 h 236490"/>
                <a:gd name="connsiteX0" fmla="*/ 161924 w 361949"/>
                <a:gd name="connsiteY0" fmla="*/ 0 h 236490"/>
                <a:gd name="connsiteX1" fmla="*/ 361949 w 361949"/>
                <a:gd name="connsiteY1" fmla="*/ 14287 h 236490"/>
                <a:gd name="connsiteX2" fmla="*/ 152400 w 361949"/>
                <a:gd name="connsiteY2" fmla="*/ 236490 h 236490"/>
                <a:gd name="connsiteX3" fmla="*/ 0 w 361949"/>
                <a:gd name="connsiteY3" fmla="*/ 236490 h 236490"/>
                <a:gd name="connsiteX4" fmla="*/ 161924 w 361949"/>
                <a:gd name="connsiteY4" fmla="*/ 0 h 236490"/>
                <a:gd name="connsiteX0" fmla="*/ 161924 w 361949"/>
                <a:gd name="connsiteY0" fmla="*/ 0 h 226965"/>
                <a:gd name="connsiteX1" fmla="*/ 361949 w 361949"/>
                <a:gd name="connsiteY1" fmla="*/ 4762 h 226965"/>
                <a:gd name="connsiteX2" fmla="*/ 152400 w 361949"/>
                <a:gd name="connsiteY2" fmla="*/ 226965 h 226965"/>
                <a:gd name="connsiteX3" fmla="*/ 0 w 361949"/>
                <a:gd name="connsiteY3" fmla="*/ 226965 h 226965"/>
                <a:gd name="connsiteX4" fmla="*/ 161924 w 361949"/>
                <a:gd name="connsiteY4" fmla="*/ 0 h 226965"/>
                <a:gd name="connsiteX0" fmla="*/ 161924 w 333374"/>
                <a:gd name="connsiteY0" fmla="*/ 0 h 226965"/>
                <a:gd name="connsiteX1" fmla="*/ 333374 w 333374"/>
                <a:gd name="connsiteY1" fmla="*/ 9524 h 226965"/>
                <a:gd name="connsiteX2" fmla="*/ 152400 w 333374"/>
                <a:gd name="connsiteY2" fmla="*/ 226965 h 226965"/>
                <a:gd name="connsiteX3" fmla="*/ 0 w 333374"/>
                <a:gd name="connsiteY3" fmla="*/ 226965 h 226965"/>
                <a:gd name="connsiteX4" fmla="*/ 161924 w 333374"/>
                <a:gd name="connsiteY4" fmla="*/ 0 h 226965"/>
                <a:gd name="connsiteX0" fmla="*/ 161924 w 352424"/>
                <a:gd name="connsiteY0" fmla="*/ 0 h 226965"/>
                <a:gd name="connsiteX1" fmla="*/ 352424 w 352424"/>
                <a:gd name="connsiteY1" fmla="*/ 4762 h 226965"/>
                <a:gd name="connsiteX2" fmla="*/ 152400 w 352424"/>
                <a:gd name="connsiteY2" fmla="*/ 226965 h 226965"/>
                <a:gd name="connsiteX3" fmla="*/ 0 w 352424"/>
                <a:gd name="connsiteY3" fmla="*/ 226965 h 226965"/>
                <a:gd name="connsiteX4" fmla="*/ 161924 w 352424"/>
                <a:gd name="connsiteY4" fmla="*/ 0 h 226965"/>
                <a:gd name="connsiteX0" fmla="*/ 161924 w 342899"/>
                <a:gd name="connsiteY0" fmla="*/ 4763 h 231728"/>
                <a:gd name="connsiteX1" fmla="*/ 342899 w 342899"/>
                <a:gd name="connsiteY1" fmla="*/ 0 h 231728"/>
                <a:gd name="connsiteX2" fmla="*/ 152400 w 342899"/>
                <a:gd name="connsiteY2" fmla="*/ 231728 h 231728"/>
                <a:gd name="connsiteX3" fmla="*/ 0 w 342899"/>
                <a:gd name="connsiteY3" fmla="*/ 231728 h 231728"/>
                <a:gd name="connsiteX4" fmla="*/ 161924 w 342899"/>
                <a:gd name="connsiteY4" fmla="*/ 4763 h 231728"/>
                <a:gd name="connsiteX0" fmla="*/ 161924 w 314324"/>
                <a:gd name="connsiteY0" fmla="*/ 0 h 226965"/>
                <a:gd name="connsiteX1" fmla="*/ 314324 w 314324"/>
                <a:gd name="connsiteY1" fmla="*/ 2381 h 226965"/>
                <a:gd name="connsiteX2" fmla="*/ 152400 w 314324"/>
                <a:gd name="connsiteY2" fmla="*/ 226965 h 226965"/>
                <a:gd name="connsiteX3" fmla="*/ 0 w 314324"/>
                <a:gd name="connsiteY3" fmla="*/ 226965 h 226965"/>
                <a:gd name="connsiteX4" fmla="*/ 161924 w 314324"/>
                <a:gd name="connsiteY4" fmla="*/ 0 h 226965"/>
                <a:gd name="connsiteX0" fmla="*/ 161924 w 330993"/>
                <a:gd name="connsiteY0" fmla="*/ 0 h 226965"/>
                <a:gd name="connsiteX1" fmla="*/ 330993 w 330993"/>
                <a:gd name="connsiteY1" fmla="*/ 9525 h 226965"/>
                <a:gd name="connsiteX2" fmla="*/ 152400 w 330993"/>
                <a:gd name="connsiteY2" fmla="*/ 226965 h 226965"/>
                <a:gd name="connsiteX3" fmla="*/ 0 w 330993"/>
                <a:gd name="connsiteY3" fmla="*/ 226965 h 226965"/>
                <a:gd name="connsiteX4" fmla="*/ 161924 w 330993"/>
                <a:gd name="connsiteY4" fmla="*/ 0 h 226965"/>
                <a:gd name="connsiteX0" fmla="*/ 161924 w 330993"/>
                <a:gd name="connsiteY0" fmla="*/ 0 h 217440"/>
                <a:gd name="connsiteX1" fmla="*/ 330993 w 330993"/>
                <a:gd name="connsiteY1" fmla="*/ 0 h 217440"/>
                <a:gd name="connsiteX2" fmla="*/ 152400 w 330993"/>
                <a:gd name="connsiteY2" fmla="*/ 217440 h 217440"/>
                <a:gd name="connsiteX3" fmla="*/ 0 w 330993"/>
                <a:gd name="connsiteY3" fmla="*/ 217440 h 217440"/>
                <a:gd name="connsiteX4" fmla="*/ 161924 w 330993"/>
                <a:gd name="connsiteY4" fmla="*/ 0 h 217440"/>
                <a:gd name="connsiteX0" fmla="*/ 161924 w 319087"/>
                <a:gd name="connsiteY0" fmla="*/ 7144 h 224584"/>
                <a:gd name="connsiteX1" fmla="*/ 319087 w 319087"/>
                <a:gd name="connsiteY1" fmla="*/ 0 h 224584"/>
                <a:gd name="connsiteX2" fmla="*/ 152400 w 319087"/>
                <a:gd name="connsiteY2" fmla="*/ 224584 h 224584"/>
                <a:gd name="connsiteX3" fmla="*/ 0 w 319087"/>
                <a:gd name="connsiteY3" fmla="*/ 224584 h 224584"/>
                <a:gd name="connsiteX4" fmla="*/ 161924 w 319087"/>
                <a:gd name="connsiteY4" fmla="*/ 7144 h 224584"/>
                <a:gd name="connsiteX0" fmla="*/ 161924 w 316705"/>
                <a:gd name="connsiteY0" fmla="*/ 0 h 217440"/>
                <a:gd name="connsiteX1" fmla="*/ 316705 w 316705"/>
                <a:gd name="connsiteY1" fmla="*/ 7143 h 217440"/>
                <a:gd name="connsiteX2" fmla="*/ 152400 w 316705"/>
                <a:gd name="connsiteY2" fmla="*/ 217440 h 217440"/>
                <a:gd name="connsiteX3" fmla="*/ 0 w 316705"/>
                <a:gd name="connsiteY3" fmla="*/ 217440 h 217440"/>
                <a:gd name="connsiteX4" fmla="*/ 161924 w 316705"/>
                <a:gd name="connsiteY4" fmla="*/ 0 h 217440"/>
                <a:gd name="connsiteX0" fmla="*/ 161924 w 323849"/>
                <a:gd name="connsiteY0" fmla="*/ 4763 h 222203"/>
                <a:gd name="connsiteX1" fmla="*/ 323849 w 323849"/>
                <a:gd name="connsiteY1" fmla="*/ 0 h 222203"/>
                <a:gd name="connsiteX2" fmla="*/ 152400 w 323849"/>
                <a:gd name="connsiteY2" fmla="*/ 222203 h 222203"/>
                <a:gd name="connsiteX3" fmla="*/ 0 w 323849"/>
                <a:gd name="connsiteY3" fmla="*/ 222203 h 222203"/>
                <a:gd name="connsiteX4" fmla="*/ 161924 w 323849"/>
                <a:gd name="connsiteY4" fmla="*/ 4763 h 222203"/>
                <a:gd name="connsiteX0" fmla="*/ 161924 w 316706"/>
                <a:gd name="connsiteY0" fmla="*/ 0 h 217440"/>
                <a:gd name="connsiteX1" fmla="*/ 316706 w 316706"/>
                <a:gd name="connsiteY1" fmla="*/ 2381 h 217440"/>
                <a:gd name="connsiteX2" fmla="*/ 152400 w 316706"/>
                <a:gd name="connsiteY2" fmla="*/ 217440 h 217440"/>
                <a:gd name="connsiteX3" fmla="*/ 0 w 316706"/>
                <a:gd name="connsiteY3" fmla="*/ 217440 h 217440"/>
                <a:gd name="connsiteX4" fmla="*/ 161924 w 316706"/>
                <a:gd name="connsiteY4" fmla="*/ 0 h 217440"/>
                <a:gd name="connsiteX0" fmla="*/ 161924 w 319087"/>
                <a:gd name="connsiteY0" fmla="*/ 0 h 217440"/>
                <a:gd name="connsiteX1" fmla="*/ 319087 w 319087"/>
                <a:gd name="connsiteY1" fmla="*/ 2381 h 217440"/>
                <a:gd name="connsiteX2" fmla="*/ 152400 w 319087"/>
                <a:gd name="connsiteY2" fmla="*/ 217440 h 217440"/>
                <a:gd name="connsiteX3" fmla="*/ 0 w 319087"/>
                <a:gd name="connsiteY3" fmla="*/ 217440 h 217440"/>
                <a:gd name="connsiteX4" fmla="*/ 161924 w 319087"/>
                <a:gd name="connsiteY4" fmla="*/ 0 h 217440"/>
                <a:gd name="connsiteX0" fmla="*/ 161924 w 319087"/>
                <a:gd name="connsiteY0" fmla="*/ 0 h 217440"/>
                <a:gd name="connsiteX1" fmla="*/ 319087 w 319087"/>
                <a:gd name="connsiteY1" fmla="*/ 0 h 217440"/>
                <a:gd name="connsiteX2" fmla="*/ 152400 w 319087"/>
                <a:gd name="connsiteY2" fmla="*/ 217440 h 217440"/>
                <a:gd name="connsiteX3" fmla="*/ 0 w 319087"/>
                <a:gd name="connsiteY3" fmla="*/ 217440 h 217440"/>
                <a:gd name="connsiteX4" fmla="*/ 161924 w 319087"/>
                <a:gd name="connsiteY4" fmla="*/ 0 h 21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217440">
                  <a:moveTo>
                    <a:pt x="161924" y="0"/>
                  </a:moveTo>
                  <a:lnTo>
                    <a:pt x="319087" y="0"/>
                  </a:lnTo>
                  <a:lnTo>
                    <a:pt x="152400" y="217440"/>
                  </a:lnTo>
                  <a:lnTo>
                    <a:pt x="0" y="217440"/>
                  </a:lnTo>
                  <a:lnTo>
                    <a:pt x="161924" y="0"/>
                  </a:lnTo>
                  <a:close/>
                </a:path>
              </a:pathLst>
            </a:custGeom>
            <a:solidFill>
              <a:srgbClr val="92D050"/>
            </a:solidFill>
            <a:ln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矩形 167">
              <a:extLst>
                <a:ext uri="{FF2B5EF4-FFF2-40B4-BE49-F238E27FC236}">
                  <a16:creationId xmlns:a16="http://schemas.microsoft.com/office/drawing/2014/main" id="{06EA8CDD-7400-4C5E-A530-E7A60FFC4B81}"/>
                </a:ext>
              </a:extLst>
            </p:cNvPr>
            <p:cNvSpPr/>
            <p:nvPr/>
          </p:nvSpPr>
          <p:spPr>
            <a:xfrm>
              <a:off x="1863725" y="4071026"/>
              <a:ext cx="765047" cy="171085"/>
            </a:xfrm>
            <a:custGeom>
              <a:avLst/>
              <a:gdLst>
                <a:gd name="connsiteX0" fmla="*/ 0 w 587247"/>
                <a:gd name="connsiteY0" fmla="*/ 0 h 422241"/>
                <a:gd name="connsiteX1" fmla="*/ 587247 w 587247"/>
                <a:gd name="connsiteY1" fmla="*/ 0 h 422241"/>
                <a:gd name="connsiteX2" fmla="*/ 587247 w 587247"/>
                <a:gd name="connsiteY2" fmla="*/ 422241 h 422241"/>
                <a:gd name="connsiteX3" fmla="*/ 0 w 587247"/>
                <a:gd name="connsiteY3" fmla="*/ 422241 h 422241"/>
                <a:gd name="connsiteX4" fmla="*/ 0 w 587247"/>
                <a:gd name="connsiteY4" fmla="*/ 0 h 422241"/>
                <a:gd name="connsiteX0" fmla="*/ 0 w 765047"/>
                <a:gd name="connsiteY0" fmla="*/ 0 h 422241"/>
                <a:gd name="connsiteX1" fmla="*/ 765047 w 765047"/>
                <a:gd name="connsiteY1" fmla="*/ 158750 h 422241"/>
                <a:gd name="connsiteX2" fmla="*/ 587247 w 765047"/>
                <a:gd name="connsiteY2" fmla="*/ 422241 h 422241"/>
                <a:gd name="connsiteX3" fmla="*/ 0 w 765047"/>
                <a:gd name="connsiteY3" fmla="*/ 422241 h 422241"/>
                <a:gd name="connsiteX4" fmla="*/ 0 w 765047"/>
                <a:gd name="connsiteY4" fmla="*/ 0 h 422241"/>
                <a:gd name="connsiteX0" fmla="*/ 139700 w 765047"/>
                <a:gd name="connsiteY0" fmla="*/ 0 h 269841"/>
                <a:gd name="connsiteX1" fmla="*/ 765047 w 765047"/>
                <a:gd name="connsiteY1" fmla="*/ 6350 h 269841"/>
                <a:gd name="connsiteX2" fmla="*/ 587247 w 765047"/>
                <a:gd name="connsiteY2" fmla="*/ 269841 h 269841"/>
                <a:gd name="connsiteX3" fmla="*/ 0 w 765047"/>
                <a:gd name="connsiteY3" fmla="*/ 269841 h 269841"/>
                <a:gd name="connsiteX4" fmla="*/ 139700 w 765047"/>
                <a:gd name="connsiteY4" fmla="*/ 0 h 269841"/>
                <a:gd name="connsiteX0" fmla="*/ 139700 w 765047"/>
                <a:gd name="connsiteY0" fmla="*/ 0 h 263491"/>
                <a:gd name="connsiteX1" fmla="*/ 765047 w 765047"/>
                <a:gd name="connsiteY1" fmla="*/ 0 h 263491"/>
                <a:gd name="connsiteX2" fmla="*/ 587247 w 765047"/>
                <a:gd name="connsiteY2" fmla="*/ 263491 h 263491"/>
                <a:gd name="connsiteX3" fmla="*/ 0 w 765047"/>
                <a:gd name="connsiteY3" fmla="*/ 263491 h 263491"/>
                <a:gd name="connsiteX4" fmla="*/ 139700 w 765047"/>
                <a:gd name="connsiteY4" fmla="*/ 0 h 263491"/>
                <a:gd name="connsiteX0" fmla="*/ 177800 w 765047"/>
                <a:gd name="connsiteY0" fmla="*/ 2381 h 263491"/>
                <a:gd name="connsiteX1" fmla="*/ 765047 w 765047"/>
                <a:gd name="connsiteY1" fmla="*/ 0 h 263491"/>
                <a:gd name="connsiteX2" fmla="*/ 587247 w 765047"/>
                <a:gd name="connsiteY2" fmla="*/ 263491 h 263491"/>
                <a:gd name="connsiteX3" fmla="*/ 0 w 765047"/>
                <a:gd name="connsiteY3" fmla="*/ 263491 h 263491"/>
                <a:gd name="connsiteX4" fmla="*/ 177800 w 765047"/>
                <a:gd name="connsiteY4" fmla="*/ 2381 h 263491"/>
                <a:gd name="connsiteX0" fmla="*/ 177800 w 765047"/>
                <a:gd name="connsiteY0" fmla="*/ 0 h 261110"/>
                <a:gd name="connsiteX1" fmla="*/ 765047 w 765047"/>
                <a:gd name="connsiteY1" fmla="*/ 64394 h 261110"/>
                <a:gd name="connsiteX2" fmla="*/ 587247 w 765047"/>
                <a:gd name="connsiteY2" fmla="*/ 261110 h 261110"/>
                <a:gd name="connsiteX3" fmla="*/ 0 w 765047"/>
                <a:gd name="connsiteY3" fmla="*/ 261110 h 261110"/>
                <a:gd name="connsiteX4" fmla="*/ 177800 w 765047"/>
                <a:gd name="connsiteY4" fmla="*/ 0 h 261110"/>
                <a:gd name="connsiteX0" fmla="*/ 173037 w 765047"/>
                <a:gd name="connsiteY0" fmla="*/ 0 h 199900"/>
                <a:gd name="connsiteX1" fmla="*/ 765047 w 765047"/>
                <a:gd name="connsiteY1" fmla="*/ 3184 h 199900"/>
                <a:gd name="connsiteX2" fmla="*/ 587247 w 765047"/>
                <a:gd name="connsiteY2" fmla="*/ 199900 h 199900"/>
                <a:gd name="connsiteX3" fmla="*/ 0 w 765047"/>
                <a:gd name="connsiteY3" fmla="*/ 199900 h 199900"/>
                <a:gd name="connsiteX4" fmla="*/ 173037 w 765047"/>
                <a:gd name="connsiteY4" fmla="*/ 0 h 19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047" h="199900">
                  <a:moveTo>
                    <a:pt x="173037" y="0"/>
                  </a:moveTo>
                  <a:lnTo>
                    <a:pt x="765047" y="3184"/>
                  </a:lnTo>
                  <a:lnTo>
                    <a:pt x="587247" y="199900"/>
                  </a:lnTo>
                  <a:lnTo>
                    <a:pt x="0" y="199900"/>
                  </a:lnTo>
                  <a:lnTo>
                    <a:pt x="173037" y="0"/>
                  </a:lnTo>
                  <a:close/>
                </a:path>
              </a:pathLst>
            </a:custGeom>
            <a:solidFill>
              <a:srgbClr val="FF0000"/>
            </a:solidFill>
            <a:ln w="25400" cap="rnd">
              <a:solidFill>
                <a:schemeClr val="tx1">
                  <a:lumMod val="65000"/>
                  <a:lumOff val="35000"/>
                </a:schemeClr>
              </a:solidFill>
              <a:round/>
            </a:ln>
            <a:effectLst>
              <a:outerShdw blurRad="50800" dist="50800" dir="5400000" algn="ctr" rotWithShape="0">
                <a:srgbClr val="000000">
                  <a:alpha val="8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矩形 335">
              <a:extLst>
                <a:ext uri="{FF2B5EF4-FFF2-40B4-BE49-F238E27FC236}">
                  <a16:creationId xmlns:a16="http://schemas.microsoft.com/office/drawing/2014/main" id="{B584F5A6-5B0C-4839-9259-BBD029847979}"/>
                </a:ext>
              </a:extLst>
            </p:cNvPr>
            <p:cNvSpPr/>
            <p:nvPr/>
          </p:nvSpPr>
          <p:spPr>
            <a:xfrm>
              <a:off x="1863725" y="4235448"/>
              <a:ext cx="591444" cy="140161"/>
            </a:xfrm>
            <a:prstGeom prst="rect">
              <a:avLst/>
            </a:prstGeom>
            <a:solidFill>
              <a:srgbClr val="FF0000"/>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矩形 172">
              <a:extLst>
                <a:ext uri="{FF2B5EF4-FFF2-40B4-BE49-F238E27FC236}">
                  <a16:creationId xmlns:a16="http://schemas.microsoft.com/office/drawing/2014/main" id="{6E662EAE-2BC8-404E-A122-24BCDFFD44E5}"/>
                </a:ext>
              </a:extLst>
            </p:cNvPr>
            <p:cNvSpPr/>
            <p:nvPr/>
          </p:nvSpPr>
          <p:spPr>
            <a:xfrm>
              <a:off x="2455156" y="4076139"/>
              <a:ext cx="179919" cy="303307"/>
            </a:xfrm>
            <a:custGeom>
              <a:avLst/>
              <a:gdLst>
                <a:gd name="connsiteX0" fmla="*/ 0 w 591444"/>
                <a:gd name="connsiteY0" fmla="*/ 0 h 136169"/>
                <a:gd name="connsiteX1" fmla="*/ 591444 w 591444"/>
                <a:gd name="connsiteY1" fmla="*/ 0 h 136169"/>
                <a:gd name="connsiteX2" fmla="*/ 591444 w 591444"/>
                <a:gd name="connsiteY2" fmla="*/ 136169 h 136169"/>
                <a:gd name="connsiteX3" fmla="*/ 0 w 591444"/>
                <a:gd name="connsiteY3" fmla="*/ 136169 h 136169"/>
                <a:gd name="connsiteX4" fmla="*/ 0 w 591444"/>
                <a:gd name="connsiteY4" fmla="*/ 0 h 136169"/>
                <a:gd name="connsiteX0" fmla="*/ 0 w 591444"/>
                <a:gd name="connsiteY0" fmla="*/ 285750 h 421919"/>
                <a:gd name="connsiteX1" fmla="*/ 185044 w 591444"/>
                <a:gd name="connsiteY1" fmla="*/ 0 h 421919"/>
                <a:gd name="connsiteX2" fmla="*/ 591444 w 591444"/>
                <a:gd name="connsiteY2" fmla="*/ 421919 h 421919"/>
                <a:gd name="connsiteX3" fmla="*/ 0 w 591444"/>
                <a:gd name="connsiteY3" fmla="*/ 421919 h 421919"/>
                <a:gd name="connsiteX4" fmla="*/ 0 w 591444"/>
                <a:gd name="connsiteY4" fmla="*/ 285750 h 421919"/>
                <a:gd name="connsiteX0" fmla="*/ 0 w 216794"/>
                <a:gd name="connsiteY0" fmla="*/ 285750 h 421919"/>
                <a:gd name="connsiteX1" fmla="*/ 185044 w 216794"/>
                <a:gd name="connsiteY1" fmla="*/ 0 h 421919"/>
                <a:gd name="connsiteX2" fmla="*/ 216794 w 216794"/>
                <a:gd name="connsiteY2" fmla="*/ 148869 h 421919"/>
                <a:gd name="connsiteX3" fmla="*/ 0 w 216794"/>
                <a:gd name="connsiteY3" fmla="*/ 421919 h 421919"/>
                <a:gd name="connsiteX4" fmla="*/ 0 w 216794"/>
                <a:gd name="connsiteY4" fmla="*/ 285750 h 421919"/>
                <a:gd name="connsiteX0" fmla="*/ 0 w 216794"/>
                <a:gd name="connsiteY0" fmla="*/ 266700 h 402869"/>
                <a:gd name="connsiteX1" fmla="*/ 178694 w 216794"/>
                <a:gd name="connsiteY1" fmla="*/ 0 h 402869"/>
                <a:gd name="connsiteX2" fmla="*/ 216794 w 216794"/>
                <a:gd name="connsiteY2" fmla="*/ 129819 h 402869"/>
                <a:gd name="connsiteX3" fmla="*/ 0 w 216794"/>
                <a:gd name="connsiteY3" fmla="*/ 402869 h 402869"/>
                <a:gd name="connsiteX4" fmla="*/ 0 w 216794"/>
                <a:gd name="connsiteY4" fmla="*/ 266700 h 402869"/>
                <a:gd name="connsiteX0" fmla="*/ 0 w 178694"/>
                <a:gd name="connsiteY0" fmla="*/ 266700 h 402869"/>
                <a:gd name="connsiteX1" fmla="*/ 178694 w 178694"/>
                <a:gd name="connsiteY1" fmla="*/ 0 h 402869"/>
                <a:gd name="connsiteX2" fmla="*/ 178694 w 178694"/>
                <a:gd name="connsiteY2" fmla="*/ 142519 h 402869"/>
                <a:gd name="connsiteX3" fmla="*/ 0 w 178694"/>
                <a:gd name="connsiteY3" fmla="*/ 402869 h 402869"/>
                <a:gd name="connsiteX4" fmla="*/ 0 w 178694"/>
                <a:gd name="connsiteY4" fmla="*/ 266700 h 402869"/>
                <a:gd name="connsiteX0" fmla="*/ 0 w 178694"/>
                <a:gd name="connsiteY0" fmla="*/ 266700 h 402869"/>
                <a:gd name="connsiteX1" fmla="*/ 159644 w 178694"/>
                <a:gd name="connsiteY1" fmla="*/ 0 h 402869"/>
                <a:gd name="connsiteX2" fmla="*/ 178694 w 178694"/>
                <a:gd name="connsiteY2" fmla="*/ 142519 h 402869"/>
                <a:gd name="connsiteX3" fmla="*/ 0 w 178694"/>
                <a:gd name="connsiteY3" fmla="*/ 402869 h 402869"/>
                <a:gd name="connsiteX4" fmla="*/ 0 w 178694"/>
                <a:gd name="connsiteY4" fmla="*/ 266700 h 402869"/>
                <a:gd name="connsiteX0" fmla="*/ 0 w 178694"/>
                <a:gd name="connsiteY0" fmla="*/ 252412 h 388581"/>
                <a:gd name="connsiteX1" fmla="*/ 169169 w 178694"/>
                <a:gd name="connsiteY1" fmla="*/ 0 h 388581"/>
                <a:gd name="connsiteX2" fmla="*/ 178694 w 178694"/>
                <a:gd name="connsiteY2" fmla="*/ 128231 h 388581"/>
                <a:gd name="connsiteX3" fmla="*/ 0 w 178694"/>
                <a:gd name="connsiteY3" fmla="*/ 388581 h 388581"/>
                <a:gd name="connsiteX4" fmla="*/ 0 w 178694"/>
                <a:gd name="connsiteY4" fmla="*/ 252412 h 388581"/>
                <a:gd name="connsiteX0" fmla="*/ 0 w 178694"/>
                <a:gd name="connsiteY0" fmla="*/ 240506 h 376675"/>
                <a:gd name="connsiteX1" fmla="*/ 173931 w 178694"/>
                <a:gd name="connsiteY1" fmla="*/ 0 h 376675"/>
                <a:gd name="connsiteX2" fmla="*/ 178694 w 178694"/>
                <a:gd name="connsiteY2" fmla="*/ 116325 h 376675"/>
                <a:gd name="connsiteX3" fmla="*/ 0 w 178694"/>
                <a:gd name="connsiteY3" fmla="*/ 376675 h 376675"/>
                <a:gd name="connsiteX4" fmla="*/ 0 w 178694"/>
                <a:gd name="connsiteY4" fmla="*/ 240506 h 376675"/>
                <a:gd name="connsiteX0" fmla="*/ 0 w 183456"/>
                <a:gd name="connsiteY0" fmla="*/ 242887 h 379056"/>
                <a:gd name="connsiteX1" fmla="*/ 183456 w 183456"/>
                <a:gd name="connsiteY1" fmla="*/ 0 h 379056"/>
                <a:gd name="connsiteX2" fmla="*/ 178694 w 183456"/>
                <a:gd name="connsiteY2" fmla="*/ 118706 h 379056"/>
                <a:gd name="connsiteX3" fmla="*/ 0 w 183456"/>
                <a:gd name="connsiteY3" fmla="*/ 379056 h 379056"/>
                <a:gd name="connsiteX4" fmla="*/ 0 w 183456"/>
                <a:gd name="connsiteY4" fmla="*/ 242887 h 379056"/>
                <a:gd name="connsiteX0" fmla="*/ 0 w 178694"/>
                <a:gd name="connsiteY0" fmla="*/ 240506 h 376675"/>
                <a:gd name="connsiteX1" fmla="*/ 176312 w 178694"/>
                <a:gd name="connsiteY1" fmla="*/ 0 h 376675"/>
                <a:gd name="connsiteX2" fmla="*/ 178694 w 178694"/>
                <a:gd name="connsiteY2" fmla="*/ 116325 h 376675"/>
                <a:gd name="connsiteX3" fmla="*/ 0 w 178694"/>
                <a:gd name="connsiteY3" fmla="*/ 376675 h 376675"/>
                <a:gd name="connsiteX4" fmla="*/ 0 w 178694"/>
                <a:gd name="connsiteY4" fmla="*/ 240506 h 376675"/>
                <a:gd name="connsiteX0" fmla="*/ 0 w 178694"/>
                <a:gd name="connsiteY0" fmla="*/ 240506 h 376675"/>
                <a:gd name="connsiteX1" fmla="*/ 176312 w 178694"/>
                <a:gd name="connsiteY1" fmla="*/ 0 h 376675"/>
                <a:gd name="connsiteX2" fmla="*/ 178694 w 178694"/>
                <a:gd name="connsiteY2" fmla="*/ 116325 h 376675"/>
                <a:gd name="connsiteX3" fmla="*/ 0 w 178694"/>
                <a:gd name="connsiteY3" fmla="*/ 376675 h 376675"/>
                <a:gd name="connsiteX4" fmla="*/ 0 w 178694"/>
                <a:gd name="connsiteY4" fmla="*/ 240506 h 376675"/>
                <a:gd name="connsiteX0" fmla="*/ 0 w 178694"/>
                <a:gd name="connsiteY0" fmla="*/ 233363 h 369532"/>
                <a:gd name="connsiteX1" fmla="*/ 169169 w 178694"/>
                <a:gd name="connsiteY1" fmla="*/ 0 h 369532"/>
                <a:gd name="connsiteX2" fmla="*/ 178694 w 178694"/>
                <a:gd name="connsiteY2" fmla="*/ 109182 h 369532"/>
                <a:gd name="connsiteX3" fmla="*/ 0 w 178694"/>
                <a:gd name="connsiteY3" fmla="*/ 369532 h 369532"/>
                <a:gd name="connsiteX4" fmla="*/ 0 w 178694"/>
                <a:gd name="connsiteY4" fmla="*/ 233363 h 369532"/>
                <a:gd name="connsiteX0" fmla="*/ 0 w 178694"/>
                <a:gd name="connsiteY0" fmla="*/ 235744 h 371913"/>
                <a:gd name="connsiteX1" fmla="*/ 173931 w 178694"/>
                <a:gd name="connsiteY1" fmla="*/ 0 h 371913"/>
                <a:gd name="connsiteX2" fmla="*/ 178694 w 178694"/>
                <a:gd name="connsiteY2" fmla="*/ 111563 h 371913"/>
                <a:gd name="connsiteX3" fmla="*/ 0 w 178694"/>
                <a:gd name="connsiteY3" fmla="*/ 371913 h 371913"/>
                <a:gd name="connsiteX4" fmla="*/ 0 w 178694"/>
                <a:gd name="connsiteY4" fmla="*/ 235744 h 371913"/>
                <a:gd name="connsiteX0" fmla="*/ 0 w 192982"/>
                <a:gd name="connsiteY0" fmla="*/ 235744 h 371913"/>
                <a:gd name="connsiteX1" fmla="*/ 173931 w 192982"/>
                <a:gd name="connsiteY1" fmla="*/ 0 h 371913"/>
                <a:gd name="connsiteX2" fmla="*/ 192982 w 192982"/>
                <a:gd name="connsiteY2" fmla="*/ 102038 h 371913"/>
                <a:gd name="connsiteX3" fmla="*/ 0 w 192982"/>
                <a:gd name="connsiteY3" fmla="*/ 371913 h 371913"/>
                <a:gd name="connsiteX4" fmla="*/ 0 w 192982"/>
                <a:gd name="connsiteY4" fmla="*/ 235744 h 371913"/>
                <a:gd name="connsiteX0" fmla="*/ 0 w 192982"/>
                <a:gd name="connsiteY0" fmla="*/ 257175 h 393344"/>
                <a:gd name="connsiteX1" fmla="*/ 188219 w 192982"/>
                <a:gd name="connsiteY1" fmla="*/ 0 h 393344"/>
                <a:gd name="connsiteX2" fmla="*/ 192982 w 192982"/>
                <a:gd name="connsiteY2" fmla="*/ 123469 h 393344"/>
                <a:gd name="connsiteX3" fmla="*/ 0 w 192982"/>
                <a:gd name="connsiteY3" fmla="*/ 393344 h 393344"/>
                <a:gd name="connsiteX4" fmla="*/ 0 w 192982"/>
                <a:gd name="connsiteY4" fmla="*/ 257175 h 393344"/>
                <a:gd name="connsiteX0" fmla="*/ 0 w 192982"/>
                <a:gd name="connsiteY0" fmla="*/ 250031 h 386200"/>
                <a:gd name="connsiteX1" fmla="*/ 181075 w 192982"/>
                <a:gd name="connsiteY1" fmla="*/ 0 h 386200"/>
                <a:gd name="connsiteX2" fmla="*/ 192982 w 192982"/>
                <a:gd name="connsiteY2" fmla="*/ 116325 h 386200"/>
                <a:gd name="connsiteX3" fmla="*/ 0 w 192982"/>
                <a:gd name="connsiteY3" fmla="*/ 386200 h 386200"/>
                <a:gd name="connsiteX4" fmla="*/ 0 w 192982"/>
                <a:gd name="connsiteY4" fmla="*/ 250031 h 386200"/>
                <a:gd name="connsiteX0" fmla="*/ 0 w 192982"/>
                <a:gd name="connsiteY0" fmla="*/ 250031 h 386200"/>
                <a:gd name="connsiteX1" fmla="*/ 188219 w 192982"/>
                <a:gd name="connsiteY1" fmla="*/ 0 h 386200"/>
                <a:gd name="connsiteX2" fmla="*/ 192982 w 192982"/>
                <a:gd name="connsiteY2" fmla="*/ 116325 h 386200"/>
                <a:gd name="connsiteX3" fmla="*/ 0 w 192982"/>
                <a:gd name="connsiteY3" fmla="*/ 386200 h 386200"/>
                <a:gd name="connsiteX4" fmla="*/ 0 w 192982"/>
                <a:gd name="connsiteY4" fmla="*/ 250031 h 386200"/>
                <a:gd name="connsiteX0" fmla="*/ 0 w 192982"/>
                <a:gd name="connsiteY0" fmla="*/ 254793 h 390962"/>
                <a:gd name="connsiteX1" fmla="*/ 192982 w 192982"/>
                <a:gd name="connsiteY1" fmla="*/ 0 h 390962"/>
                <a:gd name="connsiteX2" fmla="*/ 192982 w 192982"/>
                <a:gd name="connsiteY2" fmla="*/ 121087 h 390962"/>
                <a:gd name="connsiteX3" fmla="*/ 0 w 192982"/>
                <a:gd name="connsiteY3" fmla="*/ 390962 h 390962"/>
                <a:gd name="connsiteX4" fmla="*/ 0 w 192982"/>
                <a:gd name="connsiteY4" fmla="*/ 254793 h 390962"/>
                <a:gd name="connsiteX0" fmla="*/ 0 w 192982"/>
                <a:gd name="connsiteY0" fmla="*/ 254793 h 393344"/>
                <a:gd name="connsiteX1" fmla="*/ 192982 w 192982"/>
                <a:gd name="connsiteY1" fmla="*/ 0 h 393344"/>
                <a:gd name="connsiteX2" fmla="*/ 192982 w 192982"/>
                <a:gd name="connsiteY2" fmla="*/ 121087 h 393344"/>
                <a:gd name="connsiteX3" fmla="*/ 7144 w 192982"/>
                <a:gd name="connsiteY3" fmla="*/ 393344 h 393344"/>
                <a:gd name="connsiteX4" fmla="*/ 0 w 192982"/>
                <a:gd name="connsiteY4" fmla="*/ 254793 h 393344"/>
                <a:gd name="connsiteX0" fmla="*/ 0 w 202685"/>
                <a:gd name="connsiteY0" fmla="*/ 254793 h 393344"/>
                <a:gd name="connsiteX1" fmla="*/ 192982 w 202685"/>
                <a:gd name="connsiteY1" fmla="*/ 0 h 393344"/>
                <a:gd name="connsiteX2" fmla="*/ 202685 w 202685"/>
                <a:gd name="connsiteY2" fmla="*/ 180614 h 393344"/>
                <a:gd name="connsiteX3" fmla="*/ 7144 w 202685"/>
                <a:gd name="connsiteY3" fmla="*/ 393344 h 393344"/>
                <a:gd name="connsiteX4" fmla="*/ 0 w 202685"/>
                <a:gd name="connsiteY4" fmla="*/ 254793 h 393344"/>
                <a:gd name="connsiteX0" fmla="*/ 0 w 202685"/>
                <a:gd name="connsiteY0" fmla="*/ 206089 h 344640"/>
                <a:gd name="connsiteX1" fmla="*/ 183279 w 202685"/>
                <a:gd name="connsiteY1" fmla="*/ 0 h 344640"/>
                <a:gd name="connsiteX2" fmla="*/ 202685 w 202685"/>
                <a:gd name="connsiteY2" fmla="*/ 131910 h 344640"/>
                <a:gd name="connsiteX3" fmla="*/ 7144 w 202685"/>
                <a:gd name="connsiteY3" fmla="*/ 344640 h 344640"/>
                <a:gd name="connsiteX4" fmla="*/ 0 w 202685"/>
                <a:gd name="connsiteY4" fmla="*/ 206089 h 344640"/>
                <a:gd name="connsiteX0" fmla="*/ 0 w 183279"/>
                <a:gd name="connsiteY0" fmla="*/ 206089 h 344640"/>
                <a:gd name="connsiteX1" fmla="*/ 183279 w 183279"/>
                <a:gd name="connsiteY1" fmla="*/ 0 h 344640"/>
                <a:gd name="connsiteX2" fmla="*/ 178427 w 183279"/>
                <a:gd name="connsiteY2" fmla="*/ 158967 h 344640"/>
                <a:gd name="connsiteX3" fmla="*/ 7144 w 183279"/>
                <a:gd name="connsiteY3" fmla="*/ 344640 h 344640"/>
                <a:gd name="connsiteX4" fmla="*/ 0 w 183279"/>
                <a:gd name="connsiteY4" fmla="*/ 206089 h 3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79" h="344640">
                  <a:moveTo>
                    <a:pt x="0" y="206089"/>
                  </a:moveTo>
                  <a:lnTo>
                    <a:pt x="183279" y="0"/>
                  </a:lnTo>
                  <a:lnTo>
                    <a:pt x="178427" y="158967"/>
                  </a:lnTo>
                  <a:lnTo>
                    <a:pt x="7144" y="344640"/>
                  </a:lnTo>
                  <a:lnTo>
                    <a:pt x="0" y="206089"/>
                  </a:lnTo>
                  <a:close/>
                </a:path>
              </a:pathLst>
            </a:custGeom>
            <a:solidFill>
              <a:srgbClr val="FF0000"/>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矩形 337">
              <a:extLst>
                <a:ext uri="{FF2B5EF4-FFF2-40B4-BE49-F238E27FC236}">
                  <a16:creationId xmlns:a16="http://schemas.microsoft.com/office/drawing/2014/main" id="{21EFDF6C-E83D-4F34-B60E-04B7BF498C71}"/>
                </a:ext>
              </a:extLst>
            </p:cNvPr>
            <p:cNvSpPr/>
            <p:nvPr/>
          </p:nvSpPr>
          <p:spPr>
            <a:xfrm>
              <a:off x="2579731" y="4219435"/>
              <a:ext cx="152400" cy="146463"/>
            </a:xfrm>
            <a:prstGeom prst="rect">
              <a:avLst/>
            </a:prstGeom>
            <a:solidFill>
              <a:srgbClr val="FF9933"/>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9" name="矩形 161">
              <a:extLst>
                <a:ext uri="{FF2B5EF4-FFF2-40B4-BE49-F238E27FC236}">
                  <a16:creationId xmlns:a16="http://schemas.microsoft.com/office/drawing/2014/main" id="{50DB5B99-EABF-493E-B174-DC584B37460F}"/>
                </a:ext>
              </a:extLst>
            </p:cNvPr>
            <p:cNvSpPr/>
            <p:nvPr/>
          </p:nvSpPr>
          <p:spPr>
            <a:xfrm>
              <a:off x="2582388" y="4055985"/>
              <a:ext cx="304685" cy="154304"/>
            </a:xfrm>
            <a:custGeom>
              <a:avLst/>
              <a:gdLst>
                <a:gd name="connsiteX0" fmla="*/ 0 w 152400"/>
                <a:gd name="connsiteY0" fmla="*/ 0 h 579390"/>
                <a:gd name="connsiteX1" fmla="*/ 152400 w 152400"/>
                <a:gd name="connsiteY1" fmla="*/ 0 h 579390"/>
                <a:gd name="connsiteX2" fmla="*/ 152400 w 152400"/>
                <a:gd name="connsiteY2" fmla="*/ 579390 h 579390"/>
                <a:gd name="connsiteX3" fmla="*/ 0 w 152400"/>
                <a:gd name="connsiteY3" fmla="*/ 579390 h 579390"/>
                <a:gd name="connsiteX4" fmla="*/ 0 w 152400"/>
                <a:gd name="connsiteY4" fmla="*/ 0 h 579390"/>
                <a:gd name="connsiteX0" fmla="*/ 0 w 338137"/>
                <a:gd name="connsiteY0" fmla="*/ 0 h 579390"/>
                <a:gd name="connsiteX1" fmla="*/ 338137 w 338137"/>
                <a:gd name="connsiteY1" fmla="*/ 361950 h 579390"/>
                <a:gd name="connsiteX2" fmla="*/ 152400 w 338137"/>
                <a:gd name="connsiteY2" fmla="*/ 579390 h 579390"/>
                <a:gd name="connsiteX3" fmla="*/ 0 w 338137"/>
                <a:gd name="connsiteY3" fmla="*/ 579390 h 579390"/>
                <a:gd name="connsiteX4" fmla="*/ 0 w 338137"/>
                <a:gd name="connsiteY4" fmla="*/ 0 h 579390"/>
                <a:gd name="connsiteX0" fmla="*/ 128587 w 338137"/>
                <a:gd name="connsiteY0" fmla="*/ 9525 h 217440"/>
                <a:gd name="connsiteX1" fmla="*/ 338137 w 338137"/>
                <a:gd name="connsiteY1" fmla="*/ 0 h 217440"/>
                <a:gd name="connsiteX2" fmla="*/ 152400 w 338137"/>
                <a:gd name="connsiteY2" fmla="*/ 217440 h 217440"/>
                <a:gd name="connsiteX3" fmla="*/ 0 w 338137"/>
                <a:gd name="connsiteY3" fmla="*/ 217440 h 217440"/>
                <a:gd name="connsiteX4" fmla="*/ 128587 w 338137"/>
                <a:gd name="connsiteY4" fmla="*/ 9525 h 217440"/>
                <a:gd name="connsiteX0" fmla="*/ 128587 w 319087"/>
                <a:gd name="connsiteY0" fmla="*/ 0 h 207915"/>
                <a:gd name="connsiteX1" fmla="*/ 319087 w 319087"/>
                <a:gd name="connsiteY1" fmla="*/ 0 h 207915"/>
                <a:gd name="connsiteX2" fmla="*/ 152400 w 319087"/>
                <a:gd name="connsiteY2" fmla="*/ 207915 h 207915"/>
                <a:gd name="connsiteX3" fmla="*/ 0 w 319087"/>
                <a:gd name="connsiteY3" fmla="*/ 207915 h 207915"/>
                <a:gd name="connsiteX4" fmla="*/ 128587 w 319087"/>
                <a:gd name="connsiteY4" fmla="*/ 0 h 207915"/>
                <a:gd name="connsiteX0" fmla="*/ 161924 w 319087"/>
                <a:gd name="connsiteY0" fmla="*/ 0 h 236490"/>
                <a:gd name="connsiteX1" fmla="*/ 319087 w 319087"/>
                <a:gd name="connsiteY1" fmla="*/ 28575 h 236490"/>
                <a:gd name="connsiteX2" fmla="*/ 152400 w 319087"/>
                <a:gd name="connsiteY2" fmla="*/ 236490 h 236490"/>
                <a:gd name="connsiteX3" fmla="*/ 0 w 319087"/>
                <a:gd name="connsiteY3" fmla="*/ 236490 h 236490"/>
                <a:gd name="connsiteX4" fmla="*/ 161924 w 319087"/>
                <a:gd name="connsiteY4" fmla="*/ 0 h 236490"/>
                <a:gd name="connsiteX0" fmla="*/ 161924 w 361949"/>
                <a:gd name="connsiteY0" fmla="*/ 0 h 236490"/>
                <a:gd name="connsiteX1" fmla="*/ 361949 w 361949"/>
                <a:gd name="connsiteY1" fmla="*/ 14287 h 236490"/>
                <a:gd name="connsiteX2" fmla="*/ 152400 w 361949"/>
                <a:gd name="connsiteY2" fmla="*/ 236490 h 236490"/>
                <a:gd name="connsiteX3" fmla="*/ 0 w 361949"/>
                <a:gd name="connsiteY3" fmla="*/ 236490 h 236490"/>
                <a:gd name="connsiteX4" fmla="*/ 161924 w 361949"/>
                <a:gd name="connsiteY4" fmla="*/ 0 h 236490"/>
                <a:gd name="connsiteX0" fmla="*/ 161924 w 361949"/>
                <a:gd name="connsiteY0" fmla="*/ 0 h 226965"/>
                <a:gd name="connsiteX1" fmla="*/ 361949 w 361949"/>
                <a:gd name="connsiteY1" fmla="*/ 4762 h 226965"/>
                <a:gd name="connsiteX2" fmla="*/ 152400 w 361949"/>
                <a:gd name="connsiteY2" fmla="*/ 226965 h 226965"/>
                <a:gd name="connsiteX3" fmla="*/ 0 w 361949"/>
                <a:gd name="connsiteY3" fmla="*/ 226965 h 226965"/>
                <a:gd name="connsiteX4" fmla="*/ 161924 w 361949"/>
                <a:gd name="connsiteY4" fmla="*/ 0 h 226965"/>
                <a:gd name="connsiteX0" fmla="*/ 161924 w 333374"/>
                <a:gd name="connsiteY0" fmla="*/ 0 h 226965"/>
                <a:gd name="connsiteX1" fmla="*/ 333374 w 333374"/>
                <a:gd name="connsiteY1" fmla="*/ 9524 h 226965"/>
                <a:gd name="connsiteX2" fmla="*/ 152400 w 333374"/>
                <a:gd name="connsiteY2" fmla="*/ 226965 h 226965"/>
                <a:gd name="connsiteX3" fmla="*/ 0 w 333374"/>
                <a:gd name="connsiteY3" fmla="*/ 226965 h 226965"/>
                <a:gd name="connsiteX4" fmla="*/ 161924 w 333374"/>
                <a:gd name="connsiteY4" fmla="*/ 0 h 226965"/>
                <a:gd name="connsiteX0" fmla="*/ 161924 w 352424"/>
                <a:gd name="connsiteY0" fmla="*/ 0 h 226965"/>
                <a:gd name="connsiteX1" fmla="*/ 352424 w 352424"/>
                <a:gd name="connsiteY1" fmla="*/ 4762 h 226965"/>
                <a:gd name="connsiteX2" fmla="*/ 152400 w 352424"/>
                <a:gd name="connsiteY2" fmla="*/ 226965 h 226965"/>
                <a:gd name="connsiteX3" fmla="*/ 0 w 352424"/>
                <a:gd name="connsiteY3" fmla="*/ 226965 h 226965"/>
                <a:gd name="connsiteX4" fmla="*/ 161924 w 352424"/>
                <a:gd name="connsiteY4" fmla="*/ 0 h 226965"/>
                <a:gd name="connsiteX0" fmla="*/ 161924 w 342899"/>
                <a:gd name="connsiteY0" fmla="*/ 4763 h 231728"/>
                <a:gd name="connsiteX1" fmla="*/ 342899 w 342899"/>
                <a:gd name="connsiteY1" fmla="*/ 0 h 231728"/>
                <a:gd name="connsiteX2" fmla="*/ 152400 w 342899"/>
                <a:gd name="connsiteY2" fmla="*/ 231728 h 231728"/>
                <a:gd name="connsiteX3" fmla="*/ 0 w 342899"/>
                <a:gd name="connsiteY3" fmla="*/ 231728 h 231728"/>
                <a:gd name="connsiteX4" fmla="*/ 161924 w 342899"/>
                <a:gd name="connsiteY4" fmla="*/ 4763 h 231728"/>
                <a:gd name="connsiteX0" fmla="*/ 161924 w 314324"/>
                <a:gd name="connsiteY0" fmla="*/ 0 h 226965"/>
                <a:gd name="connsiteX1" fmla="*/ 314324 w 314324"/>
                <a:gd name="connsiteY1" fmla="*/ 2381 h 226965"/>
                <a:gd name="connsiteX2" fmla="*/ 152400 w 314324"/>
                <a:gd name="connsiteY2" fmla="*/ 226965 h 226965"/>
                <a:gd name="connsiteX3" fmla="*/ 0 w 314324"/>
                <a:gd name="connsiteY3" fmla="*/ 226965 h 226965"/>
                <a:gd name="connsiteX4" fmla="*/ 161924 w 314324"/>
                <a:gd name="connsiteY4" fmla="*/ 0 h 226965"/>
                <a:gd name="connsiteX0" fmla="*/ 161924 w 330993"/>
                <a:gd name="connsiteY0" fmla="*/ 0 h 226965"/>
                <a:gd name="connsiteX1" fmla="*/ 330993 w 330993"/>
                <a:gd name="connsiteY1" fmla="*/ 9525 h 226965"/>
                <a:gd name="connsiteX2" fmla="*/ 152400 w 330993"/>
                <a:gd name="connsiteY2" fmla="*/ 226965 h 226965"/>
                <a:gd name="connsiteX3" fmla="*/ 0 w 330993"/>
                <a:gd name="connsiteY3" fmla="*/ 226965 h 226965"/>
                <a:gd name="connsiteX4" fmla="*/ 161924 w 330993"/>
                <a:gd name="connsiteY4" fmla="*/ 0 h 226965"/>
                <a:gd name="connsiteX0" fmla="*/ 161924 w 330993"/>
                <a:gd name="connsiteY0" fmla="*/ 0 h 217440"/>
                <a:gd name="connsiteX1" fmla="*/ 330993 w 330993"/>
                <a:gd name="connsiteY1" fmla="*/ 0 h 217440"/>
                <a:gd name="connsiteX2" fmla="*/ 152400 w 330993"/>
                <a:gd name="connsiteY2" fmla="*/ 217440 h 217440"/>
                <a:gd name="connsiteX3" fmla="*/ 0 w 330993"/>
                <a:gd name="connsiteY3" fmla="*/ 217440 h 217440"/>
                <a:gd name="connsiteX4" fmla="*/ 161924 w 330993"/>
                <a:gd name="connsiteY4" fmla="*/ 0 h 217440"/>
                <a:gd name="connsiteX0" fmla="*/ 161924 w 319087"/>
                <a:gd name="connsiteY0" fmla="*/ 7144 h 224584"/>
                <a:gd name="connsiteX1" fmla="*/ 319087 w 319087"/>
                <a:gd name="connsiteY1" fmla="*/ 0 h 224584"/>
                <a:gd name="connsiteX2" fmla="*/ 152400 w 319087"/>
                <a:gd name="connsiteY2" fmla="*/ 224584 h 224584"/>
                <a:gd name="connsiteX3" fmla="*/ 0 w 319087"/>
                <a:gd name="connsiteY3" fmla="*/ 224584 h 224584"/>
                <a:gd name="connsiteX4" fmla="*/ 161924 w 319087"/>
                <a:gd name="connsiteY4" fmla="*/ 7144 h 224584"/>
                <a:gd name="connsiteX0" fmla="*/ 161924 w 316705"/>
                <a:gd name="connsiteY0" fmla="*/ 0 h 217440"/>
                <a:gd name="connsiteX1" fmla="*/ 316705 w 316705"/>
                <a:gd name="connsiteY1" fmla="*/ 7143 h 217440"/>
                <a:gd name="connsiteX2" fmla="*/ 152400 w 316705"/>
                <a:gd name="connsiteY2" fmla="*/ 217440 h 217440"/>
                <a:gd name="connsiteX3" fmla="*/ 0 w 316705"/>
                <a:gd name="connsiteY3" fmla="*/ 217440 h 217440"/>
                <a:gd name="connsiteX4" fmla="*/ 161924 w 316705"/>
                <a:gd name="connsiteY4" fmla="*/ 0 h 217440"/>
                <a:gd name="connsiteX0" fmla="*/ 161924 w 323849"/>
                <a:gd name="connsiteY0" fmla="*/ 4763 h 222203"/>
                <a:gd name="connsiteX1" fmla="*/ 323849 w 323849"/>
                <a:gd name="connsiteY1" fmla="*/ 0 h 222203"/>
                <a:gd name="connsiteX2" fmla="*/ 152400 w 323849"/>
                <a:gd name="connsiteY2" fmla="*/ 222203 h 222203"/>
                <a:gd name="connsiteX3" fmla="*/ 0 w 323849"/>
                <a:gd name="connsiteY3" fmla="*/ 222203 h 222203"/>
                <a:gd name="connsiteX4" fmla="*/ 161924 w 323849"/>
                <a:gd name="connsiteY4" fmla="*/ 4763 h 222203"/>
                <a:gd name="connsiteX0" fmla="*/ 161924 w 316706"/>
                <a:gd name="connsiteY0" fmla="*/ 0 h 217440"/>
                <a:gd name="connsiteX1" fmla="*/ 316706 w 316706"/>
                <a:gd name="connsiteY1" fmla="*/ 2381 h 217440"/>
                <a:gd name="connsiteX2" fmla="*/ 152400 w 316706"/>
                <a:gd name="connsiteY2" fmla="*/ 217440 h 217440"/>
                <a:gd name="connsiteX3" fmla="*/ 0 w 316706"/>
                <a:gd name="connsiteY3" fmla="*/ 217440 h 217440"/>
                <a:gd name="connsiteX4" fmla="*/ 161924 w 316706"/>
                <a:gd name="connsiteY4" fmla="*/ 0 h 217440"/>
                <a:gd name="connsiteX0" fmla="*/ 161924 w 319087"/>
                <a:gd name="connsiteY0" fmla="*/ 0 h 217440"/>
                <a:gd name="connsiteX1" fmla="*/ 319087 w 319087"/>
                <a:gd name="connsiteY1" fmla="*/ 2381 h 217440"/>
                <a:gd name="connsiteX2" fmla="*/ 152400 w 319087"/>
                <a:gd name="connsiteY2" fmla="*/ 217440 h 217440"/>
                <a:gd name="connsiteX3" fmla="*/ 0 w 319087"/>
                <a:gd name="connsiteY3" fmla="*/ 217440 h 217440"/>
                <a:gd name="connsiteX4" fmla="*/ 161924 w 319087"/>
                <a:gd name="connsiteY4" fmla="*/ 0 h 217440"/>
                <a:gd name="connsiteX0" fmla="*/ 161924 w 319087"/>
                <a:gd name="connsiteY0" fmla="*/ 0 h 217440"/>
                <a:gd name="connsiteX1" fmla="*/ 319087 w 319087"/>
                <a:gd name="connsiteY1" fmla="*/ 0 h 217440"/>
                <a:gd name="connsiteX2" fmla="*/ 152400 w 319087"/>
                <a:gd name="connsiteY2" fmla="*/ 217440 h 217440"/>
                <a:gd name="connsiteX3" fmla="*/ 0 w 319087"/>
                <a:gd name="connsiteY3" fmla="*/ 217440 h 217440"/>
                <a:gd name="connsiteX4" fmla="*/ 161924 w 319087"/>
                <a:gd name="connsiteY4" fmla="*/ 0 h 21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217440">
                  <a:moveTo>
                    <a:pt x="161924" y="0"/>
                  </a:moveTo>
                  <a:lnTo>
                    <a:pt x="319087" y="0"/>
                  </a:lnTo>
                  <a:lnTo>
                    <a:pt x="152400" y="217440"/>
                  </a:lnTo>
                  <a:lnTo>
                    <a:pt x="0" y="217440"/>
                  </a:lnTo>
                  <a:lnTo>
                    <a:pt x="161924" y="0"/>
                  </a:lnTo>
                  <a:close/>
                </a:path>
              </a:pathLst>
            </a:custGeom>
            <a:solidFill>
              <a:srgbClr val="FF9933"/>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矩形 160">
              <a:extLst>
                <a:ext uri="{FF2B5EF4-FFF2-40B4-BE49-F238E27FC236}">
                  <a16:creationId xmlns:a16="http://schemas.microsoft.com/office/drawing/2014/main" id="{DE455B88-7C6F-4287-80EE-D7BE6BD356BB}"/>
                </a:ext>
              </a:extLst>
            </p:cNvPr>
            <p:cNvSpPr/>
            <p:nvPr/>
          </p:nvSpPr>
          <p:spPr>
            <a:xfrm>
              <a:off x="2732187" y="4058972"/>
              <a:ext cx="154886" cy="313461"/>
            </a:xfrm>
            <a:custGeom>
              <a:avLst/>
              <a:gdLst>
                <a:gd name="connsiteX0" fmla="*/ 0 w 152400"/>
                <a:gd name="connsiteY0" fmla="*/ 0 h 579390"/>
                <a:gd name="connsiteX1" fmla="*/ 152400 w 152400"/>
                <a:gd name="connsiteY1" fmla="*/ 0 h 579390"/>
                <a:gd name="connsiteX2" fmla="*/ 152400 w 152400"/>
                <a:gd name="connsiteY2" fmla="*/ 579390 h 579390"/>
                <a:gd name="connsiteX3" fmla="*/ 0 w 152400"/>
                <a:gd name="connsiteY3" fmla="*/ 579390 h 579390"/>
                <a:gd name="connsiteX4" fmla="*/ 0 w 152400"/>
                <a:gd name="connsiteY4" fmla="*/ 0 h 579390"/>
                <a:gd name="connsiteX0" fmla="*/ 0 w 185738"/>
                <a:gd name="connsiteY0" fmla="*/ 219075 h 798465"/>
                <a:gd name="connsiteX1" fmla="*/ 185738 w 185738"/>
                <a:gd name="connsiteY1" fmla="*/ 0 h 798465"/>
                <a:gd name="connsiteX2" fmla="*/ 152400 w 185738"/>
                <a:gd name="connsiteY2" fmla="*/ 798465 h 798465"/>
                <a:gd name="connsiteX3" fmla="*/ 0 w 185738"/>
                <a:gd name="connsiteY3" fmla="*/ 798465 h 798465"/>
                <a:gd name="connsiteX4" fmla="*/ 0 w 185738"/>
                <a:gd name="connsiteY4" fmla="*/ 219075 h 798465"/>
                <a:gd name="connsiteX0" fmla="*/ 0 w 195262"/>
                <a:gd name="connsiteY0" fmla="*/ 219075 h 798465"/>
                <a:gd name="connsiteX1" fmla="*/ 185738 w 195262"/>
                <a:gd name="connsiteY1" fmla="*/ 0 h 798465"/>
                <a:gd name="connsiteX2" fmla="*/ 195262 w 195262"/>
                <a:gd name="connsiteY2" fmla="*/ 588915 h 798465"/>
                <a:gd name="connsiteX3" fmla="*/ 0 w 195262"/>
                <a:gd name="connsiteY3" fmla="*/ 798465 h 798465"/>
                <a:gd name="connsiteX4" fmla="*/ 0 w 195262"/>
                <a:gd name="connsiteY4" fmla="*/ 219075 h 798465"/>
                <a:gd name="connsiteX0" fmla="*/ 0 w 185738"/>
                <a:gd name="connsiteY0" fmla="*/ 219075 h 798465"/>
                <a:gd name="connsiteX1" fmla="*/ 185738 w 185738"/>
                <a:gd name="connsiteY1" fmla="*/ 0 h 798465"/>
                <a:gd name="connsiteX2" fmla="*/ 185737 w 185738"/>
                <a:gd name="connsiteY2" fmla="*/ 588915 h 798465"/>
                <a:gd name="connsiteX3" fmla="*/ 0 w 185738"/>
                <a:gd name="connsiteY3" fmla="*/ 798465 h 798465"/>
                <a:gd name="connsiteX4" fmla="*/ 0 w 185738"/>
                <a:gd name="connsiteY4" fmla="*/ 219075 h 798465"/>
                <a:gd name="connsiteX0" fmla="*/ 0 w 204788"/>
                <a:gd name="connsiteY0" fmla="*/ 483881 h 798465"/>
                <a:gd name="connsiteX1" fmla="*/ 204788 w 204788"/>
                <a:gd name="connsiteY1" fmla="*/ 0 h 798465"/>
                <a:gd name="connsiteX2" fmla="*/ 204787 w 204788"/>
                <a:gd name="connsiteY2" fmla="*/ 588915 h 798465"/>
                <a:gd name="connsiteX3" fmla="*/ 19050 w 204788"/>
                <a:gd name="connsiteY3" fmla="*/ 798465 h 798465"/>
                <a:gd name="connsiteX4" fmla="*/ 0 w 204788"/>
                <a:gd name="connsiteY4" fmla="*/ 483881 h 798465"/>
                <a:gd name="connsiteX0" fmla="*/ 0 w 204788"/>
                <a:gd name="connsiteY0" fmla="*/ 483881 h 798465"/>
                <a:gd name="connsiteX1" fmla="*/ 204788 w 204788"/>
                <a:gd name="connsiteY1" fmla="*/ 0 h 798465"/>
                <a:gd name="connsiteX2" fmla="*/ 204787 w 204788"/>
                <a:gd name="connsiteY2" fmla="*/ 337349 h 798465"/>
                <a:gd name="connsiteX3" fmla="*/ 19050 w 204788"/>
                <a:gd name="connsiteY3" fmla="*/ 798465 h 798465"/>
                <a:gd name="connsiteX4" fmla="*/ 0 w 204788"/>
                <a:gd name="connsiteY4" fmla="*/ 483881 h 798465"/>
                <a:gd name="connsiteX0" fmla="*/ 6350 w 211138"/>
                <a:gd name="connsiteY0" fmla="*/ 483881 h 838186"/>
                <a:gd name="connsiteX1" fmla="*/ 211138 w 211138"/>
                <a:gd name="connsiteY1" fmla="*/ 0 h 838186"/>
                <a:gd name="connsiteX2" fmla="*/ 211137 w 211138"/>
                <a:gd name="connsiteY2" fmla="*/ 337349 h 838186"/>
                <a:gd name="connsiteX3" fmla="*/ 0 w 211138"/>
                <a:gd name="connsiteY3" fmla="*/ 838186 h 838186"/>
                <a:gd name="connsiteX4" fmla="*/ 6350 w 211138"/>
                <a:gd name="connsiteY4" fmla="*/ 483881 h 838186"/>
                <a:gd name="connsiteX0" fmla="*/ 0 w 204788"/>
                <a:gd name="connsiteY0" fmla="*/ 483881 h 851426"/>
                <a:gd name="connsiteX1" fmla="*/ 204788 w 204788"/>
                <a:gd name="connsiteY1" fmla="*/ 0 h 851426"/>
                <a:gd name="connsiteX2" fmla="*/ 204787 w 204788"/>
                <a:gd name="connsiteY2" fmla="*/ 337349 h 851426"/>
                <a:gd name="connsiteX3" fmla="*/ 12700 w 204788"/>
                <a:gd name="connsiteY3" fmla="*/ 851426 h 851426"/>
                <a:gd name="connsiteX4" fmla="*/ 0 w 204788"/>
                <a:gd name="connsiteY4" fmla="*/ 483881 h 851426"/>
                <a:gd name="connsiteX0" fmla="*/ 12700 w 217488"/>
                <a:gd name="connsiteY0" fmla="*/ 483881 h 904387"/>
                <a:gd name="connsiteX1" fmla="*/ 217488 w 217488"/>
                <a:gd name="connsiteY1" fmla="*/ 0 h 904387"/>
                <a:gd name="connsiteX2" fmla="*/ 217487 w 217488"/>
                <a:gd name="connsiteY2" fmla="*/ 337349 h 904387"/>
                <a:gd name="connsiteX3" fmla="*/ 0 w 217488"/>
                <a:gd name="connsiteY3" fmla="*/ 904387 h 904387"/>
                <a:gd name="connsiteX4" fmla="*/ 12700 w 217488"/>
                <a:gd name="connsiteY4" fmla="*/ 483881 h 904387"/>
                <a:gd name="connsiteX0" fmla="*/ 12700 w 217487"/>
                <a:gd name="connsiteY0" fmla="*/ 497121 h 917627"/>
                <a:gd name="connsiteX1" fmla="*/ 185738 w 217487"/>
                <a:gd name="connsiteY1" fmla="*/ 0 h 917627"/>
                <a:gd name="connsiteX2" fmla="*/ 217487 w 217487"/>
                <a:gd name="connsiteY2" fmla="*/ 350589 h 917627"/>
                <a:gd name="connsiteX3" fmla="*/ 0 w 217487"/>
                <a:gd name="connsiteY3" fmla="*/ 917627 h 917627"/>
                <a:gd name="connsiteX4" fmla="*/ 12700 w 217487"/>
                <a:gd name="connsiteY4" fmla="*/ 497121 h 917627"/>
                <a:gd name="connsiteX0" fmla="*/ 12700 w 185738"/>
                <a:gd name="connsiteY0" fmla="*/ 497121 h 917627"/>
                <a:gd name="connsiteX1" fmla="*/ 185738 w 185738"/>
                <a:gd name="connsiteY1" fmla="*/ 0 h 917627"/>
                <a:gd name="connsiteX2" fmla="*/ 185737 w 185738"/>
                <a:gd name="connsiteY2" fmla="*/ 377070 h 917627"/>
                <a:gd name="connsiteX3" fmla="*/ 0 w 185738"/>
                <a:gd name="connsiteY3" fmla="*/ 917627 h 917627"/>
                <a:gd name="connsiteX4" fmla="*/ 12700 w 185738"/>
                <a:gd name="connsiteY4" fmla="*/ 497121 h 917627"/>
                <a:gd name="connsiteX0" fmla="*/ 0 w 173038"/>
                <a:gd name="connsiteY0" fmla="*/ 497121 h 824945"/>
                <a:gd name="connsiteX1" fmla="*/ 173038 w 173038"/>
                <a:gd name="connsiteY1" fmla="*/ 0 h 824945"/>
                <a:gd name="connsiteX2" fmla="*/ 173037 w 173038"/>
                <a:gd name="connsiteY2" fmla="*/ 377070 h 824945"/>
                <a:gd name="connsiteX3" fmla="*/ 0 w 173038"/>
                <a:gd name="connsiteY3" fmla="*/ 824945 h 824945"/>
                <a:gd name="connsiteX4" fmla="*/ 0 w 173038"/>
                <a:gd name="connsiteY4" fmla="*/ 497121 h 824945"/>
                <a:gd name="connsiteX0" fmla="*/ 0 w 173038"/>
                <a:gd name="connsiteY0" fmla="*/ 497121 h 785224"/>
                <a:gd name="connsiteX1" fmla="*/ 173038 w 173038"/>
                <a:gd name="connsiteY1" fmla="*/ 0 h 785224"/>
                <a:gd name="connsiteX2" fmla="*/ 173037 w 173038"/>
                <a:gd name="connsiteY2" fmla="*/ 377070 h 785224"/>
                <a:gd name="connsiteX3" fmla="*/ 0 w 173038"/>
                <a:gd name="connsiteY3" fmla="*/ 785224 h 785224"/>
                <a:gd name="connsiteX4" fmla="*/ 0 w 173038"/>
                <a:gd name="connsiteY4" fmla="*/ 497121 h 785224"/>
                <a:gd name="connsiteX0" fmla="*/ 0 w 173038"/>
                <a:gd name="connsiteY0" fmla="*/ 497121 h 752123"/>
                <a:gd name="connsiteX1" fmla="*/ 173038 w 173038"/>
                <a:gd name="connsiteY1" fmla="*/ 0 h 752123"/>
                <a:gd name="connsiteX2" fmla="*/ 173037 w 173038"/>
                <a:gd name="connsiteY2" fmla="*/ 377070 h 752123"/>
                <a:gd name="connsiteX3" fmla="*/ 0 w 173038"/>
                <a:gd name="connsiteY3" fmla="*/ 752123 h 752123"/>
                <a:gd name="connsiteX4" fmla="*/ 0 w 173038"/>
                <a:gd name="connsiteY4" fmla="*/ 497121 h 752123"/>
                <a:gd name="connsiteX0" fmla="*/ 0 w 173038"/>
                <a:gd name="connsiteY0" fmla="*/ 497121 h 791844"/>
                <a:gd name="connsiteX1" fmla="*/ 173038 w 173038"/>
                <a:gd name="connsiteY1" fmla="*/ 0 h 791844"/>
                <a:gd name="connsiteX2" fmla="*/ 173037 w 173038"/>
                <a:gd name="connsiteY2" fmla="*/ 377070 h 791844"/>
                <a:gd name="connsiteX3" fmla="*/ 0 w 173038"/>
                <a:gd name="connsiteY3" fmla="*/ 791844 h 791844"/>
                <a:gd name="connsiteX4" fmla="*/ 0 w 173038"/>
                <a:gd name="connsiteY4" fmla="*/ 497121 h 791844"/>
                <a:gd name="connsiteX0" fmla="*/ 0 w 173038"/>
                <a:gd name="connsiteY0" fmla="*/ 497121 h 758743"/>
                <a:gd name="connsiteX1" fmla="*/ 173038 w 173038"/>
                <a:gd name="connsiteY1" fmla="*/ 0 h 758743"/>
                <a:gd name="connsiteX2" fmla="*/ 173037 w 173038"/>
                <a:gd name="connsiteY2" fmla="*/ 377070 h 758743"/>
                <a:gd name="connsiteX3" fmla="*/ 3175 w 173038"/>
                <a:gd name="connsiteY3" fmla="*/ 758743 h 758743"/>
                <a:gd name="connsiteX4" fmla="*/ 0 w 173038"/>
                <a:gd name="connsiteY4" fmla="*/ 497121 h 758743"/>
                <a:gd name="connsiteX0" fmla="*/ 0 w 185738"/>
                <a:gd name="connsiteY0" fmla="*/ 470640 h 758743"/>
                <a:gd name="connsiteX1" fmla="*/ 185738 w 185738"/>
                <a:gd name="connsiteY1" fmla="*/ 0 h 758743"/>
                <a:gd name="connsiteX2" fmla="*/ 185737 w 185738"/>
                <a:gd name="connsiteY2" fmla="*/ 377070 h 758743"/>
                <a:gd name="connsiteX3" fmla="*/ 15875 w 185738"/>
                <a:gd name="connsiteY3" fmla="*/ 758743 h 758743"/>
                <a:gd name="connsiteX4" fmla="*/ 0 w 185738"/>
                <a:gd name="connsiteY4" fmla="*/ 470640 h 758743"/>
                <a:gd name="connsiteX0" fmla="*/ 0 w 173038"/>
                <a:gd name="connsiteY0" fmla="*/ 483880 h 758743"/>
                <a:gd name="connsiteX1" fmla="*/ 173038 w 173038"/>
                <a:gd name="connsiteY1" fmla="*/ 0 h 758743"/>
                <a:gd name="connsiteX2" fmla="*/ 173037 w 173038"/>
                <a:gd name="connsiteY2" fmla="*/ 377070 h 758743"/>
                <a:gd name="connsiteX3" fmla="*/ 3175 w 173038"/>
                <a:gd name="connsiteY3" fmla="*/ 758743 h 758743"/>
                <a:gd name="connsiteX4" fmla="*/ 0 w 173038"/>
                <a:gd name="connsiteY4" fmla="*/ 483880 h 758743"/>
                <a:gd name="connsiteX0" fmla="*/ 0 w 179388"/>
                <a:gd name="connsiteY0" fmla="*/ 464019 h 758743"/>
                <a:gd name="connsiteX1" fmla="*/ 179388 w 179388"/>
                <a:gd name="connsiteY1" fmla="*/ 0 h 758743"/>
                <a:gd name="connsiteX2" fmla="*/ 179387 w 179388"/>
                <a:gd name="connsiteY2" fmla="*/ 377070 h 758743"/>
                <a:gd name="connsiteX3" fmla="*/ 9525 w 179388"/>
                <a:gd name="connsiteY3" fmla="*/ 758743 h 758743"/>
                <a:gd name="connsiteX4" fmla="*/ 0 w 179388"/>
                <a:gd name="connsiteY4" fmla="*/ 464019 h 758743"/>
                <a:gd name="connsiteX0" fmla="*/ 9593 w 188981"/>
                <a:gd name="connsiteY0" fmla="*/ 464019 h 791844"/>
                <a:gd name="connsiteX1" fmla="*/ 188981 w 188981"/>
                <a:gd name="connsiteY1" fmla="*/ 0 h 791844"/>
                <a:gd name="connsiteX2" fmla="*/ 188980 w 188981"/>
                <a:gd name="connsiteY2" fmla="*/ 377070 h 791844"/>
                <a:gd name="connsiteX3" fmla="*/ 68 w 188981"/>
                <a:gd name="connsiteY3" fmla="*/ 791844 h 791844"/>
                <a:gd name="connsiteX4" fmla="*/ 9593 w 188981"/>
                <a:gd name="connsiteY4" fmla="*/ 464019 h 791844"/>
                <a:gd name="connsiteX0" fmla="*/ 0 w 179388"/>
                <a:gd name="connsiteY0" fmla="*/ 464019 h 771984"/>
                <a:gd name="connsiteX1" fmla="*/ 179388 w 179388"/>
                <a:gd name="connsiteY1" fmla="*/ 0 h 771984"/>
                <a:gd name="connsiteX2" fmla="*/ 179387 w 179388"/>
                <a:gd name="connsiteY2" fmla="*/ 377070 h 771984"/>
                <a:gd name="connsiteX3" fmla="*/ 3175 w 179388"/>
                <a:gd name="connsiteY3" fmla="*/ 771984 h 771984"/>
                <a:gd name="connsiteX4" fmla="*/ 0 w 179388"/>
                <a:gd name="connsiteY4" fmla="*/ 464019 h 771984"/>
                <a:gd name="connsiteX0" fmla="*/ 6441 w 185829"/>
                <a:gd name="connsiteY0" fmla="*/ 464019 h 771984"/>
                <a:gd name="connsiteX1" fmla="*/ 185829 w 185829"/>
                <a:gd name="connsiteY1" fmla="*/ 0 h 771984"/>
                <a:gd name="connsiteX2" fmla="*/ 185828 w 185829"/>
                <a:gd name="connsiteY2" fmla="*/ 377070 h 771984"/>
                <a:gd name="connsiteX3" fmla="*/ 91 w 185829"/>
                <a:gd name="connsiteY3" fmla="*/ 771984 h 771984"/>
                <a:gd name="connsiteX4" fmla="*/ 6441 w 185829"/>
                <a:gd name="connsiteY4" fmla="*/ 464019 h 771984"/>
                <a:gd name="connsiteX0" fmla="*/ 306 w 179694"/>
                <a:gd name="connsiteY0" fmla="*/ 464019 h 798465"/>
                <a:gd name="connsiteX1" fmla="*/ 179694 w 179694"/>
                <a:gd name="connsiteY1" fmla="*/ 0 h 798465"/>
                <a:gd name="connsiteX2" fmla="*/ 179693 w 179694"/>
                <a:gd name="connsiteY2" fmla="*/ 377070 h 798465"/>
                <a:gd name="connsiteX3" fmla="*/ 306 w 179694"/>
                <a:gd name="connsiteY3" fmla="*/ 798465 h 798465"/>
                <a:gd name="connsiteX4" fmla="*/ 306 w 179694"/>
                <a:gd name="connsiteY4" fmla="*/ 464019 h 798465"/>
                <a:gd name="connsiteX0" fmla="*/ 306 w 179694"/>
                <a:gd name="connsiteY0" fmla="*/ 464019 h 758744"/>
                <a:gd name="connsiteX1" fmla="*/ 179694 w 179694"/>
                <a:gd name="connsiteY1" fmla="*/ 0 h 758744"/>
                <a:gd name="connsiteX2" fmla="*/ 179693 w 179694"/>
                <a:gd name="connsiteY2" fmla="*/ 377070 h 758744"/>
                <a:gd name="connsiteX3" fmla="*/ 306 w 179694"/>
                <a:gd name="connsiteY3" fmla="*/ 758744 h 758744"/>
                <a:gd name="connsiteX4" fmla="*/ 306 w 179694"/>
                <a:gd name="connsiteY4" fmla="*/ 464019 h 758744"/>
                <a:gd name="connsiteX0" fmla="*/ 3315 w 182703"/>
                <a:gd name="connsiteY0" fmla="*/ 464019 h 798465"/>
                <a:gd name="connsiteX1" fmla="*/ 182703 w 182703"/>
                <a:gd name="connsiteY1" fmla="*/ 0 h 798465"/>
                <a:gd name="connsiteX2" fmla="*/ 182702 w 182703"/>
                <a:gd name="connsiteY2" fmla="*/ 377070 h 798465"/>
                <a:gd name="connsiteX3" fmla="*/ 140 w 182703"/>
                <a:gd name="connsiteY3" fmla="*/ 798465 h 798465"/>
                <a:gd name="connsiteX4" fmla="*/ 3315 w 182703"/>
                <a:gd name="connsiteY4" fmla="*/ 464019 h 798465"/>
                <a:gd name="connsiteX0" fmla="*/ 3315 w 182702"/>
                <a:gd name="connsiteY0" fmla="*/ 424298 h 758744"/>
                <a:gd name="connsiteX1" fmla="*/ 163653 w 182702"/>
                <a:gd name="connsiteY1" fmla="*/ 0 h 758744"/>
                <a:gd name="connsiteX2" fmla="*/ 182702 w 182702"/>
                <a:gd name="connsiteY2" fmla="*/ 337349 h 758744"/>
                <a:gd name="connsiteX3" fmla="*/ 140 w 182702"/>
                <a:gd name="connsiteY3" fmla="*/ 758744 h 758744"/>
                <a:gd name="connsiteX4" fmla="*/ 3315 w 182702"/>
                <a:gd name="connsiteY4" fmla="*/ 424298 h 758744"/>
                <a:gd name="connsiteX0" fmla="*/ 3315 w 182703"/>
                <a:gd name="connsiteY0" fmla="*/ 483879 h 818325"/>
                <a:gd name="connsiteX1" fmla="*/ 182703 w 182703"/>
                <a:gd name="connsiteY1" fmla="*/ 0 h 818325"/>
                <a:gd name="connsiteX2" fmla="*/ 182702 w 182703"/>
                <a:gd name="connsiteY2" fmla="*/ 396930 h 818325"/>
                <a:gd name="connsiteX3" fmla="*/ 140 w 182703"/>
                <a:gd name="connsiteY3" fmla="*/ 818325 h 818325"/>
                <a:gd name="connsiteX4" fmla="*/ 3315 w 182703"/>
                <a:gd name="connsiteY4" fmla="*/ 483879 h 818325"/>
                <a:gd name="connsiteX0" fmla="*/ 3315 w 182702"/>
                <a:gd name="connsiteY0" fmla="*/ 457398 h 791844"/>
                <a:gd name="connsiteX1" fmla="*/ 179528 w 182702"/>
                <a:gd name="connsiteY1" fmla="*/ 0 h 791844"/>
                <a:gd name="connsiteX2" fmla="*/ 182702 w 182702"/>
                <a:gd name="connsiteY2" fmla="*/ 370449 h 791844"/>
                <a:gd name="connsiteX3" fmla="*/ 140 w 182702"/>
                <a:gd name="connsiteY3" fmla="*/ 791844 h 791844"/>
                <a:gd name="connsiteX4" fmla="*/ 3315 w 182702"/>
                <a:gd name="connsiteY4" fmla="*/ 457398 h 791844"/>
                <a:gd name="connsiteX0" fmla="*/ 3315 w 179528"/>
                <a:gd name="connsiteY0" fmla="*/ 457398 h 791844"/>
                <a:gd name="connsiteX1" fmla="*/ 179528 w 179528"/>
                <a:gd name="connsiteY1" fmla="*/ 0 h 791844"/>
                <a:gd name="connsiteX2" fmla="*/ 173177 w 179528"/>
                <a:gd name="connsiteY2" fmla="*/ 377070 h 791844"/>
                <a:gd name="connsiteX3" fmla="*/ 140 w 179528"/>
                <a:gd name="connsiteY3" fmla="*/ 791844 h 791844"/>
                <a:gd name="connsiteX4" fmla="*/ 3315 w 179528"/>
                <a:gd name="connsiteY4" fmla="*/ 457398 h 791844"/>
                <a:gd name="connsiteX0" fmla="*/ 3315 w 173177"/>
                <a:gd name="connsiteY0" fmla="*/ 430918 h 765364"/>
                <a:gd name="connsiteX1" fmla="*/ 170003 w 173177"/>
                <a:gd name="connsiteY1" fmla="*/ 0 h 765364"/>
                <a:gd name="connsiteX2" fmla="*/ 173177 w 173177"/>
                <a:gd name="connsiteY2" fmla="*/ 350590 h 765364"/>
                <a:gd name="connsiteX3" fmla="*/ 140 w 173177"/>
                <a:gd name="connsiteY3" fmla="*/ 765364 h 765364"/>
                <a:gd name="connsiteX4" fmla="*/ 3315 w 173177"/>
                <a:gd name="connsiteY4" fmla="*/ 430918 h 765364"/>
                <a:gd name="connsiteX0" fmla="*/ 3315 w 179528"/>
                <a:gd name="connsiteY0" fmla="*/ 444158 h 778604"/>
                <a:gd name="connsiteX1" fmla="*/ 179528 w 179528"/>
                <a:gd name="connsiteY1" fmla="*/ 0 h 778604"/>
                <a:gd name="connsiteX2" fmla="*/ 173177 w 179528"/>
                <a:gd name="connsiteY2" fmla="*/ 363830 h 778604"/>
                <a:gd name="connsiteX3" fmla="*/ 140 w 179528"/>
                <a:gd name="connsiteY3" fmla="*/ 778604 h 778604"/>
                <a:gd name="connsiteX4" fmla="*/ 3315 w 179528"/>
                <a:gd name="connsiteY4" fmla="*/ 444158 h 778604"/>
                <a:gd name="connsiteX0" fmla="*/ 3315 w 173177"/>
                <a:gd name="connsiteY0" fmla="*/ 430918 h 765364"/>
                <a:gd name="connsiteX1" fmla="*/ 170003 w 173177"/>
                <a:gd name="connsiteY1" fmla="*/ 0 h 765364"/>
                <a:gd name="connsiteX2" fmla="*/ 173177 w 173177"/>
                <a:gd name="connsiteY2" fmla="*/ 350590 h 765364"/>
                <a:gd name="connsiteX3" fmla="*/ 140 w 173177"/>
                <a:gd name="connsiteY3" fmla="*/ 765364 h 765364"/>
                <a:gd name="connsiteX4" fmla="*/ 3315 w 173177"/>
                <a:gd name="connsiteY4" fmla="*/ 430918 h 765364"/>
                <a:gd name="connsiteX0" fmla="*/ 3315 w 173177"/>
                <a:gd name="connsiteY0" fmla="*/ 450778 h 785224"/>
                <a:gd name="connsiteX1" fmla="*/ 170003 w 173177"/>
                <a:gd name="connsiteY1" fmla="*/ 0 h 785224"/>
                <a:gd name="connsiteX2" fmla="*/ 173177 w 173177"/>
                <a:gd name="connsiteY2" fmla="*/ 370450 h 785224"/>
                <a:gd name="connsiteX3" fmla="*/ 140 w 173177"/>
                <a:gd name="connsiteY3" fmla="*/ 785224 h 785224"/>
                <a:gd name="connsiteX4" fmla="*/ 3315 w 173177"/>
                <a:gd name="connsiteY4" fmla="*/ 450778 h 785224"/>
                <a:gd name="connsiteX0" fmla="*/ 3315 w 173177"/>
                <a:gd name="connsiteY0" fmla="*/ 450778 h 785224"/>
                <a:gd name="connsiteX1" fmla="*/ 170003 w 173177"/>
                <a:gd name="connsiteY1" fmla="*/ 0 h 785224"/>
                <a:gd name="connsiteX2" fmla="*/ 173177 w 173177"/>
                <a:gd name="connsiteY2" fmla="*/ 370450 h 785224"/>
                <a:gd name="connsiteX3" fmla="*/ 140 w 173177"/>
                <a:gd name="connsiteY3" fmla="*/ 785224 h 785224"/>
                <a:gd name="connsiteX4" fmla="*/ 3315 w 173177"/>
                <a:gd name="connsiteY4" fmla="*/ 450778 h 785224"/>
                <a:gd name="connsiteX0" fmla="*/ 3315 w 170003"/>
                <a:gd name="connsiteY0" fmla="*/ 450778 h 785224"/>
                <a:gd name="connsiteX1" fmla="*/ 170003 w 170003"/>
                <a:gd name="connsiteY1" fmla="*/ 0 h 785224"/>
                <a:gd name="connsiteX2" fmla="*/ 160477 w 170003"/>
                <a:gd name="connsiteY2" fmla="*/ 363830 h 785224"/>
                <a:gd name="connsiteX3" fmla="*/ 140 w 170003"/>
                <a:gd name="connsiteY3" fmla="*/ 785224 h 785224"/>
                <a:gd name="connsiteX4" fmla="*/ 3315 w 170003"/>
                <a:gd name="connsiteY4" fmla="*/ 450778 h 785224"/>
                <a:gd name="connsiteX0" fmla="*/ 3315 w 170003"/>
                <a:gd name="connsiteY0" fmla="*/ 450778 h 785224"/>
                <a:gd name="connsiteX1" fmla="*/ 170003 w 170003"/>
                <a:gd name="connsiteY1" fmla="*/ 0 h 785224"/>
                <a:gd name="connsiteX2" fmla="*/ 170002 w 170003"/>
                <a:gd name="connsiteY2" fmla="*/ 350589 h 785224"/>
                <a:gd name="connsiteX3" fmla="*/ 140 w 170003"/>
                <a:gd name="connsiteY3" fmla="*/ 785224 h 785224"/>
                <a:gd name="connsiteX4" fmla="*/ 3315 w 170003"/>
                <a:gd name="connsiteY4" fmla="*/ 450778 h 785224"/>
                <a:gd name="connsiteX0" fmla="*/ 0 w 179388"/>
                <a:gd name="connsiteY0" fmla="*/ 437537 h 785224"/>
                <a:gd name="connsiteX1" fmla="*/ 179388 w 179388"/>
                <a:gd name="connsiteY1" fmla="*/ 0 h 785224"/>
                <a:gd name="connsiteX2" fmla="*/ 179387 w 179388"/>
                <a:gd name="connsiteY2" fmla="*/ 350589 h 785224"/>
                <a:gd name="connsiteX3" fmla="*/ 9525 w 179388"/>
                <a:gd name="connsiteY3" fmla="*/ 785224 h 785224"/>
                <a:gd name="connsiteX4" fmla="*/ 0 w 179388"/>
                <a:gd name="connsiteY4" fmla="*/ 437537 h 785224"/>
                <a:gd name="connsiteX0" fmla="*/ 3315 w 182703"/>
                <a:gd name="connsiteY0" fmla="*/ 437537 h 785224"/>
                <a:gd name="connsiteX1" fmla="*/ 182703 w 182703"/>
                <a:gd name="connsiteY1" fmla="*/ 0 h 785224"/>
                <a:gd name="connsiteX2" fmla="*/ 182702 w 182703"/>
                <a:gd name="connsiteY2" fmla="*/ 350589 h 785224"/>
                <a:gd name="connsiteX3" fmla="*/ 140 w 182703"/>
                <a:gd name="connsiteY3" fmla="*/ 785224 h 785224"/>
                <a:gd name="connsiteX4" fmla="*/ 3315 w 182703"/>
                <a:gd name="connsiteY4" fmla="*/ 437537 h 785224"/>
                <a:gd name="connsiteX0" fmla="*/ 3315 w 182703"/>
                <a:gd name="connsiteY0" fmla="*/ 437537 h 785224"/>
                <a:gd name="connsiteX1" fmla="*/ 182703 w 182703"/>
                <a:gd name="connsiteY1" fmla="*/ 0 h 785224"/>
                <a:gd name="connsiteX2" fmla="*/ 180077 w 182703"/>
                <a:gd name="connsiteY2" fmla="*/ 316361 h 785224"/>
                <a:gd name="connsiteX3" fmla="*/ 140 w 182703"/>
                <a:gd name="connsiteY3" fmla="*/ 785224 h 785224"/>
                <a:gd name="connsiteX4" fmla="*/ 3315 w 182703"/>
                <a:gd name="connsiteY4" fmla="*/ 437537 h 785224"/>
                <a:gd name="connsiteX0" fmla="*/ 3315 w 180077"/>
                <a:gd name="connsiteY0" fmla="*/ 443241 h 790928"/>
                <a:gd name="connsiteX1" fmla="*/ 172203 w 180077"/>
                <a:gd name="connsiteY1" fmla="*/ 0 h 790928"/>
                <a:gd name="connsiteX2" fmla="*/ 180077 w 180077"/>
                <a:gd name="connsiteY2" fmla="*/ 322065 h 790928"/>
                <a:gd name="connsiteX3" fmla="*/ 140 w 180077"/>
                <a:gd name="connsiteY3" fmla="*/ 790928 h 790928"/>
                <a:gd name="connsiteX4" fmla="*/ 3315 w 180077"/>
                <a:gd name="connsiteY4" fmla="*/ 443241 h 790928"/>
                <a:gd name="connsiteX0" fmla="*/ 3315 w 172203"/>
                <a:gd name="connsiteY0" fmla="*/ 443241 h 790928"/>
                <a:gd name="connsiteX1" fmla="*/ 172203 w 172203"/>
                <a:gd name="connsiteY1" fmla="*/ 0 h 790928"/>
                <a:gd name="connsiteX2" fmla="*/ 169577 w 172203"/>
                <a:gd name="connsiteY2" fmla="*/ 333476 h 790928"/>
                <a:gd name="connsiteX3" fmla="*/ 140 w 172203"/>
                <a:gd name="connsiteY3" fmla="*/ 790928 h 790928"/>
                <a:gd name="connsiteX4" fmla="*/ 3315 w 172203"/>
                <a:gd name="connsiteY4" fmla="*/ 443241 h 790928"/>
                <a:gd name="connsiteX0" fmla="*/ 0 w 174138"/>
                <a:gd name="connsiteY0" fmla="*/ 443240 h 790928"/>
                <a:gd name="connsiteX1" fmla="*/ 174138 w 174138"/>
                <a:gd name="connsiteY1" fmla="*/ 0 h 790928"/>
                <a:gd name="connsiteX2" fmla="*/ 171512 w 174138"/>
                <a:gd name="connsiteY2" fmla="*/ 333476 h 790928"/>
                <a:gd name="connsiteX3" fmla="*/ 2075 w 174138"/>
                <a:gd name="connsiteY3" fmla="*/ 790928 h 790928"/>
                <a:gd name="connsiteX4" fmla="*/ 0 w 174138"/>
                <a:gd name="connsiteY4" fmla="*/ 443240 h 790928"/>
                <a:gd name="connsiteX0" fmla="*/ 0 w 171512"/>
                <a:gd name="connsiteY0" fmla="*/ 414713 h 762401"/>
                <a:gd name="connsiteX1" fmla="*/ 168889 w 171512"/>
                <a:gd name="connsiteY1" fmla="*/ 0 h 762401"/>
                <a:gd name="connsiteX2" fmla="*/ 171512 w 171512"/>
                <a:gd name="connsiteY2" fmla="*/ 304949 h 762401"/>
                <a:gd name="connsiteX3" fmla="*/ 2075 w 171512"/>
                <a:gd name="connsiteY3" fmla="*/ 762401 h 762401"/>
                <a:gd name="connsiteX4" fmla="*/ 0 w 171512"/>
                <a:gd name="connsiteY4" fmla="*/ 414713 h 762401"/>
                <a:gd name="connsiteX0" fmla="*/ 0 w 171512"/>
                <a:gd name="connsiteY0" fmla="*/ 374777 h 762401"/>
                <a:gd name="connsiteX1" fmla="*/ 168889 w 171512"/>
                <a:gd name="connsiteY1" fmla="*/ 0 h 762401"/>
                <a:gd name="connsiteX2" fmla="*/ 171512 w 171512"/>
                <a:gd name="connsiteY2" fmla="*/ 304949 h 762401"/>
                <a:gd name="connsiteX3" fmla="*/ 2075 w 171512"/>
                <a:gd name="connsiteY3" fmla="*/ 762401 h 762401"/>
                <a:gd name="connsiteX4" fmla="*/ 0 w 171512"/>
                <a:gd name="connsiteY4" fmla="*/ 374777 h 762401"/>
                <a:gd name="connsiteX0" fmla="*/ 802 w 172314"/>
                <a:gd name="connsiteY0" fmla="*/ 374777 h 750990"/>
                <a:gd name="connsiteX1" fmla="*/ 169691 w 172314"/>
                <a:gd name="connsiteY1" fmla="*/ 0 h 750990"/>
                <a:gd name="connsiteX2" fmla="*/ 172314 w 172314"/>
                <a:gd name="connsiteY2" fmla="*/ 304949 h 750990"/>
                <a:gd name="connsiteX3" fmla="*/ 252 w 172314"/>
                <a:gd name="connsiteY3" fmla="*/ 750990 h 750990"/>
                <a:gd name="connsiteX4" fmla="*/ 802 w 172314"/>
                <a:gd name="connsiteY4" fmla="*/ 374777 h 750990"/>
                <a:gd name="connsiteX0" fmla="*/ 803 w 169692"/>
                <a:gd name="connsiteY0" fmla="*/ 374777 h 750990"/>
                <a:gd name="connsiteX1" fmla="*/ 169692 w 169692"/>
                <a:gd name="connsiteY1" fmla="*/ 0 h 750990"/>
                <a:gd name="connsiteX2" fmla="*/ 167066 w 169692"/>
                <a:gd name="connsiteY2" fmla="*/ 316361 h 750990"/>
                <a:gd name="connsiteX3" fmla="*/ 253 w 169692"/>
                <a:gd name="connsiteY3" fmla="*/ 750990 h 750990"/>
                <a:gd name="connsiteX4" fmla="*/ 803 w 169692"/>
                <a:gd name="connsiteY4" fmla="*/ 374777 h 750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92" h="750990">
                  <a:moveTo>
                    <a:pt x="803" y="374777"/>
                  </a:moveTo>
                  <a:lnTo>
                    <a:pt x="169692" y="0"/>
                  </a:lnTo>
                  <a:cubicBezTo>
                    <a:pt x="169692" y="196305"/>
                    <a:pt x="167066" y="120056"/>
                    <a:pt x="167066" y="316361"/>
                  </a:cubicBezTo>
                  <a:lnTo>
                    <a:pt x="253" y="750990"/>
                  </a:lnTo>
                  <a:cubicBezTo>
                    <a:pt x="-805" y="663783"/>
                    <a:pt x="1861" y="461984"/>
                    <a:pt x="803" y="374777"/>
                  </a:cubicBezTo>
                  <a:close/>
                </a:path>
              </a:pathLst>
            </a:custGeom>
            <a:solidFill>
              <a:srgbClr val="FF9933"/>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1199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82BE57FF-90F9-48E6-ADA3-F3983F7F2D24}"/>
              </a:ext>
            </a:extLst>
          </p:cNvPr>
          <p:cNvSpPr/>
          <p:nvPr/>
        </p:nvSpPr>
        <p:spPr>
          <a:xfrm>
            <a:off x="426125" y="1131104"/>
            <a:ext cx="6062810" cy="1569660"/>
          </a:xfrm>
          <a:prstGeom prst="rect">
            <a:avLst/>
          </a:prstGeom>
        </p:spPr>
        <p:txBody>
          <a:bodyPr wrap="square">
            <a:spAutoFit/>
          </a:bodyPr>
          <a:lstStyle/>
          <a:p>
            <a:r>
              <a:rPr lang="en-US" altLang="zh-CN" sz="2400" dirty="0">
                <a:latin typeface="微软雅黑 Light" panose="020B0502040204020203" pitchFamily="34" charset="-122"/>
                <a:ea typeface="微软雅黑 Light" panose="020B0502040204020203" pitchFamily="34" charset="-122"/>
              </a:rPr>
              <a:t>Motivation:</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Randomly select and update events in simulation.</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Linear scanning scales O(N). </a:t>
            </a:r>
            <a:endParaRPr lang="zh-CN" altLang="en-US" sz="2400" dirty="0">
              <a:latin typeface="微软雅黑 Light" panose="020B0502040204020203" pitchFamily="34" charset="-122"/>
              <a:ea typeface="微软雅黑 Light" panose="020B0502040204020203" pitchFamily="34" charset="-122"/>
            </a:endParaRPr>
          </a:p>
        </p:txBody>
      </p:sp>
      <p:sp>
        <p:nvSpPr>
          <p:cNvPr id="23" name="矩形 22">
            <a:extLst>
              <a:ext uri="{FF2B5EF4-FFF2-40B4-BE49-F238E27FC236}">
                <a16:creationId xmlns:a16="http://schemas.microsoft.com/office/drawing/2014/main" id="{DE972FCD-2B2C-465E-93FB-228226CFB735}"/>
              </a:ext>
            </a:extLst>
          </p:cNvPr>
          <p:cNvSpPr/>
          <p:nvPr/>
        </p:nvSpPr>
        <p:spPr>
          <a:xfrm>
            <a:off x="426125" y="336636"/>
            <a:ext cx="8497538" cy="646331"/>
          </a:xfrm>
          <a:prstGeom prst="rect">
            <a:avLst/>
          </a:prstGeom>
        </p:spPr>
        <p:txBody>
          <a:bodyPr wrap="square">
            <a:spAutoFit/>
          </a:bodyPr>
          <a:lstStyle/>
          <a:p>
            <a:r>
              <a:rPr lang="en-US" altLang="zh-CN" sz="3600" b="1" dirty="0">
                <a:solidFill>
                  <a:schemeClr val="tx1">
                    <a:lumMod val="95000"/>
                    <a:lumOff val="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GROUP REACTION STRATEGY</a:t>
            </a:r>
            <a:endParaRPr lang="zh-CN" altLang="en-US" sz="3600" b="1" dirty="0">
              <a:latin typeface="微软雅黑 Light" panose="020B0502040204020203" pitchFamily="34" charset="-122"/>
              <a:ea typeface="微软雅黑 Light" panose="020B0502040204020203" pitchFamily="34" charset="-122"/>
            </a:endParaRPr>
          </a:p>
        </p:txBody>
      </p:sp>
      <p:cxnSp>
        <p:nvCxnSpPr>
          <p:cNvPr id="8" name="直接连接符 7">
            <a:extLst>
              <a:ext uri="{FF2B5EF4-FFF2-40B4-BE49-F238E27FC236}">
                <a16:creationId xmlns:a16="http://schemas.microsoft.com/office/drawing/2014/main" id="{F9ACB4C9-FA18-40AE-B851-F7CA10001396}"/>
              </a:ext>
            </a:extLst>
          </p:cNvPr>
          <p:cNvCxnSpPr>
            <a:cxnSpLocks/>
          </p:cNvCxnSpPr>
          <p:nvPr/>
        </p:nvCxnSpPr>
        <p:spPr>
          <a:xfrm>
            <a:off x="506207" y="982967"/>
            <a:ext cx="667840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9CB6C88-2569-4CB3-AB6F-03AA1D5C6361}"/>
              </a:ext>
            </a:extLst>
          </p:cNvPr>
          <p:cNvSpPr txBox="1"/>
          <p:nvPr/>
        </p:nvSpPr>
        <p:spPr>
          <a:xfrm>
            <a:off x="9540888" y="128184"/>
            <a:ext cx="2578769" cy="461665"/>
          </a:xfrm>
          <a:prstGeom prst="rect">
            <a:avLst/>
          </a:prstGeom>
          <a:noFill/>
        </p:spPr>
        <p:txBody>
          <a:bodyPr wrap="square" rtlCol="0">
            <a:spAutoFit/>
          </a:bodyPr>
          <a:lstStyle/>
          <a:p>
            <a:r>
              <a:rPr lang="en-US" altLang="zh-CN" sz="2400" b="1" dirty="0">
                <a:solidFill>
                  <a:schemeClr val="bg2">
                    <a:lumMod val="25000"/>
                  </a:schemeClr>
                </a:solidFill>
                <a:latin typeface="微软雅黑" panose="020B0503020204020204" pitchFamily="34" charset="-122"/>
                <a:ea typeface="微软雅黑" panose="020B0503020204020204" pitchFamily="34" charset="-122"/>
              </a:rPr>
              <a:t>OPTIMIZATION</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2" name="图形 51">
            <a:extLst>
              <a:ext uri="{FF2B5EF4-FFF2-40B4-BE49-F238E27FC236}">
                <a16:creationId xmlns:a16="http://schemas.microsoft.com/office/drawing/2014/main" id="{196BFC97-3EF1-4C28-B464-0A189B446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650" y="7082"/>
            <a:ext cx="482953" cy="482953"/>
          </a:xfrm>
          <a:prstGeom prst="rect">
            <a:avLst/>
          </a:prstGeom>
        </p:spPr>
      </p:pic>
      <p:pic>
        <p:nvPicPr>
          <p:cNvPr id="53" name="图形 52">
            <a:extLst>
              <a:ext uri="{FF2B5EF4-FFF2-40B4-BE49-F238E27FC236}">
                <a16:creationId xmlns:a16="http://schemas.microsoft.com/office/drawing/2014/main" id="{5F560E82-23AC-4CD7-A686-3EAD910A4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695418" y="138389"/>
            <a:ext cx="482953" cy="482953"/>
          </a:xfrm>
          <a:prstGeom prst="rect">
            <a:avLst/>
          </a:prstGeom>
        </p:spPr>
      </p:pic>
      <p:sp>
        <p:nvSpPr>
          <p:cNvPr id="113" name="矩形 112">
            <a:extLst>
              <a:ext uri="{FF2B5EF4-FFF2-40B4-BE49-F238E27FC236}">
                <a16:creationId xmlns:a16="http://schemas.microsoft.com/office/drawing/2014/main" id="{CDBFF23B-BDEB-47E9-80ED-3878A55CCE41}"/>
              </a:ext>
            </a:extLst>
          </p:cNvPr>
          <p:cNvSpPr/>
          <p:nvPr/>
        </p:nvSpPr>
        <p:spPr>
          <a:xfrm>
            <a:off x="426126" y="2857028"/>
            <a:ext cx="6113900" cy="2308324"/>
          </a:xfrm>
          <a:prstGeom prst="rect">
            <a:avLst/>
          </a:prstGeom>
        </p:spPr>
        <p:txBody>
          <a:bodyPr wrap="square">
            <a:spAutoFit/>
          </a:bodyPr>
          <a:lstStyle/>
          <a:p>
            <a:r>
              <a:rPr lang="en-US" altLang="zh-CN" sz="2400" dirty="0">
                <a:latin typeface="微软雅黑 Light" panose="020B0502040204020203" pitchFamily="34" charset="-122"/>
                <a:ea typeface="微软雅黑 Light" panose="020B0502040204020203" pitchFamily="34" charset="-122"/>
              </a:rPr>
              <a:t>Group reaction strategy : </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N propensities are grouped into G groups.</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A group G</a:t>
            </a:r>
            <a:r>
              <a:rPr lang="en-US" altLang="zh-CN" sz="2400" baseline="-25000" dirty="0">
                <a:latin typeface="微软雅黑 Light" panose="020B0502040204020203" pitchFamily="34" charset="-122"/>
                <a:ea typeface="微软雅黑 Light" panose="020B0502040204020203" pitchFamily="34" charset="-122"/>
              </a:rPr>
              <a:t>s</a:t>
            </a:r>
            <a:r>
              <a:rPr lang="en-US" altLang="zh-CN" sz="2400" dirty="0">
                <a:latin typeface="微软雅黑 Light" panose="020B0502040204020203" pitchFamily="34" charset="-122"/>
                <a:ea typeface="微软雅黑 Light" panose="020B0502040204020203" pitchFamily="34" charset="-122"/>
              </a:rPr>
              <a:t> is chosen randomly.</a:t>
            </a: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Pick </a:t>
            </a:r>
            <a:r>
              <a:rPr lang="en-US" altLang="zh-CN" sz="2400" dirty="0" err="1">
                <a:latin typeface="微软雅黑 Light" panose="020B0502040204020203" pitchFamily="34" charset="-122"/>
                <a:ea typeface="微软雅黑 Light" panose="020B0502040204020203" pitchFamily="34" charset="-122"/>
              </a:rPr>
              <a:t>i</a:t>
            </a:r>
            <a:r>
              <a:rPr lang="en-US" altLang="zh-CN" sz="2400" dirty="0">
                <a:latin typeface="微软雅黑 Light" panose="020B0502040204020203" pitchFamily="34" charset="-122"/>
                <a:ea typeface="微软雅黑 Light" panose="020B0502040204020203" pitchFamily="34" charset="-122"/>
              </a:rPr>
              <a:t> from 1 to </a:t>
            </a:r>
            <a:r>
              <a:rPr lang="en-US" altLang="zh-CN" sz="2400" dirty="0" err="1">
                <a:latin typeface="微软雅黑 Light" panose="020B0502040204020203" pitchFamily="34" charset="-122"/>
                <a:ea typeface="微软雅黑 Light" panose="020B0502040204020203" pitchFamily="34" charset="-122"/>
              </a:rPr>
              <a:t>N</a:t>
            </a:r>
            <a:r>
              <a:rPr lang="en-US" altLang="zh-CN" sz="2400" baseline="-25000" dirty="0" err="1">
                <a:latin typeface="微软雅黑 Light" panose="020B0502040204020203" pitchFamily="34" charset="-122"/>
                <a:ea typeface="微软雅黑 Light" panose="020B0502040204020203" pitchFamily="34" charset="-122"/>
              </a:rPr>
              <a:t>local</a:t>
            </a:r>
            <a:r>
              <a:rPr lang="en-US" altLang="zh-CN" sz="2400" dirty="0">
                <a:latin typeface="微软雅黑 Light" panose="020B0502040204020203" pitchFamily="34" charset="-122"/>
                <a:ea typeface="微软雅黑 Light" panose="020B0502040204020203" pitchFamily="34" charset="-122"/>
              </a:rPr>
              <a:t> , r from 0 to </a:t>
            </a:r>
            <a:r>
              <a:rPr lang="en-US" altLang="zh-CN" sz="2400" dirty="0" err="1">
                <a:latin typeface="微软雅黑 Light" panose="020B0502040204020203" pitchFamily="34" charset="-122"/>
                <a:ea typeface="微软雅黑 Light" panose="020B0502040204020203" pitchFamily="34" charset="-122"/>
              </a:rPr>
              <a:t>p</a:t>
            </a:r>
            <a:r>
              <a:rPr lang="en-US" altLang="zh-CN" sz="2400" baseline="-25000" dirty="0" err="1">
                <a:latin typeface="微软雅黑 Light" panose="020B0502040204020203" pitchFamily="34" charset="-122"/>
                <a:ea typeface="微软雅黑 Light" panose="020B0502040204020203" pitchFamily="34" charset="-122"/>
              </a:rPr>
              <a:t>localmax</a:t>
            </a:r>
            <a:r>
              <a:rPr lang="en-US" altLang="zh-CN" sz="2400" dirty="0">
                <a:latin typeface="微软雅黑 Light" panose="020B0502040204020203" pitchFamily="34" charset="-122"/>
                <a:ea typeface="微软雅黑 Light" panose="020B0502040204020203" pitchFamily="34" charset="-122"/>
              </a:rPr>
              <a:t>.</a:t>
            </a:r>
            <a:endParaRPr lang="en-US" altLang="zh-CN" sz="2400" baseline="-25000" dirty="0">
              <a:latin typeface="微软雅黑 Light" panose="020B0502040204020203" pitchFamily="34" charset="-122"/>
              <a:ea typeface="微软雅黑 Light" panose="020B0502040204020203" pitchFamily="34" charset="-122"/>
            </a:endParaRPr>
          </a:p>
          <a:p>
            <a:pPr marL="285750" indent="-285750">
              <a:buFont typeface="微软雅黑 Light" panose="020B0502040204020203" pitchFamily="34" charset="-122"/>
              <a:buChar char="─"/>
            </a:pPr>
            <a:r>
              <a:rPr lang="en-US" altLang="zh-CN" sz="2400" dirty="0">
                <a:latin typeface="微软雅黑 Light" panose="020B0502040204020203" pitchFamily="34" charset="-122"/>
                <a:ea typeface="微软雅黑 Light" panose="020B0502040204020203" pitchFamily="34" charset="-122"/>
              </a:rPr>
              <a:t>If p</a:t>
            </a:r>
            <a:r>
              <a:rPr lang="en-US" altLang="zh-CN" sz="2400" baseline="-25000" dirty="0">
                <a:latin typeface="微软雅黑 Light" panose="020B0502040204020203" pitchFamily="34" charset="-122"/>
                <a:ea typeface="微软雅黑 Light" panose="020B0502040204020203" pitchFamily="34" charset="-122"/>
              </a:rPr>
              <a:t>i</a:t>
            </a:r>
            <a:r>
              <a:rPr lang="en-US" altLang="zh-CN" sz="2400" dirty="0">
                <a:latin typeface="微软雅黑 Light" panose="020B0502040204020203" pitchFamily="34" charset="-122"/>
                <a:ea typeface="微软雅黑 Light" panose="020B0502040204020203" pitchFamily="34" charset="-122"/>
              </a:rPr>
              <a:t>&lt;r, reject; </a:t>
            </a:r>
            <a:r>
              <a:rPr lang="en-US" altLang="zh-CN" sz="2400" dirty="0" err="1">
                <a:latin typeface="微软雅黑 Light" panose="020B0502040204020203" pitchFamily="34" charset="-122"/>
                <a:ea typeface="微软雅黑 Light" panose="020B0502040204020203" pitchFamily="34" charset="-122"/>
              </a:rPr>
              <a:t>p</a:t>
            </a:r>
            <a:r>
              <a:rPr lang="en-US" altLang="zh-CN" sz="2400" baseline="-25000" dirty="0" err="1">
                <a:latin typeface="微软雅黑 Light" panose="020B0502040204020203" pitchFamily="34" charset="-122"/>
                <a:ea typeface="微软雅黑 Light" panose="020B0502040204020203" pitchFamily="34" charset="-122"/>
              </a:rPr>
              <a:t>i</a:t>
            </a:r>
            <a:r>
              <a:rPr lang="en-US" altLang="zh-CN" sz="2400" dirty="0" err="1">
                <a:latin typeface="微软雅黑 Light" panose="020B0502040204020203" pitchFamily="34" charset="-122"/>
                <a:ea typeface="微软雅黑 Light" panose="020B0502040204020203" pitchFamily="34" charset="-122"/>
              </a:rPr>
              <a:t>≥r</a:t>
            </a:r>
            <a:r>
              <a:rPr lang="en-US" altLang="zh-CN" sz="2400" dirty="0">
                <a:latin typeface="微软雅黑 Light" panose="020B0502040204020203" pitchFamily="34" charset="-122"/>
                <a:ea typeface="微软雅黑 Light" panose="020B0502040204020203" pitchFamily="34" charset="-122"/>
              </a:rPr>
              <a:t>, accept.</a:t>
            </a:r>
            <a:endParaRPr lang="zh-CN" altLang="en-US" sz="2400" dirty="0">
              <a:latin typeface="微软雅黑 Light" panose="020B0502040204020203" pitchFamily="34" charset="-122"/>
              <a:ea typeface="微软雅黑 Light" panose="020B0502040204020203" pitchFamily="34" charset="-122"/>
            </a:endParaRPr>
          </a:p>
        </p:txBody>
      </p:sp>
      <p:grpSp>
        <p:nvGrpSpPr>
          <p:cNvPr id="4" name="组合 3">
            <a:extLst>
              <a:ext uri="{FF2B5EF4-FFF2-40B4-BE49-F238E27FC236}">
                <a16:creationId xmlns:a16="http://schemas.microsoft.com/office/drawing/2014/main" id="{133D2AAB-FFF6-42C0-A45C-AC4DC43E1AF3}"/>
              </a:ext>
            </a:extLst>
          </p:cNvPr>
          <p:cNvGrpSpPr/>
          <p:nvPr/>
        </p:nvGrpSpPr>
        <p:grpSpPr>
          <a:xfrm>
            <a:off x="6249729" y="1672397"/>
            <a:ext cx="5557534" cy="3277151"/>
            <a:chOff x="5085038" y="2129154"/>
            <a:chExt cx="6677683" cy="4199863"/>
          </a:xfrm>
        </p:grpSpPr>
        <p:sp>
          <p:nvSpPr>
            <p:cNvPr id="316" name="矩形 315">
              <a:extLst>
                <a:ext uri="{FF2B5EF4-FFF2-40B4-BE49-F238E27FC236}">
                  <a16:creationId xmlns:a16="http://schemas.microsoft.com/office/drawing/2014/main" id="{8FEA5FF7-6354-48AF-968D-3AA946D484C4}"/>
                </a:ext>
              </a:extLst>
            </p:cNvPr>
            <p:cNvSpPr/>
            <p:nvPr/>
          </p:nvSpPr>
          <p:spPr>
            <a:xfrm>
              <a:off x="5856320" y="2358097"/>
              <a:ext cx="5839098" cy="3437272"/>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7" name="矩形 316">
              <a:extLst>
                <a:ext uri="{FF2B5EF4-FFF2-40B4-BE49-F238E27FC236}">
                  <a16:creationId xmlns:a16="http://schemas.microsoft.com/office/drawing/2014/main" id="{2F2D1DCB-F6A5-48F3-AB79-897E436F2B04}"/>
                </a:ext>
              </a:extLst>
            </p:cNvPr>
            <p:cNvSpPr/>
            <p:nvPr/>
          </p:nvSpPr>
          <p:spPr>
            <a:xfrm>
              <a:off x="5856320" y="5365710"/>
              <a:ext cx="5839098" cy="429659"/>
            </a:xfrm>
            <a:prstGeom prst="rect">
              <a:avLst/>
            </a:prstGeom>
            <a:noFill/>
            <a:ln w="127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8" name="矩形 317">
              <a:extLst>
                <a:ext uri="{FF2B5EF4-FFF2-40B4-BE49-F238E27FC236}">
                  <a16:creationId xmlns:a16="http://schemas.microsoft.com/office/drawing/2014/main" id="{E3E66AD4-CB80-4FC6-A7DD-0ADFB331DA5E}"/>
                </a:ext>
              </a:extLst>
            </p:cNvPr>
            <p:cNvSpPr/>
            <p:nvPr/>
          </p:nvSpPr>
          <p:spPr>
            <a:xfrm>
              <a:off x="5856320" y="4936051"/>
              <a:ext cx="5839098" cy="429659"/>
            </a:xfrm>
            <a:prstGeom prst="rect">
              <a:avLst/>
            </a:prstGeom>
            <a:noFill/>
            <a:ln w="127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矩形 318">
              <a:extLst>
                <a:ext uri="{FF2B5EF4-FFF2-40B4-BE49-F238E27FC236}">
                  <a16:creationId xmlns:a16="http://schemas.microsoft.com/office/drawing/2014/main" id="{740965F1-1B5E-4936-9286-BD9A571B4988}"/>
                </a:ext>
              </a:extLst>
            </p:cNvPr>
            <p:cNvSpPr/>
            <p:nvPr/>
          </p:nvSpPr>
          <p:spPr>
            <a:xfrm>
              <a:off x="5856320" y="4506392"/>
              <a:ext cx="5839098" cy="429659"/>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0" name="矩形 319">
              <a:extLst>
                <a:ext uri="{FF2B5EF4-FFF2-40B4-BE49-F238E27FC236}">
                  <a16:creationId xmlns:a16="http://schemas.microsoft.com/office/drawing/2014/main" id="{E69DF87D-D475-43D0-ACD4-8FDA09A8F0EC}"/>
                </a:ext>
              </a:extLst>
            </p:cNvPr>
            <p:cNvSpPr/>
            <p:nvPr/>
          </p:nvSpPr>
          <p:spPr>
            <a:xfrm>
              <a:off x="5856320" y="4076733"/>
              <a:ext cx="5839098" cy="429659"/>
            </a:xfrm>
            <a:prstGeom prst="rect">
              <a:avLst/>
            </a:prstGeom>
            <a:noFill/>
            <a:ln w="127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1" name="矩形 320">
              <a:extLst>
                <a:ext uri="{FF2B5EF4-FFF2-40B4-BE49-F238E27FC236}">
                  <a16:creationId xmlns:a16="http://schemas.microsoft.com/office/drawing/2014/main" id="{BB260142-F047-4BEB-8C57-7A19C09FCF1F}"/>
                </a:ext>
              </a:extLst>
            </p:cNvPr>
            <p:cNvSpPr/>
            <p:nvPr/>
          </p:nvSpPr>
          <p:spPr>
            <a:xfrm>
              <a:off x="5856320" y="3647074"/>
              <a:ext cx="5839098" cy="429659"/>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2" name="矩形 321">
              <a:extLst>
                <a:ext uri="{FF2B5EF4-FFF2-40B4-BE49-F238E27FC236}">
                  <a16:creationId xmlns:a16="http://schemas.microsoft.com/office/drawing/2014/main" id="{8AF77A09-3778-4CE7-9C95-7788C9D48413}"/>
                </a:ext>
              </a:extLst>
            </p:cNvPr>
            <p:cNvSpPr/>
            <p:nvPr/>
          </p:nvSpPr>
          <p:spPr>
            <a:xfrm>
              <a:off x="5856320" y="3217415"/>
              <a:ext cx="5839098" cy="429659"/>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3" name="矩形 322">
              <a:extLst>
                <a:ext uri="{FF2B5EF4-FFF2-40B4-BE49-F238E27FC236}">
                  <a16:creationId xmlns:a16="http://schemas.microsoft.com/office/drawing/2014/main" id="{3ECCA18F-0808-4A99-8189-1E34300CB7BC}"/>
                </a:ext>
              </a:extLst>
            </p:cNvPr>
            <p:cNvSpPr/>
            <p:nvPr/>
          </p:nvSpPr>
          <p:spPr>
            <a:xfrm>
              <a:off x="5856320" y="2787756"/>
              <a:ext cx="5839098" cy="429659"/>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4" name="矩形 323">
              <a:extLst>
                <a:ext uri="{FF2B5EF4-FFF2-40B4-BE49-F238E27FC236}">
                  <a16:creationId xmlns:a16="http://schemas.microsoft.com/office/drawing/2014/main" id="{45C4CFF7-5762-4E6E-8FF9-4AC6CB640B9F}"/>
                </a:ext>
              </a:extLst>
            </p:cNvPr>
            <p:cNvSpPr/>
            <p:nvPr/>
          </p:nvSpPr>
          <p:spPr>
            <a:xfrm>
              <a:off x="5856320" y="2358097"/>
              <a:ext cx="5839098" cy="429659"/>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5" name="矩形 324">
              <a:extLst>
                <a:ext uri="{FF2B5EF4-FFF2-40B4-BE49-F238E27FC236}">
                  <a16:creationId xmlns:a16="http://schemas.microsoft.com/office/drawing/2014/main" id="{FAF7C95E-3152-43DA-94DB-D21C9C86056A}"/>
                </a:ext>
              </a:extLst>
            </p:cNvPr>
            <p:cNvSpPr/>
            <p:nvPr/>
          </p:nvSpPr>
          <p:spPr>
            <a:xfrm>
              <a:off x="5856320" y="5365710"/>
              <a:ext cx="529026" cy="429659"/>
            </a:xfrm>
            <a:prstGeom prst="rect">
              <a:avLst/>
            </a:prstGeom>
            <a:solidFill>
              <a:srgbClr val="9F544D"/>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6" name="矩形 325">
              <a:extLst>
                <a:ext uri="{FF2B5EF4-FFF2-40B4-BE49-F238E27FC236}">
                  <a16:creationId xmlns:a16="http://schemas.microsoft.com/office/drawing/2014/main" id="{CBB2CBD8-D826-4C92-9B52-473AFD560226}"/>
                </a:ext>
              </a:extLst>
            </p:cNvPr>
            <p:cNvSpPr/>
            <p:nvPr/>
          </p:nvSpPr>
          <p:spPr>
            <a:xfrm>
              <a:off x="6385346" y="5068256"/>
              <a:ext cx="529026" cy="726289"/>
            </a:xfrm>
            <a:prstGeom prst="rect">
              <a:avLst/>
            </a:prstGeom>
            <a:solidFill>
              <a:srgbClr val="9F544D"/>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7" name="矩形 326">
              <a:extLst>
                <a:ext uri="{FF2B5EF4-FFF2-40B4-BE49-F238E27FC236}">
                  <a16:creationId xmlns:a16="http://schemas.microsoft.com/office/drawing/2014/main" id="{8792E3D3-CD20-4E65-9671-1111FD04CD5B}"/>
                </a:ext>
              </a:extLst>
            </p:cNvPr>
            <p:cNvSpPr/>
            <p:nvPr/>
          </p:nvSpPr>
          <p:spPr>
            <a:xfrm>
              <a:off x="6922148" y="5233098"/>
              <a:ext cx="529026" cy="561447"/>
            </a:xfrm>
            <a:prstGeom prst="rect">
              <a:avLst/>
            </a:prstGeom>
            <a:solidFill>
              <a:srgbClr val="9F544D"/>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8" name="矩形 327">
              <a:extLst>
                <a:ext uri="{FF2B5EF4-FFF2-40B4-BE49-F238E27FC236}">
                  <a16:creationId xmlns:a16="http://schemas.microsoft.com/office/drawing/2014/main" id="{F97D5242-F4B1-4DF3-9CEC-FF9235592CE6}"/>
                </a:ext>
              </a:extLst>
            </p:cNvPr>
            <p:cNvSpPr/>
            <p:nvPr/>
          </p:nvSpPr>
          <p:spPr>
            <a:xfrm>
              <a:off x="7443398" y="4639004"/>
              <a:ext cx="529026" cy="1155541"/>
            </a:xfrm>
            <a:prstGeom prst="rect">
              <a:avLst/>
            </a:prstGeom>
            <a:solidFill>
              <a:srgbClr val="C8A54C"/>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9" name="矩形 328">
              <a:extLst>
                <a:ext uri="{FF2B5EF4-FFF2-40B4-BE49-F238E27FC236}">
                  <a16:creationId xmlns:a16="http://schemas.microsoft.com/office/drawing/2014/main" id="{CFE372B3-EC03-49A1-BA96-237F6F965372}"/>
                </a:ext>
              </a:extLst>
            </p:cNvPr>
            <p:cNvSpPr/>
            <p:nvPr/>
          </p:nvSpPr>
          <p:spPr>
            <a:xfrm>
              <a:off x="7972424" y="4209345"/>
              <a:ext cx="529026" cy="1585199"/>
            </a:xfrm>
            <a:prstGeom prst="rect">
              <a:avLst/>
            </a:prstGeom>
            <a:solidFill>
              <a:srgbClr val="C8A54C"/>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0" name="矩形 329">
              <a:extLst>
                <a:ext uri="{FF2B5EF4-FFF2-40B4-BE49-F238E27FC236}">
                  <a16:creationId xmlns:a16="http://schemas.microsoft.com/office/drawing/2014/main" id="{82EF4F20-32F8-4385-864E-92CB5573DF32}"/>
                </a:ext>
              </a:extLst>
            </p:cNvPr>
            <p:cNvSpPr/>
            <p:nvPr/>
          </p:nvSpPr>
          <p:spPr>
            <a:xfrm>
              <a:off x="8501664" y="4803439"/>
              <a:ext cx="529026" cy="991105"/>
            </a:xfrm>
            <a:prstGeom prst="rect">
              <a:avLst/>
            </a:prstGeom>
            <a:solidFill>
              <a:srgbClr val="C8A54C"/>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1" name="矩形 330">
              <a:extLst>
                <a:ext uri="{FF2B5EF4-FFF2-40B4-BE49-F238E27FC236}">
                  <a16:creationId xmlns:a16="http://schemas.microsoft.com/office/drawing/2014/main" id="{90536A7E-BE97-496F-BDA9-298D4E49469D}"/>
                </a:ext>
              </a:extLst>
            </p:cNvPr>
            <p:cNvSpPr/>
            <p:nvPr/>
          </p:nvSpPr>
          <p:spPr>
            <a:xfrm>
              <a:off x="9030904" y="4373781"/>
              <a:ext cx="529026" cy="1420764"/>
            </a:xfrm>
            <a:prstGeom prst="rect">
              <a:avLst/>
            </a:prstGeom>
            <a:solidFill>
              <a:srgbClr val="C8A54C"/>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2" name="矩形 331">
              <a:extLst>
                <a:ext uri="{FF2B5EF4-FFF2-40B4-BE49-F238E27FC236}">
                  <a16:creationId xmlns:a16="http://schemas.microsoft.com/office/drawing/2014/main" id="{E1952293-AE70-4DC3-9DFE-9ACA00AFFFE2}"/>
                </a:ext>
              </a:extLst>
            </p:cNvPr>
            <p:cNvSpPr/>
            <p:nvPr/>
          </p:nvSpPr>
          <p:spPr>
            <a:xfrm>
              <a:off x="9559502" y="3779686"/>
              <a:ext cx="529026" cy="2009969"/>
            </a:xfrm>
            <a:prstGeom prst="rect">
              <a:avLst/>
            </a:prstGeom>
            <a:solidFill>
              <a:srgbClr val="939D62"/>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3" name="矩形 332">
              <a:extLst>
                <a:ext uri="{FF2B5EF4-FFF2-40B4-BE49-F238E27FC236}">
                  <a16:creationId xmlns:a16="http://schemas.microsoft.com/office/drawing/2014/main" id="{67B0AE70-99E4-4583-9707-D1A33D59208E}"/>
                </a:ext>
              </a:extLst>
            </p:cNvPr>
            <p:cNvSpPr/>
            <p:nvPr/>
          </p:nvSpPr>
          <p:spPr>
            <a:xfrm>
              <a:off x="10098434" y="3350027"/>
              <a:ext cx="529026" cy="2439627"/>
            </a:xfrm>
            <a:prstGeom prst="rect">
              <a:avLst/>
            </a:prstGeom>
            <a:solidFill>
              <a:srgbClr val="939D62"/>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4" name="矩形 333">
              <a:extLst>
                <a:ext uri="{FF2B5EF4-FFF2-40B4-BE49-F238E27FC236}">
                  <a16:creationId xmlns:a16="http://schemas.microsoft.com/office/drawing/2014/main" id="{B17C1B3B-C426-4C2A-86FA-E264563E3608}"/>
                </a:ext>
              </a:extLst>
            </p:cNvPr>
            <p:cNvSpPr/>
            <p:nvPr/>
          </p:nvSpPr>
          <p:spPr>
            <a:xfrm>
              <a:off x="10626349" y="2920369"/>
              <a:ext cx="529026" cy="2867440"/>
            </a:xfrm>
            <a:prstGeom prst="rect">
              <a:avLst/>
            </a:prstGeom>
            <a:solidFill>
              <a:srgbClr val="939D62"/>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5" name="矩形 334">
              <a:extLst>
                <a:ext uri="{FF2B5EF4-FFF2-40B4-BE49-F238E27FC236}">
                  <a16:creationId xmlns:a16="http://schemas.microsoft.com/office/drawing/2014/main" id="{44C25968-6BA7-4285-B5C8-6D788E356CE3}"/>
                </a:ext>
              </a:extLst>
            </p:cNvPr>
            <p:cNvSpPr/>
            <p:nvPr/>
          </p:nvSpPr>
          <p:spPr>
            <a:xfrm>
              <a:off x="11144358" y="3525479"/>
              <a:ext cx="529026" cy="2249374"/>
            </a:xfrm>
            <a:prstGeom prst="rect">
              <a:avLst/>
            </a:prstGeom>
            <a:solidFill>
              <a:srgbClr val="939D62"/>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6" name="矩形 335">
              <a:extLst>
                <a:ext uri="{FF2B5EF4-FFF2-40B4-BE49-F238E27FC236}">
                  <a16:creationId xmlns:a16="http://schemas.microsoft.com/office/drawing/2014/main" id="{C8FD7F21-6D81-45F3-A9B0-B1B5D6DE8726}"/>
                </a:ext>
              </a:extLst>
            </p:cNvPr>
            <p:cNvSpPr/>
            <p:nvPr/>
          </p:nvSpPr>
          <p:spPr>
            <a:xfrm>
              <a:off x="5085038" y="4627445"/>
              <a:ext cx="877833" cy="473321"/>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2p</a:t>
              </a:r>
              <a:r>
                <a:rPr lang="en-US" altLang="zh-CN" baseline="-25000" dirty="0">
                  <a:latin typeface="微软雅黑 Light" panose="020B0502040204020203" pitchFamily="34" charset="-122"/>
                  <a:ea typeface="微软雅黑 Light" panose="020B0502040204020203" pitchFamily="34" charset="-122"/>
                </a:rPr>
                <a:t>min</a:t>
              </a:r>
              <a:endParaRPr lang="zh-CN" altLang="en-US" baseline="-25000" dirty="0"/>
            </a:p>
          </p:txBody>
        </p:sp>
        <p:sp>
          <p:nvSpPr>
            <p:cNvPr id="337" name="矩形 336">
              <a:extLst>
                <a:ext uri="{FF2B5EF4-FFF2-40B4-BE49-F238E27FC236}">
                  <a16:creationId xmlns:a16="http://schemas.microsoft.com/office/drawing/2014/main" id="{24023337-5179-49B0-B28B-A1E9E88CB03C}"/>
                </a:ext>
              </a:extLst>
            </p:cNvPr>
            <p:cNvSpPr/>
            <p:nvPr/>
          </p:nvSpPr>
          <p:spPr>
            <a:xfrm>
              <a:off x="5230437" y="5088013"/>
              <a:ext cx="789729" cy="473321"/>
            </a:xfrm>
            <a:prstGeom prst="rect">
              <a:avLst/>
            </a:prstGeom>
          </p:spPr>
          <p:txBody>
            <a:bodyPr wrap="square">
              <a:spAutoFit/>
            </a:bodyPr>
            <a:lstStyle/>
            <a:p>
              <a:r>
                <a:rPr lang="en-US" altLang="zh-CN" dirty="0" err="1">
                  <a:latin typeface="微软雅黑 Light" panose="020B0502040204020203" pitchFamily="34" charset="-122"/>
                  <a:ea typeface="微软雅黑 Light" panose="020B0502040204020203" pitchFamily="34" charset="-122"/>
                </a:rPr>
                <a:t>p</a:t>
              </a:r>
              <a:r>
                <a:rPr lang="en-US" altLang="zh-CN" baseline="-25000" dirty="0" err="1">
                  <a:latin typeface="微软雅黑 Light" panose="020B0502040204020203" pitchFamily="34" charset="-122"/>
                  <a:ea typeface="微软雅黑 Light" panose="020B0502040204020203" pitchFamily="34" charset="-122"/>
                </a:rPr>
                <a:t>min</a:t>
              </a:r>
              <a:endParaRPr lang="zh-CN" altLang="en-US" baseline="-25000" dirty="0"/>
            </a:p>
          </p:txBody>
        </p:sp>
        <p:sp>
          <p:nvSpPr>
            <p:cNvPr id="338" name="矩形 337">
              <a:extLst>
                <a:ext uri="{FF2B5EF4-FFF2-40B4-BE49-F238E27FC236}">
                  <a16:creationId xmlns:a16="http://schemas.microsoft.com/office/drawing/2014/main" id="{736243E6-3254-4813-9F7D-8A0F719CC478}"/>
                </a:ext>
              </a:extLst>
            </p:cNvPr>
            <p:cNvSpPr/>
            <p:nvPr/>
          </p:nvSpPr>
          <p:spPr>
            <a:xfrm>
              <a:off x="5086547" y="3836921"/>
              <a:ext cx="877833" cy="473321"/>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4p</a:t>
              </a:r>
              <a:r>
                <a:rPr lang="en-US" altLang="zh-CN" baseline="-25000" dirty="0">
                  <a:latin typeface="微软雅黑 Light" panose="020B0502040204020203" pitchFamily="34" charset="-122"/>
                  <a:ea typeface="微软雅黑 Light" panose="020B0502040204020203" pitchFamily="34" charset="-122"/>
                </a:rPr>
                <a:t>min</a:t>
              </a:r>
              <a:endParaRPr lang="zh-CN" altLang="en-US" baseline="-25000" dirty="0"/>
            </a:p>
          </p:txBody>
        </p:sp>
        <p:sp>
          <p:nvSpPr>
            <p:cNvPr id="339" name="矩形 338">
              <a:extLst>
                <a:ext uri="{FF2B5EF4-FFF2-40B4-BE49-F238E27FC236}">
                  <a16:creationId xmlns:a16="http://schemas.microsoft.com/office/drawing/2014/main" id="{199C9942-F642-456C-AC44-67A2A1F4EF80}"/>
                </a:ext>
              </a:extLst>
            </p:cNvPr>
            <p:cNvSpPr/>
            <p:nvPr/>
          </p:nvSpPr>
          <p:spPr>
            <a:xfrm>
              <a:off x="5086547" y="2129154"/>
              <a:ext cx="888912" cy="473321"/>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8p</a:t>
              </a:r>
              <a:r>
                <a:rPr lang="en-US" altLang="zh-CN" baseline="-25000" dirty="0">
                  <a:latin typeface="微软雅黑 Light" panose="020B0502040204020203" pitchFamily="34" charset="-122"/>
                  <a:ea typeface="微软雅黑 Light" panose="020B0502040204020203" pitchFamily="34" charset="-122"/>
                </a:rPr>
                <a:t>min</a:t>
              </a:r>
              <a:endParaRPr lang="zh-CN" altLang="en-US" baseline="-25000" dirty="0"/>
            </a:p>
          </p:txBody>
        </p:sp>
        <p:sp>
          <p:nvSpPr>
            <p:cNvPr id="340" name="矩形 339">
              <a:extLst>
                <a:ext uri="{FF2B5EF4-FFF2-40B4-BE49-F238E27FC236}">
                  <a16:creationId xmlns:a16="http://schemas.microsoft.com/office/drawing/2014/main" id="{72270DC6-6C25-4C62-B45F-73D2194FDA06}"/>
                </a:ext>
              </a:extLst>
            </p:cNvPr>
            <p:cNvSpPr/>
            <p:nvPr/>
          </p:nvSpPr>
          <p:spPr>
            <a:xfrm>
              <a:off x="5964380" y="5855696"/>
              <a:ext cx="312906" cy="369332"/>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2</a:t>
              </a:r>
              <a:endParaRPr lang="zh-CN" altLang="en-US" dirty="0"/>
            </a:p>
          </p:txBody>
        </p:sp>
        <p:sp>
          <p:nvSpPr>
            <p:cNvPr id="341" name="矩形 340">
              <a:extLst>
                <a:ext uri="{FF2B5EF4-FFF2-40B4-BE49-F238E27FC236}">
                  <a16:creationId xmlns:a16="http://schemas.microsoft.com/office/drawing/2014/main" id="{BA584D93-8F96-4E53-A71E-2B0F6CA31E75}"/>
                </a:ext>
              </a:extLst>
            </p:cNvPr>
            <p:cNvSpPr/>
            <p:nvPr/>
          </p:nvSpPr>
          <p:spPr>
            <a:xfrm>
              <a:off x="6493406" y="5856969"/>
              <a:ext cx="312906" cy="369332"/>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7</a:t>
              </a:r>
              <a:endParaRPr lang="zh-CN" altLang="en-US" dirty="0"/>
            </a:p>
          </p:txBody>
        </p:sp>
        <p:sp>
          <p:nvSpPr>
            <p:cNvPr id="342" name="矩形 341">
              <a:extLst>
                <a:ext uri="{FF2B5EF4-FFF2-40B4-BE49-F238E27FC236}">
                  <a16:creationId xmlns:a16="http://schemas.microsoft.com/office/drawing/2014/main" id="{91D0E87C-DA21-4F33-94D3-0AF30A78BBAF}"/>
                </a:ext>
              </a:extLst>
            </p:cNvPr>
            <p:cNvSpPr/>
            <p:nvPr/>
          </p:nvSpPr>
          <p:spPr>
            <a:xfrm>
              <a:off x="7022432" y="5858519"/>
              <a:ext cx="312906" cy="369332"/>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6</a:t>
              </a:r>
              <a:endParaRPr lang="zh-CN" altLang="en-US" dirty="0"/>
            </a:p>
          </p:txBody>
        </p:sp>
        <p:sp>
          <p:nvSpPr>
            <p:cNvPr id="343" name="矩形 342">
              <a:extLst>
                <a:ext uri="{FF2B5EF4-FFF2-40B4-BE49-F238E27FC236}">
                  <a16:creationId xmlns:a16="http://schemas.microsoft.com/office/drawing/2014/main" id="{EE3E005A-2BC4-43DF-897F-C56E8DF244B2}"/>
                </a:ext>
              </a:extLst>
            </p:cNvPr>
            <p:cNvSpPr/>
            <p:nvPr/>
          </p:nvSpPr>
          <p:spPr>
            <a:xfrm>
              <a:off x="7551458" y="5858519"/>
              <a:ext cx="272832" cy="369332"/>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1</a:t>
              </a:r>
              <a:endParaRPr lang="zh-CN" altLang="en-US" dirty="0"/>
            </a:p>
          </p:txBody>
        </p:sp>
        <p:sp>
          <p:nvSpPr>
            <p:cNvPr id="344" name="矩形 343">
              <a:extLst>
                <a:ext uri="{FF2B5EF4-FFF2-40B4-BE49-F238E27FC236}">
                  <a16:creationId xmlns:a16="http://schemas.microsoft.com/office/drawing/2014/main" id="{032D2F37-F957-4D42-BE06-9BE863AEAC96}"/>
                </a:ext>
              </a:extLst>
            </p:cNvPr>
            <p:cNvSpPr/>
            <p:nvPr/>
          </p:nvSpPr>
          <p:spPr>
            <a:xfrm>
              <a:off x="8080484" y="5855696"/>
              <a:ext cx="317716" cy="369332"/>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4</a:t>
              </a:r>
              <a:endParaRPr lang="zh-CN" altLang="en-US" dirty="0"/>
            </a:p>
          </p:txBody>
        </p:sp>
        <p:sp>
          <p:nvSpPr>
            <p:cNvPr id="345" name="矩形 344">
              <a:extLst>
                <a:ext uri="{FF2B5EF4-FFF2-40B4-BE49-F238E27FC236}">
                  <a16:creationId xmlns:a16="http://schemas.microsoft.com/office/drawing/2014/main" id="{5B9EF24F-7275-42C7-B26D-41F7B4EFCBDD}"/>
                </a:ext>
              </a:extLst>
            </p:cNvPr>
            <p:cNvSpPr/>
            <p:nvPr/>
          </p:nvSpPr>
          <p:spPr>
            <a:xfrm>
              <a:off x="8606945" y="5855696"/>
              <a:ext cx="312906" cy="369332"/>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3</a:t>
              </a:r>
              <a:endParaRPr lang="zh-CN" altLang="en-US" dirty="0"/>
            </a:p>
          </p:txBody>
        </p:sp>
        <p:sp>
          <p:nvSpPr>
            <p:cNvPr id="346" name="矩形 345">
              <a:extLst>
                <a:ext uri="{FF2B5EF4-FFF2-40B4-BE49-F238E27FC236}">
                  <a16:creationId xmlns:a16="http://schemas.microsoft.com/office/drawing/2014/main" id="{20F424B4-0488-4883-B7C8-AD3A73F1FC65}"/>
                </a:ext>
              </a:extLst>
            </p:cNvPr>
            <p:cNvSpPr/>
            <p:nvPr/>
          </p:nvSpPr>
          <p:spPr>
            <a:xfrm>
              <a:off x="9161675" y="5855696"/>
              <a:ext cx="312906" cy="369332"/>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9</a:t>
              </a:r>
              <a:endParaRPr lang="zh-CN" altLang="en-US" dirty="0"/>
            </a:p>
          </p:txBody>
        </p:sp>
        <p:sp>
          <p:nvSpPr>
            <p:cNvPr id="347" name="矩形 346">
              <a:extLst>
                <a:ext uri="{FF2B5EF4-FFF2-40B4-BE49-F238E27FC236}">
                  <a16:creationId xmlns:a16="http://schemas.microsoft.com/office/drawing/2014/main" id="{7306373B-E267-40A1-830C-1D3398A60212}"/>
                </a:ext>
              </a:extLst>
            </p:cNvPr>
            <p:cNvSpPr/>
            <p:nvPr/>
          </p:nvSpPr>
          <p:spPr>
            <a:xfrm>
              <a:off x="9623479" y="5848716"/>
              <a:ext cx="577919" cy="473321"/>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10</a:t>
              </a:r>
              <a:endParaRPr lang="zh-CN" altLang="en-US" dirty="0"/>
            </a:p>
          </p:txBody>
        </p:sp>
        <p:sp>
          <p:nvSpPr>
            <p:cNvPr id="348" name="矩形 347">
              <a:extLst>
                <a:ext uri="{FF2B5EF4-FFF2-40B4-BE49-F238E27FC236}">
                  <a16:creationId xmlns:a16="http://schemas.microsoft.com/office/drawing/2014/main" id="{6976EAAA-5F05-4E13-866F-B12E1970D2BA}"/>
                </a:ext>
              </a:extLst>
            </p:cNvPr>
            <p:cNvSpPr/>
            <p:nvPr/>
          </p:nvSpPr>
          <p:spPr>
            <a:xfrm>
              <a:off x="10216402" y="5855696"/>
              <a:ext cx="312906" cy="369332"/>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5</a:t>
              </a:r>
              <a:endParaRPr lang="zh-CN" altLang="en-US" dirty="0"/>
            </a:p>
          </p:txBody>
        </p:sp>
        <p:sp>
          <p:nvSpPr>
            <p:cNvPr id="349" name="矩形 348">
              <a:extLst>
                <a:ext uri="{FF2B5EF4-FFF2-40B4-BE49-F238E27FC236}">
                  <a16:creationId xmlns:a16="http://schemas.microsoft.com/office/drawing/2014/main" id="{6D0911FC-B400-4F0A-A3A9-DA96492E65B8}"/>
                </a:ext>
              </a:extLst>
            </p:cNvPr>
            <p:cNvSpPr/>
            <p:nvPr/>
          </p:nvSpPr>
          <p:spPr>
            <a:xfrm>
              <a:off x="10766372" y="5855696"/>
              <a:ext cx="312906" cy="369332"/>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8</a:t>
              </a:r>
              <a:endParaRPr lang="zh-CN" altLang="en-US" dirty="0"/>
            </a:p>
          </p:txBody>
        </p:sp>
        <p:sp>
          <p:nvSpPr>
            <p:cNvPr id="350" name="矩形 349">
              <a:extLst>
                <a:ext uri="{FF2B5EF4-FFF2-40B4-BE49-F238E27FC236}">
                  <a16:creationId xmlns:a16="http://schemas.microsoft.com/office/drawing/2014/main" id="{F11D5571-527E-43F1-9E1E-62007B41BFE9}"/>
                </a:ext>
              </a:extLst>
            </p:cNvPr>
            <p:cNvSpPr/>
            <p:nvPr/>
          </p:nvSpPr>
          <p:spPr>
            <a:xfrm>
              <a:off x="11271128" y="5855696"/>
              <a:ext cx="491593" cy="473321"/>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11</a:t>
              </a:r>
              <a:endParaRPr lang="zh-CN" altLang="en-US" dirty="0"/>
            </a:p>
          </p:txBody>
        </p:sp>
        <p:sp>
          <p:nvSpPr>
            <p:cNvPr id="351" name="矩形 350">
              <a:extLst>
                <a:ext uri="{FF2B5EF4-FFF2-40B4-BE49-F238E27FC236}">
                  <a16:creationId xmlns:a16="http://schemas.microsoft.com/office/drawing/2014/main" id="{2DCD1867-0637-4207-AE3E-A05246183971}"/>
                </a:ext>
              </a:extLst>
            </p:cNvPr>
            <p:cNvSpPr/>
            <p:nvPr/>
          </p:nvSpPr>
          <p:spPr>
            <a:xfrm>
              <a:off x="7441766" y="4206253"/>
              <a:ext cx="2137550" cy="1588291"/>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52" name="直接箭头连接符 351">
              <a:extLst>
                <a:ext uri="{FF2B5EF4-FFF2-40B4-BE49-F238E27FC236}">
                  <a16:creationId xmlns:a16="http://schemas.microsoft.com/office/drawing/2014/main" id="{7565F777-C114-4258-B3B3-C0D5EB2A16EB}"/>
                </a:ext>
              </a:extLst>
            </p:cNvPr>
            <p:cNvCxnSpPr>
              <a:cxnSpLocks/>
            </p:cNvCxnSpPr>
            <p:nvPr/>
          </p:nvCxnSpPr>
          <p:spPr>
            <a:xfrm rot="5400000">
              <a:off x="7419095" y="3934112"/>
              <a:ext cx="544283" cy="0"/>
            </a:xfrm>
            <a:prstGeom prst="straightConnector1">
              <a:avLst/>
            </a:prstGeom>
            <a:ln w="38100">
              <a:solidFill>
                <a:schemeClr val="tx1">
                  <a:lumMod val="65000"/>
                  <a:lumOff val="35000"/>
                </a:schemeClr>
              </a:solidFill>
              <a:prstDash val="sysDash"/>
              <a:tailEnd type="triangle"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3" name="矩形 352">
              <a:extLst>
                <a:ext uri="{FF2B5EF4-FFF2-40B4-BE49-F238E27FC236}">
                  <a16:creationId xmlns:a16="http://schemas.microsoft.com/office/drawing/2014/main" id="{7A7B40C2-D0DC-4CD8-9803-ACA512AF33DD}"/>
                </a:ext>
              </a:extLst>
            </p:cNvPr>
            <p:cNvSpPr/>
            <p:nvPr/>
          </p:nvSpPr>
          <p:spPr>
            <a:xfrm>
              <a:off x="6795161" y="2977719"/>
              <a:ext cx="1715380" cy="725806"/>
            </a:xfrm>
            <a:prstGeom prst="rect">
              <a:avLst/>
            </a:prstGeom>
          </p:spPr>
          <p:txBody>
            <a:bodyPr wrap="square">
              <a:spAutoFit/>
            </a:bodyPr>
            <a:lstStyle/>
            <a:p>
              <a:r>
                <a:rPr lang="en-US" altLang="zh-CN" dirty="0">
                  <a:latin typeface="微软雅黑 Light" panose="020B0502040204020203" pitchFamily="34" charset="-122"/>
                  <a:ea typeface="微软雅黑 Light" panose="020B0502040204020203" pitchFamily="34" charset="-122"/>
                </a:rPr>
                <a:t>Selected Group</a:t>
              </a:r>
              <a:endParaRPr lang="zh-CN" altLang="en-US" dirty="0"/>
            </a:p>
          </p:txBody>
        </p:sp>
        <p:pic>
          <p:nvPicPr>
            <p:cNvPr id="354" name="图片 353">
              <a:extLst>
                <a:ext uri="{FF2B5EF4-FFF2-40B4-BE49-F238E27FC236}">
                  <a16:creationId xmlns:a16="http://schemas.microsoft.com/office/drawing/2014/main" id="{EA7545BB-EF3B-464E-9765-077348414E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9860" y="4375086"/>
              <a:ext cx="435099" cy="435099"/>
            </a:xfrm>
            <a:prstGeom prst="rect">
              <a:avLst/>
            </a:prstGeom>
          </p:spPr>
        </p:pic>
        <p:pic>
          <p:nvPicPr>
            <p:cNvPr id="355" name="图片 354">
              <a:extLst>
                <a:ext uri="{FF2B5EF4-FFF2-40B4-BE49-F238E27FC236}">
                  <a16:creationId xmlns:a16="http://schemas.microsoft.com/office/drawing/2014/main" id="{B312E36A-2B38-4FC7-BFC2-FD37868A44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0040" y="4813807"/>
              <a:ext cx="460321" cy="460321"/>
            </a:xfrm>
            <a:prstGeom prst="rect">
              <a:avLst/>
            </a:prstGeom>
          </p:spPr>
        </p:pic>
      </p:grpSp>
      <p:sp>
        <p:nvSpPr>
          <p:cNvPr id="3" name="矩形 2">
            <a:extLst>
              <a:ext uri="{FF2B5EF4-FFF2-40B4-BE49-F238E27FC236}">
                <a16:creationId xmlns:a16="http://schemas.microsoft.com/office/drawing/2014/main" id="{21BDCF6E-A848-48B7-89D1-B80E0F3A9F44}"/>
              </a:ext>
            </a:extLst>
          </p:cNvPr>
          <p:cNvSpPr/>
          <p:nvPr/>
        </p:nvSpPr>
        <p:spPr>
          <a:xfrm>
            <a:off x="492453" y="5905258"/>
            <a:ext cx="11304119" cy="369332"/>
          </a:xfrm>
          <a:prstGeom prst="rect">
            <a:avLst/>
          </a:prstGeom>
        </p:spPr>
        <p:txBody>
          <a:bodyPr wrap="square">
            <a:spAutoFit/>
          </a:bodyPr>
          <a:lstStyle/>
          <a:p>
            <a:pPr lvl="0"/>
            <a:r>
              <a:rPr lang="en-US" altLang="zh-CN" sz="900" dirty="0">
                <a:solidFill>
                  <a:srgbClr val="000000"/>
                </a:solidFill>
                <a:latin typeface="LinLibertineT"/>
              </a:rPr>
              <a:t>______________</a:t>
            </a:r>
          </a:p>
          <a:p>
            <a:pPr lvl="0"/>
            <a:r>
              <a:rPr lang="en-US" altLang="zh-CN" sz="900" dirty="0">
                <a:solidFill>
                  <a:prstClr val="black"/>
                </a:solidFill>
              </a:rPr>
              <a:t>Alexander </a:t>
            </a:r>
            <a:r>
              <a:rPr lang="en-US" altLang="zh-CN" sz="900" dirty="0" err="1">
                <a:solidFill>
                  <a:prstClr val="black"/>
                </a:solidFill>
              </a:rPr>
              <a:t>Slepoy</a:t>
            </a:r>
            <a:r>
              <a:rPr lang="en-US" altLang="zh-CN" sz="900" dirty="0">
                <a:solidFill>
                  <a:prstClr val="black"/>
                </a:solidFill>
              </a:rPr>
              <a:t>, Aidan P Thompson, and Steven J Plimpton. 2008. A </a:t>
            </a:r>
            <a:r>
              <a:rPr lang="en-US" altLang="zh-CN" sz="900" dirty="0" err="1">
                <a:solidFill>
                  <a:prstClr val="black"/>
                </a:solidFill>
              </a:rPr>
              <a:t>constanttime</a:t>
            </a:r>
            <a:r>
              <a:rPr lang="en-US" altLang="zh-CN" sz="900" dirty="0">
                <a:solidFill>
                  <a:prstClr val="black"/>
                </a:solidFill>
              </a:rPr>
              <a:t> kinetic Monte Carlo algorithm for simulation of large biochemical reaction networks. The journal of chemical physics 128, 20 (2008), 05B618</a:t>
            </a:r>
            <a:endParaRPr lang="zh-CN" altLang="en-US" sz="900" dirty="0">
              <a:solidFill>
                <a:prstClr val="black"/>
              </a:solidFill>
            </a:endParaRPr>
          </a:p>
        </p:txBody>
      </p:sp>
    </p:spTree>
    <p:extLst>
      <p:ext uri="{BB962C8B-B14F-4D97-AF65-F5344CB8AC3E}">
        <p14:creationId xmlns:p14="http://schemas.microsoft.com/office/powerpoint/2010/main" val="50775638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20089</TotalTime>
  <Words>3377</Words>
  <Application>Microsoft Office PowerPoint</Application>
  <PresentationFormat>宽屏</PresentationFormat>
  <Paragraphs>447</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Hiragino Sans GB W3</vt:lpstr>
      <vt:lpstr>LinLibertineT</vt:lpstr>
      <vt:lpstr>等线</vt:lpstr>
      <vt:lpstr>宋体</vt:lpstr>
      <vt:lpstr>微软雅黑</vt:lpstr>
      <vt:lpstr>微软雅黑 Light</vt:lpstr>
      <vt:lpstr>Arial</vt:lpstr>
      <vt:lpstr>Calibri</vt:lpstr>
      <vt:lpstr>Calibri Light</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Kun</cp:lastModifiedBy>
  <cp:revision>438</cp:revision>
  <cp:lastPrinted>2019-11-15T11:09:33Z</cp:lastPrinted>
  <dcterms:created xsi:type="dcterms:W3CDTF">2019-04-28T08:36:58Z</dcterms:created>
  <dcterms:modified xsi:type="dcterms:W3CDTF">2019-11-15T11:52:35Z</dcterms:modified>
</cp:coreProperties>
</file>