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1"/>
  </p:notesMasterIdLst>
  <p:sldIdLst>
    <p:sldId id="257" r:id="rId5"/>
    <p:sldId id="259" r:id="rId6"/>
    <p:sldId id="260" r:id="rId7"/>
    <p:sldId id="261" r:id="rId8"/>
    <p:sldId id="263" r:id="rId9"/>
    <p:sldId id="265" r:id="rId10"/>
    <p:sldId id="267" r:id="rId11"/>
    <p:sldId id="266" r:id="rId12"/>
    <p:sldId id="268" r:id="rId13"/>
    <p:sldId id="269" r:id="rId14"/>
    <p:sldId id="341" r:id="rId15"/>
    <p:sldId id="338" r:id="rId16"/>
    <p:sldId id="340" r:id="rId17"/>
    <p:sldId id="339" r:id="rId18"/>
    <p:sldId id="342" r:id="rId19"/>
    <p:sldId id="343" r:id="rId20"/>
    <p:sldId id="344" r:id="rId21"/>
    <p:sldId id="276" r:id="rId22"/>
    <p:sldId id="277" r:id="rId23"/>
    <p:sldId id="278" r:id="rId24"/>
    <p:sldId id="279" r:id="rId25"/>
    <p:sldId id="280" r:id="rId26"/>
    <p:sldId id="282" r:id="rId27"/>
    <p:sldId id="283" r:id="rId28"/>
    <p:sldId id="284" r:id="rId29"/>
    <p:sldId id="285" r:id="rId30"/>
    <p:sldId id="286" r:id="rId31"/>
    <p:sldId id="287" r:id="rId32"/>
    <p:sldId id="294" r:id="rId33"/>
    <p:sldId id="295" r:id="rId34"/>
    <p:sldId id="296" r:id="rId35"/>
    <p:sldId id="297" r:id="rId36"/>
    <p:sldId id="292" r:id="rId37"/>
    <p:sldId id="293" r:id="rId38"/>
    <p:sldId id="298" r:id="rId39"/>
    <p:sldId id="329" r:id="rId40"/>
    <p:sldId id="331" r:id="rId41"/>
    <p:sldId id="299" r:id="rId42"/>
    <p:sldId id="300" r:id="rId43"/>
    <p:sldId id="327" r:id="rId44"/>
    <p:sldId id="328" r:id="rId45"/>
    <p:sldId id="326" r:id="rId46"/>
    <p:sldId id="301" r:id="rId47"/>
    <p:sldId id="313" r:id="rId48"/>
    <p:sldId id="314" r:id="rId49"/>
    <p:sldId id="333" r:id="rId50"/>
    <p:sldId id="334" r:id="rId51"/>
    <p:sldId id="335" r:id="rId52"/>
    <p:sldId id="336" r:id="rId53"/>
    <p:sldId id="348" r:id="rId54"/>
    <p:sldId id="316" r:id="rId55"/>
    <p:sldId id="315" r:id="rId56"/>
    <p:sldId id="317" r:id="rId57"/>
    <p:sldId id="318" r:id="rId58"/>
    <p:sldId id="319" r:id="rId59"/>
    <p:sldId id="320" r:id="rId60"/>
    <p:sldId id="321" r:id="rId61"/>
    <p:sldId id="322" r:id="rId62"/>
    <p:sldId id="323" r:id="rId63"/>
    <p:sldId id="324" r:id="rId64"/>
    <p:sldId id="325" r:id="rId65"/>
    <p:sldId id="332" r:id="rId66"/>
    <p:sldId id="345" r:id="rId67"/>
    <p:sldId id="302" r:id="rId68"/>
    <p:sldId id="303" r:id="rId69"/>
    <p:sldId id="304" r:id="rId70"/>
    <p:sldId id="305" r:id="rId71"/>
    <p:sldId id="306" r:id="rId72"/>
    <p:sldId id="307" r:id="rId73"/>
    <p:sldId id="308" r:id="rId74"/>
    <p:sldId id="309" r:id="rId75"/>
    <p:sldId id="310" r:id="rId76"/>
    <p:sldId id="337" r:id="rId77"/>
    <p:sldId id="264" r:id="rId78"/>
    <p:sldId id="346" r:id="rId79"/>
    <p:sldId id="347"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 Taffet" initials="PT" lastIdx="8" clrIdx="0">
    <p:extLst>
      <p:ext uri="{19B8F6BF-5375-455C-9EA6-DF929625EA0E}">
        <p15:presenceInfo xmlns:p15="http://schemas.microsoft.com/office/powerpoint/2012/main" userId="S::Philip@taffet.family::a27aab8b-7b2b-4e79-88ac-ef1987405f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9E9"/>
    <a:srgbClr val="FBC5C5"/>
    <a:srgbClr val="A3CEED"/>
    <a:srgbClr val="00B0F0"/>
    <a:srgbClr val="E0ED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1437" autoAdjust="0"/>
  </p:normalViewPr>
  <p:slideViewPr>
    <p:cSldViewPr snapToGrid="0" showGuides="1">
      <p:cViewPr varScale="1">
        <p:scale>
          <a:sx n="78" d="100"/>
          <a:sy n="78" d="100"/>
        </p:scale>
        <p:origin x="480" y="96"/>
      </p:cViewPr>
      <p:guideLst>
        <p:guide orient="horz" pos="206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ommentAuthors" Target="commentAuthor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062A8-028D-4B23-954B-69D58BCF9B89}" type="datetimeFigureOut">
              <a:rPr lang="en-US" smtClean="0"/>
              <a:t>11/19/2019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6B01E-74FB-476C-9BD4-0357D57F0AE4}" type="slidenum">
              <a:rPr lang="en-US" smtClean="0"/>
              <a:t>‹#›</a:t>
            </a:fld>
            <a:endParaRPr lang="en-US"/>
          </a:p>
        </p:txBody>
      </p:sp>
    </p:spTree>
    <p:extLst>
      <p:ext uri="{BB962C8B-B14F-4D97-AF65-F5344CB8AC3E}">
        <p14:creationId xmlns:p14="http://schemas.microsoft.com/office/powerpoint/2010/main" val="164977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48056-E3E4-48AF-B138-3D8538434B19}" type="slidenum">
              <a:rPr lang="en-US" smtClean="0"/>
              <a:t>2</a:t>
            </a:fld>
            <a:endParaRPr lang="en-US"/>
          </a:p>
        </p:txBody>
      </p:sp>
    </p:spTree>
    <p:extLst>
      <p:ext uri="{BB962C8B-B14F-4D97-AF65-F5344CB8AC3E}">
        <p14:creationId xmlns:p14="http://schemas.microsoft.com/office/powerpoint/2010/main" val="3025772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21</a:t>
            </a:fld>
            <a:endParaRPr lang="en-US"/>
          </a:p>
        </p:txBody>
      </p:sp>
    </p:spTree>
    <p:extLst>
      <p:ext uri="{BB962C8B-B14F-4D97-AF65-F5344CB8AC3E}">
        <p14:creationId xmlns:p14="http://schemas.microsoft.com/office/powerpoint/2010/main" val="145185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22</a:t>
            </a:fld>
            <a:endParaRPr lang="en-US"/>
          </a:p>
        </p:txBody>
      </p:sp>
    </p:spTree>
    <p:extLst>
      <p:ext uri="{BB962C8B-B14F-4D97-AF65-F5344CB8AC3E}">
        <p14:creationId xmlns:p14="http://schemas.microsoft.com/office/powerpoint/2010/main" val="1002792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23</a:t>
            </a:fld>
            <a:endParaRPr lang="en-US"/>
          </a:p>
        </p:txBody>
      </p:sp>
    </p:spTree>
    <p:extLst>
      <p:ext uri="{BB962C8B-B14F-4D97-AF65-F5344CB8AC3E}">
        <p14:creationId xmlns:p14="http://schemas.microsoft.com/office/powerpoint/2010/main" val="230659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24</a:t>
            </a:fld>
            <a:endParaRPr lang="en-US"/>
          </a:p>
        </p:txBody>
      </p:sp>
    </p:spTree>
    <p:extLst>
      <p:ext uri="{BB962C8B-B14F-4D97-AF65-F5344CB8AC3E}">
        <p14:creationId xmlns:p14="http://schemas.microsoft.com/office/powerpoint/2010/main" val="15352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28</a:t>
            </a:fld>
            <a:endParaRPr lang="en-US"/>
          </a:p>
        </p:txBody>
      </p:sp>
    </p:spTree>
    <p:extLst>
      <p:ext uri="{BB962C8B-B14F-4D97-AF65-F5344CB8AC3E}">
        <p14:creationId xmlns:p14="http://schemas.microsoft.com/office/powerpoint/2010/main" val="238640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29</a:t>
            </a:fld>
            <a:endParaRPr lang="en-US"/>
          </a:p>
        </p:txBody>
      </p:sp>
    </p:spTree>
    <p:extLst>
      <p:ext uri="{BB962C8B-B14F-4D97-AF65-F5344CB8AC3E}">
        <p14:creationId xmlns:p14="http://schemas.microsoft.com/office/powerpoint/2010/main" val="801258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30</a:t>
            </a:fld>
            <a:endParaRPr lang="en-US"/>
          </a:p>
        </p:txBody>
      </p:sp>
    </p:spTree>
    <p:extLst>
      <p:ext uri="{BB962C8B-B14F-4D97-AF65-F5344CB8AC3E}">
        <p14:creationId xmlns:p14="http://schemas.microsoft.com/office/powerpoint/2010/main" val="157021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31</a:t>
            </a:fld>
            <a:endParaRPr lang="en-US"/>
          </a:p>
        </p:txBody>
      </p:sp>
    </p:spTree>
    <p:extLst>
      <p:ext uri="{BB962C8B-B14F-4D97-AF65-F5344CB8AC3E}">
        <p14:creationId xmlns:p14="http://schemas.microsoft.com/office/powerpoint/2010/main" val="1666974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32</a:t>
            </a:fld>
            <a:endParaRPr lang="en-US"/>
          </a:p>
        </p:txBody>
      </p:sp>
    </p:spTree>
    <p:extLst>
      <p:ext uri="{BB962C8B-B14F-4D97-AF65-F5344CB8AC3E}">
        <p14:creationId xmlns:p14="http://schemas.microsoft.com/office/powerpoint/2010/main" val="194254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33</a:t>
            </a:fld>
            <a:endParaRPr lang="en-US"/>
          </a:p>
        </p:txBody>
      </p:sp>
    </p:spTree>
    <p:extLst>
      <p:ext uri="{BB962C8B-B14F-4D97-AF65-F5344CB8AC3E}">
        <p14:creationId xmlns:p14="http://schemas.microsoft.com/office/powerpoint/2010/main" val="124649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a:t>
            </a:r>
            <a:r>
              <a:rPr lang="en-US" dirty="0"/>
              <a:t>bought a really fast network. Why isn’t it working like a really fast network?</a:t>
            </a:r>
          </a:p>
          <a:p>
            <a:r>
              <a:rPr lang="en-US" dirty="0"/>
              <a:t>This is a problem we kept running into with </a:t>
            </a:r>
            <a:r>
              <a:rPr lang="en-US" dirty="0" err="1"/>
              <a:t>HPCToolkit</a:t>
            </a:r>
            <a:r>
              <a:rPr lang="en-US" dirty="0"/>
              <a:t>.</a:t>
            </a:r>
            <a:r>
              <a:rPr lang="en-US" baseline="0" dirty="0"/>
              <a:t> If we treat the network as a black box, it’s hard to get much insight. We talked to the vendors, but they didn’t know how (or were unwilling) to give us more diagnostic information with a low enough cost that they’d find it acceptable.</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4</a:t>
            </a:fld>
            <a:endParaRPr lang="en-US"/>
          </a:p>
        </p:txBody>
      </p:sp>
    </p:spTree>
    <p:extLst>
      <p:ext uri="{BB962C8B-B14F-4D97-AF65-F5344CB8AC3E}">
        <p14:creationId xmlns:p14="http://schemas.microsoft.com/office/powerpoint/2010/main" val="209664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34</a:t>
            </a:fld>
            <a:endParaRPr lang="en-US"/>
          </a:p>
        </p:txBody>
      </p:sp>
    </p:spTree>
    <p:extLst>
      <p:ext uri="{BB962C8B-B14F-4D97-AF65-F5344CB8AC3E}">
        <p14:creationId xmlns:p14="http://schemas.microsoft.com/office/powerpoint/2010/main" val="838574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 and McKinley’s hash functions did not satisfy</a:t>
            </a:r>
            <a:r>
              <a:rPr lang="en-US" baseline="0" dirty="0"/>
              <a:t> these properties!</a:t>
            </a:r>
            <a:endParaRPr lang="en-US" dirty="0"/>
          </a:p>
        </p:txBody>
      </p:sp>
      <p:sp>
        <p:nvSpPr>
          <p:cNvPr id="4" name="Slide Number Placeholder 3"/>
          <p:cNvSpPr>
            <a:spLocks noGrp="1"/>
          </p:cNvSpPr>
          <p:nvPr>
            <p:ph type="sldNum" sz="quarter" idx="10"/>
          </p:nvPr>
        </p:nvSpPr>
        <p:spPr/>
        <p:txBody>
          <a:bodyPr/>
          <a:lstStyle/>
          <a:p>
            <a:fld id="{C936B01E-74FB-476C-9BD4-0357D57F0AE4}" type="slidenum">
              <a:rPr lang="en-US" smtClean="0"/>
              <a:t>36</a:t>
            </a:fld>
            <a:endParaRPr lang="en-US"/>
          </a:p>
        </p:txBody>
      </p:sp>
    </p:spTree>
    <p:extLst>
      <p:ext uri="{BB962C8B-B14F-4D97-AF65-F5344CB8AC3E}">
        <p14:creationId xmlns:p14="http://schemas.microsoft.com/office/powerpoint/2010/main" val="1426860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not the first to notice this problem with stencil communication patterns, but the intuition we get from the measurements helped guide us to this diagnosis and reduced the amount of expert knowledge we needed.</a:t>
            </a:r>
          </a:p>
        </p:txBody>
      </p:sp>
      <p:sp>
        <p:nvSpPr>
          <p:cNvPr id="4" name="Slide Number Placeholder 3"/>
          <p:cNvSpPr>
            <a:spLocks noGrp="1"/>
          </p:cNvSpPr>
          <p:nvPr>
            <p:ph type="sldNum" sz="quarter" idx="5"/>
          </p:nvPr>
        </p:nvSpPr>
        <p:spPr/>
        <p:txBody>
          <a:bodyPr/>
          <a:lstStyle/>
          <a:p>
            <a:fld id="{C936B01E-74FB-476C-9BD4-0357D57F0AE4}" type="slidenum">
              <a:rPr lang="en-US" smtClean="0"/>
              <a:t>56</a:t>
            </a:fld>
            <a:endParaRPr lang="en-US"/>
          </a:p>
        </p:txBody>
      </p:sp>
    </p:spTree>
    <p:extLst>
      <p:ext uri="{BB962C8B-B14F-4D97-AF65-F5344CB8AC3E}">
        <p14:creationId xmlns:p14="http://schemas.microsoft.com/office/powerpoint/2010/main" val="2999091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Analyze</a:t>
            </a:r>
            <a:r>
              <a:rPr lang="en-US" baseline="0" dirty="0"/>
              <a:t> data both quantitatively and qualitatively </a:t>
            </a:r>
          </a:p>
          <a:p>
            <a:endParaRPr lang="en-US" baseline="0" dirty="0"/>
          </a:p>
        </p:txBody>
      </p:sp>
      <p:sp>
        <p:nvSpPr>
          <p:cNvPr id="4" name="Slide Number Placeholder 3"/>
          <p:cNvSpPr>
            <a:spLocks noGrp="1"/>
          </p:cNvSpPr>
          <p:nvPr>
            <p:ph type="sldNum" sz="quarter" idx="10"/>
          </p:nvPr>
        </p:nvSpPr>
        <p:spPr/>
        <p:txBody>
          <a:bodyPr/>
          <a:lstStyle/>
          <a:p>
            <a:fld id="{69948056-E3E4-48AF-B138-3D8538434B19}" type="slidenum">
              <a:rPr lang="en-US" smtClean="0"/>
              <a:t>60</a:t>
            </a:fld>
            <a:endParaRPr lang="en-US"/>
          </a:p>
        </p:txBody>
      </p:sp>
    </p:spTree>
    <p:extLst>
      <p:ext uri="{BB962C8B-B14F-4D97-AF65-F5344CB8AC3E}">
        <p14:creationId xmlns:p14="http://schemas.microsoft.com/office/powerpoint/2010/main" val="1540804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Basically, we want to continue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increase the value of the performance measurements we get with this scheme,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and also to continue to make the scheme even easier to implement.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think this approach is practical for implementation in future hardware,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if implemented, will give developers deeper insights into their communication performance and how to improve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Thanks, and I’d be happy to take any questions.</a:t>
            </a:r>
          </a:p>
        </p:txBody>
      </p:sp>
      <p:sp>
        <p:nvSpPr>
          <p:cNvPr id="4" name="Slide Number Placeholder 3"/>
          <p:cNvSpPr>
            <a:spLocks noGrp="1"/>
          </p:cNvSpPr>
          <p:nvPr>
            <p:ph type="sldNum" sz="quarter" idx="5"/>
          </p:nvPr>
        </p:nvSpPr>
        <p:spPr/>
        <p:txBody>
          <a:bodyPr/>
          <a:lstStyle/>
          <a:p>
            <a:fld id="{C936B01E-74FB-476C-9BD4-0357D57F0AE4}" type="slidenum">
              <a:rPr lang="en-US" smtClean="0"/>
              <a:t>61</a:t>
            </a:fld>
            <a:endParaRPr lang="en-US"/>
          </a:p>
        </p:txBody>
      </p:sp>
    </p:spTree>
    <p:extLst>
      <p:ext uri="{BB962C8B-B14F-4D97-AF65-F5344CB8AC3E}">
        <p14:creationId xmlns:p14="http://schemas.microsoft.com/office/powerpoint/2010/main" val="913984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6B01E-74FB-476C-9BD4-0357D57F0AE4}" type="slidenum">
              <a:rPr lang="en-US" smtClean="0"/>
              <a:t>72</a:t>
            </a:fld>
            <a:endParaRPr lang="en-US"/>
          </a:p>
        </p:txBody>
      </p:sp>
    </p:spTree>
    <p:extLst>
      <p:ext uri="{BB962C8B-B14F-4D97-AF65-F5344CB8AC3E}">
        <p14:creationId xmlns:p14="http://schemas.microsoft.com/office/powerpoint/2010/main" val="3393044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Adaptive routing makes the problem more difficult</a:t>
            </a:r>
          </a:p>
        </p:txBody>
      </p:sp>
      <p:sp>
        <p:nvSpPr>
          <p:cNvPr id="4" name="Slide Number Placeholder 3"/>
          <p:cNvSpPr>
            <a:spLocks noGrp="1"/>
          </p:cNvSpPr>
          <p:nvPr>
            <p:ph type="sldNum" sz="quarter" idx="10"/>
          </p:nvPr>
        </p:nvSpPr>
        <p:spPr/>
        <p:txBody>
          <a:bodyPr/>
          <a:lstStyle/>
          <a:p>
            <a:fld id="{69948056-E3E4-48AF-B138-3D8538434B19}" type="slidenum">
              <a:rPr lang="en-US" smtClean="0"/>
              <a:t>74</a:t>
            </a:fld>
            <a:endParaRPr lang="en-US"/>
          </a:p>
        </p:txBody>
      </p:sp>
    </p:spTree>
    <p:extLst>
      <p:ext uri="{BB962C8B-B14F-4D97-AF65-F5344CB8AC3E}">
        <p14:creationId xmlns:p14="http://schemas.microsoft.com/office/powerpoint/2010/main" val="233325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can understand</a:t>
            </a:r>
            <a:r>
              <a:rPr lang="en-US" baseline="0" dirty="0"/>
              <a:t> their performance problems, they can fix the performance problems, so their programs will run faster, and they can do more science, whether that’s predicting the weather with higher accuracy, or building a better rechargeable battery.</a:t>
            </a:r>
          </a:p>
        </p:txBody>
      </p:sp>
      <p:sp>
        <p:nvSpPr>
          <p:cNvPr id="4" name="Slide Number Placeholder 3"/>
          <p:cNvSpPr>
            <a:spLocks noGrp="1"/>
          </p:cNvSpPr>
          <p:nvPr>
            <p:ph type="sldNum" sz="quarter" idx="10"/>
          </p:nvPr>
        </p:nvSpPr>
        <p:spPr/>
        <p:txBody>
          <a:bodyPr/>
          <a:lstStyle/>
          <a:p>
            <a:fld id="{69948056-E3E4-48AF-B138-3D8538434B19}" type="slidenum">
              <a:rPr lang="en-US" smtClean="0"/>
              <a:t>5</a:t>
            </a:fld>
            <a:endParaRPr lang="en-US"/>
          </a:p>
        </p:txBody>
      </p:sp>
    </p:spTree>
    <p:extLst>
      <p:ext uri="{BB962C8B-B14F-4D97-AF65-F5344CB8AC3E}">
        <p14:creationId xmlns:p14="http://schemas.microsoft.com/office/powerpoint/2010/main" val="52698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Polls switches to inspect traffic and congestion counters</a:t>
            </a:r>
          </a:p>
          <a:p>
            <a:r>
              <a:rPr lang="en-US" baseline="0" dirty="0"/>
              <a:t>INAM can’t relate measurements back to program</a:t>
            </a:r>
          </a:p>
          <a:p>
            <a:r>
              <a:rPr lang="en-US" baseline="0" dirty="0"/>
              <a:t>Wrapping MPI calls</a:t>
            </a:r>
          </a:p>
          <a:p>
            <a:r>
              <a:rPr lang="en-US" baseline="0" dirty="0"/>
              <a:t>Yoga &amp; Chabbi not available on current hardware</a:t>
            </a:r>
          </a:p>
          <a:p>
            <a:r>
              <a:rPr lang="en-US" dirty="0"/>
              <a:t>Out of band data</a:t>
            </a:r>
          </a:p>
          <a:p>
            <a:r>
              <a:rPr lang="en-US" dirty="0"/>
              <a:t>We can tied back measurement about the packet to the code</a:t>
            </a:r>
          </a:p>
        </p:txBody>
      </p:sp>
      <p:sp>
        <p:nvSpPr>
          <p:cNvPr id="4" name="Slide Number Placeholder 3"/>
          <p:cNvSpPr>
            <a:spLocks noGrp="1"/>
          </p:cNvSpPr>
          <p:nvPr>
            <p:ph type="sldNum" sz="quarter" idx="10"/>
          </p:nvPr>
        </p:nvSpPr>
        <p:spPr/>
        <p:txBody>
          <a:bodyPr/>
          <a:lstStyle/>
          <a:p>
            <a:fld id="{69948056-E3E4-48AF-B138-3D8538434B19}" type="slidenum">
              <a:rPr lang="en-US" smtClean="0"/>
              <a:t>6</a:t>
            </a:fld>
            <a:endParaRPr lang="en-US"/>
          </a:p>
        </p:txBody>
      </p:sp>
    </p:spTree>
    <p:extLst>
      <p:ext uri="{BB962C8B-B14F-4D97-AF65-F5344CB8AC3E}">
        <p14:creationId xmlns:p14="http://schemas.microsoft.com/office/powerpoint/2010/main" val="289300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can store</a:t>
            </a:r>
            <a:r>
              <a:rPr lang="en-US" baseline="0" dirty="0"/>
              <a:t> data in packets themselves, that solves the first two problems, as we’ll see, but since packets can’t change length, how can we store variable length data in them? What about storing a fixed-sized random sample of all the data we want? Is there an algorithm for taking a random sample on-the-fly from a variable amount of data? </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7</a:t>
            </a:fld>
            <a:endParaRPr lang="en-US"/>
          </a:p>
        </p:txBody>
      </p:sp>
    </p:spTree>
    <p:extLst>
      <p:ext uri="{BB962C8B-B14F-4D97-AF65-F5344CB8AC3E}">
        <p14:creationId xmlns:p14="http://schemas.microsoft.com/office/powerpoint/2010/main" val="1699545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can understand</a:t>
            </a:r>
            <a:r>
              <a:rPr lang="en-US" baseline="0" dirty="0"/>
              <a:t> their performance problems, they can fix the performance problems, so their programs will run faster, and they can do more science, whether that’s predicting the weather with higher accuracy, or building a better rechargeable battery.</a:t>
            </a:r>
          </a:p>
        </p:txBody>
      </p:sp>
      <p:sp>
        <p:nvSpPr>
          <p:cNvPr id="4" name="Slide Number Placeholder 3"/>
          <p:cNvSpPr>
            <a:spLocks noGrp="1"/>
          </p:cNvSpPr>
          <p:nvPr>
            <p:ph type="sldNum" sz="quarter" idx="10"/>
          </p:nvPr>
        </p:nvSpPr>
        <p:spPr/>
        <p:txBody>
          <a:bodyPr/>
          <a:lstStyle/>
          <a:p>
            <a:fld id="{69948056-E3E4-48AF-B138-3D8538434B19}" type="slidenum">
              <a:rPr lang="en-US" smtClean="0"/>
              <a:t>8</a:t>
            </a:fld>
            <a:endParaRPr lang="en-US"/>
          </a:p>
        </p:txBody>
      </p:sp>
    </p:spTree>
    <p:extLst>
      <p:ext uri="{BB962C8B-B14F-4D97-AF65-F5344CB8AC3E}">
        <p14:creationId xmlns:p14="http://schemas.microsoft.com/office/powerpoint/2010/main" val="268452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18</a:t>
            </a:fld>
            <a:endParaRPr lang="en-US"/>
          </a:p>
        </p:txBody>
      </p:sp>
    </p:spTree>
    <p:extLst>
      <p:ext uri="{BB962C8B-B14F-4D97-AF65-F5344CB8AC3E}">
        <p14:creationId xmlns:p14="http://schemas.microsoft.com/office/powerpoint/2010/main" val="407231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19</a:t>
            </a:fld>
            <a:endParaRPr lang="en-US"/>
          </a:p>
        </p:txBody>
      </p:sp>
    </p:spTree>
    <p:extLst>
      <p:ext uri="{BB962C8B-B14F-4D97-AF65-F5344CB8AC3E}">
        <p14:creationId xmlns:p14="http://schemas.microsoft.com/office/powerpoint/2010/main" val="221565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taking a sample</a:t>
            </a:r>
            <a:r>
              <a:rPr lang="en-US" baseline="0" dirty="0"/>
              <a:t> of size 1 from the set of links that the packet passes through</a:t>
            </a:r>
          </a:p>
          <a:p>
            <a:r>
              <a:rPr lang="en-US" baseline="0" dirty="0"/>
              <a:t>And another sample of size 1 from the set of links that are congested</a:t>
            </a:r>
            <a:endParaRPr lang="en-US" dirty="0"/>
          </a:p>
          <a:p>
            <a:r>
              <a:rPr lang="en-US" dirty="0"/>
              <a:t>Understand</a:t>
            </a:r>
            <a:r>
              <a:rPr lang="en-US" baseline="0" dirty="0"/>
              <a:t> how often packets pass through individual links, and where congestion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routing means path is not deterministic</a:t>
            </a:r>
            <a:r>
              <a:rPr lang="en-US" baseline="0" dirty="0"/>
              <a:t>. If there’s a single path, we want to see that. If adaptive routing is in use, we want to see the cloud</a:t>
            </a:r>
            <a:endParaRPr lang="en-US" dirty="0"/>
          </a:p>
        </p:txBody>
      </p:sp>
      <p:sp>
        <p:nvSpPr>
          <p:cNvPr id="4" name="Slide Number Placeholder 3"/>
          <p:cNvSpPr>
            <a:spLocks noGrp="1"/>
          </p:cNvSpPr>
          <p:nvPr>
            <p:ph type="sldNum" sz="quarter" idx="10"/>
          </p:nvPr>
        </p:nvSpPr>
        <p:spPr/>
        <p:txBody>
          <a:bodyPr/>
          <a:lstStyle/>
          <a:p>
            <a:fld id="{69948056-E3E4-48AF-B138-3D8538434B19}" type="slidenum">
              <a:rPr lang="en-US" smtClean="0"/>
              <a:t>20</a:t>
            </a:fld>
            <a:endParaRPr lang="en-US"/>
          </a:p>
        </p:txBody>
      </p:sp>
    </p:spTree>
    <p:extLst>
      <p:ext uri="{BB962C8B-B14F-4D97-AF65-F5344CB8AC3E}">
        <p14:creationId xmlns:p14="http://schemas.microsoft.com/office/powerpoint/2010/main" val="178582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E6F31D-63B4-4834-9B19-5F4E35DBACAD}" type="datetime1">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C76C-B8A0-4D19-9947-EF58C98EE738}"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1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6F84C-B5ED-450A-BAD5-D6E34280CC94}" type="datetime1">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C76C-B8A0-4D19-9947-EF58C98EE738}" type="slidenum">
              <a:rPr lang="en-US" smtClean="0"/>
              <a:pPr/>
              <a:t>‹#›</a:t>
            </a:fld>
            <a:endParaRPr lang="en-US"/>
          </a:p>
        </p:txBody>
      </p:sp>
    </p:spTree>
    <p:extLst>
      <p:ext uri="{BB962C8B-B14F-4D97-AF65-F5344CB8AC3E}">
        <p14:creationId xmlns:p14="http://schemas.microsoft.com/office/powerpoint/2010/main" val="313139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6B73-AE79-42CB-984E-48B0EFD607D4}" type="datetime1">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C76C-B8A0-4D19-9947-EF58C98EE738}" type="slidenum">
              <a:rPr lang="en-US" smtClean="0"/>
              <a:pPr/>
              <a:t>‹#›</a:t>
            </a:fld>
            <a:endParaRPr lang="en-US"/>
          </a:p>
        </p:txBody>
      </p:sp>
    </p:spTree>
    <p:extLst>
      <p:ext uri="{BB962C8B-B14F-4D97-AF65-F5344CB8AC3E}">
        <p14:creationId xmlns:p14="http://schemas.microsoft.com/office/powerpoint/2010/main" val="108766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550DD1-E67C-4F34-83D6-4DEFEA9BF388}" type="datetime1">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C76C-B8A0-4D19-9947-EF58C98EE738}" type="slidenum">
              <a:rPr lang="en-US" smtClean="0"/>
              <a:pPr/>
              <a:t>‹#›</a:t>
            </a:fld>
            <a:endParaRPr lang="en-US"/>
          </a:p>
        </p:txBody>
      </p:sp>
    </p:spTree>
    <p:extLst>
      <p:ext uri="{BB962C8B-B14F-4D97-AF65-F5344CB8AC3E}">
        <p14:creationId xmlns:p14="http://schemas.microsoft.com/office/powerpoint/2010/main" val="320075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7517FC-357D-4549-AE3F-BD16F68E28E4}" type="datetime1">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C76C-B8A0-4D19-9947-EF58C98EE738}"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7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CD9FC1-83D8-490E-A4FF-7AF7AB055B97}" type="datetime1">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DC76C-B8A0-4D19-9947-EF58C98EE738}" type="slidenum">
              <a:rPr lang="en-US" smtClean="0"/>
              <a:pPr/>
              <a:t>‹#›</a:t>
            </a:fld>
            <a:endParaRPr lang="en-US"/>
          </a:p>
        </p:txBody>
      </p:sp>
    </p:spTree>
    <p:extLst>
      <p:ext uri="{BB962C8B-B14F-4D97-AF65-F5344CB8AC3E}">
        <p14:creationId xmlns:p14="http://schemas.microsoft.com/office/powerpoint/2010/main" val="308277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796539-4CAF-4A1B-9AD0-F20127F4C846}" type="datetime1">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DC76C-B8A0-4D19-9947-EF58C98EE738}" type="slidenum">
              <a:rPr lang="en-US" smtClean="0"/>
              <a:pPr/>
              <a:t>‹#›</a:t>
            </a:fld>
            <a:endParaRPr lang="en-US"/>
          </a:p>
        </p:txBody>
      </p:sp>
    </p:spTree>
    <p:extLst>
      <p:ext uri="{BB962C8B-B14F-4D97-AF65-F5344CB8AC3E}">
        <p14:creationId xmlns:p14="http://schemas.microsoft.com/office/powerpoint/2010/main" val="290806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C48523-0B58-4146-90BF-2D6ECA2251A5}" type="datetime1">
              <a:rPr lang="en-US" smtClean="0"/>
              <a:pPr/>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DC76C-B8A0-4D19-9947-EF58C98EE738}" type="slidenum">
              <a:rPr lang="en-US" smtClean="0"/>
              <a:pPr/>
              <a:t>‹#›</a:t>
            </a:fld>
            <a:endParaRPr lang="en-US"/>
          </a:p>
        </p:txBody>
      </p:sp>
    </p:spTree>
    <p:extLst>
      <p:ext uri="{BB962C8B-B14F-4D97-AF65-F5344CB8AC3E}">
        <p14:creationId xmlns:p14="http://schemas.microsoft.com/office/powerpoint/2010/main" val="256374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80FCCC-A2E3-44A7-8ACD-B3A6EC785EE5}" type="datetime1">
              <a:rPr lang="en-US" smtClean="0"/>
              <a:pPr/>
              <a:t>11/19/2019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EDC76C-B8A0-4D19-9947-EF58C98EE738}" type="slidenum">
              <a:rPr lang="en-US" smtClean="0"/>
              <a:pPr/>
              <a:t>‹#›</a:t>
            </a:fld>
            <a:endParaRPr lang="en-US"/>
          </a:p>
        </p:txBody>
      </p:sp>
    </p:spTree>
    <p:extLst>
      <p:ext uri="{BB962C8B-B14F-4D97-AF65-F5344CB8AC3E}">
        <p14:creationId xmlns:p14="http://schemas.microsoft.com/office/powerpoint/2010/main" val="45960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991FE64-A963-4AE9-A7AD-8624FB3FC31A}" type="datetime1">
              <a:rPr lang="en-US" smtClean="0"/>
              <a:pPr/>
              <a:t>11/19/2019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EDC76C-B8A0-4D19-9947-EF58C98EE738}" type="slidenum">
              <a:rPr lang="en-US" smtClean="0">
                <a:solidFill>
                  <a:srgbClr val="344068"/>
                </a:solidFill>
              </a:rPr>
              <a:pPr/>
              <a:t>‹#›</a:t>
            </a:fld>
            <a:endParaRPr lang="en-US">
              <a:solidFill>
                <a:srgbClr val="344068"/>
              </a:solidFill>
            </a:endParaRPr>
          </a:p>
        </p:txBody>
      </p:sp>
    </p:spTree>
    <p:extLst>
      <p:ext uri="{BB962C8B-B14F-4D97-AF65-F5344CB8AC3E}">
        <p14:creationId xmlns:p14="http://schemas.microsoft.com/office/powerpoint/2010/main" val="54176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4E5191-7093-45D8-9BCB-47552676BC8F}" type="datetime1">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DC76C-B8A0-4D19-9947-EF58C98EE738}" type="slidenum">
              <a:rPr lang="en-US" smtClean="0"/>
              <a:pPr/>
              <a:t>‹#›</a:t>
            </a:fld>
            <a:endParaRPr lang="en-US"/>
          </a:p>
        </p:txBody>
      </p:sp>
    </p:spTree>
    <p:extLst>
      <p:ext uri="{BB962C8B-B14F-4D97-AF65-F5344CB8AC3E}">
        <p14:creationId xmlns:p14="http://schemas.microsoft.com/office/powerpoint/2010/main" val="79174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00DEF1-988A-4062-B26A-E591BBB1E5D7}" type="datetime1">
              <a:rPr lang="en-US" smtClean="0"/>
              <a:pPr/>
              <a:t>11/19/2019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EDC76C-B8A0-4D19-9947-EF58C98EE73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353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28" y="1122363"/>
            <a:ext cx="10972800" cy="2387600"/>
          </a:xfrm>
        </p:spPr>
        <p:txBody>
          <a:bodyPr>
            <a:normAutofit/>
          </a:bodyPr>
          <a:lstStyle/>
          <a:p>
            <a:r>
              <a:rPr lang="en-US" sz="5400" dirty="0"/>
              <a:t>Understanding Congestion in High Performance Interconnection Networks Using Sampling</a:t>
            </a:r>
          </a:p>
        </p:txBody>
      </p:sp>
      <p:sp>
        <p:nvSpPr>
          <p:cNvPr id="3" name="Subtitle 2"/>
          <p:cNvSpPr>
            <a:spLocks noGrp="1"/>
          </p:cNvSpPr>
          <p:nvPr>
            <p:ph type="subTitle" idx="1"/>
          </p:nvPr>
        </p:nvSpPr>
        <p:spPr>
          <a:xfrm>
            <a:off x="1100051" y="4455620"/>
            <a:ext cx="10058400" cy="1747472"/>
          </a:xfrm>
        </p:spPr>
        <p:txBody>
          <a:bodyPr>
            <a:normAutofit fontScale="92500" lnSpcReduction="10000"/>
          </a:bodyPr>
          <a:lstStyle/>
          <a:p>
            <a:r>
              <a:rPr lang="en-US" b="1" dirty="0"/>
              <a:t>SC’19</a:t>
            </a:r>
          </a:p>
          <a:p>
            <a:r>
              <a:rPr lang="en-US" b="1" dirty="0"/>
              <a:t>Philip A. Taffet, John Mellor-Crummey</a:t>
            </a:r>
          </a:p>
          <a:p>
            <a:r>
              <a:rPr lang="en-US" b="1" dirty="0"/>
              <a:t>Rice University</a:t>
            </a:r>
          </a:p>
          <a:p>
            <a:r>
              <a:rPr lang="en-US" b="1" dirty="0"/>
              <a:t>November 20</a:t>
            </a:r>
            <a:r>
              <a:rPr lang="en-US" b="1" baseline="30000" dirty="0"/>
              <a:t>th</a:t>
            </a:r>
            <a:r>
              <a:rPr lang="en-US" b="1" dirty="0"/>
              <a:t>, 2019</a:t>
            </a:r>
          </a:p>
        </p:txBody>
      </p:sp>
      <p:sp>
        <p:nvSpPr>
          <p:cNvPr id="4" name="Slide Number Placeholder 3"/>
          <p:cNvSpPr>
            <a:spLocks noGrp="1"/>
          </p:cNvSpPr>
          <p:nvPr>
            <p:ph type="sldNum" sz="quarter" idx="12"/>
          </p:nvPr>
        </p:nvSpPr>
        <p:spPr/>
        <p:txBody>
          <a:bodyPr/>
          <a:lstStyle/>
          <a:p>
            <a:fld id="{48EDC76C-B8A0-4D19-9947-EF58C98EE738}" type="slidenum">
              <a:rPr lang="en-US" smtClean="0"/>
              <a:pPr/>
              <a:t>1</a:t>
            </a:fld>
            <a:endParaRPr lang="en-US"/>
          </a:p>
        </p:txBody>
      </p:sp>
    </p:spTree>
    <p:extLst>
      <p:ext uri="{BB962C8B-B14F-4D97-AF65-F5344CB8AC3E}">
        <p14:creationId xmlns:p14="http://schemas.microsoft.com/office/powerpoint/2010/main" val="66935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79" y="1845734"/>
                <a:ext cx="10115203" cy="4023360"/>
              </a:xfrm>
            </p:spPr>
            <p:txBody>
              <a:bodyPr>
                <a:normAutofit/>
              </a:bodyPr>
              <a:lstStyle/>
              <a:p>
                <a:r>
                  <a:rPr lang="en-US" sz="2400" dirty="0"/>
                  <a:t>Collect a uniform random sample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m:t>
                    </m:r>
                  </m:oMath>
                </a14:m>
                <a:r>
                  <a:rPr lang="en-US" sz="2400" dirty="0"/>
                  <a:t> from sequence of arbitrary length</a:t>
                </a:r>
              </a:p>
              <a:p>
                <a:r>
                  <a:rPr lang="en-US" sz="2400" dirty="0"/>
                  <a:t>Sequence might be too large to store; collect sample on the fly as sequence streams by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79" y="1845734"/>
                <a:ext cx="10115203" cy="4023360"/>
              </a:xfrm>
              <a:blipFill>
                <a:blip r:embed="rId2"/>
                <a:stretch>
                  <a:fillRect l="-904" t="-2121" r="-1627"/>
                </a:stretch>
              </a:blipFill>
            </p:spPr>
            <p:txBody>
              <a:bodyPr/>
              <a:lstStyle/>
              <a:p>
                <a:r>
                  <a:rPr lang="en-US">
                    <a:noFill/>
                  </a:rPr>
                  <a:t> </a:t>
                </a:r>
              </a:p>
            </p:txBody>
          </p:sp>
        </mc:Fallback>
      </mc:AlternateContent>
      <p:sp>
        <p:nvSpPr>
          <p:cNvPr id="4" name="TextBox 3"/>
          <p:cNvSpPr txBox="1"/>
          <p:nvPr/>
        </p:nvSpPr>
        <p:spPr>
          <a:xfrm>
            <a:off x="9136380" y="5864862"/>
            <a:ext cx="2571750" cy="369332"/>
          </a:xfrm>
          <a:prstGeom prst="rect">
            <a:avLst/>
          </a:prstGeom>
          <a:noFill/>
        </p:spPr>
        <p:txBody>
          <a:bodyPr wrap="square" rtlCol="0">
            <a:spAutoFit/>
          </a:bodyPr>
          <a:lstStyle/>
          <a:p>
            <a:r>
              <a:rPr lang="en-US" dirty="0"/>
              <a:t>[Knuth, TAOCP, 1981]</a:t>
            </a:r>
          </a:p>
        </p:txBody>
      </p:sp>
      <p:sp>
        <p:nvSpPr>
          <p:cNvPr id="5" name="Rounded Rectangle 4"/>
          <p:cNvSpPr/>
          <p:nvPr/>
        </p:nvSpPr>
        <p:spPr>
          <a:xfrm>
            <a:off x="1097280" y="4036062"/>
            <a:ext cx="1143000"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9121" y="5818695"/>
            <a:ext cx="1359317" cy="461665"/>
          </a:xfrm>
          <a:prstGeom prst="rect">
            <a:avLst/>
          </a:prstGeom>
          <a:noFill/>
        </p:spPr>
        <p:txBody>
          <a:bodyPr wrap="square" rtlCol="0">
            <a:spAutoFit/>
          </a:bodyPr>
          <a:lstStyle/>
          <a:p>
            <a:r>
              <a:rPr lang="en-US" sz="2400" dirty="0"/>
              <a:t>Reservoir</a:t>
            </a:r>
          </a:p>
        </p:txBody>
      </p:sp>
      <p:sp>
        <p:nvSpPr>
          <p:cNvPr id="7" name="Rectangle 6"/>
          <p:cNvSpPr/>
          <p:nvPr/>
        </p:nvSpPr>
        <p:spPr>
          <a:xfrm>
            <a:off x="4280643" y="3381234"/>
            <a:ext cx="100584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Red</a:t>
            </a:r>
          </a:p>
        </p:txBody>
      </p:sp>
      <p:sp>
        <p:nvSpPr>
          <p:cNvPr id="8" name="Rectangle 7"/>
          <p:cNvSpPr/>
          <p:nvPr/>
        </p:nvSpPr>
        <p:spPr>
          <a:xfrm>
            <a:off x="6114157" y="3381234"/>
            <a:ext cx="100584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Blue</a:t>
            </a:r>
          </a:p>
        </p:txBody>
      </p:sp>
      <p:sp>
        <p:nvSpPr>
          <p:cNvPr id="9" name="Rectangle 8"/>
          <p:cNvSpPr/>
          <p:nvPr/>
        </p:nvSpPr>
        <p:spPr>
          <a:xfrm>
            <a:off x="7947671" y="3381234"/>
            <a:ext cx="100584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Green</a:t>
            </a:r>
          </a:p>
        </p:txBody>
      </p:sp>
      <p:sp>
        <p:nvSpPr>
          <p:cNvPr id="10" name="Rectangle 9"/>
          <p:cNvSpPr/>
          <p:nvPr/>
        </p:nvSpPr>
        <p:spPr>
          <a:xfrm>
            <a:off x="9768948" y="3381234"/>
            <a:ext cx="10058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Black</a:t>
            </a:r>
          </a:p>
        </p:txBody>
      </p:sp>
      <p:sp>
        <p:nvSpPr>
          <p:cNvPr id="11" name="Rectangle 10"/>
          <p:cNvSpPr/>
          <p:nvPr/>
        </p:nvSpPr>
        <p:spPr>
          <a:xfrm>
            <a:off x="11590225" y="3407611"/>
            <a:ext cx="1005840" cy="438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Orange</a:t>
            </a:r>
          </a:p>
        </p:txBody>
      </p:sp>
      <p:sp>
        <p:nvSpPr>
          <p:cNvPr id="12" name="Rectangle 11"/>
          <p:cNvSpPr/>
          <p:nvPr/>
        </p:nvSpPr>
        <p:spPr>
          <a:xfrm>
            <a:off x="13139572" y="3407611"/>
            <a:ext cx="1005840" cy="438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Purple</a:t>
            </a:r>
          </a:p>
        </p:txBody>
      </p:sp>
      <p:cxnSp>
        <p:nvCxnSpPr>
          <p:cNvPr id="16" name="Straight Arrow Connector 15"/>
          <p:cNvCxnSpPr/>
          <p:nvPr/>
        </p:nvCxnSpPr>
        <p:spPr>
          <a:xfrm flipV="1">
            <a:off x="4748463" y="4081097"/>
            <a:ext cx="0" cy="11324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48EDC76C-B8A0-4D19-9947-EF58C98EE738}" type="slidenum">
              <a:rPr lang="en-US" smtClean="0"/>
              <a:t>10</a:t>
            </a:fld>
            <a:endParaRPr lang="en-US"/>
          </a:p>
        </p:txBody>
      </p:sp>
    </p:spTree>
    <p:extLst>
      <p:ext uri="{BB962C8B-B14F-4D97-AF65-F5344CB8AC3E}">
        <p14:creationId xmlns:p14="http://schemas.microsoft.com/office/powerpoint/2010/main" val="125348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Step 1: Fill the reservoir with the first </a:t>
                </a:r>
                <a14:m>
                  <m:oMath xmlns:m="http://schemas.openxmlformats.org/officeDocument/2006/math">
                    <m:r>
                      <a:rPr lang="en-US" sz="2400" i="1">
                        <a:latin typeface="Cambria Math" panose="02040503050406030204" pitchFamily="18" charset="0"/>
                      </a:rPr>
                      <m:t>𝑛</m:t>
                    </m:r>
                  </m:oMath>
                </a14:m>
                <a:r>
                  <a:rPr lang="en-US" sz="2400" dirty="0"/>
                  <a:t> elements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US">
                    <a:noFill/>
                  </a:rPr>
                  <a:t> </a:t>
                </a:r>
              </a:p>
            </p:txBody>
          </p:sp>
        </mc:Fallback>
      </mc:AlternateContent>
      <p:sp>
        <p:nvSpPr>
          <p:cNvPr id="4" name="TextBox 3"/>
          <p:cNvSpPr txBox="1"/>
          <p:nvPr/>
        </p:nvSpPr>
        <p:spPr>
          <a:xfrm>
            <a:off x="9136380" y="5864862"/>
            <a:ext cx="2571750" cy="369332"/>
          </a:xfrm>
          <a:prstGeom prst="rect">
            <a:avLst/>
          </a:prstGeom>
          <a:noFill/>
        </p:spPr>
        <p:txBody>
          <a:bodyPr wrap="square" rtlCol="0">
            <a:spAutoFit/>
          </a:bodyPr>
          <a:lstStyle/>
          <a:p>
            <a:r>
              <a:rPr lang="en-US" dirty="0"/>
              <a:t>[Knuth, TAOCP, 1981]</a:t>
            </a:r>
          </a:p>
        </p:txBody>
      </p:sp>
      <p:sp>
        <p:nvSpPr>
          <p:cNvPr id="5" name="Rounded Rectangle 4"/>
          <p:cNvSpPr/>
          <p:nvPr/>
        </p:nvSpPr>
        <p:spPr>
          <a:xfrm>
            <a:off x="1097280" y="4036062"/>
            <a:ext cx="1143000"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9121" y="5818695"/>
            <a:ext cx="1359317" cy="461665"/>
          </a:xfrm>
          <a:prstGeom prst="rect">
            <a:avLst/>
          </a:prstGeom>
          <a:noFill/>
        </p:spPr>
        <p:txBody>
          <a:bodyPr wrap="square" rtlCol="0">
            <a:spAutoFit/>
          </a:bodyPr>
          <a:lstStyle/>
          <a:p>
            <a:r>
              <a:rPr lang="en-US" sz="2400" dirty="0"/>
              <a:t>Reservoir</a:t>
            </a:r>
          </a:p>
        </p:txBody>
      </p:sp>
      <p:sp>
        <p:nvSpPr>
          <p:cNvPr id="7" name="Rectangle 6"/>
          <p:cNvSpPr/>
          <p:nvPr/>
        </p:nvSpPr>
        <p:spPr>
          <a:xfrm>
            <a:off x="4280643" y="3381234"/>
            <a:ext cx="100584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Red</a:t>
            </a:r>
          </a:p>
        </p:txBody>
      </p:sp>
      <p:sp>
        <p:nvSpPr>
          <p:cNvPr id="8" name="Rectangle 7"/>
          <p:cNvSpPr/>
          <p:nvPr/>
        </p:nvSpPr>
        <p:spPr>
          <a:xfrm>
            <a:off x="6114157" y="3381234"/>
            <a:ext cx="100584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Blue</a:t>
            </a:r>
          </a:p>
        </p:txBody>
      </p:sp>
      <p:sp>
        <p:nvSpPr>
          <p:cNvPr id="9" name="Rectangle 8"/>
          <p:cNvSpPr/>
          <p:nvPr/>
        </p:nvSpPr>
        <p:spPr>
          <a:xfrm>
            <a:off x="7947671" y="3381234"/>
            <a:ext cx="100584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Green</a:t>
            </a:r>
          </a:p>
        </p:txBody>
      </p:sp>
      <p:sp>
        <p:nvSpPr>
          <p:cNvPr id="10" name="Rectangle 9"/>
          <p:cNvSpPr/>
          <p:nvPr/>
        </p:nvSpPr>
        <p:spPr>
          <a:xfrm>
            <a:off x="9768948" y="3381234"/>
            <a:ext cx="10058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Black</a:t>
            </a:r>
          </a:p>
        </p:txBody>
      </p:sp>
      <p:sp>
        <p:nvSpPr>
          <p:cNvPr id="11" name="Rectangle 10"/>
          <p:cNvSpPr/>
          <p:nvPr/>
        </p:nvSpPr>
        <p:spPr>
          <a:xfrm>
            <a:off x="11590225" y="3407611"/>
            <a:ext cx="1005840" cy="438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Orange</a:t>
            </a:r>
          </a:p>
        </p:txBody>
      </p:sp>
      <p:sp>
        <p:nvSpPr>
          <p:cNvPr id="12" name="Rectangle 11"/>
          <p:cNvSpPr/>
          <p:nvPr/>
        </p:nvSpPr>
        <p:spPr>
          <a:xfrm>
            <a:off x="13139572" y="3407611"/>
            <a:ext cx="1005840" cy="438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Purple</a:t>
            </a:r>
          </a:p>
        </p:txBody>
      </p:sp>
      <p:cxnSp>
        <p:nvCxnSpPr>
          <p:cNvPr id="16" name="Straight Arrow Connector 15"/>
          <p:cNvCxnSpPr/>
          <p:nvPr/>
        </p:nvCxnSpPr>
        <p:spPr>
          <a:xfrm flipV="1">
            <a:off x="4748463" y="4081097"/>
            <a:ext cx="0" cy="11324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48EDC76C-B8A0-4D19-9947-EF58C98EE738}" type="slidenum">
              <a:rPr lang="en-US" smtClean="0"/>
              <a:t>11</a:t>
            </a:fld>
            <a:endParaRPr lang="en-US"/>
          </a:p>
        </p:txBody>
      </p:sp>
    </p:spTree>
    <p:extLst>
      <p:ext uri="{BB962C8B-B14F-4D97-AF65-F5344CB8AC3E}">
        <p14:creationId xmlns:p14="http://schemas.microsoft.com/office/powerpoint/2010/main" val="273578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Step 1: Fill the reservoir with the first </a:t>
                </a:r>
                <a14:m>
                  <m:oMath xmlns:m="http://schemas.openxmlformats.org/officeDocument/2006/math">
                    <m:r>
                      <a:rPr lang="en-US" sz="2400" i="1">
                        <a:latin typeface="Cambria Math" panose="02040503050406030204" pitchFamily="18" charset="0"/>
                      </a:rPr>
                      <m:t>𝑛</m:t>
                    </m:r>
                  </m:oMath>
                </a14:m>
                <a:r>
                  <a:rPr lang="en-US" sz="2400" dirty="0"/>
                  <a:t> elements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US">
                    <a:noFill/>
                  </a:rPr>
                  <a:t> </a:t>
                </a:r>
              </a:p>
            </p:txBody>
          </p:sp>
        </mc:Fallback>
      </mc:AlternateContent>
      <p:sp>
        <p:nvSpPr>
          <p:cNvPr id="4" name="TextBox 3"/>
          <p:cNvSpPr txBox="1"/>
          <p:nvPr/>
        </p:nvSpPr>
        <p:spPr>
          <a:xfrm>
            <a:off x="9136380" y="5864862"/>
            <a:ext cx="2571750" cy="369332"/>
          </a:xfrm>
          <a:prstGeom prst="rect">
            <a:avLst/>
          </a:prstGeom>
          <a:noFill/>
        </p:spPr>
        <p:txBody>
          <a:bodyPr wrap="square" rtlCol="0">
            <a:spAutoFit/>
          </a:bodyPr>
          <a:lstStyle/>
          <a:p>
            <a:r>
              <a:rPr lang="en-US" dirty="0"/>
              <a:t>[Knuth, TAOCP, 1981]</a:t>
            </a:r>
          </a:p>
        </p:txBody>
      </p:sp>
      <p:sp>
        <p:nvSpPr>
          <p:cNvPr id="5" name="Rounded Rectangle 4"/>
          <p:cNvSpPr/>
          <p:nvPr/>
        </p:nvSpPr>
        <p:spPr>
          <a:xfrm>
            <a:off x="1097280" y="4036062"/>
            <a:ext cx="1143000"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9121" y="5818695"/>
            <a:ext cx="1359317" cy="461665"/>
          </a:xfrm>
          <a:prstGeom prst="rect">
            <a:avLst/>
          </a:prstGeom>
          <a:noFill/>
        </p:spPr>
        <p:txBody>
          <a:bodyPr wrap="square" rtlCol="0">
            <a:spAutoFit/>
          </a:bodyPr>
          <a:lstStyle/>
          <a:p>
            <a:r>
              <a:rPr lang="en-US" sz="2400" dirty="0"/>
              <a:t>Reservoir</a:t>
            </a:r>
          </a:p>
        </p:txBody>
      </p:sp>
      <p:sp>
        <p:nvSpPr>
          <p:cNvPr id="7" name="Rectangle 6"/>
          <p:cNvSpPr/>
          <p:nvPr/>
        </p:nvSpPr>
        <p:spPr>
          <a:xfrm>
            <a:off x="1165859" y="4190117"/>
            <a:ext cx="100584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Red</a:t>
            </a:r>
          </a:p>
        </p:txBody>
      </p:sp>
      <p:sp>
        <p:nvSpPr>
          <p:cNvPr id="8" name="Rectangle 7"/>
          <p:cNvSpPr/>
          <p:nvPr/>
        </p:nvSpPr>
        <p:spPr>
          <a:xfrm>
            <a:off x="1165859" y="4756338"/>
            <a:ext cx="100584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Blue</a:t>
            </a:r>
          </a:p>
        </p:txBody>
      </p:sp>
      <p:sp>
        <p:nvSpPr>
          <p:cNvPr id="9" name="Rectangle 8"/>
          <p:cNvSpPr/>
          <p:nvPr/>
        </p:nvSpPr>
        <p:spPr>
          <a:xfrm>
            <a:off x="1165859" y="5361495"/>
            <a:ext cx="100584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Green</a:t>
            </a:r>
          </a:p>
        </p:txBody>
      </p:sp>
      <p:sp>
        <p:nvSpPr>
          <p:cNvPr id="10" name="Rectangle 9"/>
          <p:cNvSpPr/>
          <p:nvPr/>
        </p:nvSpPr>
        <p:spPr>
          <a:xfrm>
            <a:off x="4280643" y="3384646"/>
            <a:ext cx="10058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Black</a:t>
            </a:r>
          </a:p>
        </p:txBody>
      </p:sp>
      <p:sp>
        <p:nvSpPr>
          <p:cNvPr id="11" name="Rectangle 10"/>
          <p:cNvSpPr/>
          <p:nvPr/>
        </p:nvSpPr>
        <p:spPr>
          <a:xfrm>
            <a:off x="6101920" y="3411023"/>
            <a:ext cx="1005840" cy="438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Orange</a:t>
            </a:r>
          </a:p>
        </p:txBody>
      </p:sp>
      <p:sp>
        <p:nvSpPr>
          <p:cNvPr id="12" name="Rectangle 11"/>
          <p:cNvSpPr/>
          <p:nvPr/>
        </p:nvSpPr>
        <p:spPr>
          <a:xfrm>
            <a:off x="7651267" y="3411023"/>
            <a:ext cx="1005840" cy="438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Purple</a:t>
            </a:r>
          </a:p>
        </p:txBody>
      </p:sp>
      <p:cxnSp>
        <p:nvCxnSpPr>
          <p:cNvPr id="16" name="Straight Arrow Connector 15"/>
          <p:cNvCxnSpPr/>
          <p:nvPr/>
        </p:nvCxnSpPr>
        <p:spPr>
          <a:xfrm flipV="1">
            <a:off x="4748463" y="4081097"/>
            <a:ext cx="0" cy="11324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48EDC76C-B8A0-4D19-9947-EF58C98EE738}" type="slidenum">
              <a:rPr lang="en-US" smtClean="0"/>
              <a:t>12</a:t>
            </a:fld>
            <a:endParaRPr lang="en-US"/>
          </a:p>
        </p:txBody>
      </p:sp>
    </p:spTree>
    <p:extLst>
      <p:ext uri="{BB962C8B-B14F-4D97-AF65-F5344CB8AC3E}">
        <p14:creationId xmlns:p14="http://schemas.microsoft.com/office/powerpoint/2010/main" val="8902773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Step 2: The </a:t>
                </a:r>
                <a14:m>
                  <m:oMath xmlns:m="http://schemas.openxmlformats.org/officeDocument/2006/math">
                    <m:r>
                      <a:rPr lang="en-US" sz="2400" i="1">
                        <a:latin typeface="Cambria Math" panose="02040503050406030204" pitchFamily="18" charset="0"/>
                      </a:rPr>
                      <m:t>𝑡</m:t>
                    </m:r>
                  </m:oMath>
                </a14:m>
                <a:r>
                  <a:rPr lang="en-US" sz="2400" baseline="30000" dirty="0" err="1"/>
                  <a:t>th</a:t>
                </a:r>
                <a:r>
                  <a:rPr lang="en-US" sz="2400" dirty="0"/>
                  <a:t> record enters the reservoir with probability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𝑡</m:t>
                    </m:r>
                  </m:oMath>
                </a14:m>
                <a:r>
                  <a:rPr lang="en-US" sz="2400" dirty="0"/>
                  <a:t>     (</a:t>
                </a:r>
                <a14:m>
                  <m:oMath xmlns:m="http://schemas.openxmlformats.org/officeDocument/2006/math">
                    <m:r>
                      <a:rPr lang="en-US" sz="2400" i="1">
                        <a:latin typeface="Cambria Math" panose="02040503050406030204" pitchFamily="18" charset="0"/>
                      </a:rPr>
                      <m:t>3/4</m:t>
                    </m:r>
                  </m:oMath>
                </a14:m>
                <a:r>
                  <a:rPr lang="en-US" sz="2400" dirty="0"/>
                  <a:t> for indicated record)</a:t>
                </a:r>
              </a:p>
              <a:p>
                <a:pPr lvl="1"/>
                <a:r>
                  <a:rPr lang="en-US" sz="2000" dirty="0"/>
                  <a:t>Step 2a: If it will be stored in the reservoir, pick an element to replace uniformly randomly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US">
                    <a:noFill/>
                  </a:rPr>
                  <a:t> </a:t>
                </a:r>
              </a:p>
            </p:txBody>
          </p:sp>
        </mc:Fallback>
      </mc:AlternateContent>
      <p:sp>
        <p:nvSpPr>
          <p:cNvPr id="4" name="TextBox 3"/>
          <p:cNvSpPr txBox="1"/>
          <p:nvPr/>
        </p:nvSpPr>
        <p:spPr>
          <a:xfrm>
            <a:off x="9136380" y="5864862"/>
            <a:ext cx="2571750" cy="369332"/>
          </a:xfrm>
          <a:prstGeom prst="rect">
            <a:avLst/>
          </a:prstGeom>
          <a:noFill/>
        </p:spPr>
        <p:txBody>
          <a:bodyPr wrap="square" rtlCol="0">
            <a:spAutoFit/>
          </a:bodyPr>
          <a:lstStyle/>
          <a:p>
            <a:r>
              <a:rPr lang="en-US" dirty="0"/>
              <a:t>[Knuth, TAOCP, 1981]</a:t>
            </a:r>
          </a:p>
        </p:txBody>
      </p:sp>
      <p:sp>
        <p:nvSpPr>
          <p:cNvPr id="5" name="Rounded Rectangle 4"/>
          <p:cNvSpPr/>
          <p:nvPr/>
        </p:nvSpPr>
        <p:spPr>
          <a:xfrm>
            <a:off x="1097280" y="4036062"/>
            <a:ext cx="1143000"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9121" y="5818695"/>
            <a:ext cx="1359317" cy="461665"/>
          </a:xfrm>
          <a:prstGeom prst="rect">
            <a:avLst/>
          </a:prstGeom>
          <a:noFill/>
        </p:spPr>
        <p:txBody>
          <a:bodyPr wrap="square" rtlCol="0">
            <a:spAutoFit/>
          </a:bodyPr>
          <a:lstStyle/>
          <a:p>
            <a:r>
              <a:rPr lang="en-US" sz="2400" dirty="0"/>
              <a:t>Reservoir</a:t>
            </a:r>
          </a:p>
        </p:txBody>
      </p:sp>
      <p:sp>
        <p:nvSpPr>
          <p:cNvPr id="7" name="Rectangle 6"/>
          <p:cNvSpPr/>
          <p:nvPr/>
        </p:nvSpPr>
        <p:spPr>
          <a:xfrm>
            <a:off x="1165859" y="4190117"/>
            <a:ext cx="100584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Red</a:t>
            </a:r>
          </a:p>
        </p:txBody>
      </p:sp>
      <p:sp>
        <p:nvSpPr>
          <p:cNvPr id="8" name="Rectangle 7"/>
          <p:cNvSpPr/>
          <p:nvPr/>
        </p:nvSpPr>
        <p:spPr>
          <a:xfrm>
            <a:off x="1165859" y="4756338"/>
            <a:ext cx="100584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Blue</a:t>
            </a:r>
          </a:p>
        </p:txBody>
      </p:sp>
      <p:sp>
        <p:nvSpPr>
          <p:cNvPr id="9" name="Rectangle 8"/>
          <p:cNvSpPr/>
          <p:nvPr/>
        </p:nvSpPr>
        <p:spPr>
          <a:xfrm>
            <a:off x="1165859" y="5361495"/>
            <a:ext cx="100584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Green</a:t>
            </a:r>
          </a:p>
        </p:txBody>
      </p:sp>
      <p:sp>
        <p:nvSpPr>
          <p:cNvPr id="10" name="Rectangle 9"/>
          <p:cNvSpPr/>
          <p:nvPr/>
        </p:nvSpPr>
        <p:spPr>
          <a:xfrm>
            <a:off x="4280643" y="3384646"/>
            <a:ext cx="10058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Black</a:t>
            </a:r>
          </a:p>
        </p:txBody>
      </p:sp>
      <p:sp>
        <p:nvSpPr>
          <p:cNvPr id="11" name="Rectangle 10"/>
          <p:cNvSpPr/>
          <p:nvPr/>
        </p:nvSpPr>
        <p:spPr>
          <a:xfrm>
            <a:off x="6101920" y="3411023"/>
            <a:ext cx="1005840" cy="438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Orange</a:t>
            </a:r>
          </a:p>
        </p:txBody>
      </p:sp>
      <p:sp>
        <p:nvSpPr>
          <p:cNvPr id="12" name="Rectangle 11"/>
          <p:cNvSpPr/>
          <p:nvPr/>
        </p:nvSpPr>
        <p:spPr>
          <a:xfrm>
            <a:off x="7651267" y="3411023"/>
            <a:ext cx="1005840" cy="438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Purple</a:t>
            </a:r>
          </a:p>
        </p:txBody>
      </p:sp>
      <p:cxnSp>
        <p:nvCxnSpPr>
          <p:cNvPr id="16" name="Straight Arrow Connector 15"/>
          <p:cNvCxnSpPr/>
          <p:nvPr/>
        </p:nvCxnSpPr>
        <p:spPr>
          <a:xfrm flipV="1">
            <a:off x="4748463" y="4081097"/>
            <a:ext cx="0" cy="11324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48EDC76C-B8A0-4D19-9947-EF58C98EE738}" type="slidenum">
              <a:rPr lang="en-US" smtClean="0"/>
              <a:t>13</a:t>
            </a:fld>
            <a:endParaRPr lang="en-US"/>
          </a:p>
        </p:txBody>
      </p:sp>
      <p:sp>
        <p:nvSpPr>
          <p:cNvPr id="15" name="TextBox 14">
            <a:extLst>
              <a:ext uri="{FF2B5EF4-FFF2-40B4-BE49-F238E27FC236}">
                <a16:creationId xmlns:a16="http://schemas.microsoft.com/office/drawing/2014/main" id="{A83C8B13-18E8-4B65-971D-3704B3EFA455}"/>
              </a:ext>
            </a:extLst>
          </p:cNvPr>
          <p:cNvSpPr txBox="1"/>
          <p:nvPr/>
        </p:nvSpPr>
        <p:spPr>
          <a:xfrm>
            <a:off x="3391765" y="5407135"/>
            <a:ext cx="3789435" cy="830997"/>
          </a:xfrm>
          <a:prstGeom prst="rect">
            <a:avLst/>
          </a:prstGeom>
          <a:noFill/>
        </p:spPr>
        <p:txBody>
          <a:bodyPr wrap="none" rtlCol="0">
            <a:spAutoFit/>
          </a:bodyPr>
          <a:lstStyle/>
          <a:p>
            <a:r>
              <a:rPr lang="en-US" sz="2400" dirty="0"/>
              <a:t>Step 2: YES</a:t>
            </a:r>
          </a:p>
          <a:p>
            <a:r>
              <a:rPr lang="en-US" sz="2400" dirty="0"/>
              <a:t>Step 2a: Replace 2</a:t>
            </a:r>
            <a:r>
              <a:rPr lang="en-US" sz="2400" baseline="30000" dirty="0"/>
              <a:t>nd</a:t>
            </a:r>
            <a:r>
              <a:rPr lang="en-US" sz="2400" dirty="0"/>
              <a:t> element</a:t>
            </a:r>
          </a:p>
        </p:txBody>
      </p:sp>
    </p:spTree>
    <p:extLst>
      <p:ext uri="{BB962C8B-B14F-4D97-AF65-F5344CB8AC3E}">
        <p14:creationId xmlns:p14="http://schemas.microsoft.com/office/powerpoint/2010/main" val="961894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Step 2: The </a:t>
                </a:r>
                <a14:m>
                  <m:oMath xmlns:m="http://schemas.openxmlformats.org/officeDocument/2006/math">
                    <m:r>
                      <a:rPr lang="en-US" sz="2400" i="1">
                        <a:latin typeface="Cambria Math" panose="02040503050406030204" pitchFamily="18" charset="0"/>
                      </a:rPr>
                      <m:t>𝑡</m:t>
                    </m:r>
                  </m:oMath>
                </a14:m>
                <a:r>
                  <a:rPr lang="en-US" sz="2400" baseline="30000" dirty="0" err="1"/>
                  <a:t>th</a:t>
                </a:r>
                <a:r>
                  <a:rPr lang="en-US" sz="2400" dirty="0"/>
                  <a:t> record enters the reservoir with probability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𝑡</m:t>
                    </m:r>
                  </m:oMath>
                </a14:m>
                <a:r>
                  <a:rPr lang="en-US" sz="2400" dirty="0"/>
                  <a:t>     (</a:t>
                </a:r>
                <a14:m>
                  <m:oMath xmlns:m="http://schemas.openxmlformats.org/officeDocument/2006/math">
                    <m:r>
                      <a:rPr lang="en-US" sz="2400" i="1">
                        <a:latin typeface="Cambria Math" panose="02040503050406030204" pitchFamily="18" charset="0"/>
                      </a:rPr>
                      <m:t>3/</m:t>
                    </m:r>
                    <m:r>
                      <a:rPr lang="en-US" sz="2400" i="1">
                        <a:latin typeface="Cambria Math" panose="02040503050406030204" pitchFamily="18" charset="0"/>
                      </a:rPr>
                      <m:t>5</m:t>
                    </m:r>
                  </m:oMath>
                </a14:m>
                <a:r>
                  <a:rPr lang="en-US" sz="2400" dirty="0"/>
                  <a:t> for indicated record)</a:t>
                </a:r>
              </a:p>
              <a:p>
                <a:pPr lvl="1"/>
                <a:r>
                  <a:rPr lang="en-US" sz="2000" dirty="0"/>
                  <a:t>Step 2a: If it will be stored in the reservoir, pick an element to replace uniformly randomly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US">
                    <a:noFill/>
                  </a:rPr>
                  <a:t> </a:t>
                </a:r>
              </a:p>
            </p:txBody>
          </p:sp>
        </mc:Fallback>
      </mc:AlternateContent>
      <p:sp>
        <p:nvSpPr>
          <p:cNvPr id="4" name="TextBox 3"/>
          <p:cNvSpPr txBox="1"/>
          <p:nvPr/>
        </p:nvSpPr>
        <p:spPr>
          <a:xfrm>
            <a:off x="9136380" y="5864862"/>
            <a:ext cx="2571750" cy="369332"/>
          </a:xfrm>
          <a:prstGeom prst="rect">
            <a:avLst/>
          </a:prstGeom>
          <a:noFill/>
        </p:spPr>
        <p:txBody>
          <a:bodyPr wrap="square" rtlCol="0">
            <a:spAutoFit/>
          </a:bodyPr>
          <a:lstStyle/>
          <a:p>
            <a:r>
              <a:rPr lang="en-US" dirty="0"/>
              <a:t>[Knuth, TAOCP, 1981]</a:t>
            </a:r>
          </a:p>
        </p:txBody>
      </p:sp>
      <p:sp>
        <p:nvSpPr>
          <p:cNvPr id="5" name="Rounded Rectangle 4"/>
          <p:cNvSpPr/>
          <p:nvPr/>
        </p:nvSpPr>
        <p:spPr>
          <a:xfrm>
            <a:off x="1097280" y="4036062"/>
            <a:ext cx="1143000"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9121" y="5818695"/>
            <a:ext cx="1359317" cy="461665"/>
          </a:xfrm>
          <a:prstGeom prst="rect">
            <a:avLst/>
          </a:prstGeom>
          <a:noFill/>
        </p:spPr>
        <p:txBody>
          <a:bodyPr wrap="square" rtlCol="0">
            <a:spAutoFit/>
          </a:bodyPr>
          <a:lstStyle/>
          <a:p>
            <a:r>
              <a:rPr lang="en-US" sz="2400" dirty="0"/>
              <a:t>Reservoir</a:t>
            </a:r>
          </a:p>
        </p:txBody>
      </p:sp>
      <p:sp>
        <p:nvSpPr>
          <p:cNvPr id="7" name="Rectangle 6"/>
          <p:cNvSpPr/>
          <p:nvPr/>
        </p:nvSpPr>
        <p:spPr>
          <a:xfrm>
            <a:off x="1165859" y="4190117"/>
            <a:ext cx="100584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Red</a:t>
            </a:r>
          </a:p>
        </p:txBody>
      </p:sp>
      <p:sp>
        <p:nvSpPr>
          <p:cNvPr id="8" name="Rectangle 7"/>
          <p:cNvSpPr/>
          <p:nvPr/>
        </p:nvSpPr>
        <p:spPr>
          <a:xfrm>
            <a:off x="-1113513" y="4756338"/>
            <a:ext cx="100584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Blue</a:t>
            </a:r>
          </a:p>
        </p:txBody>
      </p:sp>
      <p:sp>
        <p:nvSpPr>
          <p:cNvPr id="9" name="Rectangle 8"/>
          <p:cNvSpPr/>
          <p:nvPr/>
        </p:nvSpPr>
        <p:spPr>
          <a:xfrm>
            <a:off x="1165859" y="5361495"/>
            <a:ext cx="100584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Green</a:t>
            </a:r>
          </a:p>
        </p:txBody>
      </p:sp>
      <p:sp>
        <p:nvSpPr>
          <p:cNvPr id="10" name="Rectangle 9"/>
          <p:cNvSpPr/>
          <p:nvPr/>
        </p:nvSpPr>
        <p:spPr>
          <a:xfrm>
            <a:off x="1165859" y="4775806"/>
            <a:ext cx="10058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Black</a:t>
            </a:r>
          </a:p>
        </p:txBody>
      </p:sp>
      <p:sp>
        <p:nvSpPr>
          <p:cNvPr id="11" name="Rectangle 10"/>
          <p:cNvSpPr/>
          <p:nvPr/>
        </p:nvSpPr>
        <p:spPr>
          <a:xfrm>
            <a:off x="4299626" y="3411023"/>
            <a:ext cx="1005840" cy="438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Orange</a:t>
            </a:r>
          </a:p>
        </p:txBody>
      </p:sp>
      <p:sp>
        <p:nvSpPr>
          <p:cNvPr id="12" name="Rectangle 11"/>
          <p:cNvSpPr/>
          <p:nvPr/>
        </p:nvSpPr>
        <p:spPr>
          <a:xfrm>
            <a:off x="5848973" y="3411023"/>
            <a:ext cx="1005840" cy="438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Purple</a:t>
            </a:r>
          </a:p>
        </p:txBody>
      </p:sp>
      <p:cxnSp>
        <p:nvCxnSpPr>
          <p:cNvPr id="16" name="Straight Arrow Connector 15"/>
          <p:cNvCxnSpPr/>
          <p:nvPr/>
        </p:nvCxnSpPr>
        <p:spPr>
          <a:xfrm flipV="1">
            <a:off x="4748463" y="4081097"/>
            <a:ext cx="0" cy="11324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48EDC76C-B8A0-4D19-9947-EF58C98EE738}" type="slidenum">
              <a:rPr lang="en-US" smtClean="0"/>
              <a:t>14</a:t>
            </a:fld>
            <a:endParaRPr lang="en-US"/>
          </a:p>
        </p:txBody>
      </p:sp>
      <p:sp>
        <p:nvSpPr>
          <p:cNvPr id="15" name="TextBox 14">
            <a:extLst>
              <a:ext uri="{FF2B5EF4-FFF2-40B4-BE49-F238E27FC236}">
                <a16:creationId xmlns:a16="http://schemas.microsoft.com/office/drawing/2014/main" id="{2FE398C9-6AFB-4457-9E33-F53DC7E585D2}"/>
              </a:ext>
            </a:extLst>
          </p:cNvPr>
          <p:cNvSpPr txBox="1"/>
          <p:nvPr/>
        </p:nvSpPr>
        <p:spPr>
          <a:xfrm>
            <a:off x="3391765" y="5407135"/>
            <a:ext cx="1518236" cy="830997"/>
          </a:xfrm>
          <a:prstGeom prst="rect">
            <a:avLst/>
          </a:prstGeom>
          <a:noFill/>
        </p:spPr>
        <p:txBody>
          <a:bodyPr wrap="none" rtlCol="0">
            <a:spAutoFit/>
          </a:bodyPr>
          <a:lstStyle/>
          <a:p>
            <a:r>
              <a:rPr lang="en-US" sz="2400" dirty="0"/>
              <a:t>Step 2: NO</a:t>
            </a:r>
          </a:p>
          <a:p>
            <a:r>
              <a:rPr lang="en-US" sz="2400" dirty="0"/>
              <a:t>Step 2a: -</a:t>
            </a:r>
          </a:p>
        </p:txBody>
      </p:sp>
    </p:spTree>
    <p:extLst>
      <p:ext uri="{BB962C8B-B14F-4D97-AF65-F5344CB8AC3E}">
        <p14:creationId xmlns:p14="http://schemas.microsoft.com/office/powerpoint/2010/main" val="41444453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Step 2: The </a:t>
                </a:r>
                <a14:m>
                  <m:oMath xmlns:m="http://schemas.openxmlformats.org/officeDocument/2006/math">
                    <m:r>
                      <a:rPr lang="en-US" sz="2400" i="1">
                        <a:latin typeface="Cambria Math" panose="02040503050406030204" pitchFamily="18" charset="0"/>
                      </a:rPr>
                      <m:t>𝑡</m:t>
                    </m:r>
                  </m:oMath>
                </a14:m>
                <a:r>
                  <a:rPr lang="en-US" sz="2400" baseline="30000" dirty="0" err="1"/>
                  <a:t>th</a:t>
                </a:r>
                <a:r>
                  <a:rPr lang="en-US" sz="2400" dirty="0"/>
                  <a:t> record enters the reservoir with probability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𝑡</m:t>
                    </m:r>
                  </m:oMath>
                </a14:m>
                <a:r>
                  <a:rPr lang="en-US" sz="2400" dirty="0"/>
                  <a:t>     (</a:t>
                </a:r>
                <a14:m>
                  <m:oMath xmlns:m="http://schemas.openxmlformats.org/officeDocument/2006/math">
                    <m:r>
                      <a:rPr lang="en-US" sz="2400" i="1">
                        <a:latin typeface="Cambria Math" panose="02040503050406030204" pitchFamily="18" charset="0"/>
                      </a:rPr>
                      <m:t>3/</m:t>
                    </m:r>
                    <m:r>
                      <a:rPr lang="en-US" sz="2400" i="1">
                        <a:latin typeface="Cambria Math" panose="02040503050406030204" pitchFamily="18" charset="0"/>
                      </a:rPr>
                      <m:t>6</m:t>
                    </m:r>
                  </m:oMath>
                </a14:m>
                <a:r>
                  <a:rPr lang="en-US" sz="2400" dirty="0"/>
                  <a:t> for indicated record)</a:t>
                </a:r>
              </a:p>
              <a:p>
                <a:pPr lvl="1"/>
                <a:r>
                  <a:rPr lang="en-US" sz="2000" dirty="0"/>
                  <a:t>Step 2a: If it will be stored in the reservoir, pick an element to replace uniformly randomly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US">
                    <a:noFill/>
                  </a:rPr>
                  <a:t> </a:t>
                </a:r>
              </a:p>
            </p:txBody>
          </p:sp>
        </mc:Fallback>
      </mc:AlternateContent>
      <p:sp>
        <p:nvSpPr>
          <p:cNvPr id="4" name="TextBox 3"/>
          <p:cNvSpPr txBox="1"/>
          <p:nvPr/>
        </p:nvSpPr>
        <p:spPr>
          <a:xfrm>
            <a:off x="9136380" y="5864862"/>
            <a:ext cx="2571750" cy="369332"/>
          </a:xfrm>
          <a:prstGeom prst="rect">
            <a:avLst/>
          </a:prstGeom>
          <a:noFill/>
        </p:spPr>
        <p:txBody>
          <a:bodyPr wrap="square" rtlCol="0">
            <a:spAutoFit/>
          </a:bodyPr>
          <a:lstStyle/>
          <a:p>
            <a:r>
              <a:rPr lang="en-US" dirty="0"/>
              <a:t>[Knuth, TAOCP, 1981]</a:t>
            </a:r>
          </a:p>
        </p:txBody>
      </p:sp>
      <p:sp>
        <p:nvSpPr>
          <p:cNvPr id="5" name="Rounded Rectangle 4"/>
          <p:cNvSpPr/>
          <p:nvPr/>
        </p:nvSpPr>
        <p:spPr>
          <a:xfrm>
            <a:off x="1097280" y="4036062"/>
            <a:ext cx="1143000"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9121" y="5818695"/>
            <a:ext cx="1359317" cy="461665"/>
          </a:xfrm>
          <a:prstGeom prst="rect">
            <a:avLst/>
          </a:prstGeom>
          <a:noFill/>
        </p:spPr>
        <p:txBody>
          <a:bodyPr wrap="square" rtlCol="0">
            <a:spAutoFit/>
          </a:bodyPr>
          <a:lstStyle/>
          <a:p>
            <a:r>
              <a:rPr lang="en-US" sz="2400" dirty="0"/>
              <a:t>Reservoir</a:t>
            </a:r>
          </a:p>
        </p:txBody>
      </p:sp>
      <p:sp>
        <p:nvSpPr>
          <p:cNvPr id="7" name="Rectangle 6"/>
          <p:cNvSpPr/>
          <p:nvPr/>
        </p:nvSpPr>
        <p:spPr>
          <a:xfrm>
            <a:off x="1165859" y="4190117"/>
            <a:ext cx="100584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Red</a:t>
            </a:r>
          </a:p>
        </p:txBody>
      </p:sp>
      <p:sp>
        <p:nvSpPr>
          <p:cNvPr id="8" name="Rectangle 7"/>
          <p:cNvSpPr/>
          <p:nvPr/>
        </p:nvSpPr>
        <p:spPr>
          <a:xfrm>
            <a:off x="-1113513" y="4756338"/>
            <a:ext cx="100584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Blue</a:t>
            </a:r>
          </a:p>
        </p:txBody>
      </p:sp>
      <p:sp>
        <p:nvSpPr>
          <p:cNvPr id="9" name="Rectangle 8"/>
          <p:cNvSpPr/>
          <p:nvPr/>
        </p:nvSpPr>
        <p:spPr>
          <a:xfrm>
            <a:off x="1165859" y="5361495"/>
            <a:ext cx="100584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Green</a:t>
            </a:r>
          </a:p>
        </p:txBody>
      </p:sp>
      <p:sp>
        <p:nvSpPr>
          <p:cNvPr id="10" name="Rectangle 9"/>
          <p:cNvSpPr/>
          <p:nvPr/>
        </p:nvSpPr>
        <p:spPr>
          <a:xfrm>
            <a:off x="1165859" y="4775806"/>
            <a:ext cx="10058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Black</a:t>
            </a:r>
          </a:p>
        </p:txBody>
      </p:sp>
      <p:sp>
        <p:nvSpPr>
          <p:cNvPr id="11" name="Rectangle 10"/>
          <p:cNvSpPr/>
          <p:nvPr/>
        </p:nvSpPr>
        <p:spPr>
          <a:xfrm>
            <a:off x="-1186781" y="3411023"/>
            <a:ext cx="1005840" cy="438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Orange</a:t>
            </a:r>
          </a:p>
        </p:txBody>
      </p:sp>
      <p:sp>
        <p:nvSpPr>
          <p:cNvPr id="12" name="Rectangle 11"/>
          <p:cNvSpPr/>
          <p:nvPr/>
        </p:nvSpPr>
        <p:spPr>
          <a:xfrm>
            <a:off x="4298469" y="3411023"/>
            <a:ext cx="1005840" cy="438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Purple</a:t>
            </a:r>
          </a:p>
        </p:txBody>
      </p:sp>
      <p:cxnSp>
        <p:nvCxnSpPr>
          <p:cNvPr id="16" name="Straight Arrow Connector 15"/>
          <p:cNvCxnSpPr/>
          <p:nvPr/>
        </p:nvCxnSpPr>
        <p:spPr>
          <a:xfrm flipV="1">
            <a:off x="4748463" y="4081097"/>
            <a:ext cx="0" cy="11324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48EDC76C-B8A0-4D19-9947-EF58C98EE738}" type="slidenum">
              <a:rPr lang="en-US" smtClean="0"/>
              <a:t>15</a:t>
            </a:fld>
            <a:endParaRPr lang="en-US"/>
          </a:p>
        </p:txBody>
      </p:sp>
      <p:sp>
        <p:nvSpPr>
          <p:cNvPr id="15" name="TextBox 14">
            <a:extLst>
              <a:ext uri="{FF2B5EF4-FFF2-40B4-BE49-F238E27FC236}">
                <a16:creationId xmlns:a16="http://schemas.microsoft.com/office/drawing/2014/main" id="{2FE398C9-6AFB-4457-9E33-F53DC7E585D2}"/>
              </a:ext>
            </a:extLst>
          </p:cNvPr>
          <p:cNvSpPr txBox="1"/>
          <p:nvPr/>
        </p:nvSpPr>
        <p:spPr>
          <a:xfrm>
            <a:off x="3391765" y="5407135"/>
            <a:ext cx="3721403" cy="830997"/>
          </a:xfrm>
          <a:prstGeom prst="rect">
            <a:avLst/>
          </a:prstGeom>
          <a:noFill/>
        </p:spPr>
        <p:txBody>
          <a:bodyPr wrap="none" rtlCol="0">
            <a:spAutoFit/>
          </a:bodyPr>
          <a:lstStyle/>
          <a:p>
            <a:r>
              <a:rPr lang="en-US" sz="2400" dirty="0"/>
              <a:t>Step 2: YES</a:t>
            </a:r>
          </a:p>
          <a:p>
            <a:r>
              <a:rPr lang="en-US" sz="2400" dirty="0"/>
              <a:t>Step 2a: Replace 1</a:t>
            </a:r>
            <a:r>
              <a:rPr lang="en-US" sz="2400" baseline="30000" dirty="0"/>
              <a:t>st</a:t>
            </a:r>
            <a:r>
              <a:rPr lang="en-US" sz="2400" dirty="0"/>
              <a:t> element</a:t>
            </a:r>
          </a:p>
        </p:txBody>
      </p:sp>
    </p:spTree>
    <p:extLst>
      <p:ext uri="{BB962C8B-B14F-4D97-AF65-F5344CB8AC3E}">
        <p14:creationId xmlns:p14="http://schemas.microsoft.com/office/powerpoint/2010/main" val="2347204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Step 2: The </a:t>
                </a:r>
                <a14:m>
                  <m:oMath xmlns:m="http://schemas.openxmlformats.org/officeDocument/2006/math">
                    <m:r>
                      <a:rPr lang="en-US" sz="2400" i="1">
                        <a:latin typeface="Cambria Math" panose="02040503050406030204" pitchFamily="18" charset="0"/>
                      </a:rPr>
                      <m:t>𝑡</m:t>
                    </m:r>
                  </m:oMath>
                </a14:m>
                <a:r>
                  <a:rPr lang="en-US" sz="2400" baseline="30000" dirty="0" err="1"/>
                  <a:t>th</a:t>
                </a:r>
                <a:r>
                  <a:rPr lang="en-US" sz="2400" dirty="0"/>
                  <a:t> record enters the reservoir with probability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𝑡</m:t>
                    </m:r>
                  </m:oMath>
                </a14:m>
                <a:r>
                  <a:rPr lang="en-US" sz="2400" dirty="0"/>
                  <a:t>     (</a:t>
                </a:r>
                <a14:m>
                  <m:oMath xmlns:m="http://schemas.openxmlformats.org/officeDocument/2006/math">
                    <m:r>
                      <a:rPr lang="en-US" sz="2400" i="1">
                        <a:latin typeface="Cambria Math" panose="02040503050406030204" pitchFamily="18" charset="0"/>
                      </a:rPr>
                      <m:t>3/</m:t>
                    </m:r>
                    <m:r>
                      <a:rPr lang="en-US" sz="2400" i="1">
                        <a:latin typeface="Cambria Math" panose="02040503050406030204" pitchFamily="18" charset="0"/>
                      </a:rPr>
                      <m:t>6</m:t>
                    </m:r>
                  </m:oMath>
                </a14:m>
                <a:r>
                  <a:rPr lang="en-US" sz="2400" dirty="0"/>
                  <a:t> for indicated record)</a:t>
                </a:r>
              </a:p>
              <a:p>
                <a:pPr lvl="1"/>
                <a:r>
                  <a:rPr lang="en-US" sz="2000" dirty="0"/>
                  <a:t>Step 2a: If it will be stored in the reservoir, pick an element to replace uniformly randomly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US">
                    <a:noFill/>
                  </a:rPr>
                  <a:t> </a:t>
                </a:r>
              </a:p>
            </p:txBody>
          </p:sp>
        </mc:Fallback>
      </mc:AlternateContent>
      <p:sp>
        <p:nvSpPr>
          <p:cNvPr id="4" name="TextBox 3"/>
          <p:cNvSpPr txBox="1"/>
          <p:nvPr/>
        </p:nvSpPr>
        <p:spPr>
          <a:xfrm>
            <a:off x="9136380" y="5864862"/>
            <a:ext cx="2571750" cy="369332"/>
          </a:xfrm>
          <a:prstGeom prst="rect">
            <a:avLst/>
          </a:prstGeom>
          <a:noFill/>
        </p:spPr>
        <p:txBody>
          <a:bodyPr wrap="square" rtlCol="0">
            <a:spAutoFit/>
          </a:bodyPr>
          <a:lstStyle/>
          <a:p>
            <a:r>
              <a:rPr lang="en-US" dirty="0"/>
              <a:t>[Knuth, TAOCP, 1981]</a:t>
            </a:r>
          </a:p>
        </p:txBody>
      </p:sp>
      <p:sp>
        <p:nvSpPr>
          <p:cNvPr id="5" name="Rounded Rectangle 4"/>
          <p:cNvSpPr/>
          <p:nvPr/>
        </p:nvSpPr>
        <p:spPr>
          <a:xfrm>
            <a:off x="1097280" y="4036062"/>
            <a:ext cx="1143000"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9121" y="5818695"/>
            <a:ext cx="1359317" cy="461665"/>
          </a:xfrm>
          <a:prstGeom prst="rect">
            <a:avLst/>
          </a:prstGeom>
          <a:noFill/>
        </p:spPr>
        <p:txBody>
          <a:bodyPr wrap="square" rtlCol="0">
            <a:spAutoFit/>
          </a:bodyPr>
          <a:lstStyle/>
          <a:p>
            <a:r>
              <a:rPr lang="en-US" sz="2400" dirty="0"/>
              <a:t>Reservoir</a:t>
            </a:r>
          </a:p>
        </p:txBody>
      </p:sp>
      <p:sp>
        <p:nvSpPr>
          <p:cNvPr id="7" name="Rectangle 6"/>
          <p:cNvSpPr/>
          <p:nvPr/>
        </p:nvSpPr>
        <p:spPr>
          <a:xfrm>
            <a:off x="-1087011" y="4190117"/>
            <a:ext cx="100584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Red</a:t>
            </a:r>
          </a:p>
        </p:txBody>
      </p:sp>
      <p:sp>
        <p:nvSpPr>
          <p:cNvPr id="8" name="Rectangle 7"/>
          <p:cNvSpPr/>
          <p:nvPr/>
        </p:nvSpPr>
        <p:spPr>
          <a:xfrm>
            <a:off x="-1113513" y="4756338"/>
            <a:ext cx="100584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Blue</a:t>
            </a:r>
          </a:p>
        </p:txBody>
      </p:sp>
      <p:sp>
        <p:nvSpPr>
          <p:cNvPr id="9" name="Rectangle 8"/>
          <p:cNvSpPr/>
          <p:nvPr/>
        </p:nvSpPr>
        <p:spPr>
          <a:xfrm>
            <a:off x="1165859" y="5361495"/>
            <a:ext cx="100584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Green</a:t>
            </a:r>
          </a:p>
        </p:txBody>
      </p:sp>
      <p:sp>
        <p:nvSpPr>
          <p:cNvPr id="10" name="Rectangle 9"/>
          <p:cNvSpPr/>
          <p:nvPr/>
        </p:nvSpPr>
        <p:spPr>
          <a:xfrm>
            <a:off x="1165859" y="4775806"/>
            <a:ext cx="10058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Black</a:t>
            </a:r>
          </a:p>
        </p:txBody>
      </p:sp>
      <p:sp>
        <p:nvSpPr>
          <p:cNvPr id="11" name="Rectangle 10"/>
          <p:cNvSpPr/>
          <p:nvPr/>
        </p:nvSpPr>
        <p:spPr>
          <a:xfrm>
            <a:off x="-1186781" y="3411023"/>
            <a:ext cx="1005840" cy="438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Orange</a:t>
            </a:r>
          </a:p>
        </p:txBody>
      </p:sp>
      <p:sp>
        <p:nvSpPr>
          <p:cNvPr id="12" name="Rectangle 11"/>
          <p:cNvSpPr/>
          <p:nvPr/>
        </p:nvSpPr>
        <p:spPr>
          <a:xfrm>
            <a:off x="1165859" y="4209167"/>
            <a:ext cx="1005840" cy="438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Purple</a:t>
            </a:r>
          </a:p>
        </p:txBody>
      </p:sp>
      <p:sp>
        <p:nvSpPr>
          <p:cNvPr id="18" name="Slide Number Placeholder 17"/>
          <p:cNvSpPr>
            <a:spLocks noGrp="1"/>
          </p:cNvSpPr>
          <p:nvPr>
            <p:ph type="sldNum" sz="quarter" idx="12"/>
          </p:nvPr>
        </p:nvSpPr>
        <p:spPr/>
        <p:txBody>
          <a:bodyPr/>
          <a:lstStyle/>
          <a:p>
            <a:fld id="{48EDC76C-B8A0-4D19-9947-EF58C98EE738}" type="slidenum">
              <a:rPr lang="en-US" smtClean="0"/>
              <a:t>16</a:t>
            </a:fld>
            <a:endParaRPr lang="en-US"/>
          </a:p>
        </p:txBody>
      </p:sp>
    </p:spTree>
    <p:extLst>
      <p:ext uri="{BB962C8B-B14F-4D97-AF65-F5344CB8AC3E}">
        <p14:creationId xmlns:p14="http://schemas.microsoft.com/office/powerpoint/2010/main" val="30944333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p:sp>
        <p:nvSpPr>
          <p:cNvPr id="3" name="Content Placeholder 2"/>
          <p:cNvSpPr>
            <a:spLocks noGrp="1"/>
          </p:cNvSpPr>
          <p:nvPr>
            <p:ph idx="1"/>
          </p:nvPr>
        </p:nvSpPr>
        <p:spPr/>
        <p:txBody>
          <a:bodyPr>
            <a:normAutofit/>
          </a:bodyPr>
          <a:lstStyle/>
          <a:p>
            <a:r>
              <a:rPr lang="en-US" sz="2400" dirty="0"/>
              <a:t>Step 3: Return final reservoir contents</a:t>
            </a:r>
          </a:p>
        </p:txBody>
      </p:sp>
      <p:sp>
        <p:nvSpPr>
          <p:cNvPr id="4" name="TextBox 3"/>
          <p:cNvSpPr txBox="1"/>
          <p:nvPr/>
        </p:nvSpPr>
        <p:spPr>
          <a:xfrm>
            <a:off x="9136380" y="5864862"/>
            <a:ext cx="2571750" cy="369332"/>
          </a:xfrm>
          <a:prstGeom prst="rect">
            <a:avLst/>
          </a:prstGeom>
          <a:noFill/>
        </p:spPr>
        <p:txBody>
          <a:bodyPr wrap="square" rtlCol="0">
            <a:spAutoFit/>
          </a:bodyPr>
          <a:lstStyle/>
          <a:p>
            <a:r>
              <a:rPr lang="en-US" dirty="0"/>
              <a:t>[Knuth, TAOCP, 1981]</a:t>
            </a:r>
          </a:p>
        </p:txBody>
      </p:sp>
      <p:sp>
        <p:nvSpPr>
          <p:cNvPr id="5" name="Rounded Rectangle 4"/>
          <p:cNvSpPr/>
          <p:nvPr/>
        </p:nvSpPr>
        <p:spPr>
          <a:xfrm>
            <a:off x="5298220" y="2685197"/>
            <a:ext cx="1143000"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90061" y="4467830"/>
            <a:ext cx="1359317" cy="461665"/>
          </a:xfrm>
          <a:prstGeom prst="rect">
            <a:avLst/>
          </a:prstGeom>
          <a:noFill/>
        </p:spPr>
        <p:txBody>
          <a:bodyPr wrap="square" rtlCol="0">
            <a:spAutoFit/>
          </a:bodyPr>
          <a:lstStyle/>
          <a:p>
            <a:r>
              <a:rPr lang="en-US" sz="2400" dirty="0"/>
              <a:t>Reservoir</a:t>
            </a:r>
          </a:p>
        </p:txBody>
      </p:sp>
      <p:sp>
        <p:nvSpPr>
          <p:cNvPr id="7" name="Rectangle 6"/>
          <p:cNvSpPr/>
          <p:nvPr/>
        </p:nvSpPr>
        <p:spPr>
          <a:xfrm>
            <a:off x="-1087011" y="4190117"/>
            <a:ext cx="100584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Red</a:t>
            </a:r>
          </a:p>
        </p:txBody>
      </p:sp>
      <p:sp>
        <p:nvSpPr>
          <p:cNvPr id="8" name="Rectangle 7"/>
          <p:cNvSpPr/>
          <p:nvPr/>
        </p:nvSpPr>
        <p:spPr>
          <a:xfrm>
            <a:off x="-1113513" y="4756338"/>
            <a:ext cx="100584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Blue</a:t>
            </a:r>
          </a:p>
        </p:txBody>
      </p:sp>
      <p:sp>
        <p:nvSpPr>
          <p:cNvPr id="9" name="Rectangle 8"/>
          <p:cNvSpPr/>
          <p:nvPr/>
        </p:nvSpPr>
        <p:spPr>
          <a:xfrm>
            <a:off x="5366799" y="4010630"/>
            <a:ext cx="100584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Green</a:t>
            </a:r>
          </a:p>
        </p:txBody>
      </p:sp>
      <p:sp>
        <p:nvSpPr>
          <p:cNvPr id="10" name="Rectangle 9"/>
          <p:cNvSpPr/>
          <p:nvPr/>
        </p:nvSpPr>
        <p:spPr>
          <a:xfrm>
            <a:off x="5366799" y="3424941"/>
            <a:ext cx="10058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Black</a:t>
            </a:r>
          </a:p>
        </p:txBody>
      </p:sp>
      <p:sp>
        <p:nvSpPr>
          <p:cNvPr id="11" name="Rectangle 10"/>
          <p:cNvSpPr/>
          <p:nvPr/>
        </p:nvSpPr>
        <p:spPr>
          <a:xfrm>
            <a:off x="-1186781" y="3411023"/>
            <a:ext cx="1005840" cy="438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Orange</a:t>
            </a:r>
          </a:p>
        </p:txBody>
      </p:sp>
      <p:sp>
        <p:nvSpPr>
          <p:cNvPr id="12" name="Rectangle 11"/>
          <p:cNvSpPr/>
          <p:nvPr/>
        </p:nvSpPr>
        <p:spPr>
          <a:xfrm>
            <a:off x="5366799" y="2858302"/>
            <a:ext cx="1005840" cy="438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Purple</a:t>
            </a:r>
          </a:p>
        </p:txBody>
      </p:sp>
      <p:sp>
        <p:nvSpPr>
          <p:cNvPr id="18" name="Slide Number Placeholder 17"/>
          <p:cNvSpPr>
            <a:spLocks noGrp="1"/>
          </p:cNvSpPr>
          <p:nvPr>
            <p:ph type="sldNum" sz="quarter" idx="12"/>
          </p:nvPr>
        </p:nvSpPr>
        <p:spPr/>
        <p:txBody>
          <a:bodyPr/>
          <a:lstStyle/>
          <a:p>
            <a:fld id="{48EDC76C-B8A0-4D19-9947-EF58C98EE738}" type="slidenum">
              <a:rPr lang="en-US" smtClean="0"/>
              <a:t>17</a:t>
            </a:fld>
            <a:endParaRPr lang="en-US"/>
          </a:p>
        </p:txBody>
      </p:sp>
      <p:sp>
        <p:nvSpPr>
          <p:cNvPr id="14" name="TextBox 13">
            <a:extLst>
              <a:ext uri="{FF2B5EF4-FFF2-40B4-BE49-F238E27FC236}">
                <a16:creationId xmlns:a16="http://schemas.microsoft.com/office/drawing/2014/main" id="{51181B29-095E-413E-B008-6A95F02F8EB0}"/>
              </a:ext>
            </a:extLst>
          </p:cNvPr>
          <p:cNvSpPr txBox="1"/>
          <p:nvPr/>
        </p:nvSpPr>
        <p:spPr>
          <a:xfrm>
            <a:off x="1228604" y="5204837"/>
            <a:ext cx="7084888" cy="461665"/>
          </a:xfrm>
          <a:prstGeom prst="rect">
            <a:avLst/>
          </a:prstGeom>
          <a:noFill/>
        </p:spPr>
        <p:txBody>
          <a:bodyPr wrap="none" rtlCol="0">
            <a:spAutoFit/>
          </a:bodyPr>
          <a:lstStyle/>
          <a:p>
            <a:r>
              <a:rPr lang="en-US" sz="2400" dirty="0"/>
              <a:t>We employ reservoir sampling with a reservoir of size 1</a:t>
            </a:r>
          </a:p>
        </p:txBody>
      </p:sp>
    </p:spTree>
    <p:extLst>
      <p:ext uri="{BB962C8B-B14F-4D97-AF65-F5344CB8AC3E}">
        <p14:creationId xmlns:p14="http://schemas.microsoft.com/office/powerpoint/2010/main" val="19185402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48165" y="1933517"/>
            <a:ext cx="2729753" cy="39752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15720" y="1645469"/>
            <a:ext cx="794641" cy="369332"/>
          </a:xfrm>
          <a:prstGeom prst="rect">
            <a:avLst/>
          </a:prstGeom>
          <a:noFill/>
        </p:spPr>
        <p:txBody>
          <a:bodyPr wrap="none" rtlCol="0">
            <a:spAutoFit/>
          </a:bodyPr>
          <a:lstStyle/>
          <a:p>
            <a:r>
              <a:rPr lang="en-US" dirty="0"/>
              <a:t>Packet</a:t>
            </a:r>
          </a:p>
        </p:txBody>
      </p:sp>
      <p:sp>
        <p:nvSpPr>
          <p:cNvPr id="21" name="TextBox 20"/>
          <p:cNvSpPr txBox="1"/>
          <p:nvPr/>
        </p:nvSpPr>
        <p:spPr>
          <a:xfrm>
            <a:off x="8848165" y="1933515"/>
            <a:ext cx="2729753" cy="646331"/>
          </a:xfrm>
          <a:prstGeom prst="rect">
            <a:avLst/>
          </a:prstGeom>
          <a:noFill/>
          <a:ln>
            <a:solidFill>
              <a:schemeClr val="tx1"/>
            </a:solidFill>
          </a:ln>
        </p:spPr>
        <p:txBody>
          <a:bodyPr wrap="square" rtlCol="0">
            <a:spAutoFit/>
          </a:bodyPr>
          <a:lstStyle/>
          <a:p>
            <a:r>
              <a:rPr lang="en-US" dirty="0">
                <a:solidFill>
                  <a:schemeClr val="bg1">
                    <a:lumMod val="65000"/>
                  </a:schemeClr>
                </a:solidFill>
              </a:rPr>
              <a:t>Source: 0, destination: 99, sequence #, other headers</a:t>
            </a:r>
          </a:p>
        </p:txBody>
      </p:sp>
      <p:sp>
        <p:nvSpPr>
          <p:cNvPr id="23" name="Rectangle 22"/>
          <p:cNvSpPr/>
          <p:nvPr/>
        </p:nvSpPr>
        <p:spPr>
          <a:xfrm>
            <a:off x="1776224" y="4550901"/>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Packet</a:t>
            </a:r>
          </a:p>
        </p:txBody>
      </p:sp>
      <p:sp>
        <p:nvSpPr>
          <p:cNvPr id="24" name="TextBox 23"/>
          <p:cNvSpPr txBox="1"/>
          <p:nvPr/>
        </p:nvSpPr>
        <p:spPr>
          <a:xfrm>
            <a:off x="8848165" y="2578263"/>
            <a:ext cx="2729753" cy="101566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2000" dirty="0"/>
              <a:t>Link:</a:t>
            </a:r>
            <a:r>
              <a:rPr lang="en-US" sz="2000" b="1" dirty="0"/>
              <a:t> —	</a:t>
            </a:r>
            <a:r>
              <a:rPr lang="en-US" sz="2000" dirty="0"/>
              <a:t>hop count: </a:t>
            </a:r>
            <a:r>
              <a:rPr lang="en-US" sz="2000" b="1" dirty="0"/>
              <a:t>1</a:t>
            </a:r>
          </a:p>
          <a:p>
            <a:pPr>
              <a:tabLst>
                <a:tab pos="1146175" algn="l"/>
              </a:tabLst>
            </a:pPr>
            <a:r>
              <a:rPr lang="en-US" sz="2000" dirty="0"/>
              <a:t>Congested?: </a:t>
            </a:r>
            <a:r>
              <a:rPr lang="en-US" sz="2000" b="1" dirty="0"/>
              <a:t>No</a:t>
            </a:r>
          </a:p>
        </p:txBody>
      </p:sp>
      <p:sp>
        <p:nvSpPr>
          <p:cNvPr id="27" name="TextBox 26"/>
          <p:cNvSpPr txBox="1"/>
          <p:nvPr/>
        </p:nvSpPr>
        <p:spPr>
          <a:xfrm>
            <a:off x="8846820" y="3590988"/>
            <a:ext cx="2729753" cy="2308324"/>
          </a:xfrm>
          <a:prstGeom prst="rect">
            <a:avLst/>
          </a:prstGeom>
          <a:noFill/>
          <a:ln>
            <a:solidFill>
              <a:schemeClr val="tx1"/>
            </a:solidFill>
          </a:ln>
        </p:spPr>
        <p:txBody>
          <a:bodyPr wrap="square" rtlCol="0">
            <a:spAutoFit/>
          </a:bodyPr>
          <a:lstStyle/>
          <a:p>
            <a:r>
              <a:rPr lang="en-US" dirty="0">
                <a:solidFill>
                  <a:schemeClr val="bg1">
                    <a:lumMod val="65000"/>
                  </a:schemeClr>
                </a:solidFill>
              </a:rPr>
              <a:t>Packet data</a:t>
            </a:r>
          </a:p>
          <a:p>
            <a:endParaRPr lang="en-US" dirty="0"/>
          </a:p>
          <a:p>
            <a:endParaRPr lang="en-US" dirty="0"/>
          </a:p>
          <a:p>
            <a:endParaRPr lang="en-US" dirty="0"/>
          </a:p>
          <a:p>
            <a:endParaRPr lang="en-US" dirty="0"/>
          </a:p>
          <a:p>
            <a:endParaRPr lang="en-US" dirty="0"/>
          </a:p>
          <a:p>
            <a:endParaRPr lang="en-US" dirty="0"/>
          </a:p>
          <a:p>
            <a:endParaRPr lang="en-US" b="1" dirty="0"/>
          </a:p>
        </p:txBody>
      </p:sp>
      <p:sp>
        <p:nvSpPr>
          <p:cNvPr id="28" name="Slide Number Placeholder 27"/>
          <p:cNvSpPr>
            <a:spLocks noGrp="1"/>
          </p:cNvSpPr>
          <p:nvPr>
            <p:ph type="sldNum" sz="quarter" idx="12"/>
          </p:nvPr>
        </p:nvSpPr>
        <p:spPr/>
        <p:txBody>
          <a:bodyPr/>
          <a:lstStyle/>
          <a:p>
            <a:fld id="{48EDC76C-B8A0-4D19-9947-EF58C98EE738}" type="slidenum">
              <a:rPr lang="en-US" smtClean="0"/>
              <a:t>18</a:t>
            </a:fld>
            <a:endParaRPr lang="en-US"/>
          </a:p>
        </p:txBody>
      </p:sp>
      <p:sp>
        <p:nvSpPr>
          <p:cNvPr id="22" name="Rectangle 21">
            <a:extLst>
              <a:ext uri="{FF2B5EF4-FFF2-40B4-BE49-F238E27FC236}">
                <a16:creationId xmlns:a16="http://schemas.microsoft.com/office/drawing/2014/main" id="{64D5B3CD-F693-4467-86F9-904248D33DBB}"/>
              </a:ext>
            </a:extLst>
          </p:cNvPr>
          <p:cNvSpPr/>
          <p:nvPr/>
        </p:nvSpPr>
        <p:spPr>
          <a:xfrm>
            <a:off x="9500302" y="2968279"/>
            <a:ext cx="537077" cy="2558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Tree>
    <p:extLst>
      <p:ext uri="{BB962C8B-B14F-4D97-AF65-F5344CB8AC3E}">
        <p14:creationId xmlns:p14="http://schemas.microsoft.com/office/powerpoint/2010/main" val="4046349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48165" y="1933517"/>
            <a:ext cx="2729753" cy="39752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15720" y="1645469"/>
            <a:ext cx="794641" cy="369332"/>
          </a:xfrm>
          <a:prstGeom prst="rect">
            <a:avLst/>
          </a:prstGeom>
          <a:noFill/>
        </p:spPr>
        <p:txBody>
          <a:bodyPr wrap="none" rtlCol="0">
            <a:spAutoFit/>
          </a:bodyPr>
          <a:lstStyle/>
          <a:p>
            <a:r>
              <a:rPr lang="en-US" dirty="0"/>
              <a:t>Packet</a:t>
            </a:r>
          </a:p>
        </p:txBody>
      </p:sp>
      <p:sp>
        <p:nvSpPr>
          <p:cNvPr id="21" name="TextBox 20"/>
          <p:cNvSpPr txBox="1"/>
          <p:nvPr/>
        </p:nvSpPr>
        <p:spPr>
          <a:xfrm>
            <a:off x="8848165" y="1933515"/>
            <a:ext cx="2729753" cy="646331"/>
          </a:xfrm>
          <a:prstGeom prst="rect">
            <a:avLst/>
          </a:prstGeom>
          <a:noFill/>
          <a:ln>
            <a:solidFill>
              <a:schemeClr val="tx1"/>
            </a:solidFill>
          </a:ln>
        </p:spPr>
        <p:txBody>
          <a:bodyPr wrap="square" rtlCol="0">
            <a:spAutoFit/>
          </a:bodyPr>
          <a:lstStyle/>
          <a:p>
            <a:r>
              <a:rPr lang="en-US" dirty="0">
                <a:solidFill>
                  <a:schemeClr val="bg1">
                    <a:lumMod val="65000"/>
                  </a:schemeClr>
                </a:solidFill>
              </a:rPr>
              <a:t>Source: 0, destination: 99, sequence #, other headers</a:t>
            </a:r>
          </a:p>
        </p:txBody>
      </p:sp>
      <p:sp>
        <p:nvSpPr>
          <p:cNvPr id="23" name="Rectangle 22"/>
          <p:cNvSpPr/>
          <p:nvPr/>
        </p:nvSpPr>
        <p:spPr>
          <a:xfrm>
            <a:off x="3004074" y="3422544"/>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Packet</a:t>
            </a:r>
          </a:p>
        </p:txBody>
      </p:sp>
      <p:sp>
        <p:nvSpPr>
          <p:cNvPr id="24" name="TextBox 23"/>
          <p:cNvSpPr txBox="1"/>
          <p:nvPr/>
        </p:nvSpPr>
        <p:spPr>
          <a:xfrm>
            <a:off x="8848165" y="2578263"/>
            <a:ext cx="2729753" cy="101566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2000" dirty="0"/>
              <a:t>Link:</a:t>
            </a:r>
            <a:r>
              <a:rPr lang="en-US" sz="2000" b="1" dirty="0"/>
              <a:t> —	</a:t>
            </a:r>
            <a:r>
              <a:rPr lang="en-US" sz="2000" dirty="0"/>
              <a:t>hop count: </a:t>
            </a:r>
            <a:r>
              <a:rPr lang="en-US" sz="2000" b="1" dirty="0"/>
              <a:t>2</a:t>
            </a:r>
          </a:p>
          <a:p>
            <a:pPr>
              <a:tabLst>
                <a:tab pos="1146175" algn="l"/>
              </a:tabLst>
            </a:pPr>
            <a:r>
              <a:rPr lang="en-US" sz="2000" dirty="0"/>
              <a:t>Congested?: </a:t>
            </a:r>
            <a:r>
              <a:rPr lang="en-US" sz="2000" b="1" dirty="0"/>
              <a:t>No</a:t>
            </a:r>
          </a:p>
        </p:txBody>
      </p:sp>
      <p:sp>
        <p:nvSpPr>
          <p:cNvPr id="27" name="TextBox 26"/>
          <p:cNvSpPr txBox="1"/>
          <p:nvPr/>
        </p:nvSpPr>
        <p:spPr>
          <a:xfrm>
            <a:off x="8846820" y="3590988"/>
            <a:ext cx="2729753" cy="2308324"/>
          </a:xfrm>
          <a:prstGeom prst="rect">
            <a:avLst/>
          </a:prstGeom>
          <a:noFill/>
          <a:ln>
            <a:solidFill>
              <a:schemeClr val="tx1"/>
            </a:solidFill>
          </a:ln>
        </p:spPr>
        <p:txBody>
          <a:bodyPr wrap="square" rtlCol="0">
            <a:spAutoFit/>
          </a:bodyPr>
          <a:lstStyle/>
          <a:p>
            <a:r>
              <a:rPr lang="en-US" dirty="0">
                <a:solidFill>
                  <a:schemeClr val="bg1">
                    <a:lumMod val="65000"/>
                  </a:schemeClr>
                </a:solidFill>
              </a:rPr>
              <a:t>Packet data</a:t>
            </a:r>
          </a:p>
          <a:p>
            <a:endParaRPr lang="en-US" dirty="0"/>
          </a:p>
          <a:p>
            <a:endParaRPr lang="en-US" dirty="0"/>
          </a:p>
          <a:p>
            <a:endParaRPr lang="en-US" dirty="0"/>
          </a:p>
          <a:p>
            <a:endParaRPr lang="en-US" dirty="0"/>
          </a:p>
          <a:p>
            <a:endParaRPr lang="en-US" dirty="0"/>
          </a:p>
          <a:p>
            <a:endParaRPr lang="en-US" dirty="0"/>
          </a:p>
          <a:p>
            <a:endParaRPr lang="en-US" b="1" dirty="0"/>
          </a:p>
        </p:txBody>
      </p:sp>
      <p:sp>
        <p:nvSpPr>
          <p:cNvPr id="28" name="Slide Number Placeholder 27"/>
          <p:cNvSpPr>
            <a:spLocks noGrp="1"/>
          </p:cNvSpPr>
          <p:nvPr>
            <p:ph type="sldNum" sz="quarter" idx="12"/>
          </p:nvPr>
        </p:nvSpPr>
        <p:spPr/>
        <p:txBody>
          <a:bodyPr/>
          <a:lstStyle/>
          <a:p>
            <a:fld id="{48EDC76C-B8A0-4D19-9947-EF58C98EE738}" type="slidenum">
              <a:rPr lang="en-US" smtClean="0"/>
              <a:t>19</a:t>
            </a:fld>
            <a:endParaRPr lang="en-US"/>
          </a:p>
        </p:txBody>
      </p:sp>
      <p:sp>
        <p:nvSpPr>
          <p:cNvPr id="22" name="Rectangle 21">
            <a:extLst>
              <a:ext uri="{FF2B5EF4-FFF2-40B4-BE49-F238E27FC236}">
                <a16:creationId xmlns:a16="http://schemas.microsoft.com/office/drawing/2014/main" id="{64D5B3CD-F693-4467-86F9-904248D33DBB}"/>
              </a:ext>
            </a:extLst>
          </p:cNvPr>
          <p:cNvSpPr/>
          <p:nvPr/>
        </p:nvSpPr>
        <p:spPr>
          <a:xfrm>
            <a:off x="9500302" y="2968279"/>
            <a:ext cx="537077" cy="2558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Tree>
    <p:extLst>
      <p:ext uri="{BB962C8B-B14F-4D97-AF65-F5344CB8AC3E}">
        <p14:creationId xmlns:p14="http://schemas.microsoft.com/office/powerpoint/2010/main" val="258129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18" name="TextBox 17"/>
          <p:cNvSpPr txBox="1"/>
          <p:nvPr/>
        </p:nvSpPr>
        <p:spPr>
          <a:xfrm>
            <a:off x="9748911" y="5641145"/>
            <a:ext cx="1985958" cy="646331"/>
          </a:xfrm>
          <a:prstGeom prst="rect">
            <a:avLst/>
          </a:prstGeom>
          <a:noFill/>
        </p:spPr>
        <p:txBody>
          <a:bodyPr wrap="square" rtlCol="0">
            <a:spAutoFit/>
          </a:bodyPr>
          <a:lstStyle/>
          <a:p>
            <a:r>
              <a:rPr lang="en-US" dirty="0"/>
              <a:t>Image source: www.caps.ou.edu</a:t>
            </a:r>
          </a:p>
        </p:txBody>
      </p:sp>
      <p:sp>
        <p:nvSpPr>
          <p:cNvPr id="3" name="Slide Number Placeholder 2"/>
          <p:cNvSpPr>
            <a:spLocks noGrp="1"/>
          </p:cNvSpPr>
          <p:nvPr>
            <p:ph type="sldNum" sz="quarter" idx="12"/>
          </p:nvPr>
        </p:nvSpPr>
        <p:spPr/>
        <p:txBody>
          <a:bodyPr/>
          <a:lstStyle/>
          <a:p>
            <a:fld id="{48EDC76C-B8A0-4D19-9947-EF58C98EE738}" type="slidenum">
              <a:rPr lang="en-US" smtClean="0"/>
              <a:t>2</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39" t="25881" r="5965" b="25856"/>
          <a:stretch/>
        </p:blipFill>
        <p:spPr>
          <a:xfrm>
            <a:off x="1097281" y="1803061"/>
            <a:ext cx="8131126" cy="4469845"/>
          </a:xfrm>
          <a:prstGeom prst="rect">
            <a:avLst/>
          </a:prstGeom>
        </p:spPr>
      </p:pic>
    </p:spTree>
    <p:extLst>
      <p:ext uri="{BB962C8B-B14F-4D97-AF65-F5344CB8AC3E}">
        <p14:creationId xmlns:p14="http://schemas.microsoft.com/office/powerpoint/2010/main" val="265430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48165" y="1933517"/>
            <a:ext cx="2729753" cy="39752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15720" y="1645469"/>
            <a:ext cx="794641" cy="369332"/>
          </a:xfrm>
          <a:prstGeom prst="rect">
            <a:avLst/>
          </a:prstGeom>
          <a:noFill/>
        </p:spPr>
        <p:txBody>
          <a:bodyPr wrap="none" rtlCol="0">
            <a:spAutoFit/>
          </a:bodyPr>
          <a:lstStyle/>
          <a:p>
            <a:r>
              <a:rPr lang="en-US" dirty="0"/>
              <a:t>Packet</a:t>
            </a:r>
          </a:p>
        </p:txBody>
      </p:sp>
      <p:sp>
        <p:nvSpPr>
          <p:cNvPr id="21" name="TextBox 20"/>
          <p:cNvSpPr txBox="1"/>
          <p:nvPr/>
        </p:nvSpPr>
        <p:spPr>
          <a:xfrm>
            <a:off x="8848165" y="1933515"/>
            <a:ext cx="2729753" cy="646331"/>
          </a:xfrm>
          <a:prstGeom prst="rect">
            <a:avLst/>
          </a:prstGeom>
          <a:noFill/>
          <a:ln>
            <a:solidFill>
              <a:schemeClr val="tx1"/>
            </a:solidFill>
          </a:ln>
        </p:spPr>
        <p:txBody>
          <a:bodyPr wrap="square" rtlCol="0">
            <a:spAutoFit/>
          </a:bodyPr>
          <a:lstStyle/>
          <a:p>
            <a:r>
              <a:rPr lang="en-US" dirty="0">
                <a:solidFill>
                  <a:schemeClr val="bg1">
                    <a:lumMod val="65000"/>
                  </a:schemeClr>
                </a:solidFill>
              </a:rPr>
              <a:t>Source: 0, destination: 99, sequence #, other headers</a:t>
            </a:r>
          </a:p>
        </p:txBody>
      </p:sp>
      <p:sp>
        <p:nvSpPr>
          <p:cNvPr id="23" name="Rectangle 22"/>
          <p:cNvSpPr/>
          <p:nvPr/>
        </p:nvSpPr>
        <p:spPr>
          <a:xfrm>
            <a:off x="4714718" y="2786329"/>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Packet</a:t>
            </a:r>
          </a:p>
        </p:txBody>
      </p:sp>
      <p:sp>
        <p:nvSpPr>
          <p:cNvPr id="24" name="TextBox 23"/>
          <p:cNvSpPr txBox="1"/>
          <p:nvPr/>
        </p:nvSpPr>
        <p:spPr>
          <a:xfrm>
            <a:off x="8848165" y="2578263"/>
            <a:ext cx="2729753" cy="101566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2000" dirty="0"/>
              <a:t>Link:</a:t>
            </a:r>
            <a:r>
              <a:rPr lang="en-US" sz="2000" b="1" dirty="0"/>
              <a:t> —	</a:t>
            </a:r>
            <a:r>
              <a:rPr lang="en-US" sz="2000" dirty="0"/>
              <a:t>hop count: </a:t>
            </a:r>
            <a:r>
              <a:rPr lang="en-US" sz="2000" b="1" dirty="0"/>
              <a:t>3</a:t>
            </a:r>
          </a:p>
          <a:p>
            <a:pPr>
              <a:tabLst>
                <a:tab pos="1146175" algn="l"/>
              </a:tabLst>
            </a:pPr>
            <a:r>
              <a:rPr lang="en-US" sz="2000" dirty="0"/>
              <a:t>Congested?: </a:t>
            </a:r>
            <a:r>
              <a:rPr lang="en-US" sz="2000" b="1" dirty="0"/>
              <a:t>Yes</a:t>
            </a:r>
          </a:p>
        </p:txBody>
      </p:sp>
      <p:sp>
        <p:nvSpPr>
          <p:cNvPr id="27" name="TextBox 26"/>
          <p:cNvSpPr txBox="1"/>
          <p:nvPr/>
        </p:nvSpPr>
        <p:spPr>
          <a:xfrm>
            <a:off x="8846820" y="3590988"/>
            <a:ext cx="2729753" cy="2308324"/>
          </a:xfrm>
          <a:prstGeom prst="rect">
            <a:avLst/>
          </a:prstGeom>
          <a:noFill/>
          <a:ln>
            <a:solidFill>
              <a:schemeClr val="tx1"/>
            </a:solidFill>
          </a:ln>
        </p:spPr>
        <p:txBody>
          <a:bodyPr wrap="square" rtlCol="0">
            <a:spAutoFit/>
          </a:bodyPr>
          <a:lstStyle/>
          <a:p>
            <a:r>
              <a:rPr lang="en-US" dirty="0">
                <a:solidFill>
                  <a:schemeClr val="bg1">
                    <a:lumMod val="65000"/>
                  </a:schemeClr>
                </a:solidFill>
              </a:rPr>
              <a:t>Packet data</a:t>
            </a:r>
          </a:p>
          <a:p>
            <a:endParaRPr lang="en-US" dirty="0"/>
          </a:p>
          <a:p>
            <a:endParaRPr lang="en-US" dirty="0"/>
          </a:p>
          <a:p>
            <a:endParaRPr lang="en-US" dirty="0"/>
          </a:p>
          <a:p>
            <a:endParaRPr lang="en-US" dirty="0"/>
          </a:p>
          <a:p>
            <a:endParaRPr lang="en-US" dirty="0"/>
          </a:p>
          <a:p>
            <a:endParaRPr lang="en-US" dirty="0"/>
          </a:p>
          <a:p>
            <a:endParaRPr lang="en-US" b="1" dirty="0"/>
          </a:p>
        </p:txBody>
      </p:sp>
      <p:sp>
        <p:nvSpPr>
          <p:cNvPr id="28" name="Slide Number Placeholder 27"/>
          <p:cNvSpPr>
            <a:spLocks noGrp="1"/>
          </p:cNvSpPr>
          <p:nvPr>
            <p:ph type="sldNum" sz="quarter" idx="12"/>
          </p:nvPr>
        </p:nvSpPr>
        <p:spPr/>
        <p:txBody>
          <a:bodyPr/>
          <a:lstStyle/>
          <a:p>
            <a:fld id="{48EDC76C-B8A0-4D19-9947-EF58C98EE738}" type="slidenum">
              <a:rPr lang="en-US" smtClean="0"/>
              <a:t>20</a:t>
            </a:fld>
            <a:endParaRPr lang="en-US"/>
          </a:p>
        </p:txBody>
      </p:sp>
      <p:sp>
        <p:nvSpPr>
          <p:cNvPr id="22" name="Rectangle 21">
            <a:extLst>
              <a:ext uri="{FF2B5EF4-FFF2-40B4-BE49-F238E27FC236}">
                <a16:creationId xmlns:a16="http://schemas.microsoft.com/office/drawing/2014/main" id="{64D5B3CD-F693-4467-86F9-904248D33DBB}"/>
              </a:ext>
            </a:extLst>
          </p:cNvPr>
          <p:cNvSpPr/>
          <p:nvPr/>
        </p:nvSpPr>
        <p:spPr>
          <a:xfrm>
            <a:off x="9500302" y="2968279"/>
            <a:ext cx="537077" cy="255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Tree>
    <p:extLst>
      <p:ext uri="{BB962C8B-B14F-4D97-AF65-F5344CB8AC3E}">
        <p14:creationId xmlns:p14="http://schemas.microsoft.com/office/powerpoint/2010/main" val="302802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48165" y="1933517"/>
            <a:ext cx="2729753" cy="39752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15720" y="1645469"/>
            <a:ext cx="794641" cy="369332"/>
          </a:xfrm>
          <a:prstGeom prst="rect">
            <a:avLst/>
          </a:prstGeom>
          <a:noFill/>
        </p:spPr>
        <p:txBody>
          <a:bodyPr wrap="none" rtlCol="0">
            <a:spAutoFit/>
          </a:bodyPr>
          <a:lstStyle/>
          <a:p>
            <a:r>
              <a:rPr lang="en-US" dirty="0"/>
              <a:t>Packet</a:t>
            </a:r>
          </a:p>
        </p:txBody>
      </p:sp>
      <p:sp>
        <p:nvSpPr>
          <p:cNvPr id="21" name="TextBox 20"/>
          <p:cNvSpPr txBox="1"/>
          <p:nvPr/>
        </p:nvSpPr>
        <p:spPr>
          <a:xfrm>
            <a:off x="8848165" y="1933515"/>
            <a:ext cx="2729753" cy="646331"/>
          </a:xfrm>
          <a:prstGeom prst="rect">
            <a:avLst/>
          </a:prstGeom>
          <a:noFill/>
          <a:ln>
            <a:solidFill>
              <a:schemeClr val="tx1"/>
            </a:solidFill>
          </a:ln>
        </p:spPr>
        <p:txBody>
          <a:bodyPr wrap="square" rtlCol="0">
            <a:spAutoFit/>
          </a:bodyPr>
          <a:lstStyle/>
          <a:p>
            <a:r>
              <a:rPr lang="en-US" dirty="0">
                <a:solidFill>
                  <a:schemeClr val="bg1">
                    <a:lumMod val="65000"/>
                  </a:schemeClr>
                </a:solidFill>
              </a:rPr>
              <a:t>Source: 0, destination: 99, sequence #, other headers</a:t>
            </a:r>
          </a:p>
        </p:txBody>
      </p:sp>
      <p:sp>
        <p:nvSpPr>
          <p:cNvPr id="23" name="Rectangle 22"/>
          <p:cNvSpPr/>
          <p:nvPr/>
        </p:nvSpPr>
        <p:spPr>
          <a:xfrm>
            <a:off x="6358262" y="4104142"/>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Packet</a:t>
            </a:r>
          </a:p>
        </p:txBody>
      </p:sp>
      <p:sp>
        <p:nvSpPr>
          <p:cNvPr id="24" name="TextBox 23"/>
          <p:cNvSpPr txBox="1"/>
          <p:nvPr/>
        </p:nvSpPr>
        <p:spPr>
          <a:xfrm>
            <a:off x="8848165" y="2578263"/>
            <a:ext cx="2729753" cy="101566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2000" dirty="0"/>
              <a:t>Link:</a:t>
            </a:r>
            <a:r>
              <a:rPr lang="en-US" sz="2000" b="1" dirty="0"/>
              <a:t> —	</a:t>
            </a:r>
            <a:r>
              <a:rPr lang="en-US" sz="2000" dirty="0"/>
              <a:t>hop count: </a:t>
            </a:r>
            <a:r>
              <a:rPr lang="en-US" sz="2000" b="1" dirty="0"/>
              <a:t>4</a:t>
            </a:r>
          </a:p>
          <a:p>
            <a:pPr>
              <a:tabLst>
                <a:tab pos="1146175" algn="l"/>
              </a:tabLst>
            </a:pPr>
            <a:r>
              <a:rPr lang="en-US" sz="2000" dirty="0"/>
              <a:t>Congested?: </a:t>
            </a:r>
            <a:r>
              <a:rPr lang="en-US" sz="2000" b="1" dirty="0"/>
              <a:t>Yes</a:t>
            </a:r>
          </a:p>
        </p:txBody>
      </p:sp>
      <p:sp>
        <p:nvSpPr>
          <p:cNvPr id="27" name="TextBox 26"/>
          <p:cNvSpPr txBox="1"/>
          <p:nvPr/>
        </p:nvSpPr>
        <p:spPr>
          <a:xfrm>
            <a:off x="8846820" y="3590988"/>
            <a:ext cx="2729753" cy="2308324"/>
          </a:xfrm>
          <a:prstGeom prst="rect">
            <a:avLst/>
          </a:prstGeom>
          <a:noFill/>
          <a:ln>
            <a:solidFill>
              <a:schemeClr val="tx1"/>
            </a:solidFill>
          </a:ln>
        </p:spPr>
        <p:txBody>
          <a:bodyPr wrap="square" rtlCol="0">
            <a:spAutoFit/>
          </a:bodyPr>
          <a:lstStyle/>
          <a:p>
            <a:r>
              <a:rPr lang="en-US" dirty="0">
                <a:solidFill>
                  <a:schemeClr val="bg1">
                    <a:lumMod val="65000"/>
                  </a:schemeClr>
                </a:solidFill>
              </a:rPr>
              <a:t>Packet data</a:t>
            </a:r>
          </a:p>
          <a:p>
            <a:endParaRPr lang="en-US" dirty="0"/>
          </a:p>
          <a:p>
            <a:endParaRPr lang="en-US" dirty="0"/>
          </a:p>
          <a:p>
            <a:endParaRPr lang="en-US" dirty="0"/>
          </a:p>
          <a:p>
            <a:endParaRPr lang="en-US" dirty="0"/>
          </a:p>
          <a:p>
            <a:endParaRPr lang="en-US" dirty="0"/>
          </a:p>
          <a:p>
            <a:endParaRPr lang="en-US" dirty="0"/>
          </a:p>
          <a:p>
            <a:endParaRPr lang="en-US" b="1" dirty="0"/>
          </a:p>
        </p:txBody>
      </p:sp>
      <p:sp>
        <p:nvSpPr>
          <p:cNvPr id="28" name="Slide Number Placeholder 27"/>
          <p:cNvSpPr>
            <a:spLocks noGrp="1"/>
          </p:cNvSpPr>
          <p:nvPr>
            <p:ph type="sldNum" sz="quarter" idx="12"/>
          </p:nvPr>
        </p:nvSpPr>
        <p:spPr/>
        <p:txBody>
          <a:bodyPr/>
          <a:lstStyle/>
          <a:p>
            <a:fld id="{48EDC76C-B8A0-4D19-9947-EF58C98EE738}" type="slidenum">
              <a:rPr lang="en-US" smtClean="0"/>
              <a:t>21</a:t>
            </a:fld>
            <a:endParaRPr lang="en-US"/>
          </a:p>
        </p:txBody>
      </p:sp>
      <p:sp>
        <p:nvSpPr>
          <p:cNvPr id="22" name="Rectangle 21">
            <a:extLst>
              <a:ext uri="{FF2B5EF4-FFF2-40B4-BE49-F238E27FC236}">
                <a16:creationId xmlns:a16="http://schemas.microsoft.com/office/drawing/2014/main" id="{64D5B3CD-F693-4467-86F9-904248D33DBB}"/>
              </a:ext>
            </a:extLst>
          </p:cNvPr>
          <p:cNvSpPr/>
          <p:nvPr/>
        </p:nvSpPr>
        <p:spPr>
          <a:xfrm>
            <a:off x="9500302" y="2968279"/>
            <a:ext cx="537077" cy="255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Tree>
    <p:extLst>
      <p:ext uri="{BB962C8B-B14F-4D97-AF65-F5344CB8AC3E}">
        <p14:creationId xmlns:p14="http://schemas.microsoft.com/office/powerpoint/2010/main" val="188203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48165" y="1933517"/>
            <a:ext cx="2729753" cy="39752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15720" y="1645469"/>
            <a:ext cx="794641" cy="369332"/>
          </a:xfrm>
          <a:prstGeom prst="rect">
            <a:avLst/>
          </a:prstGeom>
          <a:noFill/>
        </p:spPr>
        <p:txBody>
          <a:bodyPr wrap="none" rtlCol="0">
            <a:spAutoFit/>
          </a:bodyPr>
          <a:lstStyle/>
          <a:p>
            <a:r>
              <a:rPr lang="en-US" dirty="0"/>
              <a:t>Packet</a:t>
            </a:r>
          </a:p>
        </p:txBody>
      </p:sp>
      <p:sp>
        <p:nvSpPr>
          <p:cNvPr id="21" name="TextBox 20"/>
          <p:cNvSpPr txBox="1"/>
          <p:nvPr/>
        </p:nvSpPr>
        <p:spPr>
          <a:xfrm>
            <a:off x="8848165" y="1933515"/>
            <a:ext cx="2729753" cy="646331"/>
          </a:xfrm>
          <a:prstGeom prst="rect">
            <a:avLst/>
          </a:prstGeom>
          <a:noFill/>
          <a:ln>
            <a:solidFill>
              <a:schemeClr val="tx1"/>
            </a:solidFill>
          </a:ln>
        </p:spPr>
        <p:txBody>
          <a:bodyPr wrap="square" rtlCol="0">
            <a:spAutoFit/>
          </a:bodyPr>
          <a:lstStyle/>
          <a:p>
            <a:r>
              <a:rPr lang="en-US" dirty="0">
                <a:solidFill>
                  <a:schemeClr val="bg1">
                    <a:lumMod val="65000"/>
                  </a:schemeClr>
                </a:solidFill>
              </a:rPr>
              <a:t>Source: 0, destination: 99, sequence #, other headers</a:t>
            </a:r>
          </a:p>
        </p:txBody>
      </p:sp>
      <p:sp>
        <p:nvSpPr>
          <p:cNvPr id="23" name="Rectangle 22"/>
          <p:cNvSpPr/>
          <p:nvPr/>
        </p:nvSpPr>
        <p:spPr>
          <a:xfrm>
            <a:off x="6564891" y="5070931"/>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Packet</a:t>
            </a:r>
          </a:p>
        </p:txBody>
      </p:sp>
      <p:sp>
        <p:nvSpPr>
          <p:cNvPr id="24" name="TextBox 23"/>
          <p:cNvSpPr txBox="1"/>
          <p:nvPr/>
        </p:nvSpPr>
        <p:spPr>
          <a:xfrm>
            <a:off x="8848165" y="2578263"/>
            <a:ext cx="2729753" cy="101566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2000" dirty="0"/>
              <a:t>Link:</a:t>
            </a:r>
            <a:r>
              <a:rPr lang="en-US" sz="2000" b="1" dirty="0"/>
              <a:t> —	</a:t>
            </a:r>
            <a:r>
              <a:rPr lang="en-US" sz="2000" dirty="0"/>
              <a:t>hop count: </a:t>
            </a:r>
            <a:r>
              <a:rPr lang="en-US" sz="2000" b="1" dirty="0"/>
              <a:t>4</a:t>
            </a:r>
          </a:p>
          <a:p>
            <a:pPr>
              <a:tabLst>
                <a:tab pos="1146175" algn="l"/>
              </a:tabLst>
            </a:pPr>
            <a:r>
              <a:rPr lang="en-US" sz="2000" dirty="0"/>
              <a:t>Congested?: </a:t>
            </a:r>
            <a:r>
              <a:rPr lang="en-US" sz="2000" b="1" dirty="0"/>
              <a:t>Yes</a:t>
            </a:r>
          </a:p>
        </p:txBody>
      </p:sp>
      <p:sp>
        <p:nvSpPr>
          <p:cNvPr id="27" name="TextBox 26"/>
          <p:cNvSpPr txBox="1"/>
          <p:nvPr/>
        </p:nvSpPr>
        <p:spPr>
          <a:xfrm>
            <a:off x="8846820" y="3590988"/>
            <a:ext cx="2729753" cy="2308324"/>
          </a:xfrm>
          <a:prstGeom prst="rect">
            <a:avLst/>
          </a:prstGeom>
          <a:noFill/>
          <a:ln>
            <a:solidFill>
              <a:schemeClr val="tx1"/>
            </a:solidFill>
          </a:ln>
        </p:spPr>
        <p:txBody>
          <a:bodyPr wrap="square" rtlCol="0">
            <a:spAutoFit/>
          </a:bodyPr>
          <a:lstStyle/>
          <a:p>
            <a:r>
              <a:rPr lang="en-US" dirty="0">
                <a:solidFill>
                  <a:schemeClr val="bg1">
                    <a:lumMod val="65000"/>
                  </a:schemeClr>
                </a:solidFill>
              </a:rPr>
              <a:t>Packet data</a:t>
            </a:r>
          </a:p>
          <a:p>
            <a:endParaRPr lang="en-US" dirty="0"/>
          </a:p>
          <a:p>
            <a:endParaRPr lang="en-US" dirty="0"/>
          </a:p>
          <a:p>
            <a:endParaRPr lang="en-US" dirty="0"/>
          </a:p>
          <a:p>
            <a:endParaRPr lang="en-US" dirty="0"/>
          </a:p>
          <a:p>
            <a:endParaRPr lang="en-US" dirty="0"/>
          </a:p>
          <a:p>
            <a:endParaRPr lang="en-US" dirty="0"/>
          </a:p>
          <a:p>
            <a:endParaRPr lang="en-US" b="1" dirty="0"/>
          </a:p>
        </p:txBody>
      </p:sp>
      <p:sp>
        <p:nvSpPr>
          <p:cNvPr id="28" name="Slide Number Placeholder 27"/>
          <p:cNvSpPr>
            <a:spLocks noGrp="1"/>
          </p:cNvSpPr>
          <p:nvPr>
            <p:ph type="sldNum" sz="quarter" idx="12"/>
          </p:nvPr>
        </p:nvSpPr>
        <p:spPr/>
        <p:txBody>
          <a:bodyPr/>
          <a:lstStyle/>
          <a:p>
            <a:fld id="{48EDC76C-B8A0-4D19-9947-EF58C98EE738}" type="slidenum">
              <a:rPr lang="en-US" smtClean="0"/>
              <a:t>22</a:t>
            </a:fld>
            <a:endParaRPr lang="en-US"/>
          </a:p>
        </p:txBody>
      </p:sp>
      <p:sp>
        <p:nvSpPr>
          <p:cNvPr id="22" name="Rectangle 21">
            <a:extLst>
              <a:ext uri="{FF2B5EF4-FFF2-40B4-BE49-F238E27FC236}">
                <a16:creationId xmlns:a16="http://schemas.microsoft.com/office/drawing/2014/main" id="{64D5B3CD-F693-4467-86F9-904248D33DBB}"/>
              </a:ext>
            </a:extLst>
          </p:cNvPr>
          <p:cNvSpPr/>
          <p:nvPr/>
        </p:nvSpPr>
        <p:spPr>
          <a:xfrm>
            <a:off x="9500302" y="2968279"/>
            <a:ext cx="537077" cy="255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Tree>
    <p:extLst>
      <p:ext uri="{BB962C8B-B14F-4D97-AF65-F5344CB8AC3E}">
        <p14:creationId xmlns:p14="http://schemas.microsoft.com/office/powerpoint/2010/main" val="2964049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24" name="TextBox 23"/>
          <p:cNvSpPr txBox="1"/>
          <p:nvPr/>
        </p:nvSpPr>
        <p:spPr>
          <a:xfrm>
            <a:off x="8848165" y="1820219"/>
            <a:ext cx="2729753" cy="101566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2000" dirty="0"/>
              <a:t>Link:</a:t>
            </a:r>
            <a:r>
              <a:rPr lang="en-US" sz="2000" b="1" dirty="0"/>
              <a:t> —	</a:t>
            </a:r>
            <a:r>
              <a:rPr lang="en-US" sz="2000" dirty="0"/>
              <a:t>hop count: </a:t>
            </a:r>
            <a:r>
              <a:rPr lang="en-US" sz="2000" b="1" dirty="0"/>
              <a:t>4</a:t>
            </a:r>
          </a:p>
          <a:p>
            <a:pPr>
              <a:tabLst>
                <a:tab pos="1146175" algn="l"/>
              </a:tabLst>
            </a:pPr>
            <a:r>
              <a:rPr lang="en-US" sz="2000" dirty="0"/>
              <a:t>Congested?: </a:t>
            </a:r>
            <a:r>
              <a:rPr lang="en-US" sz="2000" b="1" dirty="0"/>
              <a:t>Yes</a:t>
            </a:r>
          </a:p>
        </p:txBody>
      </p:sp>
      <p:sp>
        <p:nvSpPr>
          <p:cNvPr id="28" name="Slide Number Placeholder 27"/>
          <p:cNvSpPr>
            <a:spLocks noGrp="1"/>
          </p:cNvSpPr>
          <p:nvPr>
            <p:ph type="sldNum" sz="quarter" idx="12"/>
          </p:nvPr>
        </p:nvSpPr>
        <p:spPr/>
        <p:txBody>
          <a:bodyPr/>
          <a:lstStyle/>
          <a:p>
            <a:fld id="{48EDC76C-B8A0-4D19-9947-EF58C98EE738}" type="slidenum">
              <a:rPr lang="en-US" smtClean="0"/>
              <a:t>23</a:t>
            </a:fld>
            <a:endParaRPr lang="en-US"/>
          </a:p>
        </p:txBody>
      </p:sp>
      <p:sp>
        <p:nvSpPr>
          <p:cNvPr id="22" name="Rectangle 21">
            <a:extLst>
              <a:ext uri="{FF2B5EF4-FFF2-40B4-BE49-F238E27FC236}">
                <a16:creationId xmlns:a16="http://schemas.microsoft.com/office/drawing/2014/main" id="{64D5B3CD-F693-4467-86F9-904248D33DBB}"/>
              </a:ext>
            </a:extLst>
          </p:cNvPr>
          <p:cNvSpPr/>
          <p:nvPr/>
        </p:nvSpPr>
        <p:spPr>
          <a:xfrm>
            <a:off x="9458261" y="2200103"/>
            <a:ext cx="537077" cy="255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9818" y="2386148"/>
            <a:ext cx="6291492" cy="3069997"/>
            <a:chOff x="1097280" y="2415490"/>
            <a:chExt cx="7077636" cy="3453604"/>
          </a:xfrm>
        </p:grpSpPr>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64891" y="5070931"/>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b="1" dirty="0">
                  <a:solidFill>
                    <a:schemeClr val="tx1"/>
                  </a:solidFill>
                  <a:latin typeface="Castellar" panose="020A0402060406010301" pitchFamily="18" charset="0"/>
                </a:rPr>
                <a:t>!</a:t>
              </a:r>
            </a:p>
          </p:txBody>
        </p:sp>
      </p:grpSp>
      <mc:AlternateContent xmlns:mc="http://schemas.openxmlformats.org/markup-compatibility/2006" xmlns:a14="http://schemas.microsoft.com/office/drawing/2010/main">
        <mc:Choice Requires="a14">
          <p:graphicFrame>
            <p:nvGraphicFramePr>
              <p:cNvPr id="29" name="Content Placeholder 8"/>
              <p:cNvGraphicFramePr>
                <a:graphicFrameLocks/>
              </p:cNvGraphicFramePr>
              <p:nvPr>
                <p:extLst>
                  <p:ext uri="{D42A27DB-BD31-4B8C-83A1-F6EECF244321}">
                    <p14:modId xmlns:p14="http://schemas.microsoft.com/office/powerpoint/2010/main" val="3902825496"/>
                  </p:ext>
                </p:extLst>
              </p:nvPr>
            </p:nvGraphicFramePr>
            <p:xfrm>
              <a:off x="7138719" y="3362673"/>
              <a:ext cx="4349037" cy="2767928"/>
            </p:xfrm>
            <a:graphic>
              <a:graphicData uri="http://schemas.openxmlformats.org/drawingml/2006/table">
                <a:tbl>
                  <a:tblPr>
                    <a:tableStyleId>{5C22544A-7EE6-4342-B048-85BDC9FD1C3A}</a:tableStyleId>
                  </a:tblPr>
                  <a:tblGrid>
                    <a:gridCol w="650824">
                      <a:extLst>
                        <a:ext uri="{9D8B030D-6E8A-4147-A177-3AD203B41FA5}">
                          <a16:colId xmlns:a16="http://schemas.microsoft.com/office/drawing/2014/main" val="20000"/>
                        </a:ext>
                      </a:extLst>
                    </a:gridCol>
                    <a:gridCol w="1217565">
                      <a:extLst>
                        <a:ext uri="{9D8B030D-6E8A-4147-A177-3AD203B41FA5}">
                          <a16:colId xmlns:a16="http://schemas.microsoft.com/office/drawing/2014/main" val="20001"/>
                        </a:ext>
                      </a:extLst>
                    </a:gridCol>
                    <a:gridCol w="1244034">
                      <a:extLst>
                        <a:ext uri="{9D8B030D-6E8A-4147-A177-3AD203B41FA5}">
                          <a16:colId xmlns:a16="http://schemas.microsoft.com/office/drawing/2014/main" val="20002"/>
                        </a:ext>
                      </a:extLst>
                    </a:gridCol>
                    <a:gridCol w="1236614">
                      <a:extLst>
                        <a:ext uri="{9D8B030D-6E8A-4147-A177-3AD203B41FA5}">
                          <a16:colId xmlns:a16="http://schemas.microsoft.com/office/drawing/2014/main" val="20003"/>
                        </a:ext>
                      </a:extLst>
                    </a:gridCol>
                  </a:tblGrid>
                  <a:tr h="741047">
                    <a:tc>
                      <a:txBody>
                        <a:bodyPr/>
                        <a:lstStyle/>
                        <a:p>
                          <a:r>
                            <a:rPr lang="en-US" dirty="0"/>
                            <a:t>Link</a:t>
                          </a:r>
                        </a:p>
                      </a:txBody>
                      <a:tcPr/>
                    </a:tc>
                    <a:tc>
                      <a:txBody>
                        <a:bodyPr/>
                        <a:lstStyle/>
                        <a:p>
                          <a:r>
                            <a:rPr lang="en-US" sz="1600" dirty="0"/>
                            <a:t>Weighted Traffic Count</a:t>
                          </a:r>
                        </a:p>
                      </a:txBody>
                      <a:tcPr/>
                    </a:tc>
                    <a:tc>
                      <a:txBody>
                        <a:bodyPr/>
                        <a:lstStyle/>
                        <a:p>
                          <a:r>
                            <a:rPr lang="en-US" sz="1600" dirty="0"/>
                            <a:t>Weighted Congested</a:t>
                          </a:r>
                          <a:r>
                            <a:rPr lang="en-US" sz="1600" baseline="0" dirty="0"/>
                            <a:t> Count</a:t>
                          </a:r>
                          <a:endParaRPr lang="en-US" sz="1600" dirty="0"/>
                        </a:p>
                      </a:txBody>
                      <a:tcPr/>
                    </a:tc>
                    <a:tc>
                      <a:txBody>
                        <a:bodyPr/>
                        <a:lstStyle/>
                        <a:p>
                          <a:r>
                            <a:rPr lang="en-US" sz="1600" dirty="0"/>
                            <a:t>Congested fraction</a:t>
                          </a:r>
                        </a:p>
                      </a:txBody>
                      <a:tcPr/>
                    </a:tc>
                    <a:extLst>
                      <a:ext uri="{0D108BD9-81ED-4DB2-BD59-A6C34878D82A}">
                        <a16:rowId xmlns:a16="http://schemas.microsoft.com/office/drawing/2014/main" val="10000"/>
                      </a:ext>
                    </a:extLst>
                  </a:tr>
                  <a:tr h="48624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m:t>
                                </m:r>
                              </m:oMath>
                            </m:oMathPara>
                          </a14:m>
                          <a:endParaRPr lang="en-US" b="0" dirty="0"/>
                        </a:p>
                      </a:txBody>
                      <a:tcPr/>
                    </a:tc>
                    <a:tc>
                      <a:txBody>
                        <a:bodyPr/>
                        <a:lstStyle/>
                        <a:p>
                          <a:r>
                            <a:rPr lang="en-US" dirty="0"/>
                            <a:t>0</a:t>
                          </a:r>
                        </a:p>
                      </a:txBody>
                      <a:tcPr/>
                    </a:tc>
                    <a:tc>
                      <a:txBody>
                        <a:bodyPr/>
                        <a:lstStyle/>
                        <a:p>
                          <a:endParaRPr lang="en-US" dirty="0"/>
                        </a:p>
                      </a:txBody>
                      <a:tcPr/>
                    </a:tc>
                    <a:extLst>
                      <a:ext uri="{0D108BD9-81ED-4DB2-BD59-A6C34878D82A}">
                        <a16:rowId xmlns:a16="http://schemas.microsoft.com/office/drawing/2014/main" val="1888481530"/>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m:t>
                                </m:r>
                              </m:oMath>
                            </m:oMathPara>
                          </a14:m>
                          <a:endParaRPr lang="en-US" b="0" dirty="0"/>
                        </a:p>
                      </a:txBody>
                      <a:tcPr/>
                    </a:tc>
                    <a:tc>
                      <a:txBody>
                        <a:bodyPr/>
                        <a:lstStyle/>
                        <a:p>
                          <a:r>
                            <a:rPr lang="en-US" dirty="0"/>
                            <a:t>0</a:t>
                          </a:r>
                        </a:p>
                      </a:txBody>
                      <a:tcPr/>
                    </a:tc>
                    <a:tc>
                      <a:txBody>
                        <a:bodyPr/>
                        <a:lstStyle/>
                        <a:p>
                          <a:endParaRPr lang="en-US" dirty="0"/>
                        </a:p>
                      </a:txBody>
                      <a:tcPr/>
                    </a:tc>
                    <a:extLst>
                      <a:ext uri="{0D108BD9-81ED-4DB2-BD59-A6C34878D82A}">
                        <a16:rowId xmlns:a16="http://schemas.microsoft.com/office/drawing/2014/main" val="10001"/>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+4</m:t>
                                </m:r>
                              </m:oMath>
                            </m:oMathPara>
                          </a14:m>
                          <a:endParaRPr lang="en-US" b="0"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+4</m:t>
                                </m:r>
                              </m:oMath>
                            </m:oMathPara>
                          </a14:m>
                          <a:endParaRPr lang="en-US" dirty="0"/>
                        </a:p>
                      </a:txBody>
                      <a:tcPr/>
                    </a:tc>
                    <a:tc>
                      <a:txBody>
                        <a:bodyPr/>
                        <a:lstStyle/>
                        <a:p>
                          <a:endParaRPr lang="en-US" dirty="0"/>
                        </a:p>
                      </a:txBody>
                      <a:tcPr/>
                    </a:tc>
                    <a:extLst>
                      <a:ext uri="{0D108BD9-81ED-4DB2-BD59-A6C34878D82A}">
                        <a16:rowId xmlns:a16="http://schemas.microsoft.com/office/drawing/2014/main" val="10002"/>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m:t>
                                </m:r>
                              </m:oMath>
                            </m:oMathPara>
                          </a14:m>
                          <a:endParaRPr lang="en-US" b="0" dirty="0"/>
                        </a:p>
                      </a:txBody>
                      <a:tcPr/>
                    </a:tc>
                    <a:tc>
                      <a:txBody>
                        <a:bodyPr/>
                        <a:lstStyle/>
                        <a:p>
                          <a:r>
                            <a:rPr lang="en-US" b="0" dirty="0"/>
                            <a:t>0</a:t>
                          </a:r>
                        </a:p>
                      </a:txBody>
                      <a:tcPr/>
                    </a:tc>
                    <a:tc>
                      <a:txBody>
                        <a:bodyPr/>
                        <a:lstStyle/>
                        <a:p>
                          <a:endParaRPr lang="en-US" b="0" dirty="0"/>
                        </a:p>
                      </a:txBody>
                      <a:tcPr/>
                    </a:tc>
                    <a:extLst>
                      <a:ext uri="{0D108BD9-81ED-4DB2-BD59-A6C34878D82A}">
                        <a16:rowId xmlns:a16="http://schemas.microsoft.com/office/drawing/2014/main" val="10003"/>
                      </a:ext>
                    </a:extLst>
                  </a:tr>
                </a:tbl>
              </a:graphicData>
            </a:graphic>
          </p:graphicFrame>
        </mc:Choice>
        <mc:Fallback xmlns="">
          <p:graphicFrame>
            <p:nvGraphicFramePr>
              <p:cNvPr id="29" name="Content Placeholder 8"/>
              <p:cNvGraphicFramePr>
                <a:graphicFrameLocks/>
              </p:cNvGraphicFramePr>
              <p:nvPr>
                <p:extLst>
                  <p:ext uri="{D42A27DB-BD31-4B8C-83A1-F6EECF244321}">
                    <p14:modId xmlns:p14="http://schemas.microsoft.com/office/powerpoint/2010/main" val="3902825496"/>
                  </p:ext>
                </p:extLst>
              </p:nvPr>
            </p:nvGraphicFramePr>
            <p:xfrm>
              <a:off x="7138719" y="3362673"/>
              <a:ext cx="4349037" cy="2767928"/>
            </p:xfrm>
            <a:graphic>
              <a:graphicData uri="http://schemas.openxmlformats.org/drawingml/2006/table">
                <a:tbl>
                  <a:tblPr>
                    <a:tableStyleId>{5C22544A-7EE6-4342-B048-85BDC9FD1C3A}</a:tableStyleId>
                  </a:tblPr>
                  <a:tblGrid>
                    <a:gridCol w="650824">
                      <a:extLst>
                        <a:ext uri="{9D8B030D-6E8A-4147-A177-3AD203B41FA5}">
                          <a16:colId xmlns="" xmlns:a16="http://schemas.microsoft.com/office/drawing/2014/main" xmlns:a14="http://schemas.microsoft.com/office/drawing/2010/main" val="20000"/>
                        </a:ext>
                      </a:extLst>
                    </a:gridCol>
                    <a:gridCol w="1217565">
                      <a:extLst>
                        <a:ext uri="{9D8B030D-6E8A-4147-A177-3AD203B41FA5}">
                          <a16:colId xmlns="" xmlns:a16="http://schemas.microsoft.com/office/drawing/2014/main" xmlns:a14="http://schemas.microsoft.com/office/drawing/2010/main" val="20001"/>
                        </a:ext>
                      </a:extLst>
                    </a:gridCol>
                    <a:gridCol w="1244034">
                      <a:extLst>
                        <a:ext uri="{9D8B030D-6E8A-4147-A177-3AD203B41FA5}">
                          <a16:colId xmlns="" xmlns:a16="http://schemas.microsoft.com/office/drawing/2014/main" xmlns:a14="http://schemas.microsoft.com/office/drawing/2010/main" val="20002"/>
                        </a:ext>
                      </a:extLst>
                    </a:gridCol>
                    <a:gridCol w="1236614">
                      <a:extLst>
                        <a:ext uri="{9D8B030D-6E8A-4147-A177-3AD203B41FA5}">
                          <a16:colId xmlns="" xmlns:a16="http://schemas.microsoft.com/office/drawing/2014/main" xmlns:a14="http://schemas.microsoft.com/office/drawing/2010/main" val="20003"/>
                        </a:ext>
                      </a:extLst>
                    </a:gridCol>
                  </a:tblGrid>
                  <a:tr h="822960">
                    <a:tc>
                      <a:txBody>
                        <a:bodyPr/>
                        <a:lstStyle/>
                        <a:p>
                          <a:r>
                            <a:rPr lang="en-US" dirty="0"/>
                            <a:t>Link</a:t>
                          </a:r>
                        </a:p>
                      </a:txBody>
                      <a:tcPr/>
                    </a:tc>
                    <a:tc>
                      <a:txBody>
                        <a:bodyPr/>
                        <a:lstStyle/>
                        <a:p>
                          <a:r>
                            <a:rPr lang="en-US" sz="1600" dirty="0"/>
                            <a:t>Weighted Traffic Count</a:t>
                          </a:r>
                        </a:p>
                      </a:txBody>
                      <a:tcPr/>
                    </a:tc>
                    <a:tc>
                      <a:txBody>
                        <a:bodyPr/>
                        <a:lstStyle/>
                        <a:p>
                          <a:r>
                            <a:rPr lang="en-US" sz="1600" dirty="0"/>
                            <a:t>Weighted Congested</a:t>
                          </a:r>
                          <a:r>
                            <a:rPr lang="en-US" sz="1600" baseline="0" dirty="0"/>
                            <a:t> Count</a:t>
                          </a:r>
                          <a:endParaRPr lang="en-US" sz="1600" dirty="0"/>
                        </a:p>
                      </a:txBody>
                      <a:tcPr/>
                    </a:tc>
                    <a:tc>
                      <a:txBody>
                        <a:bodyPr/>
                        <a:lstStyle/>
                        <a:p>
                          <a:r>
                            <a:rPr lang="en-US" sz="1600" dirty="0"/>
                            <a:t>Congested fraction</a:t>
                          </a:r>
                        </a:p>
                      </a:txBody>
                      <a:tcPr/>
                    </a:tc>
                    <a:extLst>
                      <a:ext uri="{0D108BD9-81ED-4DB2-BD59-A6C34878D82A}">
                        <a16:rowId xmlns="" xmlns:a16="http://schemas.microsoft.com/office/drawing/2014/main" xmlns:a14="http://schemas.microsoft.com/office/drawing/2010/main" val="10000"/>
                      </a:ext>
                    </a:extLst>
                  </a:tr>
                  <a:tr h="486242">
                    <a:tc>
                      <a:txBody>
                        <a:bodyPr/>
                        <a:lstStyle/>
                        <a:p>
                          <a:endParaRPr lang="en-US" dirty="0"/>
                        </a:p>
                      </a:txBody>
                      <a:tcPr/>
                    </a:tc>
                    <a:tc>
                      <a:txBody>
                        <a:bodyPr/>
                        <a:lstStyle/>
                        <a:p>
                          <a:endParaRPr lang="en-US"/>
                        </a:p>
                      </a:txBody>
                      <a:tcPr>
                        <a:blipFill rotWithShape="0">
                          <a:blip r:embed="rId3"/>
                          <a:stretch>
                            <a:fillRect l="-54000" t="-175000" r="-204500" b="-302500"/>
                          </a:stretch>
                        </a:blipFill>
                      </a:tcPr>
                    </a:tc>
                    <a:tc>
                      <a:txBody>
                        <a:bodyPr/>
                        <a:lstStyle/>
                        <a:p>
                          <a:r>
                            <a:rPr lang="en-US" dirty="0"/>
                            <a:t>0</a:t>
                          </a:r>
                        </a:p>
                      </a:txBody>
                      <a:tcPr/>
                    </a:tc>
                    <a:tc>
                      <a:txBody>
                        <a:bodyPr/>
                        <a:lstStyle/>
                        <a:p>
                          <a:endParaRPr lang="en-US" dirty="0"/>
                        </a:p>
                      </a:txBody>
                      <a:tcPr/>
                    </a:tc>
                    <a:extLst>
                      <a:ext uri="{0D108BD9-81ED-4DB2-BD59-A6C34878D82A}">
                        <a16:rowId xmlns="" xmlns:a16="http://schemas.microsoft.com/office/drawing/2014/main" xmlns:a14="http://schemas.microsoft.com/office/drawing/2010/main" val="1888481530"/>
                      </a:ext>
                    </a:extLst>
                  </a:tr>
                  <a:tr h="486242">
                    <a:tc>
                      <a:txBody>
                        <a:bodyPr/>
                        <a:lstStyle/>
                        <a:p>
                          <a:endParaRPr lang="en-US" dirty="0"/>
                        </a:p>
                      </a:txBody>
                      <a:tcPr/>
                    </a:tc>
                    <a:tc>
                      <a:txBody>
                        <a:bodyPr/>
                        <a:lstStyle/>
                        <a:p>
                          <a:endParaRPr lang="en-US"/>
                        </a:p>
                      </a:txBody>
                      <a:tcPr>
                        <a:blipFill rotWithShape="0">
                          <a:blip r:embed="rId3"/>
                          <a:stretch>
                            <a:fillRect l="-54000" t="-275000" r="-204500" b="-202500"/>
                          </a:stretch>
                        </a:blipFill>
                      </a:tcPr>
                    </a:tc>
                    <a:tc>
                      <a:txBody>
                        <a:bodyPr/>
                        <a:lstStyle/>
                        <a:p>
                          <a:r>
                            <a:rPr lang="en-US" dirty="0"/>
                            <a:t>0</a:t>
                          </a:r>
                        </a:p>
                      </a:txBody>
                      <a:tcPr/>
                    </a:tc>
                    <a:tc>
                      <a:txBody>
                        <a:bodyPr/>
                        <a:lstStyle/>
                        <a:p>
                          <a:endParaRPr lang="en-US" dirty="0"/>
                        </a:p>
                      </a:txBody>
                      <a:tcPr/>
                    </a:tc>
                    <a:extLst>
                      <a:ext uri="{0D108BD9-81ED-4DB2-BD59-A6C34878D82A}">
                        <a16:rowId xmlns="" xmlns:a16="http://schemas.microsoft.com/office/drawing/2014/main" xmlns:a14="http://schemas.microsoft.com/office/drawing/2010/main" val="10001"/>
                      </a:ext>
                    </a:extLst>
                  </a:tr>
                  <a:tr h="486242">
                    <a:tc>
                      <a:txBody>
                        <a:bodyPr/>
                        <a:lstStyle/>
                        <a:p>
                          <a:endParaRPr lang="en-US" dirty="0"/>
                        </a:p>
                      </a:txBody>
                      <a:tcPr/>
                    </a:tc>
                    <a:tc>
                      <a:txBody>
                        <a:bodyPr/>
                        <a:lstStyle/>
                        <a:p>
                          <a:endParaRPr lang="en-US"/>
                        </a:p>
                      </a:txBody>
                      <a:tcPr>
                        <a:blipFill rotWithShape="0">
                          <a:blip r:embed="rId3"/>
                          <a:stretch>
                            <a:fillRect l="-54000" t="-375000" r="-204500" b="-102500"/>
                          </a:stretch>
                        </a:blipFill>
                      </a:tcPr>
                    </a:tc>
                    <a:tc>
                      <a:txBody>
                        <a:bodyPr/>
                        <a:lstStyle/>
                        <a:p>
                          <a:endParaRPr lang="en-US"/>
                        </a:p>
                      </a:txBody>
                      <a:tcPr>
                        <a:blipFill rotWithShape="0">
                          <a:blip r:embed="rId3"/>
                          <a:stretch>
                            <a:fillRect l="-150980" t="-375000" r="-100490" b="-102500"/>
                          </a:stretch>
                        </a:blipFill>
                      </a:tcPr>
                    </a:tc>
                    <a:tc>
                      <a:txBody>
                        <a:bodyPr/>
                        <a:lstStyle/>
                        <a:p>
                          <a:endParaRPr lang="en-US" dirty="0"/>
                        </a:p>
                      </a:txBody>
                      <a:tcPr/>
                    </a:tc>
                    <a:extLst>
                      <a:ext uri="{0D108BD9-81ED-4DB2-BD59-A6C34878D82A}">
                        <a16:rowId xmlns="" xmlns:a16="http://schemas.microsoft.com/office/drawing/2014/main" xmlns:a14="http://schemas.microsoft.com/office/drawing/2010/main" val="10002"/>
                      </a:ext>
                    </a:extLst>
                  </a:tr>
                  <a:tr h="486242">
                    <a:tc>
                      <a:txBody>
                        <a:bodyPr/>
                        <a:lstStyle/>
                        <a:p>
                          <a:endParaRPr lang="en-US" dirty="0"/>
                        </a:p>
                      </a:txBody>
                      <a:tcPr/>
                    </a:tc>
                    <a:tc>
                      <a:txBody>
                        <a:bodyPr/>
                        <a:lstStyle/>
                        <a:p>
                          <a:endParaRPr lang="en-US"/>
                        </a:p>
                      </a:txBody>
                      <a:tcPr>
                        <a:blipFill rotWithShape="0">
                          <a:blip r:embed="rId3"/>
                          <a:stretch>
                            <a:fillRect l="-54000" t="-475000" r="-204500" b="-2500"/>
                          </a:stretch>
                        </a:blipFill>
                      </a:tcPr>
                    </a:tc>
                    <a:tc>
                      <a:txBody>
                        <a:bodyPr/>
                        <a:lstStyle/>
                        <a:p>
                          <a:r>
                            <a:rPr lang="en-US" b="0" dirty="0" smtClean="0"/>
                            <a:t>0</a:t>
                          </a:r>
                          <a:endParaRPr lang="en-US" b="0" dirty="0"/>
                        </a:p>
                      </a:txBody>
                      <a:tcPr/>
                    </a:tc>
                    <a:tc>
                      <a:txBody>
                        <a:bodyPr/>
                        <a:lstStyle/>
                        <a:p>
                          <a:endParaRPr lang="en-US" b="0" dirty="0"/>
                        </a:p>
                      </a:txBody>
                      <a:tcPr/>
                    </a:tc>
                    <a:extLst>
                      <a:ext uri="{0D108BD9-81ED-4DB2-BD59-A6C34878D82A}">
                        <a16:rowId xmlns="" xmlns:a16="http://schemas.microsoft.com/office/drawing/2014/main" xmlns:a14="http://schemas.microsoft.com/office/drawing/2010/main" val="10003"/>
                      </a:ext>
                    </a:extLst>
                  </a:tr>
                </a:tbl>
              </a:graphicData>
            </a:graphic>
          </p:graphicFrame>
        </mc:Fallback>
      </mc:AlternateContent>
      <p:sp>
        <p:nvSpPr>
          <p:cNvPr id="30" name="TextBox 29"/>
          <p:cNvSpPr txBox="1"/>
          <p:nvPr/>
        </p:nvSpPr>
        <p:spPr>
          <a:xfrm>
            <a:off x="7507332" y="3041341"/>
            <a:ext cx="3453702" cy="369332"/>
          </a:xfrm>
          <a:prstGeom prst="rect">
            <a:avLst/>
          </a:prstGeom>
          <a:noFill/>
        </p:spPr>
        <p:txBody>
          <a:bodyPr wrap="none" rtlCol="0">
            <a:spAutoFit/>
          </a:bodyPr>
          <a:lstStyle/>
          <a:p>
            <a:r>
              <a:rPr lang="en-US" dirty="0"/>
              <a:t>Table stored on Compute Node 99:</a:t>
            </a:r>
          </a:p>
        </p:txBody>
      </p:sp>
      <p:sp>
        <p:nvSpPr>
          <p:cNvPr id="31" name="Rectangle 30"/>
          <p:cNvSpPr/>
          <p:nvPr/>
        </p:nvSpPr>
        <p:spPr>
          <a:xfrm>
            <a:off x="7210816" y="5266226"/>
            <a:ext cx="537235" cy="2841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210194" y="4729719"/>
            <a:ext cx="537235" cy="2841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95529" y="5719273"/>
            <a:ext cx="537235" cy="2841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AFE5F17-B413-4AC7-AB16-B166EF371676}"/>
              </a:ext>
            </a:extLst>
          </p:cNvPr>
          <p:cNvSpPr/>
          <p:nvPr/>
        </p:nvSpPr>
        <p:spPr>
          <a:xfrm>
            <a:off x="7195529" y="4308557"/>
            <a:ext cx="537235" cy="28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7506563" y="2455996"/>
            <a:ext cx="2047341" cy="27662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9537034" y="2754396"/>
            <a:ext cx="857538" cy="2467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8247001" y="2410520"/>
            <a:ext cx="2993747" cy="28557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28" name="Slide Number Placeholder 27"/>
          <p:cNvSpPr>
            <a:spLocks noGrp="1"/>
          </p:cNvSpPr>
          <p:nvPr>
            <p:ph type="sldNum" sz="quarter" idx="12"/>
          </p:nvPr>
        </p:nvSpPr>
        <p:spPr/>
        <p:txBody>
          <a:bodyPr/>
          <a:lstStyle/>
          <a:p>
            <a:fld id="{48EDC76C-B8A0-4D19-9947-EF58C98EE738}" type="slidenum">
              <a:rPr lang="en-US" smtClean="0"/>
              <a:t>24</a:t>
            </a:fld>
            <a:endParaRPr lang="en-US"/>
          </a:p>
        </p:txBody>
      </p:sp>
      <p:grpSp>
        <p:nvGrpSpPr>
          <p:cNvPr id="9" name="Group 8"/>
          <p:cNvGrpSpPr/>
          <p:nvPr/>
        </p:nvGrpSpPr>
        <p:grpSpPr>
          <a:xfrm>
            <a:off x="119818" y="2386148"/>
            <a:ext cx="6291492" cy="3069997"/>
            <a:chOff x="1097280" y="2415490"/>
            <a:chExt cx="7077636" cy="3453604"/>
          </a:xfrm>
        </p:grpSpPr>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64891" y="5070931"/>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b="1" dirty="0">
                  <a:solidFill>
                    <a:schemeClr val="tx1"/>
                  </a:solidFill>
                  <a:latin typeface="Castellar" panose="020A0402060406010301" pitchFamily="18" charset="0"/>
                </a:rPr>
                <a:t>!</a:t>
              </a:r>
            </a:p>
          </p:txBody>
        </p:sp>
      </p:grpSp>
      <mc:AlternateContent xmlns:mc="http://schemas.openxmlformats.org/markup-compatibility/2006" xmlns:a14="http://schemas.microsoft.com/office/drawing/2010/main">
        <mc:Choice Requires="a14">
          <p:graphicFrame>
            <p:nvGraphicFramePr>
              <p:cNvPr id="29" name="Content Placeholder 8"/>
              <p:cNvGraphicFramePr>
                <a:graphicFrameLocks/>
              </p:cNvGraphicFramePr>
              <p:nvPr>
                <p:extLst>
                  <p:ext uri="{D42A27DB-BD31-4B8C-83A1-F6EECF244321}">
                    <p14:modId xmlns:p14="http://schemas.microsoft.com/office/powerpoint/2010/main" val="1406853313"/>
                  </p:ext>
                </p:extLst>
              </p:nvPr>
            </p:nvGraphicFramePr>
            <p:xfrm>
              <a:off x="7138719" y="3362673"/>
              <a:ext cx="4349037" cy="2767928"/>
            </p:xfrm>
            <a:graphic>
              <a:graphicData uri="http://schemas.openxmlformats.org/drawingml/2006/table">
                <a:tbl>
                  <a:tblPr>
                    <a:tableStyleId>{5C22544A-7EE6-4342-B048-85BDC9FD1C3A}</a:tableStyleId>
                  </a:tblPr>
                  <a:tblGrid>
                    <a:gridCol w="650824">
                      <a:extLst>
                        <a:ext uri="{9D8B030D-6E8A-4147-A177-3AD203B41FA5}">
                          <a16:colId xmlns:a16="http://schemas.microsoft.com/office/drawing/2014/main" val="20000"/>
                        </a:ext>
                      </a:extLst>
                    </a:gridCol>
                    <a:gridCol w="1217565">
                      <a:extLst>
                        <a:ext uri="{9D8B030D-6E8A-4147-A177-3AD203B41FA5}">
                          <a16:colId xmlns:a16="http://schemas.microsoft.com/office/drawing/2014/main" val="20001"/>
                        </a:ext>
                      </a:extLst>
                    </a:gridCol>
                    <a:gridCol w="1244034">
                      <a:extLst>
                        <a:ext uri="{9D8B030D-6E8A-4147-A177-3AD203B41FA5}">
                          <a16:colId xmlns:a16="http://schemas.microsoft.com/office/drawing/2014/main" val="20002"/>
                        </a:ext>
                      </a:extLst>
                    </a:gridCol>
                    <a:gridCol w="1236614">
                      <a:extLst>
                        <a:ext uri="{9D8B030D-6E8A-4147-A177-3AD203B41FA5}">
                          <a16:colId xmlns:a16="http://schemas.microsoft.com/office/drawing/2014/main" val="20003"/>
                        </a:ext>
                      </a:extLst>
                    </a:gridCol>
                  </a:tblGrid>
                  <a:tr h="741047">
                    <a:tc>
                      <a:txBody>
                        <a:bodyPr/>
                        <a:lstStyle/>
                        <a:p>
                          <a:r>
                            <a:rPr lang="en-US" dirty="0"/>
                            <a:t>Link</a:t>
                          </a:r>
                        </a:p>
                      </a:txBody>
                      <a:tcPr/>
                    </a:tc>
                    <a:tc>
                      <a:txBody>
                        <a:bodyPr/>
                        <a:lstStyle/>
                        <a:p>
                          <a:r>
                            <a:rPr lang="en-US" sz="1600" dirty="0"/>
                            <a:t>Weighted Traffic Count</a:t>
                          </a:r>
                        </a:p>
                      </a:txBody>
                      <a:tcPr/>
                    </a:tc>
                    <a:tc>
                      <a:txBody>
                        <a:bodyPr/>
                        <a:lstStyle/>
                        <a:p>
                          <a:r>
                            <a:rPr lang="en-US" sz="1600" dirty="0"/>
                            <a:t>Weighted Congested</a:t>
                          </a:r>
                          <a:r>
                            <a:rPr lang="en-US" sz="1600" baseline="0" dirty="0"/>
                            <a:t> Count</a:t>
                          </a:r>
                          <a:endParaRPr lang="en-US" sz="1600" dirty="0"/>
                        </a:p>
                      </a:txBody>
                      <a:tcPr/>
                    </a:tc>
                    <a:tc>
                      <a:txBody>
                        <a:bodyPr/>
                        <a:lstStyle/>
                        <a:p>
                          <a:r>
                            <a:rPr lang="en-US" sz="1600" dirty="0"/>
                            <a:t>Congested fraction</a:t>
                          </a:r>
                        </a:p>
                      </a:txBody>
                      <a:tcPr/>
                    </a:tc>
                    <a:extLst>
                      <a:ext uri="{0D108BD9-81ED-4DB2-BD59-A6C34878D82A}">
                        <a16:rowId xmlns:a16="http://schemas.microsoft.com/office/drawing/2014/main" val="10000"/>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888481530"/>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r>
                            <a:rPr lang="en-US" dirty="0"/>
                            <a:t>1.0</a:t>
                          </a:r>
                        </a:p>
                      </a:txBody>
                      <a:tcPr/>
                    </a:tc>
                    <a:extLst>
                      <a:ext uri="{0D108BD9-81ED-4DB2-BD59-A6C34878D82A}">
                        <a16:rowId xmlns:a16="http://schemas.microsoft.com/office/drawing/2014/main" val="10001"/>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r>
                            <a:rPr lang="en-US" dirty="0"/>
                            <a:t>1.0</a:t>
                          </a:r>
                        </a:p>
                      </a:txBody>
                      <a:tcPr/>
                    </a:tc>
                    <a:extLst>
                      <a:ext uri="{0D108BD9-81ED-4DB2-BD59-A6C34878D82A}">
                        <a16:rowId xmlns:a16="http://schemas.microsoft.com/office/drawing/2014/main" val="10002"/>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r>
                            <a:rPr lang="en-US" b="0" dirty="0"/>
                            <a:t>0</a:t>
                          </a:r>
                        </a:p>
                      </a:txBody>
                      <a:tcPr/>
                    </a:tc>
                    <a:tc>
                      <a:txBody>
                        <a:bodyPr/>
                        <a:lstStyle/>
                        <a:p>
                          <a:r>
                            <a:rPr lang="en-US" b="0" dirty="0"/>
                            <a:t>0</a:t>
                          </a:r>
                        </a:p>
                      </a:txBody>
                      <a:tcPr/>
                    </a:tc>
                    <a:extLst>
                      <a:ext uri="{0D108BD9-81ED-4DB2-BD59-A6C34878D82A}">
                        <a16:rowId xmlns:a16="http://schemas.microsoft.com/office/drawing/2014/main" val="10003"/>
                      </a:ext>
                    </a:extLst>
                  </a:tr>
                </a:tbl>
              </a:graphicData>
            </a:graphic>
          </p:graphicFrame>
        </mc:Choice>
        <mc:Fallback xmlns="">
          <p:graphicFrame>
            <p:nvGraphicFramePr>
              <p:cNvPr id="29" name="Content Placeholder 8"/>
              <p:cNvGraphicFramePr>
                <a:graphicFrameLocks/>
              </p:cNvGraphicFramePr>
              <p:nvPr>
                <p:extLst>
                  <p:ext uri="{D42A27DB-BD31-4B8C-83A1-F6EECF244321}">
                    <p14:modId xmlns:p14="http://schemas.microsoft.com/office/powerpoint/2010/main" val="1406853313"/>
                  </p:ext>
                </p:extLst>
              </p:nvPr>
            </p:nvGraphicFramePr>
            <p:xfrm>
              <a:off x="7138719" y="3362673"/>
              <a:ext cx="4349037" cy="2767928"/>
            </p:xfrm>
            <a:graphic>
              <a:graphicData uri="http://schemas.openxmlformats.org/drawingml/2006/table">
                <a:tbl>
                  <a:tblPr>
                    <a:tableStyleId>{5C22544A-7EE6-4342-B048-85BDC9FD1C3A}</a:tableStyleId>
                  </a:tblPr>
                  <a:tblGrid>
                    <a:gridCol w="650824">
                      <a:extLst>
                        <a:ext uri="{9D8B030D-6E8A-4147-A177-3AD203B41FA5}">
                          <a16:colId xmlns="" xmlns:a16="http://schemas.microsoft.com/office/drawing/2014/main" xmlns:a14="http://schemas.microsoft.com/office/drawing/2010/main" val="20000"/>
                        </a:ext>
                      </a:extLst>
                    </a:gridCol>
                    <a:gridCol w="1217565">
                      <a:extLst>
                        <a:ext uri="{9D8B030D-6E8A-4147-A177-3AD203B41FA5}">
                          <a16:colId xmlns="" xmlns:a16="http://schemas.microsoft.com/office/drawing/2014/main" xmlns:a14="http://schemas.microsoft.com/office/drawing/2010/main" val="20001"/>
                        </a:ext>
                      </a:extLst>
                    </a:gridCol>
                    <a:gridCol w="1244034">
                      <a:extLst>
                        <a:ext uri="{9D8B030D-6E8A-4147-A177-3AD203B41FA5}">
                          <a16:colId xmlns="" xmlns:a16="http://schemas.microsoft.com/office/drawing/2014/main" xmlns:a14="http://schemas.microsoft.com/office/drawing/2010/main" val="20002"/>
                        </a:ext>
                      </a:extLst>
                    </a:gridCol>
                    <a:gridCol w="1236614">
                      <a:extLst>
                        <a:ext uri="{9D8B030D-6E8A-4147-A177-3AD203B41FA5}">
                          <a16:colId xmlns="" xmlns:a16="http://schemas.microsoft.com/office/drawing/2014/main" xmlns:a14="http://schemas.microsoft.com/office/drawing/2010/main" val="20003"/>
                        </a:ext>
                      </a:extLst>
                    </a:gridCol>
                  </a:tblGrid>
                  <a:tr h="822960">
                    <a:tc>
                      <a:txBody>
                        <a:bodyPr/>
                        <a:lstStyle/>
                        <a:p>
                          <a:r>
                            <a:rPr lang="en-US" dirty="0"/>
                            <a:t>Link</a:t>
                          </a:r>
                        </a:p>
                      </a:txBody>
                      <a:tcPr/>
                    </a:tc>
                    <a:tc>
                      <a:txBody>
                        <a:bodyPr/>
                        <a:lstStyle/>
                        <a:p>
                          <a:r>
                            <a:rPr lang="en-US" sz="1600" dirty="0"/>
                            <a:t>Weighted Traffic Count</a:t>
                          </a:r>
                        </a:p>
                      </a:txBody>
                      <a:tcPr/>
                    </a:tc>
                    <a:tc>
                      <a:txBody>
                        <a:bodyPr/>
                        <a:lstStyle/>
                        <a:p>
                          <a:r>
                            <a:rPr lang="en-US" sz="1600" dirty="0"/>
                            <a:t>Weighted Congested</a:t>
                          </a:r>
                          <a:r>
                            <a:rPr lang="en-US" sz="1600" baseline="0" dirty="0"/>
                            <a:t> Count</a:t>
                          </a:r>
                          <a:endParaRPr lang="en-US" sz="1600" dirty="0"/>
                        </a:p>
                      </a:txBody>
                      <a:tcPr/>
                    </a:tc>
                    <a:tc>
                      <a:txBody>
                        <a:bodyPr/>
                        <a:lstStyle/>
                        <a:p>
                          <a:r>
                            <a:rPr lang="en-US" sz="1600" dirty="0"/>
                            <a:t>Congested fraction</a:t>
                          </a:r>
                        </a:p>
                      </a:txBody>
                      <a:tcPr/>
                    </a:tc>
                    <a:extLst>
                      <a:ext uri="{0D108BD9-81ED-4DB2-BD59-A6C34878D82A}">
                        <a16:rowId xmlns="" xmlns:a16="http://schemas.microsoft.com/office/drawing/2014/main" xmlns:a14="http://schemas.microsoft.com/office/drawing/2010/main" val="10000"/>
                      </a:ext>
                    </a:extLst>
                  </a:tr>
                  <a:tr h="486242">
                    <a:tc>
                      <a:txBody>
                        <a:bodyPr/>
                        <a:lstStyle/>
                        <a:p>
                          <a:endParaRPr lang="en-US" dirty="0"/>
                        </a:p>
                      </a:txBody>
                      <a:tcPr/>
                    </a:tc>
                    <a:tc>
                      <a:txBody>
                        <a:bodyPr/>
                        <a:lstStyle/>
                        <a:p>
                          <a:endParaRPr lang="en-US"/>
                        </a:p>
                      </a:txBody>
                      <a:tcPr>
                        <a:blipFill rotWithShape="0">
                          <a:blip r:embed="rId3"/>
                          <a:stretch>
                            <a:fillRect l="-54000" t="-175000" r="-204500" b="-302500"/>
                          </a:stretch>
                        </a:blipFill>
                      </a:tcPr>
                    </a:tc>
                    <a:tc>
                      <a:txBody>
                        <a:bodyPr/>
                        <a:lstStyle/>
                        <a:p>
                          <a:r>
                            <a:rPr lang="en-US" dirty="0"/>
                            <a:t>0</a:t>
                          </a:r>
                        </a:p>
                      </a:txBody>
                      <a:tcPr/>
                    </a:tc>
                    <a:tc>
                      <a:txBody>
                        <a:bodyPr/>
                        <a:lstStyle/>
                        <a:p>
                          <a:r>
                            <a:rPr lang="en-US" dirty="0" smtClean="0"/>
                            <a:t>0</a:t>
                          </a:r>
                          <a:endParaRPr lang="en-US" dirty="0"/>
                        </a:p>
                      </a:txBody>
                      <a:tcPr/>
                    </a:tc>
                    <a:extLst>
                      <a:ext uri="{0D108BD9-81ED-4DB2-BD59-A6C34878D82A}">
                        <a16:rowId xmlns="" xmlns:a16="http://schemas.microsoft.com/office/drawing/2014/main" xmlns:a14="http://schemas.microsoft.com/office/drawing/2010/main" val="1888481530"/>
                      </a:ext>
                    </a:extLst>
                  </a:tr>
                  <a:tr h="486242">
                    <a:tc>
                      <a:txBody>
                        <a:bodyPr/>
                        <a:lstStyle/>
                        <a:p>
                          <a:endParaRPr lang="en-US" dirty="0"/>
                        </a:p>
                      </a:txBody>
                      <a:tcPr/>
                    </a:tc>
                    <a:tc>
                      <a:txBody>
                        <a:bodyPr/>
                        <a:lstStyle/>
                        <a:p>
                          <a:endParaRPr lang="en-US"/>
                        </a:p>
                      </a:txBody>
                      <a:tcPr>
                        <a:blipFill rotWithShape="0">
                          <a:blip r:embed="rId3"/>
                          <a:stretch>
                            <a:fillRect l="-54000" t="-275000" r="-204500" b="-202500"/>
                          </a:stretch>
                        </a:blipFill>
                      </a:tcPr>
                    </a:tc>
                    <a:tc>
                      <a:txBody>
                        <a:bodyPr/>
                        <a:lstStyle/>
                        <a:p>
                          <a:endParaRPr lang="en-US"/>
                        </a:p>
                      </a:txBody>
                      <a:tcPr>
                        <a:blipFill rotWithShape="0">
                          <a:blip r:embed="rId3"/>
                          <a:stretch>
                            <a:fillRect l="-150980" t="-275000" r="-100490" b="-202500"/>
                          </a:stretch>
                        </a:blipFill>
                      </a:tcPr>
                    </a:tc>
                    <a:tc>
                      <a:txBody>
                        <a:bodyPr/>
                        <a:lstStyle/>
                        <a:p>
                          <a:r>
                            <a:rPr lang="en-US" dirty="0" smtClean="0"/>
                            <a:t>1.0</a:t>
                          </a:r>
                          <a:endParaRPr lang="en-US" dirty="0"/>
                        </a:p>
                      </a:txBody>
                      <a:tcPr/>
                    </a:tc>
                    <a:extLst>
                      <a:ext uri="{0D108BD9-81ED-4DB2-BD59-A6C34878D82A}">
                        <a16:rowId xmlns="" xmlns:a16="http://schemas.microsoft.com/office/drawing/2014/main" xmlns:a14="http://schemas.microsoft.com/office/drawing/2010/main" val="10001"/>
                      </a:ext>
                    </a:extLst>
                  </a:tr>
                  <a:tr h="486242">
                    <a:tc>
                      <a:txBody>
                        <a:bodyPr/>
                        <a:lstStyle/>
                        <a:p>
                          <a:endParaRPr lang="en-US" dirty="0"/>
                        </a:p>
                      </a:txBody>
                      <a:tcPr/>
                    </a:tc>
                    <a:tc>
                      <a:txBody>
                        <a:bodyPr/>
                        <a:lstStyle/>
                        <a:p>
                          <a:endParaRPr lang="en-US"/>
                        </a:p>
                      </a:txBody>
                      <a:tcPr>
                        <a:blipFill rotWithShape="0">
                          <a:blip r:embed="rId3"/>
                          <a:stretch>
                            <a:fillRect l="-54000" t="-375000" r="-204500" b="-102500"/>
                          </a:stretch>
                        </a:blipFill>
                      </a:tcPr>
                    </a:tc>
                    <a:tc>
                      <a:txBody>
                        <a:bodyPr/>
                        <a:lstStyle/>
                        <a:p>
                          <a:endParaRPr lang="en-US"/>
                        </a:p>
                      </a:txBody>
                      <a:tcPr>
                        <a:blipFill rotWithShape="0">
                          <a:blip r:embed="rId3"/>
                          <a:stretch>
                            <a:fillRect l="-150980" t="-375000" r="-100490" b="-102500"/>
                          </a:stretch>
                        </a:blipFill>
                      </a:tcPr>
                    </a:tc>
                    <a:tc>
                      <a:txBody>
                        <a:bodyPr/>
                        <a:lstStyle/>
                        <a:p>
                          <a:r>
                            <a:rPr lang="en-US" dirty="0" smtClean="0"/>
                            <a:t>1.0</a:t>
                          </a:r>
                          <a:endParaRPr lang="en-US" dirty="0"/>
                        </a:p>
                      </a:txBody>
                      <a:tcPr/>
                    </a:tc>
                    <a:extLst>
                      <a:ext uri="{0D108BD9-81ED-4DB2-BD59-A6C34878D82A}">
                        <a16:rowId xmlns="" xmlns:a16="http://schemas.microsoft.com/office/drawing/2014/main" xmlns:a14="http://schemas.microsoft.com/office/drawing/2010/main" val="10002"/>
                      </a:ext>
                    </a:extLst>
                  </a:tr>
                  <a:tr h="486242">
                    <a:tc>
                      <a:txBody>
                        <a:bodyPr/>
                        <a:lstStyle/>
                        <a:p>
                          <a:endParaRPr lang="en-US" dirty="0"/>
                        </a:p>
                      </a:txBody>
                      <a:tcPr/>
                    </a:tc>
                    <a:tc>
                      <a:txBody>
                        <a:bodyPr/>
                        <a:lstStyle/>
                        <a:p>
                          <a:endParaRPr lang="en-US"/>
                        </a:p>
                      </a:txBody>
                      <a:tcPr>
                        <a:blipFill rotWithShape="0">
                          <a:blip r:embed="rId3"/>
                          <a:stretch>
                            <a:fillRect l="-54000" t="-475000" r="-204500" b="-2500"/>
                          </a:stretch>
                        </a:blipFill>
                      </a:tcPr>
                    </a:tc>
                    <a:tc>
                      <a:txBody>
                        <a:bodyPr/>
                        <a:lstStyle/>
                        <a:p>
                          <a:r>
                            <a:rPr lang="en-US" b="0" dirty="0" smtClean="0"/>
                            <a:t>0</a:t>
                          </a:r>
                          <a:endParaRPr lang="en-US" b="0" dirty="0"/>
                        </a:p>
                      </a:txBody>
                      <a:tcPr/>
                    </a:tc>
                    <a:tc>
                      <a:txBody>
                        <a:bodyPr/>
                        <a:lstStyle/>
                        <a:p>
                          <a:r>
                            <a:rPr lang="en-US" b="0" dirty="0" smtClean="0"/>
                            <a:t>0</a:t>
                          </a:r>
                          <a:endParaRPr lang="en-US" b="0" dirty="0"/>
                        </a:p>
                      </a:txBody>
                      <a:tcPr/>
                    </a:tc>
                    <a:extLst>
                      <a:ext uri="{0D108BD9-81ED-4DB2-BD59-A6C34878D82A}">
                        <a16:rowId xmlns="" xmlns:a16="http://schemas.microsoft.com/office/drawing/2014/main" xmlns:a14="http://schemas.microsoft.com/office/drawing/2010/main" val="10003"/>
                      </a:ext>
                    </a:extLst>
                  </a:tr>
                </a:tbl>
              </a:graphicData>
            </a:graphic>
          </p:graphicFrame>
        </mc:Fallback>
      </mc:AlternateContent>
      <p:sp>
        <p:nvSpPr>
          <p:cNvPr id="30" name="TextBox 29"/>
          <p:cNvSpPr txBox="1"/>
          <p:nvPr/>
        </p:nvSpPr>
        <p:spPr>
          <a:xfrm>
            <a:off x="7507332" y="3041341"/>
            <a:ext cx="3453702" cy="369332"/>
          </a:xfrm>
          <a:prstGeom prst="rect">
            <a:avLst/>
          </a:prstGeom>
          <a:noFill/>
        </p:spPr>
        <p:txBody>
          <a:bodyPr wrap="none" rtlCol="0">
            <a:spAutoFit/>
          </a:bodyPr>
          <a:lstStyle/>
          <a:p>
            <a:r>
              <a:rPr lang="en-US" dirty="0"/>
              <a:t>Table stored on Compute Node 99:</a:t>
            </a:r>
          </a:p>
        </p:txBody>
      </p:sp>
      <p:sp>
        <p:nvSpPr>
          <p:cNvPr id="31" name="Rectangle 30"/>
          <p:cNvSpPr/>
          <p:nvPr/>
        </p:nvSpPr>
        <p:spPr>
          <a:xfrm>
            <a:off x="7210816" y="5266226"/>
            <a:ext cx="537235" cy="2841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210194" y="4729719"/>
            <a:ext cx="537235" cy="2841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95529" y="5719273"/>
            <a:ext cx="537235" cy="2841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AFE5F17-B413-4AC7-AB16-B166EF371676}"/>
              </a:ext>
            </a:extLst>
          </p:cNvPr>
          <p:cNvSpPr/>
          <p:nvPr/>
        </p:nvSpPr>
        <p:spPr>
          <a:xfrm>
            <a:off x="7195529" y="4308557"/>
            <a:ext cx="537235" cy="28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32518" y="48990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35" name="Rectangle 34"/>
          <p:cNvSpPr/>
          <p:nvPr/>
        </p:nvSpPr>
        <p:spPr>
          <a:xfrm>
            <a:off x="5284918" y="50514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36" name="Rectangle 35"/>
          <p:cNvSpPr/>
          <p:nvPr/>
        </p:nvSpPr>
        <p:spPr>
          <a:xfrm>
            <a:off x="5437318" y="52038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37" name="Rectangle 36"/>
          <p:cNvSpPr/>
          <p:nvPr/>
        </p:nvSpPr>
        <p:spPr>
          <a:xfrm>
            <a:off x="5589718" y="53562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38" name="Rectangle 37"/>
          <p:cNvSpPr/>
          <p:nvPr/>
        </p:nvSpPr>
        <p:spPr>
          <a:xfrm>
            <a:off x="5742118" y="55086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39" name="Rectangle 38"/>
          <p:cNvSpPr/>
          <p:nvPr/>
        </p:nvSpPr>
        <p:spPr>
          <a:xfrm>
            <a:off x="5894518" y="56610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11" name="TextBox 10"/>
          <p:cNvSpPr txBox="1"/>
          <p:nvPr/>
        </p:nvSpPr>
        <p:spPr>
          <a:xfrm>
            <a:off x="5928616" y="6060879"/>
            <a:ext cx="825867" cy="369332"/>
          </a:xfrm>
          <a:prstGeom prst="rect">
            <a:avLst/>
          </a:prstGeom>
          <a:noFill/>
        </p:spPr>
        <p:txBody>
          <a:bodyPr wrap="none" rtlCol="0">
            <a:spAutoFit/>
          </a:bodyPr>
          <a:lstStyle/>
          <a:p>
            <a:r>
              <a:rPr lang="en-US" dirty="0"/>
              <a:t>X 1000</a:t>
            </a:r>
          </a:p>
        </p:txBody>
      </p:sp>
    </p:spTree>
    <p:extLst>
      <p:ext uri="{BB962C8B-B14F-4D97-AF65-F5344CB8AC3E}">
        <p14:creationId xmlns:p14="http://schemas.microsoft.com/office/powerpoint/2010/main" val="2132880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these measurements useful?</a:t>
            </a:r>
          </a:p>
        </p:txBody>
      </p:sp>
      <p:sp>
        <p:nvSpPr>
          <p:cNvPr id="3" name="Content Placeholder 2"/>
          <p:cNvSpPr>
            <a:spLocks noGrp="1"/>
          </p:cNvSpPr>
          <p:nvPr>
            <p:ph idx="1"/>
          </p:nvPr>
        </p:nvSpPr>
        <p:spPr>
          <a:xfrm>
            <a:off x="1097280" y="1845733"/>
            <a:ext cx="10058400" cy="4303275"/>
          </a:xfrm>
        </p:spPr>
        <p:txBody>
          <a:bodyPr>
            <a:normAutofit/>
          </a:bodyPr>
          <a:lstStyle/>
          <a:p>
            <a:pPr marL="514350" indent="-514350">
              <a:buFont typeface="+mj-lt"/>
              <a:buAutoNum type="arabicPeriod"/>
            </a:pPr>
            <a:r>
              <a:rPr lang="en-US" sz="2800" dirty="0"/>
              <a:t>Weighted traffic count: how many packets traversed each link</a:t>
            </a:r>
          </a:p>
          <a:p>
            <a:pPr marL="514350" indent="-514350">
              <a:buFont typeface="+mj-lt"/>
              <a:buAutoNum type="arabicPeriod"/>
            </a:pPr>
            <a:r>
              <a:rPr lang="en-US" sz="2800" dirty="0"/>
              <a:t>Congested fraction: a measure of link congestion</a:t>
            </a:r>
          </a:p>
          <a:p>
            <a:pPr marL="514350" indent="-514350">
              <a:buFont typeface="+mj-lt"/>
              <a:buAutoNum type="arabicPeriod"/>
            </a:pPr>
            <a:r>
              <a:rPr lang="en-US" sz="2800" dirty="0"/>
              <a:t>Recording measurement data in each packet lets us associate link data with:</a:t>
            </a:r>
          </a:p>
          <a:p>
            <a:pPr lvl="3"/>
            <a:r>
              <a:rPr lang="en-US" sz="2400" dirty="0"/>
              <a:t>Program context (e.g. MPI call and calling context)</a:t>
            </a:r>
          </a:p>
          <a:p>
            <a:pPr lvl="3"/>
            <a:r>
              <a:rPr lang="en-US" sz="2400" dirty="0"/>
              <a:t>MPI tag</a:t>
            </a:r>
          </a:p>
          <a:p>
            <a:pPr lvl="3"/>
            <a:r>
              <a:rPr lang="en-US" sz="2400" dirty="0"/>
              <a:t>Collective vs</a:t>
            </a:r>
            <a:r>
              <a:rPr lang="en-US" sz="2200" dirty="0"/>
              <a:t>. point to point</a:t>
            </a:r>
          </a:p>
          <a:p>
            <a:pPr lvl="3"/>
            <a:endParaRPr lang="en-US" sz="2200" dirty="0"/>
          </a:p>
          <a:p>
            <a:pPr algn="ctr"/>
            <a:r>
              <a:rPr lang="en-US" sz="2800" dirty="0">
                <a:solidFill>
                  <a:srgbClr val="FF0000"/>
                </a:solidFill>
              </a:rPr>
              <a:t>Polling switch counters gives 1 and 2 but not 3</a:t>
            </a:r>
          </a:p>
        </p:txBody>
      </p:sp>
      <p:sp>
        <p:nvSpPr>
          <p:cNvPr id="4" name="Slide Number Placeholder 3"/>
          <p:cNvSpPr>
            <a:spLocks noGrp="1"/>
          </p:cNvSpPr>
          <p:nvPr>
            <p:ph type="sldNum" sz="quarter" idx="12"/>
          </p:nvPr>
        </p:nvSpPr>
        <p:spPr/>
        <p:txBody>
          <a:bodyPr/>
          <a:lstStyle/>
          <a:p>
            <a:fld id="{48EDC76C-B8A0-4D19-9947-EF58C98EE738}" type="slidenum">
              <a:rPr lang="en-US" smtClean="0"/>
              <a:pPr/>
              <a:t>25</a:t>
            </a:fld>
            <a:endParaRPr lang="en-US"/>
          </a:p>
        </p:txBody>
      </p:sp>
    </p:spTree>
    <p:extLst>
      <p:ext uri="{BB962C8B-B14F-4D97-AF65-F5344CB8AC3E}">
        <p14:creationId xmlns:p14="http://schemas.microsoft.com/office/powerpoint/2010/main" val="2779261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400" dirty="0">
                <a:solidFill>
                  <a:schemeClr val="bg1">
                    <a:lumMod val="65000"/>
                  </a:schemeClr>
                </a:solidFill>
              </a:rPr>
              <a:t>Background and motivation</a:t>
            </a:r>
          </a:p>
          <a:p>
            <a:r>
              <a:rPr lang="en-US" sz="2400" dirty="0">
                <a:solidFill>
                  <a:schemeClr val="bg1">
                    <a:lumMod val="65000"/>
                  </a:schemeClr>
                </a:solidFill>
              </a:rPr>
              <a:t>Reservoir sampling for measuring network traffic and congestion</a:t>
            </a:r>
          </a:p>
          <a:p>
            <a:r>
              <a:rPr lang="en-US" sz="2400" b="1" dirty="0">
                <a:solidFill>
                  <a:schemeClr val="tx1"/>
                </a:solidFill>
              </a:rPr>
              <a:t>Low-overhead variant using compact probabilistic encoding</a:t>
            </a:r>
          </a:p>
          <a:p>
            <a:r>
              <a:rPr lang="en-US" sz="2400" dirty="0">
                <a:solidFill>
                  <a:schemeClr val="bg1">
                    <a:lumMod val="65000"/>
                  </a:schemeClr>
                </a:solidFill>
              </a:rPr>
              <a:t>Diagnosing communication performance issues</a:t>
            </a:r>
          </a:p>
          <a:p>
            <a:r>
              <a:rPr lang="en-US" sz="2400" dirty="0">
                <a:solidFill>
                  <a:schemeClr val="bg1">
                    <a:lumMod val="65000"/>
                  </a:schemeClr>
                </a:solidFill>
              </a:rPr>
              <a:t>Case Study: </a:t>
            </a:r>
            <a:r>
              <a:rPr lang="en-US" sz="2400" dirty="0" err="1">
                <a:solidFill>
                  <a:schemeClr val="bg1">
                    <a:lumMod val="65000"/>
                  </a:schemeClr>
                </a:solidFill>
              </a:rPr>
              <a:t>miniGhost</a:t>
            </a:r>
            <a:endParaRPr lang="en-US" sz="2400" dirty="0">
              <a:solidFill>
                <a:schemeClr val="bg1">
                  <a:lumMod val="65000"/>
                </a:schemeClr>
              </a:solidFill>
            </a:endParaRPr>
          </a:p>
          <a:p>
            <a:r>
              <a:rPr lang="en-US" sz="2400" dirty="0">
                <a:solidFill>
                  <a:schemeClr val="bg1">
                    <a:lumMod val="65000"/>
                  </a:schemeClr>
                </a:solidFill>
              </a:rPr>
              <a:t>Conclusions and future work</a:t>
            </a:r>
          </a:p>
        </p:txBody>
      </p:sp>
      <p:sp>
        <p:nvSpPr>
          <p:cNvPr id="4" name="Slide Number Placeholder 3"/>
          <p:cNvSpPr>
            <a:spLocks noGrp="1"/>
          </p:cNvSpPr>
          <p:nvPr>
            <p:ph type="sldNum" sz="quarter" idx="12"/>
          </p:nvPr>
        </p:nvSpPr>
        <p:spPr/>
        <p:txBody>
          <a:bodyPr/>
          <a:lstStyle/>
          <a:p>
            <a:fld id="{48EDC76C-B8A0-4D19-9947-EF58C98EE738}" type="slidenum">
              <a:rPr lang="en-US" smtClean="0"/>
              <a:t>26</a:t>
            </a:fld>
            <a:endParaRPr lang="en-US"/>
          </a:p>
        </p:txBody>
      </p:sp>
    </p:spTree>
    <p:extLst>
      <p:ext uri="{BB962C8B-B14F-4D97-AF65-F5344CB8AC3E}">
        <p14:creationId xmlns:p14="http://schemas.microsoft.com/office/powerpoint/2010/main" val="3624967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 probabilistic encoding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Problem: Storing a link ID takes too many bits to fit in the packet header</a:t>
                </a:r>
              </a:p>
              <a:p>
                <a:r>
                  <a:rPr lang="en-US" sz="2400" dirty="0"/>
                  <a:t>Solution: Probabilistic encoding scheme inspired by work about detecting memory leaks [Bond, ASPLOS 2006]</a:t>
                </a:r>
              </a:p>
              <a:p>
                <a:r>
                  <a:rPr lang="en-US" sz="2400" dirty="0"/>
                  <a:t>Let </a:t>
                </a:r>
                <a14:m>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 </m:t>
                    </m:r>
                  </m:oMath>
                </a14:m>
                <a:r>
                  <a:rPr lang="en-US" sz="2400" dirty="0"/>
                  <a:t>be a hash function that returns 1 bit</a:t>
                </a:r>
              </a:p>
              <a:p>
                <a:r>
                  <a:rPr lang="en-US" sz="2400" dirty="0"/>
                  <a:t>Instead of storing a link ID, store H(packet ID, link ID) in the packet</a:t>
                </a:r>
              </a:p>
              <a:p>
                <a:r>
                  <a:rPr lang="en-US" sz="2400" dirty="0"/>
                  <a:t>Upon receipt of the packet, test each potential link ID</a:t>
                </a:r>
              </a:p>
              <a:p>
                <a:pPr lvl="1"/>
                <a:r>
                  <a:rPr lang="en-US" sz="2000" dirty="0"/>
                  <a:t>Compute Hash(packet ID, link ID)</a:t>
                </a:r>
              </a:p>
              <a:p>
                <a:pPr lvl="1"/>
                <a:r>
                  <a:rPr lang="en-US" sz="2000" dirty="0"/>
                  <a:t>If it matches the hash value stored in the packet, increase the count for that link ID</a:t>
                </a:r>
              </a:p>
              <a:p>
                <a:pPr lvl="1"/>
                <a:r>
                  <a:rPr lang="en-US" sz="2000" dirty="0"/>
                  <a:t>If it doesn’t, decrease the count</a:t>
                </a:r>
              </a:p>
              <a:p>
                <a:endParaRPr lang="en-US" sz="2400" dirty="0"/>
              </a:p>
              <a:p>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8EDC76C-B8A0-4D19-9947-EF58C98EE738}" type="slidenum">
              <a:rPr lang="en-US" smtClean="0"/>
              <a:pPr/>
              <a:t>27</a:t>
            </a:fld>
            <a:endParaRPr lang="en-US"/>
          </a:p>
        </p:txBody>
      </p:sp>
    </p:spTree>
    <p:extLst>
      <p:ext uri="{BB962C8B-B14F-4D97-AF65-F5344CB8AC3E}">
        <p14:creationId xmlns:p14="http://schemas.microsoft.com/office/powerpoint/2010/main" val="3889699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48165" y="1933517"/>
            <a:ext cx="2729753" cy="39752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15720" y="1645469"/>
            <a:ext cx="794641" cy="369332"/>
          </a:xfrm>
          <a:prstGeom prst="rect">
            <a:avLst/>
          </a:prstGeom>
          <a:noFill/>
        </p:spPr>
        <p:txBody>
          <a:bodyPr wrap="none" rtlCol="0">
            <a:spAutoFit/>
          </a:bodyPr>
          <a:lstStyle/>
          <a:p>
            <a:r>
              <a:rPr lang="en-US" dirty="0"/>
              <a:t>Packet</a:t>
            </a:r>
          </a:p>
        </p:txBody>
      </p:sp>
      <p:sp>
        <p:nvSpPr>
          <p:cNvPr id="21" name="TextBox 20"/>
          <p:cNvSpPr txBox="1"/>
          <p:nvPr/>
        </p:nvSpPr>
        <p:spPr>
          <a:xfrm>
            <a:off x="8848165" y="1933515"/>
            <a:ext cx="2729753" cy="646331"/>
          </a:xfrm>
          <a:prstGeom prst="rect">
            <a:avLst/>
          </a:prstGeom>
          <a:noFill/>
          <a:ln>
            <a:solidFill>
              <a:schemeClr val="tx1"/>
            </a:solidFill>
          </a:ln>
        </p:spPr>
        <p:txBody>
          <a:bodyPr wrap="square" rtlCol="0">
            <a:spAutoFit/>
          </a:bodyPr>
          <a:lstStyle/>
          <a:p>
            <a:r>
              <a:rPr lang="en-US" dirty="0" err="1">
                <a:solidFill>
                  <a:schemeClr val="bg1">
                    <a:lumMod val="65000"/>
                  </a:schemeClr>
                </a:solidFill>
              </a:rPr>
              <a:t>Src</a:t>
            </a:r>
            <a:r>
              <a:rPr lang="en-US" dirty="0">
                <a:solidFill>
                  <a:schemeClr val="bg1">
                    <a:lumMod val="65000"/>
                  </a:schemeClr>
                </a:solidFill>
              </a:rPr>
              <a:t>: 0, </a:t>
            </a:r>
            <a:r>
              <a:rPr lang="en-US" dirty="0" err="1">
                <a:solidFill>
                  <a:schemeClr val="bg1">
                    <a:lumMod val="65000"/>
                  </a:schemeClr>
                </a:solidFill>
              </a:rPr>
              <a:t>dest</a:t>
            </a:r>
            <a:r>
              <a:rPr lang="en-US" dirty="0">
                <a:solidFill>
                  <a:schemeClr val="bg1">
                    <a:lumMod val="65000"/>
                  </a:schemeClr>
                </a:solidFill>
              </a:rPr>
              <a:t>: 99, </a:t>
            </a:r>
            <a:r>
              <a:rPr lang="en-US" dirty="0"/>
              <a:t>Packet ID: 0xCAFE</a:t>
            </a:r>
            <a:r>
              <a:rPr lang="en-US" dirty="0">
                <a:solidFill>
                  <a:schemeClr val="bg1">
                    <a:lumMod val="65000"/>
                  </a:schemeClr>
                </a:solidFill>
              </a:rPr>
              <a:t>, other headers</a:t>
            </a:r>
          </a:p>
        </p:txBody>
      </p:sp>
      <p:sp>
        <p:nvSpPr>
          <p:cNvPr id="23" name="Rectangle 22"/>
          <p:cNvSpPr/>
          <p:nvPr/>
        </p:nvSpPr>
        <p:spPr>
          <a:xfrm>
            <a:off x="1776224" y="4550901"/>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Packet</a:t>
            </a:r>
          </a:p>
        </p:txBody>
      </p:sp>
      <p:sp>
        <p:nvSpPr>
          <p:cNvPr id="24" name="TextBox 23"/>
          <p:cNvSpPr txBox="1"/>
          <p:nvPr/>
        </p:nvSpPr>
        <p:spPr>
          <a:xfrm>
            <a:off x="8848165" y="2578263"/>
            <a:ext cx="2729753" cy="1007968"/>
          </a:xfrm>
          <a:prstGeom prst="rect">
            <a:avLst/>
          </a:prstGeom>
          <a:solidFill>
            <a:srgbClr val="A3CEED"/>
          </a:solidFill>
          <a:ln>
            <a:solidFill>
              <a:schemeClr val="tx1"/>
            </a:solidFill>
          </a:ln>
        </p:spPr>
        <p:txBody>
          <a:bodyPr wrap="square" rtlCol="0">
            <a:spAutoFit/>
          </a:bodyPr>
          <a:lstStyle/>
          <a:p>
            <a:pPr algn="ctr"/>
            <a:r>
              <a:rPr lang="en-US" sz="2000" dirty="0"/>
              <a:t>Traffic Reservoir</a:t>
            </a:r>
          </a:p>
          <a:p>
            <a:pPr>
              <a:tabLst>
                <a:tab pos="1146175" algn="l"/>
              </a:tabLst>
            </a:pPr>
            <a:r>
              <a:rPr lang="en-US" sz="1950" dirty="0"/>
              <a:t>Link hash: </a:t>
            </a:r>
            <a:r>
              <a:rPr lang="en-US" sz="1950" b="1" dirty="0"/>
              <a:t>0</a:t>
            </a:r>
            <a:r>
              <a:rPr lang="en-US" sz="1950" dirty="0"/>
              <a:t> hop count: </a:t>
            </a:r>
            <a:r>
              <a:rPr lang="en-US" sz="1950" b="1" dirty="0"/>
              <a:t>1</a:t>
            </a:r>
          </a:p>
          <a:p>
            <a:pPr>
              <a:tabLst>
                <a:tab pos="1146175" algn="l"/>
              </a:tabLst>
            </a:pPr>
            <a:r>
              <a:rPr lang="en-US" sz="2000" dirty="0"/>
              <a:t>Congested?: </a:t>
            </a:r>
            <a:r>
              <a:rPr lang="en-US" sz="2000" b="1" dirty="0"/>
              <a:t>No</a:t>
            </a:r>
          </a:p>
        </p:txBody>
      </p:sp>
      <p:sp>
        <p:nvSpPr>
          <p:cNvPr id="27" name="TextBox 26"/>
          <p:cNvSpPr txBox="1"/>
          <p:nvPr/>
        </p:nvSpPr>
        <p:spPr>
          <a:xfrm>
            <a:off x="8846820" y="3590988"/>
            <a:ext cx="2729753" cy="2308324"/>
          </a:xfrm>
          <a:prstGeom prst="rect">
            <a:avLst/>
          </a:prstGeom>
          <a:noFill/>
          <a:ln>
            <a:solidFill>
              <a:schemeClr val="tx1"/>
            </a:solidFill>
          </a:ln>
        </p:spPr>
        <p:txBody>
          <a:bodyPr wrap="square" rtlCol="0">
            <a:spAutoFit/>
          </a:bodyPr>
          <a:lstStyle/>
          <a:p>
            <a:r>
              <a:rPr lang="en-US" dirty="0">
                <a:solidFill>
                  <a:schemeClr val="bg1">
                    <a:lumMod val="65000"/>
                  </a:schemeClr>
                </a:solidFill>
              </a:rPr>
              <a:t>Packet data</a:t>
            </a:r>
          </a:p>
          <a:p>
            <a:endParaRPr lang="en-US" dirty="0"/>
          </a:p>
          <a:p>
            <a:endParaRPr lang="en-US" dirty="0"/>
          </a:p>
          <a:p>
            <a:endParaRPr lang="en-US" dirty="0"/>
          </a:p>
          <a:p>
            <a:endParaRPr lang="en-US" dirty="0"/>
          </a:p>
          <a:p>
            <a:endParaRPr lang="en-US" dirty="0"/>
          </a:p>
          <a:p>
            <a:endParaRPr lang="en-US" dirty="0"/>
          </a:p>
          <a:p>
            <a:endParaRPr lang="en-US" b="1" dirty="0"/>
          </a:p>
        </p:txBody>
      </p:sp>
      <p:sp>
        <p:nvSpPr>
          <p:cNvPr id="28" name="Slide Number Placeholder 27"/>
          <p:cNvSpPr>
            <a:spLocks noGrp="1"/>
          </p:cNvSpPr>
          <p:nvPr>
            <p:ph type="sldNum" sz="quarter" idx="12"/>
          </p:nvPr>
        </p:nvSpPr>
        <p:spPr/>
        <p:txBody>
          <a:bodyPr/>
          <a:lstStyle/>
          <a:p>
            <a:fld id="{48EDC76C-B8A0-4D19-9947-EF58C98EE738}" type="slidenum">
              <a:rPr lang="en-US" smtClean="0"/>
              <a:t>28</a:t>
            </a:fld>
            <a:endParaRPr lang="en-US"/>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grpSp>
        <p:nvGrpSpPr>
          <p:cNvPr id="11" name="Group 10"/>
          <p:cNvGrpSpPr/>
          <p:nvPr/>
        </p:nvGrpSpPr>
        <p:grpSpPr>
          <a:xfrm>
            <a:off x="6053827" y="2578263"/>
            <a:ext cx="2527230" cy="369332"/>
            <a:chOff x="2708647" y="5284798"/>
            <a:chExt cx="2527230" cy="369332"/>
          </a:xfrm>
        </p:grpSpPr>
        <mc:AlternateContent xmlns:mc="http://schemas.openxmlformats.org/markup-compatibility/2006" xmlns:a14="http://schemas.microsoft.com/office/drawing/2010/main">
          <mc:Choice Requires="a14">
            <p:sp>
              <p:nvSpPr>
                <p:cNvPr id="9" name="TextBox 8"/>
                <p:cNvSpPr txBox="1"/>
                <p:nvPr/>
              </p:nvSpPr>
              <p:spPr>
                <a:xfrm>
                  <a:off x="2708647" y="5284798"/>
                  <a:ext cx="25272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0" smtClean="0">
                                <a:latin typeface="Cambria Math" panose="02040503050406030204" pitchFamily="18" charset="0"/>
                              </a:rPr>
                              <m:t>0</m:t>
                            </m:r>
                            <m:r>
                              <m:rPr>
                                <m:sty m:val="p"/>
                              </m:rPr>
                              <a:rPr lang="en-US" b="0" i="0" smtClean="0">
                                <a:latin typeface="Cambria Math" panose="02040503050406030204" pitchFamily="18" charset="0"/>
                              </a:rPr>
                              <m:t>xCAFE</m:t>
                            </m:r>
                            <m:r>
                              <a:rPr lang="en-US" b="0" i="1" smtClean="0">
                                <a:latin typeface="Cambria Math" panose="02040503050406030204" pitchFamily="18" charset="0"/>
                              </a:rPr>
                              <m:t>,              </m:t>
                            </m:r>
                          </m:e>
                        </m:d>
                        <m:r>
                          <a:rPr lang="en-US" b="0" i="1" smtClean="0">
                            <a:latin typeface="Cambria Math" panose="02040503050406030204" pitchFamily="18" charset="0"/>
                          </a:rPr>
                          <m:t>=0</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708647" y="5284798"/>
                  <a:ext cx="2527230" cy="369332"/>
                </a:xfrm>
                <a:prstGeom prst="rect">
                  <a:avLst/>
                </a:prstGeom>
                <a:blipFill rotWithShape="0">
                  <a:blip r:embed="rId3"/>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64D5B3CD-F693-4467-86F9-904248D33DBB}"/>
                </a:ext>
              </a:extLst>
            </p:cNvPr>
            <p:cNvSpPr/>
            <p:nvPr/>
          </p:nvSpPr>
          <p:spPr>
            <a:xfrm>
              <a:off x="3993684" y="5341517"/>
              <a:ext cx="537077" cy="2558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p:nvPr/>
        </p:nvSpPr>
        <p:spPr>
          <a:xfrm>
            <a:off x="6862782" y="2170263"/>
            <a:ext cx="1923866" cy="425792"/>
          </a:xfrm>
          <a:custGeom>
            <a:avLst/>
            <a:gdLst>
              <a:gd name="connsiteX0" fmla="*/ 1923866 w 1923866"/>
              <a:gd name="connsiteY0" fmla="*/ 226096 h 425792"/>
              <a:gd name="connsiteX1" fmla="*/ 315784 w 1923866"/>
              <a:gd name="connsiteY1" fmla="*/ 5378 h 425792"/>
              <a:gd name="connsiteX2" fmla="*/ 473 w 1923866"/>
              <a:gd name="connsiteY2" fmla="*/ 425792 h 425792"/>
            </a:gdLst>
            <a:ahLst/>
            <a:cxnLst>
              <a:cxn ang="0">
                <a:pos x="connsiteX0" y="connsiteY0"/>
              </a:cxn>
              <a:cxn ang="0">
                <a:pos x="connsiteX1" y="connsiteY1"/>
              </a:cxn>
              <a:cxn ang="0">
                <a:pos x="connsiteX2" y="connsiteY2"/>
              </a:cxn>
            </a:cxnLst>
            <a:rect l="l" t="t" r="r" b="b"/>
            <a:pathLst>
              <a:path w="1923866" h="425792">
                <a:moveTo>
                  <a:pt x="1923866" y="226096"/>
                </a:moveTo>
                <a:cubicBezTo>
                  <a:pt x="1280108" y="99095"/>
                  <a:pt x="636350" y="-27905"/>
                  <a:pt x="315784" y="5378"/>
                </a:cubicBezTo>
                <a:cubicBezTo>
                  <a:pt x="-4782" y="38661"/>
                  <a:pt x="-2155" y="232226"/>
                  <a:pt x="473" y="425792"/>
                </a:cubicBezTo>
              </a:path>
            </a:pathLst>
          </a:custGeom>
          <a:noFill/>
          <a:ln w="38100">
            <a:solidFill>
              <a:schemeClr val="accent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224567" y="3029927"/>
            <a:ext cx="5369978" cy="2165130"/>
          </a:xfrm>
          <a:custGeom>
            <a:avLst/>
            <a:gdLst>
              <a:gd name="connsiteX0" fmla="*/ 1923866 w 1923866"/>
              <a:gd name="connsiteY0" fmla="*/ 226096 h 425792"/>
              <a:gd name="connsiteX1" fmla="*/ 315784 w 1923866"/>
              <a:gd name="connsiteY1" fmla="*/ 5378 h 425792"/>
              <a:gd name="connsiteX2" fmla="*/ 473 w 1923866"/>
              <a:gd name="connsiteY2" fmla="*/ 425792 h 425792"/>
              <a:gd name="connsiteX0" fmla="*/ 130818 w 1656830"/>
              <a:gd name="connsiteY0" fmla="*/ 36071 h 677202"/>
              <a:gd name="connsiteX1" fmla="*/ 1612778 w 1656830"/>
              <a:gd name="connsiteY1" fmla="*/ 256788 h 677202"/>
              <a:gd name="connsiteX2" fmla="*/ 1297467 w 1656830"/>
              <a:gd name="connsiteY2" fmla="*/ 677202 h 677202"/>
              <a:gd name="connsiteX0" fmla="*/ 18839 w 1544851"/>
              <a:gd name="connsiteY0" fmla="*/ 724 h 641855"/>
              <a:gd name="connsiteX1" fmla="*/ 1500799 w 1544851"/>
              <a:gd name="connsiteY1" fmla="*/ 221441 h 641855"/>
              <a:gd name="connsiteX2" fmla="*/ 1185488 w 1544851"/>
              <a:gd name="connsiteY2" fmla="*/ 641855 h 641855"/>
              <a:gd name="connsiteX0" fmla="*/ 27683 w 4442028"/>
              <a:gd name="connsiteY0" fmla="*/ 1727404 h 2034153"/>
              <a:gd name="connsiteX1" fmla="*/ 1509643 w 4442028"/>
              <a:gd name="connsiteY1" fmla="*/ 1948121 h 2034153"/>
              <a:gd name="connsiteX2" fmla="*/ 4442028 w 4442028"/>
              <a:gd name="connsiteY2" fmla="*/ 14218 h 2034153"/>
              <a:gd name="connsiteX0" fmla="*/ 27683 w 4442028"/>
              <a:gd name="connsiteY0" fmla="*/ 1713186 h 2019935"/>
              <a:gd name="connsiteX1" fmla="*/ 1509643 w 4442028"/>
              <a:gd name="connsiteY1" fmla="*/ 1933903 h 2019935"/>
              <a:gd name="connsiteX2" fmla="*/ 4442028 w 4442028"/>
              <a:gd name="connsiteY2" fmla="*/ 0 h 2019935"/>
              <a:gd name="connsiteX0" fmla="*/ 27683 w 4442049"/>
              <a:gd name="connsiteY0" fmla="*/ 1713186 h 2019935"/>
              <a:gd name="connsiteX1" fmla="*/ 1509643 w 4442049"/>
              <a:gd name="connsiteY1" fmla="*/ 1933903 h 2019935"/>
              <a:gd name="connsiteX2" fmla="*/ 4442028 w 4442049"/>
              <a:gd name="connsiteY2" fmla="*/ 0 h 2019935"/>
              <a:gd name="connsiteX0" fmla="*/ 27849 w 4484256"/>
              <a:gd name="connsiteY0" fmla="*/ 1881351 h 2199360"/>
              <a:gd name="connsiteX1" fmla="*/ 1509809 w 4484256"/>
              <a:gd name="connsiteY1" fmla="*/ 2102068 h 2199360"/>
              <a:gd name="connsiteX2" fmla="*/ 4484236 w 4484256"/>
              <a:gd name="connsiteY2" fmla="*/ 0 h 2199360"/>
              <a:gd name="connsiteX0" fmla="*/ 12674 w 4469112"/>
              <a:gd name="connsiteY0" fmla="*/ 1881351 h 1995086"/>
              <a:gd name="connsiteX1" fmla="*/ 2829448 w 4469112"/>
              <a:gd name="connsiteY1" fmla="*/ 1849820 h 1995086"/>
              <a:gd name="connsiteX2" fmla="*/ 4469061 w 4469112"/>
              <a:gd name="connsiteY2" fmla="*/ 0 h 1995086"/>
              <a:gd name="connsiteX0" fmla="*/ 9644 w 5380492"/>
              <a:gd name="connsiteY0" fmla="*/ 2270234 h 2270234"/>
              <a:gd name="connsiteX1" fmla="*/ 3740818 w 5380492"/>
              <a:gd name="connsiteY1" fmla="*/ 1849820 h 2270234"/>
              <a:gd name="connsiteX2" fmla="*/ 5380431 w 5380492"/>
              <a:gd name="connsiteY2" fmla="*/ 0 h 2270234"/>
              <a:gd name="connsiteX0" fmla="*/ 9639 w 5369978"/>
              <a:gd name="connsiteY0" fmla="*/ 2165130 h 2165130"/>
              <a:gd name="connsiteX1" fmla="*/ 3740813 w 5369978"/>
              <a:gd name="connsiteY1" fmla="*/ 1744716 h 2165130"/>
              <a:gd name="connsiteX2" fmla="*/ 5369916 w 5369978"/>
              <a:gd name="connsiteY2" fmla="*/ 0 h 2165130"/>
            </a:gdLst>
            <a:ahLst/>
            <a:cxnLst>
              <a:cxn ang="0">
                <a:pos x="connsiteX0" y="connsiteY0"/>
              </a:cxn>
              <a:cxn ang="0">
                <a:pos x="connsiteX1" y="connsiteY1"/>
              </a:cxn>
              <a:cxn ang="0">
                <a:pos x="connsiteX2" y="connsiteY2"/>
              </a:cxn>
            </a:cxnLst>
            <a:rect l="l" t="t" r="r" b="b"/>
            <a:pathLst>
              <a:path w="5369978" h="2165130">
                <a:moveTo>
                  <a:pt x="9639" y="2165130"/>
                </a:moveTo>
                <a:cubicBezTo>
                  <a:pt x="-192685" y="2153743"/>
                  <a:pt x="2847434" y="2105571"/>
                  <a:pt x="3740813" y="1744716"/>
                </a:cubicBezTo>
                <a:cubicBezTo>
                  <a:pt x="4634192" y="1383861"/>
                  <a:pt x="5377798" y="584199"/>
                  <a:pt x="5369916" y="0"/>
                </a:cubicBezTo>
              </a:path>
            </a:pathLst>
          </a:custGeom>
          <a:noFill/>
          <a:ln w="38100">
            <a:solidFill>
              <a:schemeClr val="accent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8508126" y="2629255"/>
            <a:ext cx="1534510" cy="350427"/>
          </a:xfrm>
          <a:custGeom>
            <a:avLst/>
            <a:gdLst>
              <a:gd name="connsiteX0" fmla="*/ 1923866 w 1923866"/>
              <a:gd name="connsiteY0" fmla="*/ 226096 h 425792"/>
              <a:gd name="connsiteX1" fmla="*/ 315784 w 1923866"/>
              <a:gd name="connsiteY1" fmla="*/ 5378 h 425792"/>
              <a:gd name="connsiteX2" fmla="*/ 473 w 1923866"/>
              <a:gd name="connsiteY2" fmla="*/ 425792 h 425792"/>
              <a:gd name="connsiteX0" fmla="*/ 1492541 w 1492541"/>
              <a:gd name="connsiteY0" fmla="*/ 357686 h 420747"/>
              <a:gd name="connsiteX1" fmla="*/ 315383 w 1492541"/>
              <a:gd name="connsiteY1" fmla="*/ 333 h 420747"/>
              <a:gd name="connsiteX2" fmla="*/ 72 w 1492541"/>
              <a:gd name="connsiteY2" fmla="*/ 420747 h 420747"/>
              <a:gd name="connsiteX0" fmla="*/ 1492470 w 3001526"/>
              <a:gd name="connsiteY0" fmla="*/ 361247 h 609871"/>
              <a:gd name="connsiteX1" fmla="*/ 315312 w 3001526"/>
              <a:gd name="connsiteY1" fmla="*/ 3894 h 609871"/>
              <a:gd name="connsiteX2" fmla="*/ 3000705 w 3001526"/>
              <a:gd name="connsiteY2" fmla="*/ 597729 h 609871"/>
              <a:gd name="connsiteX3" fmla="*/ 1 w 3001526"/>
              <a:gd name="connsiteY3" fmla="*/ 424308 h 609871"/>
              <a:gd name="connsiteX0" fmla="*/ 1225250 w 2759760"/>
              <a:gd name="connsiteY0" fmla="*/ 361247 h 708087"/>
              <a:gd name="connsiteX1" fmla="*/ 48092 w 2759760"/>
              <a:gd name="connsiteY1" fmla="*/ 3894 h 708087"/>
              <a:gd name="connsiteX2" fmla="*/ 2733485 w 2759760"/>
              <a:gd name="connsiteY2" fmla="*/ 597729 h 708087"/>
              <a:gd name="connsiteX3" fmla="*/ 2759760 w 2759760"/>
              <a:gd name="connsiteY3" fmla="*/ 708087 h 708087"/>
              <a:gd name="connsiteX0" fmla="*/ 226493 w 1761003"/>
              <a:gd name="connsiteY0" fmla="*/ 49933 h 396773"/>
              <a:gd name="connsiteX1" fmla="*/ 741501 w 1761003"/>
              <a:gd name="connsiteY1" fmla="*/ 112993 h 396773"/>
              <a:gd name="connsiteX2" fmla="*/ 1734728 w 1761003"/>
              <a:gd name="connsiteY2" fmla="*/ 286415 h 396773"/>
              <a:gd name="connsiteX3" fmla="*/ 1761003 w 1761003"/>
              <a:gd name="connsiteY3" fmla="*/ 396773 h 396773"/>
              <a:gd name="connsiteX0" fmla="*/ 0 w 1534510"/>
              <a:gd name="connsiteY0" fmla="*/ 40762 h 387602"/>
              <a:gd name="connsiteX1" fmla="*/ 515008 w 1534510"/>
              <a:gd name="connsiteY1" fmla="*/ 103822 h 387602"/>
              <a:gd name="connsiteX2" fmla="*/ 1508235 w 1534510"/>
              <a:gd name="connsiteY2" fmla="*/ 277244 h 387602"/>
              <a:gd name="connsiteX3" fmla="*/ 1534510 w 1534510"/>
              <a:gd name="connsiteY3" fmla="*/ 387602 h 387602"/>
              <a:gd name="connsiteX0" fmla="*/ 0 w 1534510"/>
              <a:gd name="connsiteY0" fmla="*/ 57135 h 403975"/>
              <a:gd name="connsiteX1" fmla="*/ 746236 w 1534510"/>
              <a:gd name="connsiteY1" fmla="*/ 57133 h 403975"/>
              <a:gd name="connsiteX2" fmla="*/ 1508235 w 1534510"/>
              <a:gd name="connsiteY2" fmla="*/ 293617 h 403975"/>
              <a:gd name="connsiteX3" fmla="*/ 1534510 w 1534510"/>
              <a:gd name="connsiteY3" fmla="*/ 403975 h 403975"/>
              <a:gd name="connsiteX0" fmla="*/ 0 w 1534510"/>
              <a:gd name="connsiteY0" fmla="*/ 56139 h 402979"/>
              <a:gd name="connsiteX1" fmla="*/ 746236 w 1534510"/>
              <a:gd name="connsiteY1" fmla="*/ 56137 h 402979"/>
              <a:gd name="connsiteX2" fmla="*/ 1497724 w 1534510"/>
              <a:gd name="connsiteY2" fmla="*/ 271600 h 402979"/>
              <a:gd name="connsiteX3" fmla="*/ 1534510 w 1534510"/>
              <a:gd name="connsiteY3" fmla="*/ 402979 h 402979"/>
              <a:gd name="connsiteX0" fmla="*/ 0 w 1534510"/>
              <a:gd name="connsiteY0" fmla="*/ 56139 h 350427"/>
              <a:gd name="connsiteX1" fmla="*/ 746236 w 1534510"/>
              <a:gd name="connsiteY1" fmla="*/ 56137 h 350427"/>
              <a:gd name="connsiteX2" fmla="*/ 1497724 w 1534510"/>
              <a:gd name="connsiteY2" fmla="*/ 271600 h 350427"/>
              <a:gd name="connsiteX3" fmla="*/ 1534510 w 1534510"/>
              <a:gd name="connsiteY3" fmla="*/ 350427 h 350427"/>
            </a:gdLst>
            <a:ahLst/>
            <a:cxnLst>
              <a:cxn ang="0">
                <a:pos x="connsiteX0" y="connsiteY0"/>
              </a:cxn>
              <a:cxn ang="0">
                <a:pos x="connsiteX1" y="connsiteY1"/>
              </a:cxn>
              <a:cxn ang="0">
                <a:pos x="connsiteX2" y="connsiteY2"/>
              </a:cxn>
              <a:cxn ang="0">
                <a:pos x="connsiteX3" y="connsiteY3"/>
              </a:cxn>
            </a:cxnLst>
            <a:rect l="l" t="t" r="r" b="b"/>
            <a:pathLst>
              <a:path w="1534510" h="350427">
                <a:moveTo>
                  <a:pt x="0" y="56139"/>
                </a:moveTo>
                <a:cubicBezTo>
                  <a:pt x="186559" y="-49841"/>
                  <a:pt x="496615" y="20227"/>
                  <a:pt x="746236" y="56137"/>
                </a:cubicBezTo>
                <a:cubicBezTo>
                  <a:pt x="995857" y="92047"/>
                  <a:pt x="1550276" y="201531"/>
                  <a:pt x="1497724" y="271600"/>
                </a:cubicBezTo>
                <a:cubicBezTo>
                  <a:pt x="1445172" y="341669"/>
                  <a:pt x="1533634" y="337289"/>
                  <a:pt x="1534510" y="350427"/>
                </a:cubicBezTo>
              </a:path>
            </a:pathLst>
          </a:custGeom>
          <a:noFill/>
          <a:ln w="38100">
            <a:solidFill>
              <a:schemeClr val="accent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3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48165" y="1933517"/>
            <a:ext cx="2729753" cy="39752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15720" y="1645469"/>
            <a:ext cx="794641" cy="369332"/>
          </a:xfrm>
          <a:prstGeom prst="rect">
            <a:avLst/>
          </a:prstGeom>
          <a:noFill/>
        </p:spPr>
        <p:txBody>
          <a:bodyPr wrap="none" rtlCol="0">
            <a:spAutoFit/>
          </a:bodyPr>
          <a:lstStyle/>
          <a:p>
            <a:r>
              <a:rPr lang="en-US" dirty="0"/>
              <a:t>Packet</a:t>
            </a:r>
          </a:p>
        </p:txBody>
      </p:sp>
      <p:sp>
        <p:nvSpPr>
          <p:cNvPr id="21" name="TextBox 20"/>
          <p:cNvSpPr txBox="1"/>
          <p:nvPr/>
        </p:nvSpPr>
        <p:spPr>
          <a:xfrm>
            <a:off x="8848165" y="1933515"/>
            <a:ext cx="2729753" cy="646331"/>
          </a:xfrm>
          <a:prstGeom prst="rect">
            <a:avLst/>
          </a:prstGeom>
          <a:noFill/>
          <a:ln>
            <a:solidFill>
              <a:schemeClr val="tx1"/>
            </a:solidFill>
          </a:ln>
        </p:spPr>
        <p:txBody>
          <a:bodyPr wrap="square" rtlCol="0">
            <a:spAutoFit/>
          </a:bodyPr>
          <a:lstStyle/>
          <a:p>
            <a:r>
              <a:rPr lang="en-US" dirty="0" err="1">
                <a:solidFill>
                  <a:schemeClr val="bg1">
                    <a:lumMod val="65000"/>
                  </a:schemeClr>
                </a:solidFill>
              </a:rPr>
              <a:t>Src</a:t>
            </a:r>
            <a:r>
              <a:rPr lang="en-US" dirty="0">
                <a:solidFill>
                  <a:schemeClr val="bg1">
                    <a:lumMod val="65000"/>
                  </a:schemeClr>
                </a:solidFill>
              </a:rPr>
              <a:t>: 0, </a:t>
            </a:r>
            <a:r>
              <a:rPr lang="en-US" dirty="0" err="1">
                <a:solidFill>
                  <a:schemeClr val="bg1">
                    <a:lumMod val="65000"/>
                  </a:schemeClr>
                </a:solidFill>
              </a:rPr>
              <a:t>dest</a:t>
            </a:r>
            <a:r>
              <a:rPr lang="en-US" dirty="0">
                <a:solidFill>
                  <a:schemeClr val="bg1">
                    <a:lumMod val="65000"/>
                  </a:schemeClr>
                </a:solidFill>
              </a:rPr>
              <a:t>: 99, </a:t>
            </a:r>
            <a:r>
              <a:rPr lang="en-US" dirty="0"/>
              <a:t>Packet ID: 0xCAFE</a:t>
            </a:r>
            <a:r>
              <a:rPr lang="en-US" dirty="0">
                <a:solidFill>
                  <a:schemeClr val="bg1">
                    <a:lumMod val="65000"/>
                  </a:schemeClr>
                </a:solidFill>
              </a:rPr>
              <a:t>, other headers</a:t>
            </a:r>
          </a:p>
        </p:txBody>
      </p:sp>
      <p:sp>
        <p:nvSpPr>
          <p:cNvPr id="23" name="Rectangle 22"/>
          <p:cNvSpPr/>
          <p:nvPr/>
        </p:nvSpPr>
        <p:spPr>
          <a:xfrm>
            <a:off x="2851118" y="3335866"/>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Packet</a:t>
            </a:r>
          </a:p>
        </p:txBody>
      </p:sp>
      <p:sp>
        <p:nvSpPr>
          <p:cNvPr id="24" name="TextBox 23"/>
          <p:cNvSpPr txBox="1"/>
          <p:nvPr/>
        </p:nvSpPr>
        <p:spPr>
          <a:xfrm>
            <a:off x="8848165" y="2578263"/>
            <a:ext cx="2729753" cy="100796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1950" dirty="0"/>
              <a:t>Link hash: </a:t>
            </a:r>
            <a:r>
              <a:rPr lang="en-US" sz="1950" b="1" dirty="0"/>
              <a:t>0</a:t>
            </a:r>
            <a:r>
              <a:rPr lang="en-US" sz="1950" dirty="0"/>
              <a:t> hop count: </a:t>
            </a:r>
            <a:r>
              <a:rPr lang="en-US" sz="1950" b="1" dirty="0"/>
              <a:t>2</a:t>
            </a:r>
          </a:p>
          <a:p>
            <a:pPr>
              <a:tabLst>
                <a:tab pos="1146175" algn="l"/>
              </a:tabLst>
            </a:pPr>
            <a:r>
              <a:rPr lang="en-US" sz="2000" dirty="0"/>
              <a:t>Congested?: </a:t>
            </a:r>
            <a:r>
              <a:rPr lang="en-US" sz="2000" b="1" dirty="0"/>
              <a:t>No</a:t>
            </a:r>
          </a:p>
        </p:txBody>
      </p:sp>
      <p:sp>
        <p:nvSpPr>
          <p:cNvPr id="27" name="TextBox 26"/>
          <p:cNvSpPr txBox="1"/>
          <p:nvPr/>
        </p:nvSpPr>
        <p:spPr>
          <a:xfrm>
            <a:off x="8846820" y="3590988"/>
            <a:ext cx="2729753" cy="2308324"/>
          </a:xfrm>
          <a:prstGeom prst="rect">
            <a:avLst/>
          </a:prstGeom>
          <a:noFill/>
          <a:ln>
            <a:solidFill>
              <a:schemeClr val="tx1"/>
            </a:solidFill>
          </a:ln>
        </p:spPr>
        <p:txBody>
          <a:bodyPr wrap="square" rtlCol="0">
            <a:spAutoFit/>
          </a:bodyPr>
          <a:lstStyle/>
          <a:p>
            <a:r>
              <a:rPr lang="en-US" dirty="0">
                <a:solidFill>
                  <a:schemeClr val="bg1">
                    <a:lumMod val="65000"/>
                  </a:schemeClr>
                </a:solidFill>
              </a:rPr>
              <a:t>Packet data</a:t>
            </a:r>
          </a:p>
          <a:p>
            <a:endParaRPr lang="en-US" dirty="0"/>
          </a:p>
          <a:p>
            <a:endParaRPr lang="en-US" dirty="0"/>
          </a:p>
          <a:p>
            <a:endParaRPr lang="en-US" dirty="0"/>
          </a:p>
          <a:p>
            <a:endParaRPr lang="en-US" dirty="0"/>
          </a:p>
          <a:p>
            <a:endParaRPr lang="en-US" dirty="0"/>
          </a:p>
          <a:p>
            <a:endParaRPr lang="en-US" dirty="0"/>
          </a:p>
          <a:p>
            <a:endParaRPr lang="en-US" b="1" dirty="0"/>
          </a:p>
        </p:txBody>
      </p:sp>
      <p:sp>
        <p:nvSpPr>
          <p:cNvPr id="28" name="Slide Number Placeholder 27"/>
          <p:cNvSpPr>
            <a:spLocks noGrp="1"/>
          </p:cNvSpPr>
          <p:nvPr>
            <p:ph type="sldNum" sz="quarter" idx="12"/>
          </p:nvPr>
        </p:nvSpPr>
        <p:spPr/>
        <p:txBody>
          <a:bodyPr/>
          <a:lstStyle/>
          <a:p>
            <a:fld id="{48EDC76C-B8A0-4D19-9947-EF58C98EE738}" type="slidenum">
              <a:rPr lang="en-US" smtClean="0"/>
              <a:t>29</a:t>
            </a:fld>
            <a:endParaRPr lang="en-US"/>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9" name="TextBox 8"/>
          <p:cNvSpPr txBox="1"/>
          <p:nvPr/>
        </p:nvSpPr>
        <p:spPr>
          <a:xfrm>
            <a:off x="6053827" y="2578263"/>
            <a:ext cx="2034916" cy="369332"/>
          </a:xfrm>
          <a:prstGeom prst="rect">
            <a:avLst/>
          </a:prstGeom>
          <a:noFill/>
        </p:spPr>
        <p:txBody>
          <a:bodyPr wrap="none" rtlCol="0">
            <a:spAutoFit/>
          </a:bodyPr>
          <a:lstStyle/>
          <a:p>
            <a:r>
              <a:rPr lang="en-US" dirty="0"/>
              <a:t>Hash not computed</a:t>
            </a:r>
          </a:p>
        </p:txBody>
      </p:sp>
    </p:spTree>
    <p:extLst>
      <p:ext uri="{BB962C8B-B14F-4D97-AF65-F5344CB8AC3E}">
        <p14:creationId xmlns:p14="http://schemas.microsoft.com/office/powerpoint/2010/main" val="176096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grpSp>
        <p:nvGrpSpPr>
          <p:cNvPr id="8" name="Group 7"/>
          <p:cNvGrpSpPr/>
          <p:nvPr/>
        </p:nvGrpSpPr>
        <p:grpSpPr>
          <a:xfrm>
            <a:off x="637552" y="2950819"/>
            <a:ext cx="4033680" cy="3224642"/>
            <a:chOff x="637552" y="2950819"/>
            <a:chExt cx="4033680" cy="3224642"/>
          </a:xfrm>
        </p:grpSpPr>
        <p:pic>
          <p:nvPicPr>
            <p:cNvPr id="3" name="Picture 2"/>
            <p:cNvPicPr>
              <a:picLocks noChangeAspect="1"/>
            </p:cNvPicPr>
            <p:nvPr/>
          </p:nvPicPr>
          <p:blipFill>
            <a:blip r:embed="rId2"/>
            <a:stretch>
              <a:fillRect/>
            </a:stretch>
          </p:blipFill>
          <p:spPr>
            <a:xfrm>
              <a:off x="637552" y="4704470"/>
              <a:ext cx="1544235" cy="1470991"/>
            </a:xfrm>
            <a:prstGeom prst="rect">
              <a:avLst/>
            </a:prstGeom>
          </p:spPr>
        </p:pic>
        <p:pic>
          <p:nvPicPr>
            <p:cNvPr id="10" name="Picture 9"/>
            <p:cNvPicPr>
              <a:picLocks noChangeAspect="1"/>
            </p:cNvPicPr>
            <p:nvPr/>
          </p:nvPicPr>
          <p:blipFill>
            <a:blip r:embed="rId2"/>
            <a:stretch>
              <a:fillRect/>
            </a:stretch>
          </p:blipFill>
          <p:spPr>
            <a:xfrm>
              <a:off x="637552" y="2950819"/>
              <a:ext cx="1544235" cy="1470991"/>
            </a:xfrm>
            <a:prstGeom prst="rect">
              <a:avLst/>
            </a:prstGeom>
          </p:spPr>
        </p:pic>
        <p:pic>
          <p:nvPicPr>
            <p:cNvPr id="11" name="Picture 10"/>
            <p:cNvPicPr>
              <a:picLocks noChangeAspect="1"/>
            </p:cNvPicPr>
            <p:nvPr/>
          </p:nvPicPr>
          <p:blipFill>
            <a:blip r:embed="rId2"/>
            <a:stretch>
              <a:fillRect/>
            </a:stretch>
          </p:blipFill>
          <p:spPr>
            <a:xfrm>
              <a:off x="1870817" y="4704468"/>
              <a:ext cx="1544235" cy="1470991"/>
            </a:xfrm>
            <a:prstGeom prst="rect">
              <a:avLst/>
            </a:prstGeom>
          </p:spPr>
        </p:pic>
        <p:pic>
          <p:nvPicPr>
            <p:cNvPr id="14" name="Picture 13"/>
            <p:cNvPicPr>
              <a:picLocks noChangeAspect="1"/>
            </p:cNvPicPr>
            <p:nvPr/>
          </p:nvPicPr>
          <p:blipFill>
            <a:blip r:embed="rId2"/>
            <a:stretch>
              <a:fillRect/>
            </a:stretch>
          </p:blipFill>
          <p:spPr>
            <a:xfrm>
              <a:off x="3126997" y="4704466"/>
              <a:ext cx="1544235" cy="1470991"/>
            </a:xfrm>
            <a:prstGeom prst="rect">
              <a:avLst/>
            </a:prstGeom>
          </p:spPr>
        </p:pic>
        <p:pic>
          <p:nvPicPr>
            <p:cNvPr id="15" name="Picture 14"/>
            <p:cNvPicPr>
              <a:picLocks noChangeAspect="1"/>
            </p:cNvPicPr>
            <p:nvPr/>
          </p:nvPicPr>
          <p:blipFill>
            <a:blip r:embed="rId2"/>
            <a:stretch>
              <a:fillRect/>
            </a:stretch>
          </p:blipFill>
          <p:spPr>
            <a:xfrm>
              <a:off x="1870817" y="2950819"/>
              <a:ext cx="1544235" cy="1470991"/>
            </a:xfrm>
            <a:prstGeom prst="rect">
              <a:avLst/>
            </a:prstGeom>
          </p:spPr>
        </p:pic>
        <p:pic>
          <p:nvPicPr>
            <p:cNvPr id="16" name="Picture 15"/>
            <p:cNvPicPr>
              <a:picLocks noChangeAspect="1"/>
            </p:cNvPicPr>
            <p:nvPr/>
          </p:nvPicPr>
          <p:blipFill>
            <a:blip r:embed="rId2"/>
            <a:stretch>
              <a:fillRect/>
            </a:stretch>
          </p:blipFill>
          <p:spPr>
            <a:xfrm>
              <a:off x="3126996" y="2953029"/>
              <a:ext cx="1544235" cy="1470991"/>
            </a:xfrm>
            <a:prstGeom prst="rect">
              <a:avLst/>
            </a:prstGeom>
          </p:spPr>
        </p:pic>
        <p:cxnSp>
          <p:nvCxnSpPr>
            <p:cNvPr id="5" name="Straight Arrow Connector 4"/>
            <p:cNvCxnSpPr/>
            <p:nvPr/>
          </p:nvCxnSpPr>
          <p:spPr>
            <a:xfrm>
              <a:off x="1545682" y="5300870"/>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877525" y="3558209"/>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962586" y="4605131"/>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48EDC76C-B8A0-4D19-9947-EF58C98EE738}" type="slidenum">
              <a:rPr lang="en-US" smtClean="0"/>
              <a:t>3</a:t>
            </a:fld>
            <a:endParaRPr lang="en-US"/>
          </a:p>
        </p:txBody>
      </p:sp>
      <p:grpSp>
        <p:nvGrpSpPr>
          <p:cNvPr id="20" name="Group 19"/>
          <p:cNvGrpSpPr/>
          <p:nvPr/>
        </p:nvGrpSpPr>
        <p:grpSpPr>
          <a:xfrm>
            <a:off x="4458840" y="2950815"/>
            <a:ext cx="4033680" cy="3224642"/>
            <a:chOff x="637552" y="2950819"/>
            <a:chExt cx="4033680" cy="3224642"/>
          </a:xfrm>
        </p:grpSpPr>
        <p:pic>
          <p:nvPicPr>
            <p:cNvPr id="21" name="Picture 20"/>
            <p:cNvPicPr>
              <a:picLocks noChangeAspect="1"/>
            </p:cNvPicPr>
            <p:nvPr/>
          </p:nvPicPr>
          <p:blipFill>
            <a:blip r:embed="rId2"/>
            <a:stretch>
              <a:fillRect/>
            </a:stretch>
          </p:blipFill>
          <p:spPr>
            <a:xfrm>
              <a:off x="637552" y="4704470"/>
              <a:ext cx="1544235" cy="1470991"/>
            </a:xfrm>
            <a:prstGeom prst="rect">
              <a:avLst/>
            </a:prstGeom>
          </p:spPr>
        </p:pic>
        <p:pic>
          <p:nvPicPr>
            <p:cNvPr id="22" name="Picture 21"/>
            <p:cNvPicPr>
              <a:picLocks noChangeAspect="1"/>
            </p:cNvPicPr>
            <p:nvPr/>
          </p:nvPicPr>
          <p:blipFill>
            <a:blip r:embed="rId2"/>
            <a:stretch>
              <a:fillRect/>
            </a:stretch>
          </p:blipFill>
          <p:spPr>
            <a:xfrm>
              <a:off x="637552" y="2950819"/>
              <a:ext cx="1544235" cy="1470991"/>
            </a:xfrm>
            <a:prstGeom prst="rect">
              <a:avLst/>
            </a:prstGeom>
          </p:spPr>
        </p:pic>
        <p:pic>
          <p:nvPicPr>
            <p:cNvPr id="23" name="Picture 22"/>
            <p:cNvPicPr>
              <a:picLocks noChangeAspect="1"/>
            </p:cNvPicPr>
            <p:nvPr/>
          </p:nvPicPr>
          <p:blipFill>
            <a:blip r:embed="rId2"/>
            <a:stretch>
              <a:fillRect/>
            </a:stretch>
          </p:blipFill>
          <p:spPr>
            <a:xfrm>
              <a:off x="1870817" y="4704468"/>
              <a:ext cx="1544235" cy="1470991"/>
            </a:xfrm>
            <a:prstGeom prst="rect">
              <a:avLst/>
            </a:prstGeom>
          </p:spPr>
        </p:pic>
        <p:pic>
          <p:nvPicPr>
            <p:cNvPr id="24" name="Picture 23"/>
            <p:cNvPicPr>
              <a:picLocks noChangeAspect="1"/>
            </p:cNvPicPr>
            <p:nvPr/>
          </p:nvPicPr>
          <p:blipFill>
            <a:blip r:embed="rId2"/>
            <a:stretch>
              <a:fillRect/>
            </a:stretch>
          </p:blipFill>
          <p:spPr>
            <a:xfrm>
              <a:off x="3126997" y="4704466"/>
              <a:ext cx="1544235" cy="1470991"/>
            </a:xfrm>
            <a:prstGeom prst="rect">
              <a:avLst/>
            </a:prstGeom>
          </p:spPr>
        </p:pic>
        <p:pic>
          <p:nvPicPr>
            <p:cNvPr id="25" name="Picture 24"/>
            <p:cNvPicPr>
              <a:picLocks noChangeAspect="1"/>
            </p:cNvPicPr>
            <p:nvPr/>
          </p:nvPicPr>
          <p:blipFill>
            <a:blip r:embed="rId2"/>
            <a:stretch>
              <a:fillRect/>
            </a:stretch>
          </p:blipFill>
          <p:spPr>
            <a:xfrm>
              <a:off x="1870817" y="2950819"/>
              <a:ext cx="1544235" cy="1470991"/>
            </a:xfrm>
            <a:prstGeom prst="rect">
              <a:avLst/>
            </a:prstGeom>
          </p:spPr>
        </p:pic>
        <p:pic>
          <p:nvPicPr>
            <p:cNvPr id="26" name="Picture 25"/>
            <p:cNvPicPr>
              <a:picLocks noChangeAspect="1"/>
            </p:cNvPicPr>
            <p:nvPr/>
          </p:nvPicPr>
          <p:blipFill>
            <a:blip r:embed="rId2"/>
            <a:stretch>
              <a:fillRect/>
            </a:stretch>
          </p:blipFill>
          <p:spPr>
            <a:xfrm>
              <a:off x="3126996" y="2953029"/>
              <a:ext cx="1544235" cy="1470991"/>
            </a:xfrm>
            <a:prstGeom prst="rect">
              <a:avLst/>
            </a:prstGeom>
          </p:spPr>
        </p:pic>
        <p:cxnSp>
          <p:nvCxnSpPr>
            <p:cNvPr id="27" name="Straight Arrow Connector 26"/>
            <p:cNvCxnSpPr/>
            <p:nvPr/>
          </p:nvCxnSpPr>
          <p:spPr>
            <a:xfrm>
              <a:off x="1545682" y="5300870"/>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877525" y="3558209"/>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962586" y="4605131"/>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8192219" y="2950811"/>
            <a:ext cx="4033680" cy="3224642"/>
            <a:chOff x="637552" y="2950819"/>
            <a:chExt cx="4033680" cy="3224642"/>
          </a:xfrm>
        </p:grpSpPr>
        <p:pic>
          <p:nvPicPr>
            <p:cNvPr id="31" name="Picture 30"/>
            <p:cNvPicPr>
              <a:picLocks noChangeAspect="1"/>
            </p:cNvPicPr>
            <p:nvPr/>
          </p:nvPicPr>
          <p:blipFill>
            <a:blip r:embed="rId2"/>
            <a:stretch>
              <a:fillRect/>
            </a:stretch>
          </p:blipFill>
          <p:spPr>
            <a:xfrm>
              <a:off x="637552" y="4704470"/>
              <a:ext cx="1544235" cy="1470991"/>
            </a:xfrm>
            <a:prstGeom prst="rect">
              <a:avLst/>
            </a:prstGeom>
          </p:spPr>
        </p:pic>
        <p:pic>
          <p:nvPicPr>
            <p:cNvPr id="32" name="Picture 31"/>
            <p:cNvPicPr>
              <a:picLocks noChangeAspect="1"/>
            </p:cNvPicPr>
            <p:nvPr/>
          </p:nvPicPr>
          <p:blipFill>
            <a:blip r:embed="rId2"/>
            <a:stretch>
              <a:fillRect/>
            </a:stretch>
          </p:blipFill>
          <p:spPr>
            <a:xfrm>
              <a:off x="637552" y="2950819"/>
              <a:ext cx="1544235" cy="1470991"/>
            </a:xfrm>
            <a:prstGeom prst="rect">
              <a:avLst/>
            </a:prstGeom>
          </p:spPr>
        </p:pic>
        <p:pic>
          <p:nvPicPr>
            <p:cNvPr id="33" name="Picture 32"/>
            <p:cNvPicPr>
              <a:picLocks noChangeAspect="1"/>
            </p:cNvPicPr>
            <p:nvPr/>
          </p:nvPicPr>
          <p:blipFill>
            <a:blip r:embed="rId2"/>
            <a:stretch>
              <a:fillRect/>
            </a:stretch>
          </p:blipFill>
          <p:spPr>
            <a:xfrm>
              <a:off x="1870817" y="4704468"/>
              <a:ext cx="1544235" cy="1470991"/>
            </a:xfrm>
            <a:prstGeom prst="rect">
              <a:avLst/>
            </a:prstGeom>
          </p:spPr>
        </p:pic>
        <p:pic>
          <p:nvPicPr>
            <p:cNvPr id="34" name="Picture 33"/>
            <p:cNvPicPr>
              <a:picLocks noChangeAspect="1"/>
            </p:cNvPicPr>
            <p:nvPr/>
          </p:nvPicPr>
          <p:blipFill>
            <a:blip r:embed="rId2"/>
            <a:stretch>
              <a:fillRect/>
            </a:stretch>
          </p:blipFill>
          <p:spPr>
            <a:xfrm>
              <a:off x="3126997" y="4704466"/>
              <a:ext cx="1544235" cy="1470991"/>
            </a:xfrm>
            <a:prstGeom prst="rect">
              <a:avLst/>
            </a:prstGeom>
          </p:spPr>
        </p:pic>
        <p:pic>
          <p:nvPicPr>
            <p:cNvPr id="35" name="Picture 34"/>
            <p:cNvPicPr>
              <a:picLocks noChangeAspect="1"/>
            </p:cNvPicPr>
            <p:nvPr/>
          </p:nvPicPr>
          <p:blipFill>
            <a:blip r:embed="rId2"/>
            <a:stretch>
              <a:fillRect/>
            </a:stretch>
          </p:blipFill>
          <p:spPr>
            <a:xfrm>
              <a:off x="1870817" y="2950819"/>
              <a:ext cx="1544235" cy="1470991"/>
            </a:xfrm>
            <a:prstGeom prst="rect">
              <a:avLst/>
            </a:prstGeom>
          </p:spPr>
        </p:pic>
        <p:pic>
          <p:nvPicPr>
            <p:cNvPr id="36" name="Picture 35"/>
            <p:cNvPicPr>
              <a:picLocks noChangeAspect="1"/>
            </p:cNvPicPr>
            <p:nvPr/>
          </p:nvPicPr>
          <p:blipFill>
            <a:blip r:embed="rId2"/>
            <a:stretch>
              <a:fillRect/>
            </a:stretch>
          </p:blipFill>
          <p:spPr>
            <a:xfrm>
              <a:off x="3126996" y="2953029"/>
              <a:ext cx="1544235" cy="1470991"/>
            </a:xfrm>
            <a:prstGeom prst="rect">
              <a:avLst/>
            </a:prstGeom>
          </p:spPr>
        </p:pic>
        <p:cxnSp>
          <p:nvCxnSpPr>
            <p:cNvPr id="37" name="Straight Arrow Connector 36"/>
            <p:cNvCxnSpPr/>
            <p:nvPr/>
          </p:nvCxnSpPr>
          <p:spPr>
            <a:xfrm>
              <a:off x="1545682" y="5300870"/>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877525" y="3558209"/>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962586" y="4605131"/>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26094" y="-281554"/>
            <a:ext cx="4033680" cy="3224642"/>
            <a:chOff x="637552" y="2950819"/>
            <a:chExt cx="4033680" cy="3224642"/>
          </a:xfrm>
        </p:grpSpPr>
        <p:pic>
          <p:nvPicPr>
            <p:cNvPr id="41" name="Picture 40"/>
            <p:cNvPicPr>
              <a:picLocks noChangeAspect="1"/>
            </p:cNvPicPr>
            <p:nvPr/>
          </p:nvPicPr>
          <p:blipFill>
            <a:blip r:embed="rId2"/>
            <a:stretch>
              <a:fillRect/>
            </a:stretch>
          </p:blipFill>
          <p:spPr>
            <a:xfrm>
              <a:off x="637552" y="4704470"/>
              <a:ext cx="1544235" cy="1470991"/>
            </a:xfrm>
            <a:prstGeom prst="rect">
              <a:avLst/>
            </a:prstGeom>
          </p:spPr>
        </p:pic>
        <p:pic>
          <p:nvPicPr>
            <p:cNvPr id="42" name="Picture 41"/>
            <p:cNvPicPr>
              <a:picLocks noChangeAspect="1"/>
            </p:cNvPicPr>
            <p:nvPr/>
          </p:nvPicPr>
          <p:blipFill>
            <a:blip r:embed="rId2"/>
            <a:stretch>
              <a:fillRect/>
            </a:stretch>
          </p:blipFill>
          <p:spPr>
            <a:xfrm>
              <a:off x="637552" y="2950819"/>
              <a:ext cx="1544235" cy="1470991"/>
            </a:xfrm>
            <a:prstGeom prst="rect">
              <a:avLst/>
            </a:prstGeom>
          </p:spPr>
        </p:pic>
        <p:pic>
          <p:nvPicPr>
            <p:cNvPr id="43" name="Picture 42"/>
            <p:cNvPicPr>
              <a:picLocks noChangeAspect="1"/>
            </p:cNvPicPr>
            <p:nvPr/>
          </p:nvPicPr>
          <p:blipFill>
            <a:blip r:embed="rId2"/>
            <a:stretch>
              <a:fillRect/>
            </a:stretch>
          </p:blipFill>
          <p:spPr>
            <a:xfrm>
              <a:off x="1870817" y="4704468"/>
              <a:ext cx="1544235" cy="1470991"/>
            </a:xfrm>
            <a:prstGeom prst="rect">
              <a:avLst/>
            </a:prstGeom>
          </p:spPr>
        </p:pic>
        <p:pic>
          <p:nvPicPr>
            <p:cNvPr id="44" name="Picture 43"/>
            <p:cNvPicPr>
              <a:picLocks noChangeAspect="1"/>
            </p:cNvPicPr>
            <p:nvPr/>
          </p:nvPicPr>
          <p:blipFill>
            <a:blip r:embed="rId2"/>
            <a:stretch>
              <a:fillRect/>
            </a:stretch>
          </p:blipFill>
          <p:spPr>
            <a:xfrm>
              <a:off x="3126997" y="4704466"/>
              <a:ext cx="1544235" cy="1470991"/>
            </a:xfrm>
            <a:prstGeom prst="rect">
              <a:avLst/>
            </a:prstGeom>
          </p:spPr>
        </p:pic>
        <p:pic>
          <p:nvPicPr>
            <p:cNvPr id="45" name="Picture 44"/>
            <p:cNvPicPr>
              <a:picLocks noChangeAspect="1"/>
            </p:cNvPicPr>
            <p:nvPr/>
          </p:nvPicPr>
          <p:blipFill>
            <a:blip r:embed="rId2"/>
            <a:stretch>
              <a:fillRect/>
            </a:stretch>
          </p:blipFill>
          <p:spPr>
            <a:xfrm>
              <a:off x="1870817" y="2950819"/>
              <a:ext cx="1544235" cy="1470991"/>
            </a:xfrm>
            <a:prstGeom prst="rect">
              <a:avLst/>
            </a:prstGeom>
          </p:spPr>
        </p:pic>
        <p:pic>
          <p:nvPicPr>
            <p:cNvPr id="46" name="Picture 45"/>
            <p:cNvPicPr>
              <a:picLocks noChangeAspect="1"/>
            </p:cNvPicPr>
            <p:nvPr/>
          </p:nvPicPr>
          <p:blipFill>
            <a:blip r:embed="rId2"/>
            <a:stretch>
              <a:fillRect/>
            </a:stretch>
          </p:blipFill>
          <p:spPr>
            <a:xfrm>
              <a:off x="3126996" y="2953029"/>
              <a:ext cx="1544235" cy="1470991"/>
            </a:xfrm>
            <a:prstGeom prst="rect">
              <a:avLst/>
            </a:prstGeom>
          </p:spPr>
        </p:pic>
        <p:cxnSp>
          <p:nvCxnSpPr>
            <p:cNvPr id="47" name="Straight Arrow Connector 46"/>
            <p:cNvCxnSpPr/>
            <p:nvPr/>
          </p:nvCxnSpPr>
          <p:spPr>
            <a:xfrm>
              <a:off x="1545682" y="5300870"/>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877525" y="3558209"/>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962586" y="4605131"/>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504134" y="-281558"/>
            <a:ext cx="4033680" cy="3224642"/>
            <a:chOff x="637552" y="2950819"/>
            <a:chExt cx="4033680" cy="3224642"/>
          </a:xfrm>
        </p:grpSpPr>
        <p:pic>
          <p:nvPicPr>
            <p:cNvPr id="51" name="Picture 50"/>
            <p:cNvPicPr>
              <a:picLocks noChangeAspect="1"/>
            </p:cNvPicPr>
            <p:nvPr/>
          </p:nvPicPr>
          <p:blipFill>
            <a:blip r:embed="rId2"/>
            <a:stretch>
              <a:fillRect/>
            </a:stretch>
          </p:blipFill>
          <p:spPr>
            <a:xfrm>
              <a:off x="637552" y="4704470"/>
              <a:ext cx="1544235" cy="1470991"/>
            </a:xfrm>
            <a:prstGeom prst="rect">
              <a:avLst/>
            </a:prstGeom>
          </p:spPr>
        </p:pic>
        <p:pic>
          <p:nvPicPr>
            <p:cNvPr id="52" name="Picture 51"/>
            <p:cNvPicPr>
              <a:picLocks noChangeAspect="1"/>
            </p:cNvPicPr>
            <p:nvPr/>
          </p:nvPicPr>
          <p:blipFill>
            <a:blip r:embed="rId2"/>
            <a:stretch>
              <a:fillRect/>
            </a:stretch>
          </p:blipFill>
          <p:spPr>
            <a:xfrm>
              <a:off x="637552" y="2950819"/>
              <a:ext cx="1544235" cy="1470991"/>
            </a:xfrm>
            <a:prstGeom prst="rect">
              <a:avLst/>
            </a:prstGeom>
          </p:spPr>
        </p:pic>
        <p:pic>
          <p:nvPicPr>
            <p:cNvPr id="53" name="Picture 52"/>
            <p:cNvPicPr>
              <a:picLocks noChangeAspect="1"/>
            </p:cNvPicPr>
            <p:nvPr/>
          </p:nvPicPr>
          <p:blipFill>
            <a:blip r:embed="rId2"/>
            <a:stretch>
              <a:fillRect/>
            </a:stretch>
          </p:blipFill>
          <p:spPr>
            <a:xfrm>
              <a:off x="1870817" y="4704468"/>
              <a:ext cx="1544235" cy="1470991"/>
            </a:xfrm>
            <a:prstGeom prst="rect">
              <a:avLst/>
            </a:prstGeom>
          </p:spPr>
        </p:pic>
        <p:pic>
          <p:nvPicPr>
            <p:cNvPr id="54" name="Picture 53"/>
            <p:cNvPicPr>
              <a:picLocks noChangeAspect="1"/>
            </p:cNvPicPr>
            <p:nvPr/>
          </p:nvPicPr>
          <p:blipFill>
            <a:blip r:embed="rId2"/>
            <a:stretch>
              <a:fillRect/>
            </a:stretch>
          </p:blipFill>
          <p:spPr>
            <a:xfrm>
              <a:off x="3126997" y="4704466"/>
              <a:ext cx="1544235" cy="1470991"/>
            </a:xfrm>
            <a:prstGeom prst="rect">
              <a:avLst/>
            </a:prstGeom>
          </p:spPr>
        </p:pic>
        <p:pic>
          <p:nvPicPr>
            <p:cNvPr id="55" name="Picture 54"/>
            <p:cNvPicPr>
              <a:picLocks noChangeAspect="1"/>
            </p:cNvPicPr>
            <p:nvPr/>
          </p:nvPicPr>
          <p:blipFill>
            <a:blip r:embed="rId2"/>
            <a:stretch>
              <a:fillRect/>
            </a:stretch>
          </p:blipFill>
          <p:spPr>
            <a:xfrm>
              <a:off x="1870817" y="2950819"/>
              <a:ext cx="1544235" cy="1470991"/>
            </a:xfrm>
            <a:prstGeom prst="rect">
              <a:avLst/>
            </a:prstGeom>
          </p:spPr>
        </p:pic>
        <p:pic>
          <p:nvPicPr>
            <p:cNvPr id="56" name="Picture 55"/>
            <p:cNvPicPr>
              <a:picLocks noChangeAspect="1"/>
            </p:cNvPicPr>
            <p:nvPr/>
          </p:nvPicPr>
          <p:blipFill>
            <a:blip r:embed="rId2"/>
            <a:stretch>
              <a:fillRect/>
            </a:stretch>
          </p:blipFill>
          <p:spPr>
            <a:xfrm>
              <a:off x="3126996" y="2953029"/>
              <a:ext cx="1544235" cy="1470991"/>
            </a:xfrm>
            <a:prstGeom prst="rect">
              <a:avLst/>
            </a:prstGeom>
          </p:spPr>
        </p:pic>
        <p:cxnSp>
          <p:nvCxnSpPr>
            <p:cNvPr id="57" name="Straight Arrow Connector 56"/>
            <p:cNvCxnSpPr/>
            <p:nvPr/>
          </p:nvCxnSpPr>
          <p:spPr>
            <a:xfrm>
              <a:off x="1545682" y="5300870"/>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877525" y="3558209"/>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962586" y="4605131"/>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8261313" y="-281562"/>
            <a:ext cx="4033680" cy="3224642"/>
            <a:chOff x="637552" y="2950819"/>
            <a:chExt cx="4033680" cy="3224642"/>
          </a:xfrm>
        </p:grpSpPr>
        <p:pic>
          <p:nvPicPr>
            <p:cNvPr id="61" name="Picture 60"/>
            <p:cNvPicPr>
              <a:picLocks noChangeAspect="1"/>
            </p:cNvPicPr>
            <p:nvPr/>
          </p:nvPicPr>
          <p:blipFill>
            <a:blip r:embed="rId2"/>
            <a:stretch>
              <a:fillRect/>
            </a:stretch>
          </p:blipFill>
          <p:spPr>
            <a:xfrm>
              <a:off x="637552" y="4704470"/>
              <a:ext cx="1544235" cy="1470991"/>
            </a:xfrm>
            <a:prstGeom prst="rect">
              <a:avLst/>
            </a:prstGeom>
          </p:spPr>
        </p:pic>
        <p:pic>
          <p:nvPicPr>
            <p:cNvPr id="62" name="Picture 61"/>
            <p:cNvPicPr>
              <a:picLocks noChangeAspect="1"/>
            </p:cNvPicPr>
            <p:nvPr/>
          </p:nvPicPr>
          <p:blipFill>
            <a:blip r:embed="rId2"/>
            <a:stretch>
              <a:fillRect/>
            </a:stretch>
          </p:blipFill>
          <p:spPr>
            <a:xfrm>
              <a:off x="637552" y="2950819"/>
              <a:ext cx="1544235" cy="1470991"/>
            </a:xfrm>
            <a:prstGeom prst="rect">
              <a:avLst/>
            </a:prstGeom>
          </p:spPr>
        </p:pic>
        <p:pic>
          <p:nvPicPr>
            <p:cNvPr id="63" name="Picture 62"/>
            <p:cNvPicPr>
              <a:picLocks noChangeAspect="1"/>
            </p:cNvPicPr>
            <p:nvPr/>
          </p:nvPicPr>
          <p:blipFill>
            <a:blip r:embed="rId2"/>
            <a:stretch>
              <a:fillRect/>
            </a:stretch>
          </p:blipFill>
          <p:spPr>
            <a:xfrm>
              <a:off x="1870817" y="4704468"/>
              <a:ext cx="1544235" cy="1470991"/>
            </a:xfrm>
            <a:prstGeom prst="rect">
              <a:avLst/>
            </a:prstGeom>
          </p:spPr>
        </p:pic>
        <p:pic>
          <p:nvPicPr>
            <p:cNvPr id="64" name="Picture 63"/>
            <p:cNvPicPr>
              <a:picLocks noChangeAspect="1"/>
            </p:cNvPicPr>
            <p:nvPr/>
          </p:nvPicPr>
          <p:blipFill>
            <a:blip r:embed="rId2"/>
            <a:stretch>
              <a:fillRect/>
            </a:stretch>
          </p:blipFill>
          <p:spPr>
            <a:xfrm>
              <a:off x="3126997" y="4704466"/>
              <a:ext cx="1544235" cy="1470991"/>
            </a:xfrm>
            <a:prstGeom prst="rect">
              <a:avLst/>
            </a:prstGeom>
          </p:spPr>
        </p:pic>
        <p:pic>
          <p:nvPicPr>
            <p:cNvPr id="65" name="Picture 64"/>
            <p:cNvPicPr>
              <a:picLocks noChangeAspect="1"/>
            </p:cNvPicPr>
            <p:nvPr/>
          </p:nvPicPr>
          <p:blipFill>
            <a:blip r:embed="rId2"/>
            <a:stretch>
              <a:fillRect/>
            </a:stretch>
          </p:blipFill>
          <p:spPr>
            <a:xfrm>
              <a:off x="1870817" y="2950819"/>
              <a:ext cx="1544235" cy="1470991"/>
            </a:xfrm>
            <a:prstGeom prst="rect">
              <a:avLst/>
            </a:prstGeom>
          </p:spPr>
        </p:pic>
        <p:pic>
          <p:nvPicPr>
            <p:cNvPr id="66" name="Picture 65"/>
            <p:cNvPicPr>
              <a:picLocks noChangeAspect="1"/>
            </p:cNvPicPr>
            <p:nvPr/>
          </p:nvPicPr>
          <p:blipFill>
            <a:blip r:embed="rId2"/>
            <a:stretch>
              <a:fillRect/>
            </a:stretch>
          </p:blipFill>
          <p:spPr>
            <a:xfrm>
              <a:off x="3126996" y="2953029"/>
              <a:ext cx="1544235" cy="1470991"/>
            </a:xfrm>
            <a:prstGeom prst="rect">
              <a:avLst/>
            </a:prstGeom>
          </p:spPr>
        </p:pic>
        <p:cxnSp>
          <p:nvCxnSpPr>
            <p:cNvPr id="67" name="Straight Arrow Connector 66"/>
            <p:cNvCxnSpPr/>
            <p:nvPr/>
          </p:nvCxnSpPr>
          <p:spPr>
            <a:xfrm>
              <a:off x="1545682" y="5300870"/>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2877525" y="3558209"/>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962586" y="4605131"/>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3136865" y="-289285"/>
            <a:ext cx="4033680" cy="3224642"/>
            <a:chOff x="637552" y="2950819"/>
            <a:chExt cx="4033680" cy="3224642"/>
          </a:xfrm>
        </p:grpSpPr>
        <p:pic>
          <p:nvPicPr>
            <p:cNvPr id="71" name="Picture 70"/>
            <p:cNvPicPr>
              <a:picLocks noChangeAspect="1"/>
            </p:cNvPicPr>
            <p:nvPr/>
          </p:nvPicPr>
          <p:blipFill>
            <a:blip r:embed="rId2"/>
            <a:stretch>
              <a:fillRect/>
            </a:stretch>
          </p:blipFill>
          <p:spPr>
            <a:xfrm>
              <a:off x="637552" y="4704470"/>
              <a:ext cx="1544235" cy="1470991"/>
            </a:xfrm>
            <a:prstGeom prst="rect">
              <a:avLst/>
            </a:prstGeom>
          </p:spPr>
        </p:pic>
        <p:pic>
          <p:nvPicPr>
            <p:cNvPr id="72" name="Picture 71"/>
            <p:cNvPicPr>
              <a:picLocks noChangeAspect="1"/>
            </p:cNvPicPr>
            <p:nvPr/>
          </p:nvPicPr>
          <p:blipFill>
            <a:blip r:embed="rId2"/>
            <a:stretch>
              <a:fillRect/>
            </a:stretch>
          </p:blipFill>
          <p:spPr>
            <a:xfrm>
              <a:off x="637552" y="2950819"/>
              <a:ext cx="1544235" cy="1470991"/>
            </a:xfrm>
            <a:prstGeom prst="rect">
              <a:avLst/>
            </a:prstGeom>
          </p:spPr>
        </p:pic>
        <p:pic>
          <p:nvPicPr>
            <p:cNvPr id="73" name="Picture 72"/>
            <p:cNvPicPr>
              <a:picLocks noChangeAspect="1"/>
            </p:cNvPicPr>
            <p:nvPr/>
          </p:nvPicPr>
          <p:blipFill>
            <a:blip r:embed="rId2"/>
            <a:stretch>
              <a:fillRect/>
            </a:stretch>
          </p:blipFill>
          <p:spPr>
            <a:xfrm>
              <a:off x="1870817" y="4704468"/>
              <a:ext cx="1544235" cy="1470991"/>
            </a:xfrm>
            <a:prstGeom prst="rect">
              <a:avLst/>
            </a:prstGeom>
          </p:spPr>
        </p:pic>
        <p:pic>
          <p:nvPicPr>
            <p:cNvPr id="74" name="Picture 73"/>
            <p:cNvPicPr>
              <a:picLocks noChangeAspect="1"/>
            </p:cNvPicPr>
            <p:nvPr/>
          </p:nvPicPr>
          <p:blipFill>
            <a:blip r:embed="rId2"/>
            <a:stretch>
              <a:fillRect/>
            </a:stretch>
          </p:blipFill>
          <p:spPr>
            <a:xfrm>
              <a:off x="3126997" y="4704466"/>
              <a:ext cx="1544235" cy="1470991"/>
            </a:xfrm>
            <a:prstGeom prst="rect">
              <a:avLst/>
            </a:prstGeom>
          </p:spPr>
        </p:pic>
        <p:pic>
          <p:nvPicPr>
            <p:cNvPr id="75" name="Picture 74"/>
            <p:cNvPicPr>
              <a:picLocks noChangeAspect="1"/>
            </p:cNvPicPr>
            <p:nvPr/>
          </p:nvPicPr>
          <p:blipFill>
            <a:blip r:embed="rId2"/>
            <a:stretch>
              <a:fillRect/>
            </a:stretch>
          </p:blipFill>
          <p:spPr>
            <a:xfrm>
              <a:off x="1870817" y="2950819"/>
              <a:ext cx="1544235" cy="1470991"/>
            </a:xfrm>
            <a:prstGeom prst="rect">
              <a:avLst/>
            </a:prstGeom>
          </p:spPr>
        </p:pic>
        <p:pic>
          <p:nvPicPr>
            <p:cNvPr id="76" name="Picture 75"/>
            <p:cNvPicPr>
              <a:picLocks noChangeAspect="1"/>
            </p:cNvPicPr>
            <p:nvPr/>
          </p:nvPicPr>
          <p:blipFill>
            <a:blip r:embed="rId2"/>
            <a:stretch>
              <a:fillRect/>
            </a:stretch>
          </p:blipFill>
          <p:spPr>
            <a:xfrm>
              <a:off x="3126996" y="2953029"/>
              <a:ext cx="1544235" cy="1470991"/>
            </a:xfrm>
            <a:prstGeom prst="rect">
              <a:avLst/>
            </a:prstGeom>
          </p:spPr>
        </p:pic>
        <p:cxnSp>
          <p:nvCxnSpPr>
            <p:cNvPr id="77" name="Straight Arrow Connector 76"/>
            <p:cNvCxnSpPr/>
            <p:nvPr/>
          </p:nvCxnSpPr>
          <p:spPr>
            <a:xfrm>
              <a:off x="1545682" y="5300870"/>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2877525" y="3558209"/>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962586" y="4605131"/>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135116" y="2950807"/>
            <a:ext cx="4033680" cy="3224642"/>
            <a:chOff x="637552" y="2950819"/>
            <a:chExt cx="4033680" cy="3224642"/>
          </a:xfrm>
        </p:grpSpPr>
        <p:pic>
          <p:nvPicPr>
            <p:cNvPr id="81" name="Picture 80"/>
            <p:cNvPicPr>
              <a:picLocks noChangeAspect="1"/>
            </p:cNvPicPr>
            <p:nvPr/>
          </p:nvPicPr>
          <p:blipFill>
            <a:blip r:embed="rId2"/>
            <a:stretch>
              <a:fillRect/>
            </a:stretch>
          </p:blipFill>
          <p:spPr>
            <a:xfrm>
              <a:off x="637552" y="4704470"/>
              <a:ext cx="1544235" cy="1470991"/>
            </a:xfrm>
            <a:prstGeom prst="rect">
              <a:avLst/>
            </a:prstGeom>
          </p:spPr>
        </p:pic>
        <p:pic>
          <p:nvPicPr>
            <p:cNvPr id="82" name="Picture 81"/>
            <p:cNvPicPr>
              <a:picLocks noChangeAspect="1"/>
            </p:cNvPicPr>
            <p:nvPr/>
          </p:nvPicPr>
          <p:blipFill>
            <a:blip r:embed="rId2"/>
            <a:stretch>
              <a:fillRect/>
            </a:stretch>
          </p:blipFill>
          <p:spPr>
            <a:xfrm>
              <a:off x="637552" y="2950819"/>
              <a:ext cx="1544235" cy="1470991"/>
            </a:xfrm>
            <a:prstGeom prst="rect">
              <a:avLst/>
            </a:prstGeom>
          </p:spPr>
        </p:pic>
        <p:pic>
          <p:nvPicPr>
            <p:cNvPr id="83" name="Picture 82"/>
            <p:cNvPicPr>
              <a:picLocks noChangeAspect="1"/>
            </p:cNvPicPr>
            <p:nvPr/>
          </p:nvPicPr>
          <p:blipFill>
            <a:blip r:embed="rId2"/>
            <a:stretch>
              <a:fillRect/>
            </a:stretch>
          </p:blipFill>
          <p:spPr>
            <a:xfrm>
              <a:off x="1870817" y="4704468"/>
              <a:ext cx="1544235" cy="1470991"/>
            </a:xfrm>
            <a:prstGeom prst="rect">
              <a:avLst/>
            </a:prstGeom>
          </p:spPr>
        </p:pic>
        <p:pic>
          <p:nvPicPr>
            <p:cNvPr id="84" name="Picture 83"/>
            <p:cNvPicPr>
              <a:picLocks noChangeAspect="1"/>
            </p:cNvPicPr>
            <p:nvPr/>
          </p:nvPicPr>
          <p:blipFill>
            <a:blip r:embed="rId2"/>
            <a:stretch>
              <a:fillRect/>
            </a:stretch>
          </p:blipFill>
          <p:spPr>
            <a:xfrm>
              <a:off x="3126997" y="4704466"/>
              <a:ext cx="1544235" cy="1470991"/>
            </a:xfrm>
            <a:prstGeom prst="rect">
              <a:avLst/>
            </a:prstGeom>
          </p:spPr>
        </p:pic>
        <p:pic>
          <p:nvPicPr>
            <p:cNvPr id="85" name="Picture 84"/>
            <p:cNvPicPr>
              <a:picLocks noChangeAspect="1"/>
            </p:cNvPicPr>
            <p:nvPr/>
          </p:nvPicPr>
          <p:blipFill>
            <a:blip r:embed="rId2"/>
            <a:stretch>
              <a:fillRect/>
            </a:stretch>
          </p:blipFill>
          <p:spPr>
            <a:xfrm>
              <a:off x="1870817" y="2950819"/>
              <a:ext cx="1544235" cy="1470991"/>
            </a:xfrm>
            <a:prstGeom prst="rect">
              <a:avLst/>
            </a:prstGeom>
          </p:spPr>
        </p:pic>
        <p:pic>
          <p:nvPicPr>
            <p:cNvPr id="86" name="Picture 85"/>
            <p:cNvPicPr>
              <a:picLocks noChangeAspect="1"/>
            </p:cNvPicPr>
            <p:nvPr/>
          </p:nvPicPr>
          <p:blipFill>
            <a:blip r:embed="rId2"/>
            <a:stretch>
              <a:fillRect/>
            </a:stretch>
          </p:blipFill>
          <p:spPr>
            <a:xfrm>
              <a:off x="3126996" y="2953029"/>
              <a:ext cx="1544235" cy="1470991"/>
            </a:xfrm>
            <a:prstGeom prst="rect">
              <a:avLst/>
            </a:prstGeom>
          </p:spPr>
        </p:pic>
        <p:cxnSp>
          <p:nvCxnSpPr>
            <p:cNvPr id="87" name="Straight Arrow Connector 86"/>
            <p:cNvCxnSpPr/>
            <p:nvPr/>
          </p:nvCxnSpPr>
          <p:spPr>
            <a:xfrm>
              <a:off x="1545682" y="5300870"/>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2877525" y="3558209"/>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962586" y="4605131"/>
              <a:ext cx="8481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5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48165" y="1933517"/>
            <a:ext cx="2729753" cy="39752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15720" y="1645469"/>
            <a:ext cx="794641" cy="369332"/>
          </a:xfrm>
          <a:prstGeom prst="rect">
            <a:avLst/>
          </a:prstGeom>
          <a:noFill/>
        </p:spPr>
        <p:txBody>
          <a:bodyPr wrap="none" rtlCol="0">
            <a:spAutoFit/>
          </a:bodyPr>
          <a:lstStyle/>
          <a:p>
            <a:r>
              <a:rPr lang="en-US" dirty="0"/>
              <a:t>Packet</a:t>
            </a:r>
          </a:p>
        </p:txBody>
      </p:sp>
      <p:sp>
        <p:nvSpPr>
          <p:cNvPr id="21" name="TextBox 20"/>
          <p:cNvSpPr txBox="1"/>
          <p:nvPr/>
        </p:nvSpPr>
        <p:spPr>
          <a:xfrm>
            <a:off x="8848165" y="1933515"/>
            <a:ext cx="2729753" cy="646331"/>
          </a:xfrm>
          <a:prstGeom prst="rect">
            <a:avLst/>
          </a:prstGeom>
          <a:noFill/>
          <a:ln>
            <a:solidFill>
              <a:schemeClr val="tx1"/>
            </a:solidFill>
          </a:ln>
        </p:spPr>
        <p:txBody>
          <a:bodyPr wrap="square" rtlCol="0">
            <a:spAutoFit/>
          </a:bodyPr>
          <a:lstStyle/>
          <a:p>
            <a:r>
              <a:rPr lang="en-US" dirty="0" err="1">
                <a:solidFill>
                  <a:schemeClr val="bg1">
                    <a:lumMod val="65000"/>
                  </a:schemeClr>
                </a:solidFill>
              </a:rPr>
              <a:t>Src</a:t>
            </a:r>
            <a:r>
              <a:rPr lang="en-US" dirty="0">
                <a:solidFill>
                  <a:schemeClr val="bg1">
                    <a:lumMod val="65000"/>
                  </a:schemeClr>
                </a:solidFill>
              </a:rPr>
              <a:t>: 0, </a:t>
            </a:r>
            <a:r>
              <a:rPr lang="en-US" dirty="0" err="1">
                <a:solidFill>
                  <a:schemeClr val="bg1">
                    <a:lumMod val="65000"/>
                  </a:schemeClr>
                </a:solidFill>
              </a:rPr>
              <a:t>dest</a:t>
            </a:r>
            <a:r>
              <a:rPr lang="en-US" dirty="0">
                <a:solidFill>
                  <a:schemeClr val="bg1">
                    <a:lumMod val="65000"/>
                  </a:schemeClr>
                </a:solidFill>
              </a:rPr>
              <a:t>: 99, </a:t>
            </a:r>
            <a:r>
              <a:rPr lang="en-US" dirty="0"/>
              <a:t>Packet ID: 0xCAFE</a:t>
            </a:r>
            <a:r>
              <a:rPr lang="en-US" dirty="0">
                <a:solidFill>
                  <a:schemeClr val="bg1">
                    <a:lumMod val="65000"/>
                  </a:schemeClr>
                </a:solidFill>
              </a:rPr>
              <a:t>, other headers</a:t>
            </a:r>
          </a:p>
        </p:txBody>
      </p:sp>
      <p:sp>
        <p:nvSpPr>
          <p:cNvPr id="23" name="Rectangle 22"/>
          <p:cNvSpPr/>
          <p:nvPr/>
        </p:nvSpPr>
        <p:spPr>
          <a:xfrm>
            <a:off x="4693163" y="2798891"/>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Packet</a:t>
            </a:r>
          </a:p>
        </p:txBody>
      </p:sp>
      <p:sp>
        <p:nvSpPr>
          <p:cNvPr id="24" name="TextBox 23"/>
          <p:cNvSpPr txBox="1"/>
          <p:nvPr/>
        </p:nvSpPr>
        <p:spPr>
          <a:xfrm>
            <a:off x="8848165" y="2578263"/>
            <a:ext cx="2729753" cy="100796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1950" dirty="0"/>
              <a:t>Link hash: </a:t>
            </a:r>
            <a:r>
              <a:rPr lang="en-US" sz="1950" b="1" dirty="0"/>
              <a:t>1</a:t>
            </a:r>
            <a:r>
              <a:rPr lang="en-US" sz="1950" dirty="0"/>
              <a:t> hop count: </a:t>
            </a:r>
            <a:r>
              <a:rPr lang="en-US" sz="1950" b="1" dirty="0"/>
              <a:t>3</a:t>
            </a:r>
          </a:p>
          <a:p>
            <a:pPr>
              <a:tabLst>
                <a:tab pos="1146175" algn="l"/>
              </a:tabLst>
            </a:pPr>
            <a:r>
              <a:rPr lang="en-US" sz="2000" dirty="0"/>
              <a:t>Congested?: </a:t>
            </a:r>
            <a:r>
              <a:rPr lang="en-US" sz="2000" b="1" dirty="0"/>
              <a:t>Yes</a:t>
            </a:r>
          </a:p>
        </p:txBody>
      </p:sp>
      <p:sp>
        <p:nvSpPr>
          <p:cNvPr id="27" name="TextBox 26"/>
          <p:cNvSpPr txBox="1"/>
          <p:nvPr/>
        </p:nvSpPr>
        <p:spPr>
          <a:xfrm>
            <a:off x="8846820" y="3590988"/>
            <a:ext cx="2729753" cy="2308324"/>
          </a:xfrm>
          <a:prstGeom prst="rect">
            <a:avLst/>
          </a:prstGeom>
          <a:noFill/>
          <a:ln>
            <a:solidFill>
              <a:schemeClr val="tx1"/>
            </a:solidFill>
          </a:ln>
        </p:spPr>
        <p:txBody>
          <a:bodyPr wrap="square" rtlCol="0">
            <a:spAutoFit/>
          </a:bodyPr>
          <a:lstStyle/>
          <a:p>
            <a:r>
              <a:rPr lang="en-US" dirty="0">
                <a:solidFill>
                  <a:schemeClr val="bg1">
                    <a:lumMod val="65000"/>
                  </a:schemeClr>
                </a:solidFill>
              </a:rPr>
              <a:t>Packet data</a:t>
            </a:r>
          </a:p>
          <a:p>
            <a:endParaRPr lang="en-US" dirty="0"/>
          </a:p>
          <a:p>
            <a:endParaRPr lang="en-US" dirty="0"/>
          </a:p>
          <a:p>
            <a:endParaRPr lang="en-US" dirty="0"/>
          </a:p>
          <a:p>
            <a:endParaRPr lang="en-US" dirty="0"/>
          </a:p>
          <a:p>
            <a:endParaRPr lang="en-US" dirty="0"/>
          </a:p>
          <a:p>
            <a:endParaRPr lang="en-US" dirty="0"/>
          </a:p>
          <a:p>
            <a:endParaRPr lang="en-US" b="1" dirty="0"/>
          </a:p>
        </p:txBody>
      </p:sp>
      <p:sp>
        <p:nvSpPr>
          <p:cNvPr id="28" name="Slide Number Placeholder 27"/>
          <p:cNvSpPr>
            <a:spLocks noGrp="1"/>
          </p:cNvSpPr>
          <p:nvPr>
            <p:ph type="sldNum" sz="quarter" idx="12"/>
          </p:nvPr>
        </p:nvSpPr>
        <p:spPr/>
        <p:txBody>
          <a:bodyPr/>
          <a:lstStyle/>
          <a:p>
            <a:fld id="{48EDC76C-B8A0-4D19-9947-EF58C98EE738}" type="slidenum">
              <a:rPr lang="en-US" smtClean="0"/>
              <a:t>30</a:t>
            </a:fld>
            <a:endParaRPr lang="en-US"/>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grpSp>
        <p:nvGrpSpPr>
          <p:cNvPr id="11" name="Group 10"/>
          <p:cNvGrpSpPr/>
          <p:nvPr/>
        </p:nvGrpSpPr>
        <p:grpSpPr>
          <a:xfrm>
            <a:off x="6053827" y="2578263"/>
            <a:ext cx="2527230" cy="369332"/>
            <a:chOff x="2708647" y="5284798"/>
            <a:chExt cx="2527230" cy="369332"/>
          </a:xfrm>
        </p:grpSpPr>
        <mc:AlternateContent xmlns:mc="http://schemas.openxmlformats.org/markup-compatibility/2006" xmlns:a14="http://schemas.microsoft.com/office/drawing/2010/main">
          <mc:Choice Requires="a14">
            <p:sp>
              <p:nvSpPr>
                <p:cNvPr id="9" name="TextBox 8"/>
                <p:cNvSpPr txBox="1"/>
                <p:nvPr/>
              </p:nvSpPr>
              <p:spPr>
                <a:xfrm>
                  <a:off x="2708647" y="5284798"/>
                  <a:ext cx="25272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0" smtClean="0">
                                <a:latin typeface="Cambria Math" panose="02040503050406030204" pitchFamily="18" charset="0"/>
                              </a:rPr>
                              <m:t>0</m:t>
                            </m:r>
                            <m:r>
                              <m:rPr>
                                <m:sty m:val="p"/>
                              </m:rPr>
                              <a:rPr lang="en-US" b="0" i="0" smtClean="0">
                                <a:latin typeface="Cambria Math" panose="02040503050406030204" pitchFamily="18" charset="0"/>
                              </a:rPr>
                              <m:t>xCAFE</m:t>
                            </m:r>
                            <m:r>
                              <a:rPr lang="en-US" b="0" i="1" smtClean="0">
                                <a:latin typeface="Cambria Math" panose="02040503050406030204" pitchFamily="18" charset="0"/>
                              </a:rPr>
                              <m:t>,              </m:t>
                            </m:r>
                          </m:e>
                        </m:d>
                        <m:r>
                          <a:rPr lang="en-US" b="0" i="1" smtClean="0">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708647" y="5284798"/>
                  <a:ext cx="2527230" cy="369332"/>
                </a:xfrm>
                <a:prstGeom prst="rect">
                  <a:avLst/>
                </a:prstGeom>
                <a:blipFill rotWithShape="0">
                  <a:blip r:embed="rId3"/>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64D5B3CD-F693-4467-86F9-904248D33DBB}"/>
                </a:ext>
              </a:extLst>
            </p:cNvPr>
            <p:cNvSpPr/>
            <p:nvPr/>
          </p:nvSpPr>
          <p:spPr>
            <a:xfrm>
              <a:off x="3993684" y="5341517"/>
              <a:ext cx="537077" cy="255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1012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48165" y="1933517"/>
            <a:ext cx="2729753" cy="39752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15720" y="1645469"/>
            <a:ext cx="794641" cy="369332"/>
          </a:xfrm>
          <a:prstGeom prst="rect">
            <a:avLst/>
          </a:prstGeom>
          <a:noFill/>
        </p:spPr>
        <p:txBody>
          <a:bodyPr wrap="none" rtlCol="0">
            <a:spAutoFit/>
          </a:bodyPr>
          <a:lstStyle/>
          <a:p>
            <a:r>
              <a:rPr lang="en-US" dirty="0"/>
              <a:t>Packet</a:t>
            </a:r>
          </a:p>
        </p:txBody>
      </p:sp>
      <p:sp>
        <p:nvSpPr>
          <p:cNvPr id="21" name="TextBox 20"/>
          <p:cNvSpPr txBox="1"/>
          <p:nvPr/>
        </p:nvSpPr>
        <p:spPr>
          <a:xfrm>
            <a:off x="8848165" y="1933515"/>
            <a:ext cx="2729753" cy="646331"/>
          </a:xfrm>
          <a:prstGeom prst="rect">
            <a:avLst/>
          </a:prstGeom>
          <a:noFill/>
          <a:ln>
            <a:solidFill>
              <a:schemeClr val="tx1"/>
            </a:solidFill>
          </a:ln>
        </p:spPr>
        <p:txBody>
          <a:bodyPr wrap="square" rtlCol="0">
            <a:spAutoFit/>
          </a:bodyPr>
          <a:lstStyle/>
          <a:p>
            <a:r>
              <a:rPr lang="en-US" dirty="0" err="1">
                <a:solidFill>
                  <a:schemeClr val="bg1">
                    <a:lumMod val="65000"/>
                  </a:schemeClr>
                </a:solidFill>
              </a:rPr>
              <a:t>Src</a:t>
            </a:r>
            <a:r>
              <a:rPr lang="en-US" dirty="0">
                <a:solidFill>
                  <a:schemeClr val="bg1">
                    <a:lumMod val="65000"/>
                  </a:schemeClr>
                </a:solidFill>
              </a:rPr>
              <a:t>: 0, </a:t>
            </a:r>
            <a:r>
              <a:rPr lang="en-US" dirty="0" err="1">
                <a:solidFill>
                  <a:schemeClr val="bg1">
                    <a:lumMod val="65000"/>
                  </a:schemeClr>
                </a:solidFill>
              </a:rPr>
              <a:t>dest</a:t>
            </a:r>
            <a:r>
              <a:rPr lang="en-US" dirty="0">
                <a:solidFill>
                  <a:schemeClr val="bg1">
                    <a:lumMod val="65000"/>
                  </a:schemeClr>
                </a:solidFill>
              </a:rPr>
              <a:t>: 99, </a:t>
            </a:r>
            <a:r>
              <a:rPr lang="en-US" dirty="0"/>
              <a:t>Packet ID: 0xCAFE</a:t>
            </a:r>
            <a:r>
              <a:rPr lang="en-US" dirty="0">
                <a:solidFill>
                  <a:schemeClr val="bg1">
                    <a:lumMod val="65000"/>
                  </a:schemeClr>
                </a:solidFill>
              </a:rPr>
              <a:t>, other headers</a:t>
            </a:r>
          </a:p>
        </p:txBody>
      </p:sp>
      <p:sp>
        <p:nvSpPr>
          <p:cNvPr id="23" name="Rectangle 22"/>
          <p:cNvSpPr/>
          <p:nvPr/>
        </p:nvSpPr>
        <p:spPr>
          <a:xfrm>
            <a:off x="6126480" y="4104142"/>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Packet</a:t>
            </a:r>
          </a:p>
        </p:txBody>
      </p:sp>
      <p:sp>
        <p:nvSpPr>
          <p:cNvPr id="24" name="TextBox 23"/>
          <p:cNvSpPr txBox="1"/>
          <p:nvPr/>
        </p:nvSpPr>
        <p:spPr>
          <a:xfrm>
            <a:off x="8848165" y="2578263"/>
            <a:ext cx="2729753" cy="100796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1950" dirty="0"/>
              <a:t>Link hash: </a:t>
            </a:r>
            <a:r>
              <a:rPr lang="en-US" sz="1950" b="1" dirty="0"/>
              <a:t>1</a:t>
            </a:r>
            <a:r>
              <a:rPr lang="en-US" sz="1950" dirty="0"/>
              <a:t> hop count: </a:t>
            </a:r>
            <a:r>
              <a:rPr lang="en-US" sz="1950" b="1" dirty="0"/>
              <a:t>4</a:t>
            </a:r>
          </a:p>
          <a:p>
            <a:pPr>
              <a:tabLst>
                <a:tab pos="1146175" algn="l"/>
              </a:tabLst>
            </a:pPr>
            <a:r>
              <a:rPr lang="en-US" sz="2000" dirty="0"/>
              <a:t>Congested?: </a:t>
            </a:r>
            <a:r>
              <a:rPr lang="en-US" sz="2000" b="1" dirty="0"/>
              <a:t>Yes</a:t>
            </a:r>
          </a:p>
        </p:txBody>
      </p:sp>
      <p:sp>
        <p:nvSpPr>
          <p:cNvPr id="27" name="TextBox 26"/>
          <p:cNvSpPr txBox="1"/>
          <p:nvPr/>
        </p:nvSpPr>
        <p:spPr>
          <a:xfrm>
            <a:off x="8846820" y="3590988"/>
            <a:ext cx="2729753" cy="2308324"/>
          </a:xfrm>
          <a:prstGeom prst="rect">
            <a:avLst/>
          </a:prstGeom>
          <a:noFill/>
          <a:ln>
            <a:solidFill>
              <a:schemeClr val="tx1"/>
            </a:solidFill>
          </a:ln>
        </p:spPr>
        <p:txBody>
          <a:bodyPr wrap="square" rtlCol="0">
            <a:spAutoFit/>
          </a:bodyPr>
          <a:lstStyle/>
          <a:p>
            <a:r>
              <a:rPr lang="en-US" dirty="0">
                <a:solidFill>
                  <a:schemeClr val="bg1">
                    <a:lumMod val="65000"/>
                  </a:schemeClr>
                </a:solidFill>
              </a:rPr>
              <a:t>Packet data</a:t>
            </a:r>
          </a:p>
          <a:p>
            <a:endParaRPr lang="en-US" dirty="0"/>
          </a:p>
          <a:p>
            <a:endParaRPr lang="en-US" dirty="0"/>
          </a:p>
          <a:p>
            <a:endParaRPr lang="en-US" dirty="0"/>
          </a:p>
          <a:p>
            <a:endParaRPr lang="en-US" dirty="0"/>
          </a:p>
          <a:p>
            <a:endParaRPr lang="en-US" dirty="0"/>
          </a:p>
          <a:p>
            <a:endParaRPr lang="en-US" dirty="0"/>
          </a:p>
          <a:p>
            <a:endParaRPr lang="en-US" b="1" dirty="0"/>
          </a:p>
        </p:txBody>
      </p:sp>
      <p:sp>
        <p:nvSpPr>
          <p:cNvPr id="28" name="Slide Number Placeholder 27"/>
          <p:cNvSpPr>
            <a:spLocks noGrp="1"/>
          </p:cNvSpPr>
          <p:nvPr>
            <p:ph type="sldNum" sz="quarter" idx="12"/>
          </p:nvPr>
        </p:nvSpPr>
        <p:spPr/>
        <p:txBody>
          <a:bodyPr/>
          <a:lstStyle/>
          <a:p>
            <a:fld id="{48EDC76C-B8A0-4D19-9947-EF58C98EE738}" type="slidenum">
              <a:rPr lang="en-US" smtClean="0"/>
              <a:t>31</a:t>
            </a:fld>
            <a:endParaRPr lang="en-US"/>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9" name="TextBox 8"/>
          <p:cNvSpPr txBox="1"/>
          <p:nvPr/>
        </p:nvSpPr>
        <p:spPr>
          <a:xfrm>
            <a:off x="6053827" y="2578263"/>
            <a:ext cx="2034916" cy="369332"/>
          </a:xfrm>
          <a:prstGeom prst="rect">
            <a:avLst/>
          </a:prstGeom>
          <a:noFill/>
        </p:spPr>
        <p:txBody>
          <a:bodyPr wrap="none" rtlCol="0">
            <a:spAutoFit/>
          </a:bodyPr>
          <a:lstStyle/>
          <a:p>
            <a:r>
              <a:rPr lang="en-US" dirty="0"/>
              <a:t>Hash not computed</a:t>
            </a:r>
          </a:p>
        </p:txBody>
      </p:sp>
    </p:spTree>
    <p:extLst>
      <p:ext uri="{BB962C8B-B14F-4D97-AF65-F5344CB8AC3E}">
        <p14:creationId xmlns:p14="http://schemas.microsoft.com/office/powerpoint/2010/main" val="2543972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48165" y="1933517"/>
            <a:ext cx="2729753" cy="39752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15720" y="1645469"/>
            <a:ext cx="794641" cy="369332"/>
          </a:xfrm>
          <a:prstGeom prst="rect">
            <a:avLst/>
          </a:prstGeom>
          <a:noFill/>
        </p:spPr>
        <p:txBody>
          <a:bodyPr wrap="none" rtlCol="0">
            <a:spAutoFit/>
          </a:bodyPr>
          <a:lstStyle/>
          <a:p>
            <a:r>
              <a:rPr lang="en-US" dirty="0"/>
              <a:t>Packet</a:t>
            </a:r>
          </a:p>
        </p:txBody>
      </p:sp>
      <p:sp>
        <p:nvSpPr>
          <p:cNvPr id="21" name="TextBox 20"/>
          <p:cNvSpPr txBox="1"/>
          <p:nvPr/>
        </p:nvSpPr>
        <p:spPr>
          <a:xfrm>
            <a:off x="8848165" y="1933515"/>
            <a:ext cx="2729753" cy="646331"/>
          </a:xfrm>
          <a:prstGeom prst="rect">
            <a:avLst/>
          </a:prstGeom>
          <a:noFill/>
          <a:ln>
            <a:solidFill>
              <a:schemeClr val="tx1"/>
            </a:solidFill>
          </a:ln>
        </p:spPr>
        <p:txBody>
          <a:bodyPr wrap="square" rtlCol="0">
            <a:spAutoFit/>
          </a:bodyPr>
          <a:lstStyle/>
          <a:p>
            <a:r>
              <a:rPr lang="en-US" dirty="0" err="1">
                <a:solidFill>
                  <a:schemeClr val="bg1">
                    <a:lumMod val="65000"/>
                  </a:schemeClr>
                </a:solidFill>
              </a:rPr>
              <a:t>Src</a:t>
            </a:r>
            <a:r>
              <a:rPr lang="en-US" dirty="0">
                <a:solidFill>
                  <a:schemeClr val="bg1">
                    <a:lumMod val="65000"/>
                  </a:schemeClr>
                </a:solidFill>
              </a:rPr>
              <a:t>: 0, </a:t>
            </a:r>
            <a:r>
              <a:rPr lang="en-US" dirty="0" err="1">
                <a:solidFill>
                  <a:schemeClr val="bg1">
                    <a:lumMod val="65000"/>
                  </a:schemeClr>
                </a:solidFill>
              </a:rPr>
              <a:t>dest</a:t>
            </a:r>
            <a:r>
              <a:rPr lang="en-US" dirty="0">
                <a:solidFill>
                  <a:schemeClr val="bg1">
                    <a:lumMod val="65000"/>
                  </a:schemeClr>
                </a:solidFill>
              </a:rPr>
              <a:t>: 99, </a:t>
            </a:r>
            <a:r>
              <a:rPr lang="en-US" dirty="0"/>
              <a:t>Packet ID: 0xCAFE</a:t>
            </a:r>
            <a:r>
              <a:rPr lang="en-US" dirty="0">
                <a:solidFill>
                  <a:schemeClr val="bg1">
                    <a:lumMod val="65000"/>
                  </a:schemeClr>
                </a:solidFill>
              </a:rPr>
              <a:t>, other headers</a:t>
            </a:r>
          </a:p>
        </p:txBody>
      </p:sp>
      <p:sp>
        <p:nvSpPr>
          <p:cNvPr id="23" name="Rectangle 22"/>
          <p:cNvSpPr/>
          <p:nvPr/>
        </p:nvSpPr>
        <p:spPr>
          <a:xfrm>
            <a:off x="6764821" y="4952763"/>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Packet</a:t>
            </a:r>
          </a:p>
        </p:txBody>
      </p:sp>
      <p:sp>
        <p:nvSpPr>
          <p:cNvPr id="24" name="TextBox 23"/>
          <p:cNvSpPr txBox="1"/>
          <p:nvPr/>
        </p:nvSpPr>
        <p:spPr>
          <a:xfrm>
            <a:off x="8848165" y="2578263"/>
            <a:ext cx="2729753" cy="100796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1950" dirty="0"/>
              <a:t>Link hash: </a:t>
            </a:r>
            <a:r>
              <a:rPr lang="en-US" sz="1950" b="1" dirty="0"/>
              <a:t>1</a:t>
            </a:r>
            <a:r>
              <a:rPr lang="en-US" sz="1950" dirty="0"/>
              <a:t> hop count: </a:t>
            </a:r>
            <a:r>
              <a:rPr lang="en-US" sz="1950" b="1" dirty="0"/>
              <a:t>4</a:t>
            </a:r>
          </a:p>
          <a:p>
            <a:pPr>
              <a:tabLst>
                <a:tab pos="1146175" algn="l"/>
              </a:tabLst>
            </a:pPr>
            <a:r>
              <a:rPr lang="en-US" sz="2000" dirty="0"/>
              <a:t>Congested?: </a:t>
            </a:r>
            <a:r>
              <a:rPr lang="en-US" sz="2000" b="1" dirty="0"/>
              <a:t>Yes</a:t>
            </a:r>
          </a:p>
        </p:txBody>
      </p:sp>
      <p:sp>
        <p:nvSpPr>
          <p:cNvPr id="27" name="TextBox 26"/>
          <p:cNvSpPr txBox="1"/>
          <p:nvPr/>
        </p:nvSpPr>
        <p:spPr>
          <a:xfrm>
            <a:off x="8846820" y="3590988"/>
            <a:ext cx="2729753" cy="2308324"/>
          </a:xfrm>
          <a:prstGeom prst="rect">
            <a:avLst/>
          </a:prstGeom>
          <a:solidFill>
            <a:srgbClr val="E0EDEC"/>
          </a:solidFill>
          <a:ln>
            <a:solidFill>
              <a:schemeClr val="tx1"/>
            </a:solidFill>
          </a:ln>
        </p:spPr>
        <p:txBody>
          <a:bodyPr wrap="square" rtlCol="0">
            <a:spAutoFit/>
          </a:bodyPr>
          <a:lstStyle/>
          <a:p>
            <a:r>
              <a:rPr lang="en-US" dirty="0">
                <a:solidFill>
                  <a:schemeClr val="bg1">
                    <a:lumMod val="65000"/>
                  </a:schemeClr>
                </a:solidFill>
              </a:rPr>
              <a:t>Packet data</a:t>
            </a:r>
          </a:p>
          <a:p>
            <a:endParaRPr lang="en-US" dirty="0"/>
          </a:p>
          <a:p>
            <a:endParaRPr lang="en-US" dirty="0"/>
          </a:p>
          <a:p>
            <a:endParaRPr lang="en-US" dirty="0"/>
          </a:p>
          <a:p>
            <a:endParaRPr lang="en-US" dirty="0"/>
          </a:p>
          <a:p>
            <a:endParaRPr lang="en-US" dirty="0"/>
          </a:p>
          <a:p>
            <a:endParaRPr lang="en-US" dirty="0"/>
          </a:p>
          <a:p>
            <a:endParaRPr lang="en-US" b="1" dirty="0"/>
          </a:p>
        </p:txBody>
      </p:sp>
      <p:sp>
        <p:nvSpPr>
          <p:cNvPr id="28" name="Slide Number Placeholder 27"/>
          <p:cNvSpPr>
            <a:spLocks noGrp="1"/>
          </p:cNvSpPr>
          <p:nvPr>
            <p:ph type="sldNum" sz="quarter" idx="12"/>
          </p:nvPr>
        </p:nvSpPr>
        <p:spPr/>
        <p:txBody>
          <a:bodyPr/>
          <a:lstStyle/>
          <a:p>
            <a:fld id="{48EDC76C-B8A0-4D19-9947-EF58C98EE738}" type="slidenum">
              <a:rPr lang="en-US" smtClean="0"/>
              <a:t>32</a:t>
            </a:fld>
            <a:endParaRPr lang="en-US"/>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
        <p:nvSpPr>
          <p:cNvPr id="9" name="TextBox 8"/>
          <p:cNvSpPr txBox="1"/>
          <p:nvPr/>
        </p:nvSpPr>
        <p:spPr>
          <a:xfrm>
            <a:off x="6053827" y="2578263"/>
            <a:ext cx="2034916" cy="369332"/>
          </a:xfrm>
          <a:prstGeom prst="rect">
            <a:avLst/>
          </a:prstGeom>
          <a:noFill/>
        </p:spPr>
        <p:txBody>
          <a:bodyPr wrap="none" rtlCol="0">
            <a:spAutoFit/>
          </a:bodyPr>
          <a:lstStyle/>
          <a:p>
            <a:r>
              <a:rPr lang="en-US" dirty="0"/>
              <a:t>Hash not computed</a:t>
            </a:r>
          </a:p>
        </p:txBody>
      </p:sp>
    </p:spTree>
    <p:extLst>
      <p:ext uri="{BB962C8B-B14F-4D97-AF65-F5344CB8AC3E}">
        <p14:creationId xmlns:p14="http://schemas.microsoft.com/office/powerpoint/2010/main" val="278668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28" name="Slide Number Placeholder 27"/>
          <p:cNvSpPr>
            <a:spLocks noGrp="1"/>
          </p:cNvSpPr>
          <p:nvPr>
            <p:ph type="sldNum" sz="quarter" idx="12"/>
          </p:nvPr>
        </p:nvSpPr>
        <p:spPr/>
        <p:txBody>
          <a:bodyPr/>
          <a:lstStyle/>
          <a:p>
            <a:fld id="{48EDC76C-B8A0-4D19-9947-EF58C98EE738}" type="slidenum">
              <a:rPr lang="en-US" smtClean="0"/>
              <a:t>33</a:t>
            </a:fld>
            <a:endParaRPr lang="en-US"/>
          </a:p>
        </p:txBody>
      </p:sp>
      <p:grpSp>
        <p:nvGrpSpPr>
          <p:cNvPr id="9" name="Group 8"/>
          <p:cNvGrpSpPr/>
          <p:nvPr/>
        </p:nvGrpSpPr>
        <p:grpSpPr>
          <a:xfrm>
            <a:off x="174903" y="1922311"/>
            <a:ext cx="4948774" cy="2414804"/>
            <a:chOff x="1097280" y="2415490"/>
            <a:chExt cx="7077636" cy="3453604"/>
          </a:xfrm>
        </p:grpSpPr>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35847" y="5070931"/>
              <a:ext cx="844200"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Packet</a:t>
              </a:r>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1400"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1400" b="1" dirty="0">
                  <a:solidFill>
                    <a:schemeClr val="tx1"/>
                  </a:solidFill>
                  <a:latin typeface="Castellar" panose="020A0402060406010301" pitchFamily="18" charset="0"/>
                </a:rPr>
                <a:t>!</a:t>
              </a:r>
            </a:p>
          </p:txBody>
        </p:sp>
      </p:grpSp>
      <mc:AlternateContent xmlns:mc="http://schemas.openxmlformats.org/markup-compatibility/2006" xmlns:a14="http://schemas.microsoft.com/office/drawing/2010/main">
        <mc:Choice Requires="a14">
          <p:graphicFrame>
            <p:nvGraphicFramePr>
              <p:cNvPr id="29" name="Content Placeholder 8"/>
              <p:cNvGraphicFramePr>
                <a:graphicFrameLocks/>
              </p:cNvGraphicFramePr>
              <p:nvPr>
                <p:extLst>
                  <p:ext uri="{D42A27DB-BD31-4B8C-83A1-F6EECF244321}">
                    <p14:modId xmlns:p14="http://schemas.microsoft.com/office/powerpoint/2010/main" val="1962803549"/>
                  </p:ext>
                </p:extLst>
              </p:nvPr>
            </p:nvGraphicFramePr>
            <p:xfrm>
              <a:off x="7138719" y="3362673"/>
              <a:ext cx="4349037" cy="2767928"/>
            </p:xfrm>
            <a:graphic>
              <a:graphicData uri="http://schemas.openxmlformats.org/drawingml/2006/table">
                <a:tbl>
                  <a:tblPr>
                    <a:tableStyleId>{5C22544A-7EE6-4342-B048-85BDC9FD1C3A}</a:tableStyleId>
                  </a:tblPr>
                  <a:tblGrid>
                    <a:gridCol w="650824">
                      <a:extLst>
                        <a:ext uri="{9D8B030D-6E8A-4147-A177-3AD203B41FA5}">
                          <a16:colId xmlns:a16="http://schemas.microsoft.com/office/drawing/2014/main" val="20000"/>
                        </a:ext>
                      </a:extLst>
                    </a:gridCol>
                    <a:gridCol w="1217565">
                      <a:extLst>
                        <a:ext uri="{9D8B030D-6E8A-4147-A177-3AD203B41FA5}">
                          <a16:colId xmlns:a16="http://schemas.microsoft.com/office/drawing/2014/main" val="20001"/>
                        </a:ext>
                      </a:extLst>
                    </a:gridCol>
                    <a:gridCol w="1244034">
                      <a:extLst>
                        <a:ext uri="{9D8B030D-6E8A-4147-A177-3AD203B41FA5}">
                          <a16:colId xmlns:a16="http://schemas.microsoft.com/office/drawing/2014/main" val="20002"/>
                        </a:ext>
                      </a:extLst>
                    </a:gridCol>
                    <a:gridCol w="1236614">
                      <a:extLst>
                        <a:ext uri="{9D8B030D-6E8A-4147-A177-3AD203B41FA5}">
                          <a16:colId xmlns:a16="http://schemas.microsoft.com/office/drawing/2014/main" val="20003"/>
                        </a:ext>
                      </a:extLst>
                    </a:gridCol>
                  </a:tblGrid>
                  <a:tr h="741047">
                    <a:tc>
                      <a:txBody>
                        <a:bodyPr/>
                        <a:lstStyle/>
                        <a:p>
                          <a:r>
                            <a:rPr lang="en-US" dirty="0"/>
                            <a:t>Link</a:t>
                          </a:r>
                        </a:p>
                      </a:txBody>
                      <a:tcPr/>
                    </a:tc>
                    <a:tc>
                      <a:txBody>
                        <a:bodyPr/>
                        <a:lstStyle/>
                        <a:p>
                          <a:r>
                            <a:rPr lang="en-US" sz="1600" dirty="0"/>
                            <a:t>Weighted Traffic Count</a:t>
                          </a:r>
                        </a:p>
                      </a:txBody>
                      <a:tcPr/>
                    </a:tc>
                    <a:tc>
                      <a:txBody>
                        <a:bodyPr/>
                        <a:lstStyle/>
                        <a:p>
                          <a:r>
                            <a:rPr lang="en-US" sz="1600" dirty="0"/>
                            <a:t>Weighted Congested</a:t>
                          </a:r>
                          <a:r>
                            <a:rPr lang="en-US" sz="1600" baseline="0" dirty="0"/>
                            <a:t> Count</a:t>
                          </a:r>
                          <a:endParaRPr lang="en-US" sz="1600" dirty="0"/>
                        </a:p>
                      </a:txBody>
                      <a:tcPr/>
                    </a:tc>
                    <a:tc>
                      <a:txBody>
                        <a:bodyPr/>
                        <a:lstStyle/>
                        <a:p>
                          <a:r>
                            <a:rPr lang="en-US" sz="1600" dirty="0"/>
                            <a:t>Congested fraction</a:t>
                          </a:r>
                        </a:p>
                      </a:txBody>
                      <a:tcPr/>
                    </a:tc>
                    <a:extLst>
                      <a:ext uri="{0D108BD9-81ED-4DB2-BD59-A6C34878D82A}">
                        <a16:rowId xmlns:a16="http://schemas.microsoft.com/office/drawing/2014/main" val="10000"/>
                      </a:ext>
                    </a:extLst>
                  </a:tr>
                  <a:tr h="48624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−4</m:t>
                                </m:r>
                              </m:oMath>
                            </m:oMathPara>
                          </a14:m>
                          <a:endParaRPr lang="en-US" b="0" dirty="0"/>
                        </a:p>
                      </a:txBody>
                      <a:tcPr/>
                    </a:tc>
                    <a:tc>
                      <a:txBody>
                        <a:bodyPr/>
                        <a:lstStyle/>
                        <a:p>
                          <a:pPr algn="l"/>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−4</m:t>
                                </m:r>
                              </m:oMath>
                            </m:oMathPara>
                          </a14:m>
                          <a:endParaRPr lang="en-US" dirty="0"/>
                        </a:p>
                      </a:txBody>
                      <a:tcPr/>
                    </a:tc>
                    <a:tc>
                      <a:txBody>
                        <a:bodyPr/>
                        <a:lstStyle/>
                        <a:p>
                          <a:endParaRPr lang="en-US" dirty="0"/>
                        </a:p>
                      </a:txBody>
                      <a:tcPr/>
                    </a:tc>
                    <a:extLst>
                      <a:ext uri="{0D108BD9-81ED-4DB2-BD59-A6C34878D82A}">
                        <a16:rowId xmlns:a16="http://schemas.microsoft.com/office/drawing/2014/main" val="1888481530"/>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+4</m:t>
                                </m:r>
                              </m:oMath>
                            </m:oMathPara>
                          </a14:m>
                          <a:endParaRPr lang="en-US" b="0" dirty="0"/>
                        </a:p>
                      </a:txBody>
                      <a:tcPr/>
                    </a:tc>
                    <a:tc>
                      <a:txBody>
                        <a:bodyPr/>
                        <a:lstStyle/>
                        <a:p>
                          <a:pPr algn="l"/>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+4</m:t>
                                </m:r>
                              </m:oMath>
                            </m:oMathPara>
                          </a14:m>
                          <a:endParaRPr lang="en-US" dirty="0"/>
                        </a:p>
                      </a:txBody>
                      <a:tcPr/>
                    </a:tc>
                    <a:tc>
                      <a:txBody>
                        <a:bodyPr/>
                        <a:lstStyle/>
                        <a:p>
                          <a:endParaRPr lang="en-US" dirty="0"/>
                        </a:p>
                      </a:txBody>
                      <a:tcPr/>
                    </a:tc>
                    <a:extLst>
                      <a:ext uri="{0D108BD9-81ED-4DB2-BD59-A6C34878D82A}">
                        <a16:rowId xmlns:a16="http://schemas.microsoft.com/office/drawing/2014/main" val="10001"/>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+4</m:t>
                                </m:r>
                              </m:oMath>
                            </m:oMathPara>
                          </a14:m>
                          <a:endParaRPr lang="en-US" b="0" dirty="0"/>
                        </a:p>
                      </a:txBody>
                      <a:tcPr/>
                    </a:tc>
                    <a:tc>
                      <a:txBody>
                        <a:bodyPr/>
                        <a:lstStyle/>
                        <a:p>
                          <a:pPr algn="l"/>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+4</m:t>
                                </m:r>
                              </m:oMath>
                            </m:oMathPara>
                          </a14:m>
                          <a:endParaRPr lang="en-US" dirty="0"/>
                        </a:p>
                      </a:txBody>
                      <a:tcPr/>
                    </a:tc>
                    <a:tc>
                      <a:txBody>
                        <a:bodyPr/>
                        <a:lstStyle/>
                        <a:p>
                          <a:endParaRPr lang="en-US" dirty="0"/>
                        </a:p>
                      </a:txBody>
                      <a:tcPr/>
                    </a:tc>
                    <a:extLst>
                      <a:ext uri="{0D108BD9-81ED-4DB2-BD59-A6C34878D82A}">
                        <a16:rowId xmlns:a16="http://schemas.microsoft.com/office/drawing/2014/main" val="10002"/>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−4</m:t>
                                </m:r>
                              </m:oMath>
                            </m:oMathPara>
                          </a14:m>
                          <a:endParaRPr lang="en-US" b="0" dirty="0"/>
                        </a:p>
                      </a:txBody>
                      <a:tcPr/>
                    </a:tc>
                    <a:tc>
                      <a:txBody>
                        <a:bodyPr/>
                        <a:lstStyle/>
                        <a:p>
                          <a:pPr algn="l"/>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−4</m:t>
                                </m:r>
                              </m:oMath>
                            </m:oMathPara>
                          </a14:m>
                          <a:endParaRPr lang="en-US" b="0" dirty="0"/>
                        </a:p>
                      </a:txBody>
                      <a:tcPr/>
                    </a:tc>
                    <a:tc>
                      <a:txBody>
                        <a:bodyPr/>
                        <a:lstStyle/>
                        <a:p>
                          <a:endParaRPr lang="en-US" b="0" dirty="0"/>
                        </a:p>
                      </a:txBody>
                      <a:tcPr/>
                    </a:tc>
                    <a:extLst>
                      <a:ext uri="{0D108BD9-81ED-4DB2-BD59-A6C34878D82A}">
                        <a16:rowId xmlns:a16="http://schemas.microsoft.com/office/drawing/2014/main" val="10003"/>
                      </a:ext>
                    </a:extLst>
                  </a:tr>
                </a:tbl>
              </a:graphicData>
            </a:graphic>
          </p:graphicFrame>
        </mc:Choice>
        <mc:Fallback xmlns="">
          <p:graphicFrame>
            <p:nvGraphicFramePr>
              <p:cNvPr id="29" name="Content Placeholder 8"/>
              <p:cNvGraphicFramePr>
                <a:graphicFrameLocks/>
              </p:cNvGraphicFramePr>
              <p:nvPr>
                <p:extLst>
                  <p:ext uri="{D42A27DB-BD31-4B8C-83A1-F6EECF244321}">
                    <p14:modId xmlns:p14="http://schemas.microsoft.com/office/powerpoint/2010/main" val="1962803549"/>
                  </p:ext>
                </p:extLst>
              </p:nvPr>
            </p:nvGraphicFramePr>
            <p:xfrm>
              <a:off x="7138719" y="3362673"/>
              <a:ext cx="4349037" cy="2767928"/>
            </p:xfrm>
            <a:graphic>
              <a:graphicData uri="http://schemas.openxmlformats.org/drawingml/2006/table">
                <a:tbl>
                  <a:tblPr>
                    <a:tableStyleId>{5C22544A-7EE6-4342-B048-85BDC9FD1C3A}</a:tableStyleId>
                  </a:tblPr>
                  <a:tblGrid>
                    <a:gridCol w="650824">
                      <a:extLst>
                        <a:ext uri="{9D8B030D-6E8A-4147-A177-3AD203B41FA5}">
                          <a16:colId xmlns="" xmlns:a16="http://schemas.microsoft.com/office/drawing/2014/main" xmlns:a14="http://schemas.microsoft.com/office/drawing/2010/main" val="20000"/>
                        </a:ext>
                      </a:extLst>
                    </a:gridCol>
                    <a:gridCol w="1217565">
                      <a:extLst>
                        <a:ext uri="{9D8B030D-6E8A-4147-A177-3AD203B41FA5}">
                          <a16:colId xmlns="" xmlns:a16="http://schemas.microsoft.com/office/drawing/2014/main" xmlns:a14="http://schemas.microsoft.com/office/drawing/2010/main" val="20001"/>
                        </a:ext>
                      </a:extLst>
                    </a:gridCol>
                    <a:gridCol w="1244034">
                      <a:extLst>
                        <a:ext uri="{9D8B030D-6E8A-4147-A177-3AD203B41FA5}">
                          <a16:colId xmlns="" xmlns:a16="http://schemas.microsoft.com/office/drawing/2014/main" xmlns:a14="http://schemas.microsoft.com/office/drawing/2010/main" val="20002"/>
                        </a:ext>
                      </a:extLst>
                    </a:gridCol>
                    <a:gridCol w="1236614">
                      <a:extLst>
                        <a:ext uri="{9D8B030D-6E8A-4147-A177-3AD203B41FA5}">
                          <a16:colId xmlns="" xmlns:a16="http://schemas.microsoft.com/office/drawing/2014/main" xmlns:a14="http://schemas.microsoft.com/office/drawing/2010/main" val="20003"/>
                        </a:ext>
                      </a:extLst>
                    </a:gridCol>
                  </a:tblGrid>
                  <a:tr h="822960">
                    <a:tc>
                      <a:txBody>
                        <a:bodyPr/>
                        <a:lstStyle/>
                        <a:p>
                          <a:r>
                            <a:rPr lang="en-US" dirty="0"/>
                            <a:t>Link</a:t>
                          </a:r>
                        </a:p>
                      </a:txBody>
                      <a:tcPr/>
                    </a:tc>
                    <a:tc>
                      <a:txBody>
                        <a:bodyPr/>
                        <a:lstStyle/>
                        <a:p>
                          <a:r>
                            <a:rPr lang="en-US" sz="1600" dirty="0"/>
                            <a:t>Weighted Traffic Count</a:t>
                          </a:r>
                        </a:p>
                      </a:txBody>
                      <a:tcPr/>
                    </a:tc>
                    <a:tc>
                      <a:txBody>
                        <a:bodyPr/>
                        <a:lstStyle/>
                        <a:p>
                          <a:r>
                            <a:rPr lang="en-US" sz="1600" dirty="0"/>
                            <a:t>Weighted Congested</a:t>
                          </a:r>
                          <a:r>
                            <a:rPr lang="en-US" sz="1600" baseline="0" dirty="0"/>
                            <a:t> Count</a:t>
                          </a:r>
                          <a:endParaRPr lang="en-US" sz="1600" dirty="0"/>
                        </a:p>
                      </a:txBody>
                      <a:tcPr/>
                    </a:tc>
                    <a:tc>
                      <a:txBody>
                        <a:bodyPr/>
                        <a:lstStyle/>
                        <a:p>
                          <a:r>
                            <a:rPr lang="en-US" sz="1600" dirty="0"/>
                            <a:t>Congested fraction</a:t>
                          </a:r>
                        </a:p>
                      </a:txBody>
                      <a:tcPr/>
                    </a:tc>
                    <a:extLst>
                      <a:ext uri="{0D108BD9-81ED-4DB2-BD59-A6C34878D82A}">
                        <a16:rowId xmlns="" xmlns:a16="http://schemas.microsoft.com/office/drawing/2014/main" xmlns:a14="http://schemas.microsoft.com/office/drawing/2010/main" val="10000"/>
                      </a:ext>
                    </a:extLst>
                  </a:tr>
                  <a:tr h="486242">
                    <a:tc>
                      <a:txBody>
                        <a:bodyPr/>
                        <a:lstStyle/>
                        <a:p>
                          <a:endParaRPr lang="en-US" dirty="0"/>
                        </a:p>
                      </a:txBody>
                      <a:tcPr/>
                    </a:tc>
                    <a:tc>
                      <a:txBody>
                        <a:bodyPr/>
                        <a:lstStyle/>
                        <a:p>
                          <a:endParaRPr lang="en-US"/>
                        </a:p>
                      </a:txBody>
                      <a:tcPr>
                        <a:blipFill rotWithShape="0">
                          <a:blip r:embed="rId3"/>
                          <a:stretch>
                            <a:fillRect l="-54000" t="-175000" r="-204500" b="-302500"/>
                          </a:stretch>
                        </a:blipFill>
                      </a:tcPr>
                    </a:tc>
                    <a:tc>
                      <a:txBody>
                        <a:bodyPr/>
                        <a:lstStyle/>
                        <a:p>
                          <a:endParaRPr lang="en-US"/>
                        </a:p>
                      </a:txBody>
                      <a:tcPr>
                        <a:blipFill rotWithShape="0">
                          <a:blip r:embed="rId3"/>
                          <a:stretch>
                            <a:fillRect l="-150980" t="-175000" r="-100490" b="-302500"/>
                          </a:stretch>
                        </a:blipFill>
                      </a:tcPr>
                    </a:tc>
                    <a:tc>
                      <a:txBody>
                        <a:bodyPr/>
                        <a:lstStyle/>
                        <a:p>
                          <a:endParaRPr lang="en-US" dirty="0"/>
                        </a:p>
                      </a:txBody>
                      <a:tcPr/>
                    </a:tc>
                    <a:extLst>
                      <a:ext uri="{0D108BD9-81ED-4DB2-BD59-A6C34878D82A}">
                        <a16:rowId xmlns="" xmlns:a16="http://schemas.microsoft.com/office/drawing/2014/main" xmlns:a14="http://schemas.microsoft.com/office/drawing/2010/main" val="1888481530"/>
                      </a:ext>
                    </a:extLst>
                  </a:tr>
                  <a:tr h="486242">
                    <a:tc>
                      <a:txBody>
                        <a:bodyPr/>
                        <a:lstStyle/>
                        <a:p>
                          <a:endParaRPr lang="en-US" dirty="0"/>
                        </a:p>
                      </a:txBody>
                      <a:tcPr/>
                    </a:tc>
                    <a:tc>
                      <a:txBody>
                        <a:bodyPr/>
                        <a:lstStyle/>
                        <a:p>
                          <a:endParaRPr lang="en-US"/>
                        </a:p>
                      </a:txBody>
                      <a:tcPr>
                        <a:blipFill rotWithShape="0">
                          <a:blip r:embed="rId3"/>
                          <a:stretch>
                            <a:fillRect l="-54000" t="-275000" r="-204500" b="-202500"/>
                          </a:stretch>
                        </a:blipFill>
                      </a:tcPr>
                    </a:tc>
                    <a:tc>
                      <a:txBody>
                        <a:bodyPr/>
                        <a:lstStyle/>
                        <a:p>
                          <a:endParaRPr lang="en-US"/>
                        </a:p>
                      </a:txBody>
                      <a:tcPr>
                        <a:blipFill rotWithShape="0">
                          <a:blip r:embed="rId3"/>
                          <a:stretch>
                            <a:fillRect l="-150980" t="-275000" r="-100490" b="-202500"/>
                          </a:stretch>
                        </a:blipFill>
                      </a:tcPr>
                    </a:tc>
                    <a:tc>
                      <a:txBody>
                        <a:bodyPr/>
                        <a:lstStyle/>
                        <a:p>
                          <a:endParaRPr lang="en-US" dirty="0"/>
                        </a:p>
                      </a:txBody>
                      <a:tcPr/>
                    </a:tc>
                    <a:extLst>
                      <a:ext uri="{0D108BD9-81ED-4DB2-BD59-A6C34878D82A}">
                        <a16:rowId xmlns="" xmlns:a16="http://schemas.microsoft.com/office/drawing/2014/main" xmlns:a14="http://schemas.microsoft.com/office/drawing/2010/main" val="10001"/>
                      </a:ext>
                    </a:extLst>
                  </a:tr>
                  <a:tr h="486242">
                    <a:tc>
                      <a:txBody>
                        <a:bodyPr/>
                        <a:lstStyle/>
                        <a:p>
                          <a:endParaRPr lang="en-US" dirty="0"/>
                        </a:p>
                      </a:txBody>
                      <a:tcPr/>
                    </a:tc>
                    <a:tc>
                      <a:txBody>
                        <a:bodyPr/>
                        <a:lstStyle/>
                        <a:p>
                          <a:endParaRPr lang="en-US"/>
                        </a:p>
                      </a:txBody>
                      <a:tcPr>
                        <a:blipFill rotWithShape="0">
                          <a:blip r:embed="rId3"/>
                          <a:stretch>
                            <a:fillRect l="-54000" t="-375000" r="-204500" b="-102500"/>
                          </a:stretch>
                        </a:blipFill>
                      </a:tcPr>
                    </a:tc>
                    <a:tc>
                      <a:txBody>
                        <a:bodyPr/>
                        <a:lstStyle/>
                        <a:p>
                          <a:endParaRPr lang="en-US"/>
                        </a:p>
                      </a:txBody>
                      <a:tcPr>
                        <a:blipFill rotWithShape="0">
                          <a:blip r:embed="rId3"/>
                          <a:stretch>
                            <a:fillRect l="-150980" t="-375000" r="-100490" b="-102500"/>
                          </a:stretch>
                        </a:blipFill>
                      </a:tcPr>
                    </a:tc>
                    <a:tc>
                      <a:txBody>
                        <a:bodyPr/>
                        <a:lstStyle/>
                        <a:p>
                          <a:endParaRPr lang="en-US" dirty="0"/>
                        </a:p>
                      </a:txBody>
                      <a:tcPr/>
                    </a:tc>
                    <a:extLst>
                      <a:ext uri="{0D108BD9-81ED-4DB2-BD59-A6C34878D82A}">
                        <a16:rowId xmlns="" xmlns:a16="http://schemas.microsoft.com/office/drawing/2014/main" xmlns:a14="http://schemas.microsoft.com/office/drawing/2010/main" val="10002"/>
                      </a:ext>
                    </a:extLst>
                  </a:tr>
                  <a:tr h="486242">
                    <a:tc>
                      <a:txBody>
                        <a:bodyPr/>
                        <a:lstStyle/>
                        <a:p>
                          <a:endParaRPr lang="en-US" dirty="0"/>
                        </a:p>
                      </a:txBody>
                      <a:tcPr/>
                    </a:tc>
                    <a:tc>
                      <a:txBody>
                        <a:bodyPr/>
                        <a:lstStyle/>
                        <a:p>
                          <a:endParaRPr lang="en-US"/>
                        </a:p>
                      </a:txBody>
                      <a:tcPr>
                        <a:blipFill rotWithShape="0">
                          <a:blip r:embed="rId3"/>
                          <a:stretch>
                            <a:fillRect l="-54000" t="-475000" r="-204500" b="-2500"/>
                          </a:stretch>
                        </a:blipFill>
                      </a:tcPr>
                    </a:tc>
                    <a:tc>
                      <a:txBody>
                        <a:bodyPr/>
                        <a:lstStyle/>
                        <a:p>
                          <a:endParaRPr lang="en-US"/>
                        </a:p>
                      </a:txBody>
                      <a:tcPr>
                        <a:blipFill rotWithShape="0">
                          <a:blip r:embed="rId3"/>
                          <a:stretch>
                            <a:fillRect l="-150980" t="-475000" r="-100490" b="-2500"/>
                          </a:stretch>
                        </a:blipFill>
                      </a:tcPr>
                    </a:tc>
                    <a:tc>
                      <a:txBody>
                        <a:bodyPr/>
                        <a:lstStyle/>
                        <a:p>
                          <a:endParaRPr lang="en-US" b="0" dirty="0"/>
                        </a:p>
                      </a:txBody>
                      <a:tcPr/>
                    </a:tc>
                    <a:extLst>
                      <a:ext uri="{0D108BD9-81ED-4DB2-BD59-A6C34878D82A}">
                        <a16:rowId xmlns="" xmlns:a16="http://schemas.microsoft.com/office/drawing/2014/main" xmlns:a14="http://schemas.microsoft.com/office/drawing/2010/main" val="10003"/>
                      </a:ext>
                    </a:extLst>
                  </a:tr>
                </a:tbl>
              </a:graphicData>
            </a:graphic>
          </p:graphicFrame>
        </mc:Fallback>
      </mc:AlternateContent>
      <p:sp>
        <p:nvSpPr>
          <p:cNvPr id="30" name="TextBox 29"/>
          <p:cNvSpPr txBox="1"/>
          <p:nvPr/>
        </p:nvSpPr>
        <p:spPr>
          <a:xfrm>
            <a:off x="7507332" y="3041341"/>
            <a:ext cx="3453702" cy="369332"/>
          </a:xfrm>
          <a:prstGeom prst="rect">
            <a:avLst/>
          </a:prstGeom>
          <a:noFill/>
        </p:spPr>
        <p:txBody>
          <a:bodyPr wrap="none" rtlCol="0">
            <a:spAutoFit/>
          </a:bodyPr>
          <a:lstStyle/>
          <a:p>
            <a:r>
              <a:rPr lang="en-US" dirty="0"/>
              <a:t>Table stored on Compute Node 99:</a:t>
            </a:r>
          </a:p>
        </p:txBody>
      </p:sp>
      <p:sp>
        <p:nvSpPr>
          <p:cNvPr id="31" name="Rectangle 30"/>
          <p:cNvSpPr/>
          <p:nvPr/>
        </p:nvSpPr>
        <p:spPr>
          <a:xfrm>
            <a:off x="7210816" y="5266226"/>
            <a:ext cx="537235" cy="2841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210194" y="4729719"/>
            <a:ext cx="537235" cy="2841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95529" y="5719273"/>
            <a:ext cx="537235" cy="2841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AFE5F17-B413-4AC7-AB16-B166EF371676}"/>
              </a:ext>
            </a:extLst>
          </p:cNvPr>
          <p:cNvSpPr/>
          <p:nvPr/>
        </p:nvSpPr>
        <p:spPr>
          <a:xfrm>
            <a:off x="7195529" y="4308557"/>
            <a:ext cx="537235" cy="28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722296" y="1277563"/>
            <a:ext cx="2729753" cy="646331"/>
          </a:xfrm>
          <a:prstGeom prst="rect">
            <a:avLst/>
          </a:prstGeom>
          <a:solidFill>
            <a:srgbClr val="E0EDEC"/>
          </a:solidFill>
          <a:ln>
            <a:solidFill>
              <a:schemeClr val="tx1"/>
            </a:solidFill>
          </a:ln>
        </p:spPr>
        <p:txBody>
          <a:bodyPr wrap="square" rtlCol="0">
            <a:spAutoFit/>
          </a:bodyPr>
          <a:lstStyle/>
          <a:p>
            <a:r>
              <a:rPr lang="en-US" dirty="0" err="1">
                <a:solidFill>
                  <a:schemeClr val="bg1">
                    <a:lumMod val="65000"/>
                  </a:schemeClr>
                </a:solidFill>
              </a:rPr>
              <a:t>Src</a:t>
            </a:r>
            <a:r>
              <a:rPr lang="en-US" dirty="0">
                <a:solidFill>
                  <a:schemeClr val="bg1">
                    <a:lumMod val="65000"/>
                  </a:schemeClr>
                </a:solidFill>
              </a:rPr>
              <a:t>: 0, </a:t>
            </a:r>
            <a:r>
              <a:rPr lang="en-US" dirty="0" err="1">
                <a:solidFill>
                  <a:schemeClr val="bg1">
                    <a:lumMod val="65000"/>
                  </a:schemeClr>
                </a:solidFill>
              </a:rPr>
              <a:t>dest</a:t>
            </a:r>
            <a:r>
              <a:rPr lang="en-US" dirty="0">
                <a:solidFill>
                  <a:schemeClr val="bg1">
                    <a:lumMod val="65000"/>
                  </a:schemeClr>
                </a:solidFill>
              </a:rPr>
              <a:t>: 99, </a:t>
            </a:r>
            <a:r>
              <a:rPr lang="en-US" dirty="0"/>
              <a:t>Packet ID: 0xCAFE</a:t>
            </a:r>
            <a:r>
              <a:rPr lang="en-US" dirty="0">
                <a:solidFill>
                  <a:schemeClr val="bg1">
                    <a:lumMod val="65000"/>
                  </a:schemeClr>
                </a:solidFill>
              </a:rPr>
              <a:t>, other headers</a:t>
            </a:r>
          </a:p>
        </p:txBody>
      </p:sp>
      <p:sp>
        <p:nvSpPr>
          <p:cNvPr id="38" name="TextBox 37"/>
          <p:cNvSpPr txBox="1"/>
          <p:nvPr/>
        </p:nvSpPr>
        <p:spPr>
          <a:xfrm>
            <a:off x="8722296" y="1922311"/>
            <a:ext cx="2729753" cy="100796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Traffic Reservoir</a:t>
            </a:r>
          </a:p>
          <a:p>
            <a:pPr>
              <a:tabLst>
                <a:tab pos="1146175" algn="l"/>
              </a:tabLst>
            </a:pPr>
            <a:r>
              <a:rPr lang="en-US" sz="1950" dirty="0"/>
              <a:t>Link hash: </a:t>
            </a:r>
            <a:r>
              <a:rPr lang="en-US" sz="1950" b="1" dirty="0"/>
              <a:t>1</a:t>
            </a:r>
            <a:r>
              <a:rPr lang="en-US" sz="1950" dirty="0"/>
              <a:t> hop count: </a:t>
            </a:r>
            <a:r>
              <a:rPr lang="en-US" sz="1950" b="1" dirty="0"/>
              <a:t>4</a:t>
            </a:r>
          </a:p>
          <a:p>
            <a:pPr>
              <a:tabLst>
                <a:tab pos="1146175" algn="l"/>
              </a:tabLst>
            </a:pPr>
            <a:r>
              <a:rPr lang="en-US" sz="2000" dirty="0"/>
              <a:t>Congested?: </a:t>
            </a:r>
            <a:r>
              <a:rPr lang="en-US" sz="2000" b="1" dirty="0"/>
              <a:t>Yes</a:t>
            </a:r>
          </a:p>
        </p:txBody>
      </p:sp>
      <p:grpSp>
        <p:nvGrpSpPr>
          <p:cNvPr id="39" name="Group 38"/>
          <p:cNvGrpSpPr/>
          <p:nvPr/>
        </p:nvGrpSpPr>
        <p:grpSpPr>
          <a:xfrm>
            <a:off x="4611489" y="5217566"/>
            <a:ext cx="2527230" cy="369332"/>
            <a:chOff x="2708647" y="5284798"/>
            <a:chExt cx="2527230" cy="369332"/>
          </a:xfrm>
        </p:grpSpPr>
        <mc:AlternateContent xmlns:mc="http://schemas.openxmlformats.org/markup-compatibility/2006" xmlns:a14="http://schemas.microsoft.com/office/drawing/2010/main">
          <mc:Choice Requires="a14">
            <p:sp>
              <p:nvSpPr>
                <p:cNvPr id="40" name="TextBox 39"/>
                <p:cNvSpPr txBox="1"/>
                <p:nvPr/>
              </p:nvSpPr>
              <p:spPr>
                <a:xfrm>
                  <a:off x="2708647" y="5284798"/>
                  <a:ext cx="25272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0" smtClean="0">
                                <a:latin typeface="Cambria Math" panose="02040503050406030204" pitchFamily="18" charset="0"/>
                              </a:rPr>
                              <m:t>0</m:t>
                            </m:r>
                            <m:r>
                              <m:rPr>
                                <m:sty m:val="p"/>
                              </m:rPr>
                              <a:rPr lang="en-US" b="0" i="0" smtClean="0">
                                <a:latin typeface="Cambria Math" panose="02040503050406030204" pitchFamily="18" charset="0"/>
                              </a:rPr>
                              <m:t>xCAFE</m:t>
                            </m:r>
                            <m:r>
                              <a:rPr lang="en-US" b="0" i="1" smtClean="0">
                                <a:latin typeface="Cambria Math" panose="02040503050406030204" pitchFamily="18" charset="0"/>
                              </a:rPr>
                              <m:t>,              </m:t>
                            </m:r>
                          </m:e>
                        </m:d>
                        <m:r>
                          <a:rPr lang="en-US" b="0" i="1" smtClean="0">
                            <a:latin typeface="Cambria Math" panose="02040503050406030204" pitchFamily="18" charset="0"/>
                          </a:rPr>
                          <m:t>=1</m:t>
                        </m:r>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2708647" y="5284798"/>
                  <a:ext cx="2527230" cy="369332"/>
                </a:xfrm>
                <a:prstGeom prst="rect">
                  <a:avLst/>
                </a:prstGeom>
                <a:blipFill rotWithShape="0">
                  <a:blip r:embed="rId4"/>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64D5B3CD-F693-4467-86F9-904248D33DBB}"/>
                </a:ext>
              </a:extLst>
            </p:cNvPr>
            <p:cNvSpPr/>
            <p:nvPr/>
          </p:nvSpPr>
          <p:spPr>
            <a:xfrm>
              <a:off x="3993684" y="5341517"/>
              <a:ext cx="537077" cy="255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611489" y="4269334"/>
            <a:ext cx="2527230" cy="369332"/>
            <a:chOff x="2708647" y="5284798"/>
            <a:chExt cx="2527230" cy="369332"/>
          </a:xfrm>
        </p:grpSpPr>
        <mc:AlternateContent xmlns:mc="http://schemas.openxmlformats.org/markup-compatibility/2006" xmlns:a14="http://schemas.microsoft.com/office/drawing/2010/main">
          <mc:Choice Requires="a14">
            <p:sp>
              <p:nvSpPr>
                <p:cNvPr id="43" name="TextBox 42"/>
                <p:cNvSpPr txBox="1"/>
                <p:nvPr/>
              </p:nvSpPr>
              <p:spPr>
                <a:xfrm>
                  <a:off x="2708647" y="5284798"/>
                  <a:ext cx="25272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0" smtClean="0">
                                <a:latin typeface="Cambria Math" panose="02040503050406030204" pitchFamily="18" charset="0"/>
                              </a:rPr>
                              <m:t>0</m:t>
                            </m:r>
                            <m:r>
                              <m:rPr>
                                <m:sty m:val="p"/>
                              </m:rPr>
                              <a:rPr lang="en-US" b="0" i="0" smtClean="0">
                                <a:latin typeface="Cambria Math" panose="02040503050406030204" pitchFamily="18" charset="0"/>
                              </a:rPr>
                              <m:t>xCAFE</m:t>
                            </m:r>
                            <m:r>
                              <a:rPr lang="en-US" b="0" i="1" smtClean="0">
                                <a:latin typeface="Cambria Math" panose="02040503050406030204" pitchFamily="18" charset="0"/>
                              </a:rPr>
                              <m:t>,              </m:t>
                            </m:r>
                          </m:e>
                        </m:d>
                        <m:r>
                          <a:rPr lang="en-US" b="0" i="1" smtClean="0">
                            <a:latin typeface="Cambria Math" panose="02040503050406030204" pitchFamily="18" charset="0"/>
                          </a:rPr>
                          <m:t>=0</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2708647" y="5284798"/>
                  <a:ext cx="2527230" cy="369332"/>
                </a:xfrm>
                <a:prstGeom prst="rect">
                  <a:avLst/>
                </a:prstGeom>
                <a:blipFill rotWithShape="0">
                  <a:blip r:embed="rId5"/>
                  <a:stretch>
                    <a:fillRect/>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64D5B3CD-F693-4467-86F9-904248D33DBB}"/>
                </a:ext>
              </a:extLst>
            </p:cNvPr>
            <p:cNvSpPr/>
            <p:nvPr/>
          </p:nvSpPr>
          <p:spPr>
            <a:xfrm>
              <a:off x="3993684" y="5341517"/>
              <a:ext cx="537077" cy="2558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611489" y="4696118"/>
            <a:ext cx="2527230" cy="369332"/>
            <a:chOff x="2708647" y="5284798"/>
            <a:chExt cx="2527230" cy="369332"/>
          </a:xfrm>
        </p:grpSpPr>
        <mc:AlternateContent xmlns:mc="http://schemas.openxmlformats.org/markup-compatibility/2006" xmlns:a14="http://schemas.microsoft.com/office/drawing/2010/main">
          <mc:Choice Requires="a14">
            <p:sp>
              <p:nvSpPr>
                <p:cNvPr id="46" name="TextBox 45"/>
                <p:cNvSpPr txBox="1"/>
                <p:nvPr/>
              </p:nvSpPr>
              <p:spPr>
                <a:xfrm>
                  <a:off x="2708647" y="5284798"/>
                  <a:ext cx="25272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0" smtClean="0">
                                <a:latin typeface="Cambria Math" panose="02040503050406030204" pitchFamily="18" charset="0"/>
                              </a:rPr>
                              <m:t>0</m:t>
                            </m:r>
                            <m:r>
                              <m:rPr>
                                <m:sty m:val="p"/>
                              </m:rPr>
                              <a:rPr lang="en-US" b="0" i="0" smtClean="0">
                                <a:latin typeface="Cambria Math" panose="02040503050406030204" pitchFamily="18" charset="0"/>
                              </a:rPr>
                              <m:t>xCAFE</m:t>
                            </m:r>
                            <m:r>
                              <a:rPr lang="en-US" b="0" i="1" smtClean="0">
                                <a:latin typeface="Cambria Math" panose="02040503050406030204" pitchFamily="18" charset="0"/>
                              </a:rPr>
                              <m:t>,              </m:t>
                            </m:r>
                          </m:e>
                        </m:d>
                        <m:r>
                          <a:rPr lang="en-US" b="0" i="1" smtClean="0">
                            <a:latin typeface="Cambria Math" panose="02040503050406030204" pitchFamily="18" charset="0"/>
                          </a:rPr>
                          <m:t>=1</m:t>
                        </m:r>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2708647" y="5284798"/>
                  <a:ext cx="2527230" cy="369332"/>
                </a:xfrm>
                <a:prstGeom prst="rect">
                  <a:avLst/>
                </a:prstGeom>
                <a:blipFill rotWithShape="0">
                  <a:blip r:embed="rId6"/>
                  <a:stretch>
                    <a:fillRect/>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64D5B3CD-F693-4467-86F9-904248D33DBB}"/>
                </a:ext>
              </a:extLst>
            </p:cNvPr>
            <p:cNvSpPr/>
            <p:nvPr/>
          </p:nvSpPr>
          <p:spPr>
            <a:xfrm>
              <a:off x="3993684" y="5341517"/>
              <a:ext cx="537077" cy="255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611489" y="5676705"/>
            <a:ext cx="2527230" cy="369332"/>
            <a:chOff x="2708647" y="5284798"/>
            <a:chExt cx="2527230" cy="369332"/>
          </a:xfrm>
        </p:grpSpPr>
        <mc:AlternateContent xmlns:mc="http://schemas.openxmlformats.org/markup-compatibility/2006" xmlns:a14="http://schemas.microsoft.com/office/drawing/2010/main">
          <mc:Choice Requires="a14">
            <p:sp>
              <p:nvSpPr>
                <p:cNvPr id="49" name="TextBox 48"/>
                <p:cNvSpPr txBox="1"/>
                <p:nvPr/>
              </p:nvSpPr>
              <p:spPr>
                <a:xfrm>
                  <a:off x="2708647" y="5284798"/>
                  <a:ext cx="25272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0" smtClean="0">
                                <a:latin typeface="Cambria Math" panose="02040503050406030204" pitchFamily="18" charset="0"/>
                              </a:rPr>
                              <m:t>0</m:t>
                            </m:r>
                            <m:r>
                              <m:rPr>
                                <m:sty m:val="p"/>
                              </m:rPr>
                              <a:rPr lang="en-US" b="0" i="0" smtClean="0">
                                <a:latin typeface="Cambria Math" panose="02040503050406030204" pitchFamily="18" charset="0"/>
                              </a:rPr>
                              <m:t>xCAFE</m:t>
                            </m:r>
                            <m:r>
                              <a:rPr lang="en-US" b="0" i="1" smtClean="0">
                                <a:latin typeface="Cambria Math" panose="02040503050406030204" pitchFamily="18" charset="0"/>
                              </a:rPr>
                              <m:t>,              </m:t>
                            </m:r>
                          </m:e>
                        </m:d>
                        <m:r>
                          <a:rPr lang="en-US" b="0" i="1" smtClean="0">
                            <a:latin typeface="Cambria Math" panose="02040503050406030204" pitchFamily="18" charset="0"/>
                          </a:rPr>
                          <m:t>=0</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2708647" y="5284798"/>
                  <a:ext cx="2527230" cy="369332"/>
                </a:xfrm>
                <a:prstGeom prst="rect">
                  <a:avLst/>
                </a:prstGeom>
                <a:blipFill rotWithShape="0">
                  <a:blip r:embed="rId7"/>
                  <a:stretch>
                    <a:fillRect/>
                  </a:stretch>
                </a:blipFill>
              </p:spPr>
              <p:txBody>
                <a:bodyPr/>
                <a:lstStyle/>
                <a:p>
                  <a:r>
                    <a:rPr lang="en-US">
                      <a:noFill/>
                    </a:rPr>
                    <a:t> </a:t>
                  </a:r>
                </a:p>
              </p:txBody>
            </p:sp>
          </mc:Fallback>
        </mc:AlternateContent>
        <p:sp>
          <p:nvSpPr>
            <p:cNvPr id="50" name="Rectangle 49">
              <a:extLst>
                <a:ext uri="{FF2B5EF4-FFF2-40B4-BE49-F238E27FC236}">
                  <a16:creationId xmlns:a16="http://schemas.microsoft.com/office/drawing/2014/main" id="{64D5B3CD-F693-4467-86F9-904248D33DBB}"/>
                </a:ext>
              </a:extLst>
            </p:cNvPr>
            <p:cNvSpPr/>
            <p:nvPr/>
          </p:nvSpPr>
          <p:spPr>
            <a:xfrm>
              <a:off x="3993684" y="5341517"/>
              <a:ext cx="537077" cy="2558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536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sampling for measuring network traffic and congestion</a:t>
            </a:r>
          </a:p>
        </p:txBody>
      </p:sp>
      <p:sp>
        <p:nvSpPr>
          <p:cNvPr id="3" name="Content Placeholder 2"/>
          <p:cNvSpPr>
            <a:spLocks noGrp="1"/>
          </p:cNvSpPr>
          <p:nvPr>
            <p:ph idx="1"/>
          </p:nvPr>
        </p:nvSpPr>
        <p:spPr/>
        <p:txBody>
          <a:bodyPr/>
          <a:lstStyle/>
          <a:p>
            <a:endParaRPr lang="en-US" dirty="0"/>
          </a:p>
        </p:txBody>
      </p:sp>
      <p:sp>
        <p:nvSpPr>
          <p:cNvPr id="28" name="Slide Number Placeholder 27"/>
          <p:cNvSpPr>
            <a:spLocks noGrp="1"/>
          </p:cNvSpPr>
          <p:nvPr>
            <p:ph type="sldNum" sz="quarter" idx="12"/>
          </p:nvPr>
        </p:nvSpPr>
        <p:spPr/>
        <p:txBody>
          <a:bodyPr/>
          <a:lstStyle/>
          <a:p>
            <a:fld id="{48EDC76C-B8A0-4D19-9947-EF58C98EE738}" type="slidenum">
              <a:rPr lang="en-US" smtClean="0"/>
              <a:t>34</a:t>
            </a:fld>
            <a:endParaRPr lang="en-US"/>
          </a:p>
        </p:txBody>
      </p:sp>
      <p:grpSp>
        <p:nvGrpSpPr>
          <p:cNvPr id="9" name="Group 8"/>
          <p:cNvGrpSpPr/>
          <p:nvPr/>
        </p:nvGrpSpPr>
        <p:grpSpPr>
          <a:xfrm>
            <a:off x="119818" y="2386148"/>
            <a:ext cx="6291492" cy="3069997"/>
            <a:chOff x="1097280" y="2415490"/>
            <a:chExt cx="7077636" cy="3453604"/>
          </a:xfrm>
        </p:grpSpPr>
        <p:sp>
          <p:nvSpPr>
            <p:cNvPr id="4" name="Rectangle 3"/>
            <p:cNvSpPr/>
            <p:nvPr/>
          </p:nvSpPr>
          <p:spPr>
            <a:xfrm>
              <a:off x="1097280" y="5250529"/>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Compute Node 0</a:t>
              </a:r>
            </a:p>
          </p:txBody>
        </p:sp>
        <p:sp>
          <p:nvSpPr>
            <p:cNvPr id="5" name="Rectangle 4"/>
            <p:cNvSpPr/>
            <p:nvPr/>
          </p:nvSpPr>
          <p:spPr>
            <a:xfrm>
              <a:off x="7018468" y="5250528"/>
              <a:ext cx="1156448" cy="618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Compute Node 99</a:t>
              </a:r>
            </a:p>
          </p:txBody>
        </p:sp>
        <p:sp>
          <p:nvSpPr>
            <p:cNvPr id="6" name="Rectangle 5"/>
            <p:cNvSpPr/>
            <p:nvPr/>
          </p:nvSpPr>
          <p:spPr>
            <a:xfrm>
              <a:off x="1976717"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Leaf Switch 1</a:t>
              </a:r>
            </a:p>
          </p:txBody>
        </p:sp>
        <p:sp>
          <p:nvSpPr>
            <p:cNvPr id="7" name="Rectangle 6"/>
            <p:cNvSpPr/>
            <p:nvPr/>
          </p:nvSpPr>
          <p:spPr>
            <a:xfrm>
              <a:off x="5124674" y="3657599"/>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Leaf Switch 3</a:t>
              </a:r>
            </a:p>
          </p:txBody>
        </p:sp>
        <p:sp>
          <p:nvSpPr>
            <p:cNvPr id="8" name="Rectangle 7"/>
            <p:cNvSpPr/>
            <p:nvPr/>
          </p:nvSpPr>
          <p:spPr>
            <a:xfrm>
              <a:off x="3596191" y="2415490"/>
              <a:ext cx="2003612" cy="672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Switch 2</a:t>
              </a:r>
            </a:p>
          </p:txBody>
        </p:sp>
        <p:cxnSp>
          <p:nvCxnSpPr>
            <p:cNvPr id="10" name="Straight Arrow Connector 9"/>
            <p:cNvCxnSpPr/>
            <p:nvPr/>
          </p:nvCxnSpPr>
          <p:spPr>
            <a:xfrm flipV="1">
              <a:off x="1906793" y="4329952"/>
              <a:ext cx="554019" cy="921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34018" y="3087843"/>
              <a:ext cx="658009" cy="5697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24674" y="3087843"/>
              <a:ext cx="432101" cy="5697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2417" y="4329952"/>
              <a:ext cx="593465" cy="920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64891" y="5070931"/>
              <a:ext cx="815155" cy="535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25" name="Isosceles Triangle 24"/>
            <p:cNvSpPr/>
            <p:nvPr/>
          </p:nvSpPr>
          <p:spPr>
            <a:xfrm>
              <a:off x="3126660" y="3087698"/>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b="1" dirty="0">
                  <a:solidFill>
                    <a:schemeClr val="tx1"/>
                  </a:solidFill>
                  <a:latin typeface="Castellar" panose="020A0402060406010301" pitchFamily="18" charset="0"/>
                </a:rPr>
                <a:t>!</a:t>
              </a:r>
            </a:p>
          </p:txBody>
        </p:sp>
        <p:sp>
          <p:nvSpPr>
            <p:cNvPr id="26" name="Isosceles Triangle 25"/>
            <p:cNvSpPr/>
            <p:nvPr/>
          </p:nvSpPr>
          <p:spPr>
            <a:xfrm>
              <a:off x="5412886" y="308609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b="1" dirty="0">
                  <a:solidFill>
                    <a:schemeClr val="tx1"/>
                  </a:solidFill>
                  <a:latin typeface="Castellar" panose="020A0402060406010301" pitchFamily="18" charset="0"/>
                </a:rPr>
                <a:t>!</a:t>
              </a:r>
            </a:p>
          </p:txBody>
        </p:sp>
      </p:grpSp>
      <mc:AlternateContent xmlns:mc="http://schemas.openxmlformats.org/markup-compatibility/2006" xmlns:a14="http://schemas.microsoft.com/office/drawing/2010/main">
        <mc:Choice Requires="a14">
          <p:graphicFrame>
            <p:nvGraphicFramePr>
              <p:cNvPr id="29" name="Content Placeholder 8"/>
              <p:cNvGraphicFramePr>
                <a:graphicFrameLocks/>
              </p:cNvGraphicFramePr>
              <p:nvPr/>
            </p:nvGraphicFramePr>
            <p:xfrm>
              <a:off x="7138719" y="3362673"/>
              <a:ext cx="4349037" cy="2767928"/>
            </p:xfrm>
            <a:graphic>
              <a:graphicData uri="http://schemas.openxmlformats.org/drawingml/2006/table">
                <a:tbl>
                  <a:tblPr>
                    <a:tableStyleId>{5C22544A-7EE6-4342-B048-85BDC9FD1C3A}</a:tableStyleId>
                  </a:tblPr>
                  <a:tblGrid>
                    <a:gridCol w="650824">
                      <a:extLst>
                        <a:ext uri="{9D8B030D-6E8A-4147-A177-3AD203B41FA5}">
                          <a16:colId xmlns:a16="http://schemas.microsoft.com/office/drawing/2014/main" val="20000"/>
                        </a:ext>
                      </a:extLst>
                    </a:gridCol>
                    <a:gridCol w="1217565">
                      <a:extLst>
                        <a:ext uri="{9D8B030D-6E8A-4147-A177-3AD203B41FA5}">
                          <a16:colId xmlns:a16="http://schemas.microsoft.com/office/drawing/2014/main" val="20001"/>
                        </a:ext>
                      </a:extLst>
                    </a:gridCol>
                    <a:gridCol w="1244034">
                      <a:extLst>
                        <a:ext uri="{9D8B030D-6E8A-4147-A177-3AD203B41FA5}">
                          <a16:colId xmlns:a16="http://schemas.microsoft.com/office/drawing/2014/main" val="20002"/>
                        </a:ext>
                      </a:extLst>
                    </a:gridCol>
                    <a:gridCol w="1236614">
                      <a:extLst>
                        <a:ext uri="{9D8B030D-6E8A-4147-A177-3AD203B41FA5}">
                          <a16:colId xmlns:a16="http://schemas.microsoft.com/office/drawing/2014/main" val="20003"/>
                        </a:ext>
                      </a:extLst>
                    </a:gridCol>
                  </a:tblGrid>
                  <a:tr h="741047">
                    <a:tc>
                      <a:txBody>
                        <a:bodyPr/>
                        <a:lstStyle/>
                        <a:p>
                          <a:r>
                            <a:rPr lang="en-US" dirty="0"/>
                            <a:t>Link</a:t>
                          </a:r>
                        </a:p>
                      </a:txBody>
                      <a:tcPr/>
                    </a:tc>
                    <a:tc>
                      <a:txBody>
                        <a:bodyPr/>
                        <a:lstStyle/>
                        <a:p>
                          <a:r>
                            <a:rPr lang="en-US" sz="1600" dirty="0"/>
                            <a:t>Weighted Traffic Count</a:t>
                          </a:r>
                        </a:p>
                      </a:txBody>
                      <a:tcPr/>
                    </a:tc>
                    <a:tc>
                      <a:txBody>
                        <a:bodyPr/>
                        <a:lstStyle/>
                        <a:p>
                          <a:r>
                            <a:rPr lang="en-US" sz="1600" dirty="0"/>
                            <a:t>Weighted Congested</a:t>
                          </a:r>
                          <a:r>
                            <a:rPr lang="en-US" sz="1600" baseline="0" dirty="0"/>
                            <a:t> Count</a:t>
                          </a:r>
                          <a:endParaRPr lang="en-US" sz="1600" dirty="0"/>
                        </a:p>
                      </a:txBody>
                      <a:tcPr/>
                    </a:tc>
                    <a:tc>
                      <a:txBody>
                        <a:bodyPr/>
                        <a:lstStyle/>
                        <a:p>
                          <a:r>
                            <a:rPr lang="en-US" sz="1600" dirty="0"/>
                            <a:t>Congested fraction</a:t>
                          </a:r>
                        </a:p>
                      </a:txBody>
                      <a:tcPr/>
                    </a:tc>
                    <a:extLst>
                      <a:ext uri="{0D108BD9-81ED-4DB2-BD59-A6C34878D82A}">
                        <a16:rowId xmlns:a16="http://schemas.microsoft.com/office/drawing/2014/main" val="10000"/>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888481530"/>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r>
                            <a:rPr lang="en-US" dirty="0"/>
                            <a:t>1.0</a:t>
                          </a:r>
                        </a:p>
                      </a:txBody>
                      <a:tcPr/>
                    </a:tc>
                    <a:extLst>
                      <a:ext uri="{0D108BD9-81ED-4DB2-BD59-A6C34878D82A}">
                        <a16:rowId xmlns:a16="http://schemas.microsoft.com/office/drawing/2014/main" val="10001"/>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r>
                            <a:rPr lang="en-US" dirty="0"/>
                            <a:t>1.0</a:t>
                          </a:r>
                        </a:p>
                      </a:txBody>
                      <a:tcPr/>
                    </a:tc>
                    <a:extLst>
                      <a:ext uri="{0D108BD9-81ED-4DB2-BD59-A6C34878D82A}">
                        <a16:rowId xmlns:a16="http://schemas.microsoft.com/office/drawing/2014/main" val="10002"/>
                      </a:ext>
                    </a:extLst>
                  </a:tr>
                  <a:tr h="486242">
                    <a:tc>
                      <a:txBody>
                        <a:bodyPr/>
                        <a:lstStyle/>
                        <a:p>
                          <a:endParaRPr lang="en-US" dirty="0"/>
                        </a:p>
                      </a:txBody>
                      <a:tcPr/>
                    </a:tc>
                    <a:tc>
                      <a: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~1000</m:t>
                                </m:r>
                              </m:oMath>
                            </m:oMathPara>
                          </a14:m>
                          <a:endParaRPr lang="en-US" b="0" dirty="0"/>
                        </a:p>
                      </a:txBody>
                      <a:tcPr/>
                    </a:tc>
                    <a:tc>
                      <a:txBody>
                        <a:bodyPr/>
                        <a:lstStyle/>
                        <a:p>
                          <a:r>
                            <a:rPr lang="en-US" b="0" dirty="0"/>
                            <a:t>0</a:t>
                          </a:r>
                        </a:p>
                      </a:txBody>
                      <a:tcPr/>
                    </a:tc>
                    <a:tc>
                      <a:txBody>
                        <a:bodyPr/>
                        <a:lstStyle/>
                        <a:p>
                          <a:r>
                            <a:rPr lang="en-US" b="0" dirty="0"/>
                            <a:t>0</a:t>
                          </a:r>
                        </a:p>
                      </a:txBody>
                      <a:tcPr/>
                    </a:tc>
                    <a:extLst>
                      <a:ext uri="{0D108BD9-81ED-4DB2-BD59-A6C34878D82A}">
                        <a16:rowId xmlns:a16="http://schemas.microsoft.com/office/drawing/2014/main" val="10003"/>
                      </a:ext>
                    </a:extLst>
                  </a:tr>
                </a:tbl>
              </a:graphicData>
            </a:graphic>
          </p:graphicFrame>
        </mc:Choice>
        <mc:Fallback xmlns="">
          <p:graphicFrame>
            <p:nvGraphicFramePr>
              <p:cNvPr id="29" name="Content Placeholder 8"/>
              <p:cNvGraphicFramePr>
                <a:graphicFrameLocks/>
              </p:cNvGraphicFramePr>
              <p:nvPr>
                <p:extLst/>
              </p:nvPr>
            </p:nvGraphicFramePr>
            <p:xfrm>
              <a:off x="7138719" y="3362673"/>
              <a:ext cx="4349037" cy="2767928"/>
            </p:xfrm>
            <a:graphic>
              <a:graphicData uri="http://schemas.openxmlformats.org/drawingml/2006/table">
                <a:tbl>
                  <a:tblPr>
                    <a:tableStyleId>{5C22544A-7EE6-4342-B048-85BDC9FD1C3A}</a:tableStyleId>
                  </a:tblPr>
                  <a:tblGrid>
                    <a:gridCol w="650824">
                      <a:extLst>
                        <a:ext uri="{9D8B030D-6E8A-4147-A177-3AD203B41FA5}">
                          <a16:colId xmlns="" xmlns:a16="http://schemas.microsoft.com/office/drawing/2014/main" xmlns:a14="http://schemas.microsoft.com/office/drawing/2010/main" val="20000"/>
                        </a:ext>
                      </a:extLst>
                    </a:gridCol>
                    <a:gridCol w="1217565">
                      <a:extLst>
                        <a:ext uri="{9D8B030D-6E8A-4147-A177-3AD203B41FA5}">
                          <a16:colId xmlns="" xmlns:a16="http://schemas.microsoft.com/office/drawing/2014/main" xmlns:a14="http://schemas.microsoft.com/office/drawing/2010/main" val="20001"/>
                        </a:ext>
                      </a:extLst>
                    </a:gridCol>
                    <a:gridCol w="1244034">
                      <a:extLst>
                        <a:ext uri="{9D8B030D-6E8A-4147-A177-3AD203B41FA5}">
                          <a16:colId xmlns="" xmlns:a16="http://schemas.microsoft.com/office/drawing/2014/main" xmlns:a14="http://schemas.microsoft.com/office/drawing/2010/main" val="20002"/>
                        </a:ext>
                      </a:extLst>
                    </a:gridCol>
                    <a:gridCol w="1236614">
                      <a:extLst>
                        <a:ext uri="{9D8B030D-6E8A-4147-A177-3AD203B41FA5}">
                          <a16:colId xmlns="" xmlns:a16="http://schemas.microsoft.com/office/drawing/2014/main" xmlns:a14="http://schemas.microsoft.com/office/drawing/2010/main" val="20003"/>
                        </a:ext>
                      </a:extLst>
                    </a:gridCol>
                  </a:tblGrid>
                  <a:tr h="822960">
                    <a:tc>
                      <a:txBody>
                        <a:bodyPr/>
                        <a:lstStyle/>
                        <a:p>
                          <a:r>
                            <a:rPr lang="en-US" dirty="0"/>
                            <a:t>Link</a:t>
                          </a:r>
                        </a:p>
                      </a:txBody>
                      <a:tcPr/>
                    </a:tc>
                    <a:tc>
                      <a:txBody>
                        <a:bodyPr/>
                        <a:lstStyle/>
                        <a:p>
                          <a:r>
                            <a:rPr lang="en-US" sz="1600" dirty="0"/>
                            <a:t>Weighted Traffic Count</a:t>
                          </a:r>
                        </a:p>
                      </a:txBody>
                      <a:tcPr/>
                    </a:tc>
                    <a:tc>
                      <a:txBody>
                        <a:bodyPr/>
                        <a:lstStyle/>
                        <a:p>
                          <a:r>
                            <a:rPr lang="en-US" sz="1600" dirty="0"/>
                            <a:t>Weighted Congested</a:t>
                          </a:r>
                          <a:r>
                            <a:rPr lang="en-US" sz="1600" baseline="0" dirty="0"/>
                            <a:t> Count</a:t>
                          </a:r>
                          <a:endParaRPr lang="en-US" sz="1600" dirty="0"/>
                        </a:p>
                      </a:txBody>
                      <a:tcPr/>
                    </a:tc>
                    <a:tc>
                      <a:txBody>
                        <a:bodyPr/>
                        <a:lstStyle/>
                        <a:p>
                          <a:r>
                            <a:rPr lang="en-US" sz="1600" dirty="0"/>
                            <a:t>Congested fraction</a:t>
                          </a:r>
                        </a:p>
                      </a:txBody>
                      <a:tcPr/>
                    </a:tc>
                    <a:extLst>
                      <a:ext uri="{0D108BD9-81ED-4DB2-BD59-A6C34878D82A}">
                        <a16:rowId xmlns="" xmlns:a16="http://schemas.microsoft.com/office/drawing/2014/main" xmlns:a14="http://schemas.microsoft.com/office/drawing/2010/main" val="10000"/>
                      </a:ext>
                    </a:extLst>
                  </a:tr>
                  <a:tr h="486242">
                    <a:tc>
                      <a:txBody>
                        <a:bodyPr/>
                        <a:lstStyle/>
                        <a:p>
                          <a:endParaRPr lang="en-US" dirty="0"/>
                        </a:p>
                      </a:txBody>
                      <a:tcPr/>
                    </a:tc>
                    <a:tc>
                      <a:txBody>
                        <a:bodyPr/>
                        <a:lstStyle/>
                        <a:p>
                          <a:endParaRPr lang="en-US"/>
                        </a:p>
                      </a:txBody>
                      <a:tcPr>
                        <a:blipFill rotWithShape="0">
                          <a:blip r:embed="rId3"/>
                          <a:stretch>
                            <a:fillRect l="-54000" t="-175000" r="-204500" b="-302500"/>
                          </a:stretch>
                        </a:blipFill>
                      </a:tcPr>
                    </a:tc>
                    <a:tc>
                      <a:txBody>
                        <a:bodyPr/>
                        <a:lstStyle/>
                        <a:p>
                          <a:r>
                            <a:rPr lang="en-US" dirty="0"/>
                            <a:t>0</a:t>
                          </a:r>
                        </a:p>
                      </a:txBody>
                      <a:tcPr/>
                    </a:tc>
                    <a:tc>
                      <a:txBody>
                        <a:bodyPr/>
                        <a:lstStyle/>
                        <a:p>
                          <a:r>
                            <a:rPr lang="en-US" dirty="0" smtClean="0"/>
                            <a:t>0</a:t>
                          </a:r>
                          <a:endParaRPr lang="en-US" dirty="0"/>
                        </a:p>
                      </a:txBody>
                      <a:tcPr/>
                    </a:tc>
                    <a:extLst>
                      <a:ext uri="{0D108BD9-81ED-4DB2-BD59-A6C34878D82A}">
                        <a16:rowId xmlns="" xmlns:a16="http://schemas.microsoft.com/office/drawing/2014/main" xmlns:a14="http://schemas.microsoft.com/office/drawing/2010/main" val="1888481530"/>
                      </a:ext>
                    </a:extLst>
                  </a:tr>
                  <a:tr h="486242">
                    <a:tc>
                      <a:txBody>
                        <a:bodyPr/>
                        <a:lstStyle/>
                        <a:p>
                          <a:endParaRPr lang="en-US" dirty="0"/>
                        </a:p>
                      </a:txBody>
                      <a:tcPr/>
                    </a:tc>
                    <a:tc>
                      <a:txBody>
                        <a:bodyPr/>
                        <a:lstStyle/>
                        <a:p>
                          <a:endParaRPr lang="en-US"/>
                        </a:p>
                      </a:txBody>
                      <a:tcPr>
                        <a:blipFill rotWithShape="0">
                          <a:blip r:embed="rId3"/>
                          <a:stretch>
                            <a:fillRect l="-54000" t="-275000" r="-204500" b="-202500"/>
                          </a:stretch>
                        </a:blipFill>
                      </a:tcPr>
                    </a:tc>
                    <a:tc>
                      <a:txBody>
                        <a:bodyPr/>
                        <a:lstStyle/>
                        <a:p>
                          <a:endParaRPr lang="en-US"/>
                        </a:p>
                      </a:txBody>
                      <a:tcPr>
                        <a:blipFill rotWithShape="0">
                          <a:blip r:embed="rId3"/>
                          <a:stretch>
                            <a:fillRect l="-150980" t="-275000" r="-100490" b="-202500"/>
                          </a:stretch>
                        </a:blipFill>
                      </a:tcPr>
                    </a:tc>
                    <a:tc>
                      <a:txBody>
                        <a:bodyPr/>
                        <a:lstStyle/>
                        <a:p>
                          <a:r>
                            <a:rPr lang="en-US" dirty="0" smtClean="0"/>
                            <a:t>1.0</a:t>
                          </a:r>
                          <a:endParaRPr lang="en-US" dirty="0"/>
                        </a:p>
                      </a:txBody>
                      <a:tcPr/>
                    </a:tc>
                    <a:extLst>
                      <a:ext uri="{0D108BD9-81ED-4DB2-BD59-A6C34878D82A}">
                        <a16:rowId xmlns="" xmlns:a16="http://schemas.microsoft.com/office/drawing/2014/main" xmlns:a14="http://schemas.microsoft.com/office/drawing/2010/main" val="10001"/>
                      </a:ext>
                    </a:extLst>
                  </a:tr>
                  <a:tr h="486242">
                    <a:tc>
                      <a:txBody>
                        <a:bodyPr/>
                        <a:lstStyle/>
                        <a:p>
                          <a:endParaRPr lang="en-US" dirty="0"/>
                        </a:p>
                      </a:txBody>
                      <a:tcPr/>
                    </a:tc>
                    <a:tc>
                      <a:txBody>
                        <a:bodyPr/>
                        <a:lstStyle/>
                        <a:p>
                          <a:endParaRPr lang="en-US"/>
                        </a:p>
                      </a:txBody>
                      <a:tcPr>
                        <a:blipFill rotWithShape="0">
                          <a:blip r:embed="rId3"/>
                          <a:stretch>
                            <a:fillRect l="-54000" t="-375000" r="-204500" b="-102500"/>
                          </a:stretch>
                        </a:blipFill>
                      </a:tcPr>
                    </a:tc>
                    <a:tc>
                      <a:txBody>
                        <a:bodyPr/>
                        <a:lstStyle/>
                        <a:p>
                          <a:endParaRPr lang="en-US"/>
                        </a:p>
                      </a:txBody>
                      <a:tcPr>
                        <a:blipFill rotWithShape="0">
                          <a:blip r:embed="rId3"/>
                          <a:stretch>
                            <a:fillRect l="-150980" t="-375000" r="-100490" b="-102500"/>
                          </a:stretch>
                        </a:blipFill>
                      </a:tcPr>
                    </a:tc>
                    <a:tc>
                      <a:txBody>
                        <a:bodyPr/>
                        <a:lstStyle/>
                        <a:p>
                          <a:r>
                            <a:rPr lang="en-US" dirty="0" smtClean="0"/>
                            <a:t>1.0</a:t>
                          </a:r>
                          <a:endParaRPr lang="en-US" dirty="0"/>
                        </a:p>
                      </a:txBody>
                      <a:tcPr/>
                    </a:tc>
                    <a:extLst>
                      <a:ext uri="{0D108BD9-81ED-4DB2-BD59-A6C34878D82A}">
                        <a16:rowId xmlns="" xmlns:a16="http://schemas.microsoft.com/office/drawing/2014/main" xmlns:a14="http://schemas.microsoft.com/office/drawing/2010/main" val="10002"/>
                      </a:ext>
                    </a:extLst>
                  </a:tr>
                  <a:tr h="486242">
                    <a:tc>
                      <a:txBody>
                        <a:bodyPr/>
                        <a:lstStyle/>
                        <a:p>
                          <a:endParaRPr lang="en-US" dirty="0"/>
                        </a:p>
                      </a:txBody>
                      <a:tcPr/>
                    </a:tc>
                    <a:tc>
                      <a:txBody>
                        <a:bodyPr/>
                        <a:lstStyle/>
                        <a:p>
                          <a:endParaRPr lang="en-US"/>
                        </a:p>
                      </a:txBody>
                      <a:tcPr>
                        <a:blipFill rotWithShape="0">
                          <a:blip r:embed="rId3"/>
                          <a:stretch>
                            <a:fillRect l="-54000" t="-475000" r="-204500" b="-2500"/>
                          </a:stretch>
                        </a:blipFill>
                      </a:tcPr>
                    </a:tc>
                    <a:tc>
                      <a:txBody>
                        <a:bodyPr/>
                        <a:lstStyle/>
                        <a:p>
                          <a:r>
                            <a:rPr lang="en-US" b="0" dirty="0" smtClean="0"/>
                            <a:t>0</a:t>
                          </a:r>
                          <a:endParaRPr lang="en-US" b="0" dirty="0"/>
                        </a:p>
                      </a:txBody>
                      <a:tcPr/>
                    </a:tc>
                    <a:tc>
                      <a:txBody>
                        <a:bodyPr/>
                        <a:lstStyle/>
                        <a:p>
                          <a:r>
                            <a:rPr lang="en-US" b="0" dirty="0" smtClean="0"/>
                            <a:t>0</a:t>
                          </a:r>
                          <a:endParaRPr lang="en-US" b="0" dirty="0"/>
                        </a:p>
                      </a:txBody>
                      <a:tcPr/>
                    </a:tc>
                    <a:extLst>
                      <a:ext uri="{0D108BD9-81ED-4DB2-BD59-A6C34878D82A}">
                        <a16:rowId xmlns="" xmlns:a16="http://schemas.microsoft.com/office/drawing/2014/main" xmlns:a14="http://schemas.microsoft.com/office/drawing/2010/main" val="10003"/>
                      </a:ext>
                    </a:extLst>
                  </a:tr>
                </a:tbl>
              </a:graphicData>
            </a:graphic>
          </p:graphicFrame>
        </mc:Fallback>
      </mc:AlternateContent>
      <p:sp>
        <p:nvSpPr>
          <p:cNvPr id="30" name="TextBox 29"/>
          <p:cNvSpPr txBox="1"/>
          <p:nvPr/>
        </p:nvSpPr>
        <p:spPr>
          <a:xfrm>
            <a:off x="7507332" y="3041341"/>
            <a:ext cx="3453702" cy="369332"/>
          </a:xfrm>
          <a:prstGeom prst="rect">
            <a:avLst/>
          </a:prstGeom>
          <a:noFill/>
        </p:spPr>
        <p:txBody>
          <a:bodyPr wrap="none" rtlCol="0">
            <a:spAutoFit/>
          </a:bodyPr>
          <a:lstStyle/>
          <a:p>
            <a:r>
              <a:rPr lang="en-US" dirty="0"/>
              <a:t>Table stored on Compute Node 99:</a:t>
            </a:r>
          </a:p>
        </p:txBody>
      </p:sp>
      <p:sp>
        <p:nvSpPr>
          <p:cNvPr id="31" name="Rectangle 30"/>
          <p:cNvSpPr/>
          <p:nvPr/>
        </p:nvSpPr>
        <p:spPr>
          <a:xfrm>
            <a:off x="7210816" y="5266226"/>
            <a:ext cx="537235" cy="2841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210194" y="4729719"/>
            <a:ext cx="537235" cy="2841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95529" y="5719273"/>
            <a:ext cx="537235" cy="2841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AFE5F17-B413-4AC7-AB16-B166EF371676}"/>
              </a:ext>
            </a:extLst>
          </p:cNvPr>
          <p:cNvSpPr/>
          <p:nvPr/>
        </p:nvSpPr>
        <p:spPr>
          <a:xfrm>
            <a:off x="7195529" y="4308557"/>
            <a:ext cx="537235" cy="28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32518" y="48990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35" name="Rectangle 34"/>
          <p:cNvSpPr/>
          <p:nvPr/>
        </p:nvSpPr>
        <p:spPr>
          <a:xfrm>
            <a:off x="5284918" y="50514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36" name="Rectangle 35"/>
          <p:cNvSpPr/>
          <p:nvPr/>
        </p:nvSpPr>
        <p:spPr>
          <a:xfrm>
            <a:off x="5437318" y="52038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37" name="Rectangle 36"/>
          <p:cNvSpPr/>
          <p:nvPr/>
        </p:nvSpPr>
        <p:spPr>
          <a:xfrm>
            <a:off x="5589718" y="53562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38" name="Rectangle 37"/>
          <p:cNvSpPr/>
          <p:nvPr/>
        </p:nvSpPr>
        <p:spPr>
          <a:xfrm>
            <a:off x="5742118" y="55086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39" name="Rectangle 38"/>
          <p:cNvSpPr/>
          <p:nvPr/>
        </p:nvSpPr>
        <p:spPr>
          <a:xfrm>
            <a:off x="5894518" y="5661037"/>
            <a:ext cx="724612" cy="4756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Packet</a:t>
            </a:r>
          </a:p>
        </p:txBody>
      </p:sp>
      <p:sp>
        <p:nvSpPr>
          <p:cNvPr id="11" name="TextBox 10"/>
          <p:cNvSpPr txBox="1"/>
          <p:nvPr/>
        </p:nvSpPr>
        <p:spPr>
          <a:xfrm>
            <a:off x="5928616" y="6060879"/>
            <a:ext cx="825867" cy="369332"/>
          </a:xfrm>
          <a:prstGeom prst="rect">
            <a:avLst/>
          </a:prstGeom>
          <a:noFill/>
        </p:spPr>
        <p:txBody>
          <a:bodyPr wrap="none" rtlCol="0">
            <a:spAutoFit/>
          </a:bodyPr>
          <a:lstStyle/>
          <a:p>
            <a:r>
              <a:rPr lang="en-US" dirty="0"/>
              <a:t>X 1000</a:t>
            </a:r>
          </a:p>
        </p:txBody>
      </p:sp>
    </p:spTree>
    <p:extLst>
      <p:ext uri="{BB962C8B-B14F-4D97-AF65-F5344CB8AC3E}">
        <p14:creationId xmlns:p14="http://schemas.microsoft.com/office/powerpoint/2010/main" val="1943305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Intuition: true negatives cancel false positives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Let’s look at the black link</a:t>
                </a:r>
              </a:p>
              <a:p>
                <a:r>
                  <a:rPr lang="en-US" sz="2400" dirty="0"/>
                  <a:t>Of the 1000 packets, we expect 250 of them to arrive containing the hash created by the computation </a:t>
                </a:r>
                <a14:m>
                  <m:oMath xmlns:m="http://schemas.openxmlformats.org/officeDocument/2006/math">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𝑝𝑎𝑐𝑘𝑒𝑡</m:t>
                    </m:r>
                    <m:r>
                      <a:rPr lang="en-US" sz="2400" b="0" i="1" smtClean="0">
                        <a:latin typeface="Cambria Math" panose="02040503050406030204" pitchFamily="18" charset="0"/>
                      </a:rPr>
                      <m:t> </m:t>
                    </m:r>
                    <m:r>
                      <a:rPr lang="en-US" sz="2400" b="0" i="1" smtClean="0">
                        <a:latin typeface="Cambria Math" panose="02040503050406030204" pitchFamily="18" charset="0"/>
                      </a:rPr>
                      <m:t>𝑖𝑑</m:t>
                    </m:r>
                    <m:r>
                      <a:rPr lang="en-US" sz="2400" b="0" i="1" smtClean="0">
                        <a:latin typeface="Cambria Math" panose="02040503050406030204" pitchFamily="18" charset="0"/>
                      </a:rPr>
                      <m:t>,          )</m:t>
                    </m:r>
                  </m:oMath>
                </a14:m>
                <a:endParaRPr lang="en-US" sz="2400" dirty="0"/>
              </a:p>
              <a:p>
                <a:pPr lvl="1"/>
                <a:r>
                  <a:rPr lang="en-US" sz="2200" dirty="0"/>
                  <a:t>These packets would have contained           if we weren’t using probabilistic encoding</a:t>
                </a:r>
              </a:p>
              <a:p>
                <a:pPr lvl="1"/>
                <a:endParaRPr lang="en-US" sz="2200" dirty="0"/>
              </a:p>
              <a:p>
                <a:r>
                  <a:rPr lang="en-US" sz="2400" dirty="0"/>
                  <a:t>Of the other 750 packets, we expect half to be false positives and half to be true negatives</a:t>
                </a:r>
              </a:p>
              <a:p>
                <a14:m>
                  <m:oMath xmlns:m="http://schemas.openxmlformats.org/officeDocument/2006/math">
                    <m:r>
                      <a:rPr lang="en-US" sz="2400" b="0" i="1" smtClean="0">
                        <a:latin typeface="Cambria Math" panose="02040503050406030204" pitchFamily="18" charset="0"/>
                      </a:rPr>
                      <m:t>250∗</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750</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750</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e>
                    </m:d>
                    <m:r>
                      <a:rPr lang="en-US" sz="2400" b="0" i="1" smtClean="0">
                        <a:latin typeface="Cambria Math" panose="02040503050406030204" pitchFamily="18" charset="0"/>
                      </a:rPr>
                      <m:t>=1000</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09" t="-2121" r="-163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8EDC76C-B8A0-4D19-9947-EF58C98EE738}" type="slidenum">
              <a:rPr lang="en-US" smtClean="0"/>
              <a:pPr/>
              <a:t>35</a:t>
            </a:fld>
            <a:endParaRPr lang="en-US"/>
          </a:p>
        </p:txBody>
      </p:sp>
      <p:sp>
        <p:nvSpPr>
          <p:cNvPr id="5" name="Rectangle 4">
            <a:extLst>
              <a:ext uri="{FF2B5EF4-FFF2-40B4-BE49-F238E27FC236}">
                <a16:creationId xmlns:a16="http://schemas.microsoft.com/office/drawing/2014/main" id="{FAFE5F17-B413-4AC7-AB16-B166EF371676}"/>
              </a:ext>
            </a:extLst>
          </p:cNvPr>
          <p:cNvSpPr/>
          <p:nvPr/>
        </p:nvSpPr>
        <p:spPr>
          <a:xfrm>
            <a:off x="6501467" y="2744162"/>
            <a:ext cx="537235" cy="28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FE5F17-B413-4AC7-AB16-B166EF371676}"/>
              </a:ext>
            </a:extLst>
          </p:cNvPr>
          <p:cNvSpPr/>
          <p:nvPr/>
        </p:nvSpPr>
        <p:spPr>
          <a:xfrm>
            <a:off x="5719269" y="3106704"/>
            <a:ext cx="537235" cy="28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639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49EEB1-B168-41DB-8E3B-0695069F5C63}"/>
              </a:ext>
            </a:extLst>
          </p:cNvPr>
          <p:cNvSpPr/>
          <p:nvPr/>
        </p:nvSpPr>
        <p:spPr>
          <a:xfrm>
            <a:off x="1069984" y="3688426"/>
            <a:ext cx="10058400" cy="220387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3540AC-E248-4BAD-AEFD-7B468A71B415}"/>
              </a:ext>
            </a:extLst>
          </p:cNvPr>
          <p:cNvSpPr/>
          <p:nvPr/>
        </p:nvSpPr>
        <p:spPr>
          <a:xfrm>
            <a:off x="1069984" y="1737360"/>
            <a:ext cx="10058400" cy="177615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Definition of </a:t>
                </a:r>
                <a14:m>
                  <m:oMath xmlns:m="http://schemas.openxmlformats.org/officeDocument/2006/math">
                    <m:r>
                      <a:rPr lang="en-US" b="0" i="1" smtClean="0">
                        <a:latin typeface="Cambria Math" panose="02040503050406030204" pitchFamily="18" charset="0"/>
                      </a:rPr>
                      <m:t>𝐻</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2727" b="-23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3"/>
                <a:ext cx="10058400" cy="4295759"/>
              </a:xfrm>
            </p:spPr>
            <p:txBody>
              <a:bodyPr>
                <a:normAutofit lnSpcReduction="10000"/>
              </a:bodyPr>
              <a:lstStyle/>
              <a:p>
                <a:r>
                  <a:rPr lang="en-US" sz="2400" dirty="0"/>
                  <a:t>Must be very cheap to compute</a:t>
                </a:r>
              </a:p>
              <a:p>
                <a:r>
                  <a:rPr lang="en-US" sz="2400" dirty="0"/>
                  <a:t>Should behave like a pseudo-random function</a:t>
                </a:r>
              </a:p>
              <a:p>
                <a:pPr lvl="1"/>
                <a:r>
                  <a:rPr lang="en-US" sz="2200" dirty="0"/>
                  <a:t>Returns 0 for half of inputs</a:t>
                </a:r>
              </a:p>
              <a:p>
                <a:pPr lvl="1"/>
                <a:r>
                  <a:rPr lang="en-US" sz="2200" dirty="0"/>
                  <a:t>Uncorrelated when one parameter is fixed</a:t>
                </a:r>
                <a:br>
                  <a:rPr lang="en-US" sz="2200" dirty="0"/>
                </a:br>
                <a:endParaRPr lang="en-US" sz="2200" dirty="0"/>
              </a:p>
              <a:p>
                <a:r>
                  <a:rPr lang="en-US" sz="2400" dirty="0"/>
                  <a:t>We use multiplication in a finite field </a:t>
                </a:r>
                <a14:m>
                  <m:oMath xmlns:m="http://schemas.openxmlformats.org/officeDocument/2006/math">
                    <m:r>
                      <a:rPr lang="en-US" sz="2400" b="0" i="1" smtClean="0">
                        <a:latin typeface="Cambria Math" panose="02040503050406030204" pitchFamily="18" charset="0"/>
                      </a:rPr>
                      <m:t>𝐺𝐹</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32</m:t>
                        </m:r>
                      </m:sup>
                    </m:sSup>
                    <m:r>
                      <a:rPr lang="en-US" sz="2400" b="0" i="1" smtClean="0">
                        <a:latin typeface="Cambria Math" panose="02040503050406030204" pitchFamily="18" charset="0"/>
                      </a:rPr>
                      <m:t>)</m:t>
                    </m:r>
                  </m:oMath>
                </a14:m>
                <a:endParaRPr lang="en-US" sz="2400" dirty="0"/>
              </a:p>
              <a:p>
                <a:r>
                  <a:rPr lang="en-US" sz="2400" dirty="0"/>
                  <a:t>Proofs that our </a:t>
                </a:r>
                <a14:m>
                  <m:oMath xmlns:m="http://schemas.openxmlformats.org/officeDocument/2006/math">
                    <m:r>
                      <a:rPr lang="en-US" sz="2400" i="1">
                        <a:latin typeface="Cambria Math" panose="02040503050406030204" pitchFamily="18" charset="0"/>
                      </a:rPr>
                      <m:t>𝐻</m:t>
                    </m:r>
                  </m:oMath>
                </a14:m>
                <a:r>
                  <a:rPr lang="en-US" sz="2400" dirty="0"/>
                  <a:t> satisfies these properties are short</a:t>
                </a:r>
              </a:p>
              <a:p>
                <a:r>
                  <a:rPr lang="en-US" sz="2400" dirty="0"/>
                  <a:t>With a small amount of pre-computation, computing </a:t>
                </a:r>
                <a14:m>
                  <m:oMath xmlns:m="http://schemas.openxmlformats.org/officeDocument/2006/math">
                    <m:r>
                      <a:rPr lang="en-US" sz="2400" i="1" dirty="0" smtClean="0">
                        <a:latin typeface="Cambria Math" panose="02040503050406030204" pitchFamily="18" charset="0"/>
                      </a:rPr>
                      <m:t>𝐻</m:t>
                    </m:r>
                  </m:oMath>
                </a14:m>
                <a:r>
                  <a:rPr lang="en-US" sz="2400" dirty="0"/>
                  <a:t> is 1 AND </a:t>
                </a:r>
                <a:r>
                  <a:rPr lang="en-US" sz="2400" dirty="0" err="1"/>
                  <a:t>and</a:t>
                </a:r>
                <a:r>
                  <a:rPr lang="en-US" sz="2400" dirty="0"/>
                  <a:t> a few XORs</a:t>
                </a:r>
              </a:p>
              <a:p>
                <a:r>
                  <a:rPr lang="en-US" sz="2400" dirty="0"/>
                  <a:t>In software, using CPU vector instructions, testing a link takes ~1 cycle</a:t>
                </a:r>
              </a:p>
              <a:p>
                <a:pPr lvl="1"/>
                <a:r>
                  <a:rPr lang="en-US" sz="2200" dirty="0"/>
                  <a:t>Embarrassingly parallel, very amenable to hardware acceleration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3"/>
                <a:ext cx="10058400" cy="4295759"/>
              </a:xfrm>
              <a:blipFill>
                <a:blip r:embed="rId4"/>
                <a:stretch>
                  <a:fillRect l="-909" t="-2699" r="-127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8EDC76C-B8A0-4D19-9947-EF58C98EE738}" type="slidenum">
              <a:rPr lang="en-US" smtClean="0"/>
              <a:pPr/>
              <a:t>36</a:t>
            </a:fld>
            <a:endParaRPr lang="en-US"/>
          </a:p>
        </p:txBody>
      </p:sp>
      <p:sp>
        <p:nvSpPr>
          <p:cNvPr id="6" name="TextBox 5">
            <a:extLst>
              <a:ext uri="{FF2B5EF4-FFF2-40B4-BE49-F238E27FC236}">
                <a16:creationId xmlns:a16="http://schemas.microsoft.com/office/drawing/2014/main" id="{1BD30EE7-7658-4472-831E-14E83F09B03E}"/>
              </a:ext>
            </a:extLst>
          </p:cNvPr>
          <p:cNvSpPr txBox="1"/>
          <p:nvPr/>
        </p:nvSpPr>
        <p:spPr>
          <a:xfrm>
            <a:off x="8640633" y="1737360"/>
            <a:ext cx="2515047" cy="584775"/>
          </a:xfrm>
          <a:prstGeom prst="rect">
            <a:avLst/>
          </a:prstGeom>
          <a:noFill/>
        </p:spPr>
        <p:txBody>
          <a:bodyPr wrap="none" rtlCol="0">
            <a:spAutoFit/>
          </a:bodyPr>
          <a:lstStyle/>
          <a:p>
            <a:r>
              <a:rPr lang="en-US" sz="3200" dirty="0">
                <a:solidFill>
                  <a:schemeClr val="accent2">
                    <a:lumMod val="75000"/>
                  </a:schemeClr>
                </a:solidFill>
              </a:rPr>
              <a:t>Requirements</a:t>
            </a:r>
          </a:p>
        </p:txBody>
      </p:sp>
      <p:sp>
        <p:nvSpPr>
          <p:cNvPr id="8" name="TextBox 7">
            <a:extLst>
              <a:ext uri="{FF2B5EF4-FFF2-40B4-BE49-F238E27FC236}">
                <a16:creationId xmlns:a16="http://schemas.microsoft.com/office/drawing/2014/main" id="{5BBE0091-C457-446D-A4AB-55E5D48A985E}"/>
              </a:ext>
            </a:extLst>
          </p:cNvPr>
          <p:cNvSpPr txBox="1"/>
          <p:nvPr/>
        </p:nvSpPr>
        <p:spPr>
          <a:xfrm>
            <a:off x="9300831" y="3688426"/>
            <a:ext cx="1793889" cy="584775"/>
          </a:xfrm>
          <a:prstGeom prst="rect">
            <a:avLst/>
          </a:prstGeom>
          <a:noFill/>
        </p:spPr>
        <p:txBody>
          <a:bodyPr wrap="none" rtlCol="0">
            <a:spAutoFit/>
          </a:bodyPr>
          <a:lstStyle/>
          <a:p>
            <a:r>
              <a:rPr lang="en-US" sz="3200" dirty="0">
                <a:solidFill>
                  <a:srgbClr val="FF0000"/>
                </a:solidFill>
              </a:rPr>
              <a:t>Approach</a:t>
            </a:r>
          </a:p>
        </p:txBody>
      </p:sp>
    </p:spTree>
    <p:extLst>
      <p:ext uri="{BB962C8B-B14F-4D97-AF65-F5344CB8AC3E}">
        <p14:creationId xmlns:p14="http://schemas.microsoft.com/office/powerpoint/2010/main" val="3693361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Visualizing </a:t>
                </a:r>
                <a14:m>
                  <m:oMath xmlns:m="http://schemas.openxmlformats.org/officeDocument/2006/math">
                    <m:r>
                      <a:rPr lang="en-US" b="0" i="1" smtClean="0">
                        <a:latin typeface="Cambria Math" panose="02040503050406030204" pitchFamily="18" charset="0"/>
                      </a:rPr>
                      <m:t>𝐻</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727" b="-23109"/>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8EDC76C-B8A0-4D19-9947-EF58C98EE738}" type="slidenum">
              <a:rPr lang="en-US" smtClean="0"/>
              <a:pPr/>
              <a:t>37</a:t>
            </a:fld>
            <a:endParaRPr lang="en-US"/>
          </a:p>
        </p:txBody>
      </p:sp>
      <p:pic>
        <p:nvPicPr>
          <p:cNvPr id="5" name="Picture 4"/>
          <p:cNvPicPr>
            <a:picLocks noChangeAspect="1"/>
          </p:cNvPicPr>
          <p:nvPr/>
        </p:nvPicPr>
        <p:blipFill>
          <a:blip r:embed="rId3"/>
          <a:stretch>
            <a:fillRect/>
          </a:stretch>
        </p:blipFill>
        <p:spPr>
          <a:xfrm>
            <a:off x="1921765" y="1921003"/>
            <a:ext cx="3142604" cy="3133876"/>
          </a:xfrm>
          <a:prstGeom prst="rect">
            <a:avLst/>
          </a:prstGeom>
        </p:spPr>
      </p:pic>
      <p:pic>
        <p:nvPicPr>
          <p:cNvPr id="6" name="Picture 5"/>
          <p:cNvPicPr>
            <a:picLocks noChangeAspect="1"/>
          </p:cNvPicPr>
          <p:nvPr/>
        </p:nvPicPr>
        <p:blipFill>
          <a:blip r:embed="rId4"/>
          <a:stretch>
            <a:fillRect/>
          </a:stretch>
        </p:blipFill>
        <p:spPr>
          <a:xfrm>
            <a:off x="6537256" y="1918082"/>
            <a:ext cx="3145536" cy="3136797"/>
          </a:xfrm>
          <a:prstGeom prst="rect">
            <a:avLst/>
          </a:prstGeom>
        </p:spPr>
      </p:pic>
      <p:sp>
        <p:nvSpPr>
          <p:cNvPr id="7" name="TextBox 6"/>
          <p:cNvSpPr txBox="1"/>
          <p:nvPr/>
        </p:nvSpPr>
        <p:spPr>
          <a:xfrm>
            <a:off x="2477404" y="5054879"/>
            <a:ext cx="2031325" cy="461665"/>
          </a:xfrm>
          <a:prstGeom prst="rect">
            <a:avLst/>
          </a:prstGeom>
          <a:noFill/>
        </p:spPr>
        <p:txBody>
          <a:bodyPr wrap="none" rtlCol="0">
            <a:spAutoFit/>
          </a:bodyPr>
          <a:lstStyle/>
          <a:p>
            <a:r>
              <a:rPr lang="en-US" sz="2400" dirty="0"/>
              <a:t>H(14, 1..1024)	</a:t>
            </a:r>
            <a:endParaRPr lang="en-US" sz="600" dirty="0"/>
          </a:p>
        </p:txBody>
      </p:sp>
      <p:sp>
        <p:nvSpPr>
          <p:cNvPr id="8" name="TextBox 7"/>
          <p:cNvSpPr txBox="1"/>
          <p:nvPr/>
        </p:nvSpPr>
        <p:spPr>
          <a:xfrm>
            <a:off x="7134436" y="5054879"/>
            <a:ext cx="1951175" cy="461665"/>
          </a:xfrm>
          <a:prstGeom prst="rect">
            <a:avLst/>
          </a:prstGeom>
          <a:noFill/>
        </p:spPr>
        <p:txBody>
          <a:bodyPr wrap="none" rtlCol="0">
            <a:spAutoFit/>
          </a:bodyPr>
          <a:lstStyle/>
          <a:p>
            <a:r>
              <a:rPr lang="en-US" sz="2400" dirty="0"/>
              <a:t>H(15, 1..1024)</a:t>
            </a:r>
            <a:endParaRPr lang="en-US" sz="600" dirty="0"/>
          </a:p>
        </p:txBody>
      </p:sp>
    </p:spTree>
    <p:extLst>
      <p:ext uri="{BB962C8B-B14F-4D97-AF65-F5344CB8AC3E}">
        <p14:creationId xmlns:p14="http://schemas.microsoft.com/office/powerpoint/2010/main" val="3706830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 benefits as non-probabilistic approach</a:t>
            </a:r>
          </a:p>
        </p:txBody>
      </p:sp>
      <p:sp>
        <p:nvSpPr>
          <p:cNvPr id="3" name="Content Placeholder 2"/>
          <p:cNvSpPr>
            <a:spLocks noGrp="1"/>
          </p:cNvSpPr>
          <p:nvPr>
            <p:ph idx="1"/>
          </p:nvPr>
        </p:nvSpPr>
        <p:spPr/>
        <p:txBody>
          <a:bodyPr>
            <a:normAutofit/>
          </a:bodyPr>
          <a:lstStyle/>
          <a:p>
            <a:r>
              <a:rPr lang="en-US" sz="2800" dirty="0"/>
              <a:t>Trades higher variance for fewer bits in each packet</a:t>
            </a:r>
          </a:p>
          <a:p>
            <a:pPr lvl="1"/>
            <a:r>
              <a:rPr lang="en-US" sz="2400" dirty="0"/>
              <a:t>5-6 bits inside the packet header suffice</a:t>
            </a:r>
          </a:p>
          <a:p>
            <a:r>
              <a:rPr lang="en-US" sz="2800" dirty="0"/>
              <a:t>Same benefits from storing performance data inside the packet</a:t>
            </a:r>
          </a:p>
          <a:p>
            <a:r>
              <a:rPr lang="en-US" sz="2800" dirty="0"/>
              <a:t>See the paper for analysis of error and convergence</a:t>
            </a:r>
            <a:endParaRPr lang="en-US" sz="2400" dirty="0"/>
          </a:p>
        </p:txBody>
      </p:sp>
      <p:sp>
        <p:nvSpPr>
          <p:cNvPr id="4" name="Slide Number Placeholder 3"/>
          <p:cNvSpPr>
            <a:spLocks noGrp="1"/>
          </p:cNvSpPr>
          <p:nvPr>
            <p:ph type="sldNum" sz="quarter" idx="12"/>
          </p:nvPr>
        </p:nvSpPr>
        <p:spPr/>
        <p:txBody>
          <a:bodyPr/>
          <a:lstStyle/>
          <a:p>
            <a:fld id="{48EDC76C-B8A0-4D19-9947-EF58C98EE738}" type="slidenum">
              <a:rPr lang="en-US" smtClean="0"/>
              <a:pPr/>
              <a:t>38</a:t>
            </a:fld>
            <a:endParaRPr lang="en-US"/>
          </a:p>
        </p:txBody>
      </p:sp>
    </p:spTree>
    <p:extLst>
      <p:ext uri="{BB962C8B-B14F-4D97-AF65-F5344CB8AC3E}">
        <p14:creationId xmlns:p14="http://schemas.microsoft.com/office/powerpoint/2010/main" val="302956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400" dirty="0">
                <a:solidFill>
                  <a:schemeClr val="bg1">
                    <a:lumMod val="65000"/>
                  </a:schemeClr>
                </a:solidFill>
              </a:rPr>
              <a:t>Background and motivation</a:t>
            </a:r>
          </a:p>
          <a:p>
            <a:r>
              <a:rPr lang="en-US" sz="2400" dirty="0">
                <a:solidFill>
                  <a:schemeClr val="bg1">
                    <a:lumMod val="65000"/>
                  </a:schemeClr>
                </a:solidFill>
              </a:rPr>
              <a:t>Reservoir sampling for measuring network traffic and congestion</a:t>
            </a:r>
          </a:p>
          <a:p>
            <a:r>
              <a:rPr lang="en-US" sz="2400" dirty="0">
                <a:solidFill>
                  <a:schemeClr val="bg1">
                    <a:lumMod val="65000"/>
                  </a:schemeClr>
                </a:solidFill>
              </a:rPr>
              <a:t>Low-overhead variant using compact probabilistic encoding</a:t>
            </a:r>
          </a:p>
          <a:p>
            <a:r>
              <a:rPr lang="en-US" sz="2400" b="1" dirty="0">
                <a:solidFill>
                  <a:schemeClr val="tx1"/>
                </a:solidFill>
              </a:rPr>
              <a:t>Diagnosing communication performance issues</a:t>
            </a:r>
          </a:p>
          <a:p>
            <a:r>
              <a:rPr lang="en-US" sz="2400" dirty="0">
                <a:solidFill>
                  <a:schemeClr val="bg1">
                    <a:lumMod val="65000"/>
                  </a:schemeClr>
                </a:solidFill>
              </a:rPr>
              <a:t>Case Study: </a:t>
            </a:r>
            <a:r>
              <a:rPr lang="en-US" sz="2400" dirty="0" err="1">
                <a:solidFill>
                  <a:schemeClr val="bg1">
                    <a:lumMod val="65000"/>
                  </a:schemeClr>
                </a:solidFill>
              </a:rPr>
              <a:t>miniGhost</a:t>
            </a:r>
            <a:endParaRPr lang="en-US" sz="2400" dirty="0">
              <a:solidFill>
                <a:schemeClr val="bg1">
                  <a:lumMod val="65000"/>
                </a:schemeClr>
              </a:solidFill>
            </a:endParaRPr>
          </a:p>
          <a:p>
            <a:r>
              <a:rPr lang="en-US" sz="2400" dirty="0">
                <a:solidFill>
                  <a:schemeClr val="bg1">
                    <a:lumMod val="65000"/>
                  </a:schemeClr>
                </a:solidFill>
              </a:rPr>
              <a:t>Conclusions and future work</a:t>
            </a:r>
          </a:p>
        </p:txBody>
      </p:sp>
      <p:sp>
        <p:nvSpPr>
          <p:cNvPr id="4" name="Slide Number Placeholder 3"/>
          <p:cNvSpPr>
            <a:spLocks noGrp="1"/>
          </p:cNvSpPr>
          <p:nvPr>
            <p:ph type="sldNum" sz="quarter" idx="12"/>
          </p:nvPr>
        </p:nvSpPr>
        <p:spPr/>
        <p:txBody>
          <a:bodyPr/>
          <a:lstStyle/>
          <a:p>
            <a:fld id="{48EDC76C-B8A0-4D19-9947-EF58C98EE738}" type="slidenum">
              <a:rPr lang="en-US" smtClean="0"/>
              <a:t>39</a:t>
            </a:fld>
            <a:endParaRPr lang="en-US"/>
          </a:p>
        </p:txBody>
      </p:sp>
    </p:spTree>
    <p:extLst>
      <p:ext uri="{BB962C8B-B14F-4D97-AF65-F5344CB8AC3E}">
        <p14:creationId xmlns:p14="http://schemas.microsoft.com/office/powerpoint/2010/main" val="363117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4541" y="2291339"/>
            <a:ext cx="4533614" cy="4023360"/>
          </a:xfrm>
        </p:spPr>
        <p:txBody>
          <a:bodyPr/>
          <a:lstStyle/>
          <a:p>
            <a:r>
              <a:rPr lang="en-US" dirty="0" err="1">
                <a:latin typeface="Consolas" panose="020B0609020204030204" pitchFamily="49" charset="0"/>
              </a:rPr>
              <a:t>compute_atmosphere_temp</a:t>
            </a:r>
            <a:r>
              <a:rPr lang="en-US" dirty="0">
                <a:latin typeface="Consolas" panose="020B0609020204030204" pitchFamily="49" charset="0"/>
              </a:rPr>
              <a:t>();</a:t>
            </a:r>
          </a:p>
          <a:p>
            <a:r>
              <a:rPr lang="en-US" dirty="0" err="1">
                <a:latin typeface="Consolas" panose="020B0609020204030204" pitchFamily="49" charset="0"/>
              </a:rPr>
              <a:t>compute_ground_temp</a:t>
            </a:r>
            <a:r>
              <a:rPr lang="en-US" dirty="0">
                <a:latin typeface="Consolas" panose="020B0609020204030204" pitchFamily="49" charset="0"/>
              </a:rPr>
              <a:t>();</a:t>
            </a:r>
          </a:p>
          <a:p>
            <a:r>
              <a:rPr lang="en-US" dirty="0" err="1">
                <a:latin typeface="Consolas" panose="020B0609020204030204" pitchFamily="49" charset="0"/>
              </a:rPr>
              <a:t>compute_wind_speed</a:t>
            </a:r>
            <a:r>
              <a:rPr lang="en-US" dirty="0">
                <a:latin typeface="Consolas" panose="020B0609020204030204" pitchFamily="49" charset="0"/>
              </a:rPr>
              <a:t>();</a:t>
            </a:r>
          </a:p>
          <a:p>
            <a:r>
              <a:rPr lang="en-US" dirty="0" err="1">
                <a:latin typeface="Consolas" panose="020B0609020204030204" pitchFamily="49" charset="0"/>
              </a:rPr>
              <a:t>move_clouds</a:t>
            </a:r>
            <a:r>
              <a:rPr lang="en-US" dirty="0">
                <a:latin typeface="Consolas" panose="020B0609020204030204" pitchFamily="49" charset="0"/>
              </a:rPr>
              <a:t>();</a:t>
            </a:r>
          </a:p>
          <a:p>
            <a:r>
              <a:rPr lang="en-US" dirty="0" err="1">
                <a:latin typeface="Consolas" panose="020B0609020204030204" pitchFamily="49" charset="0"/>
              </a:rPr>
              <a:t>send_boundary_to_neighbors</a:t>
            </a:r>
            <a:r>
              <a:rPr lang="en-US" dirty="0">
                <a:latin typeface="Consolas" panose="020B0609020204030204" pitchFamily="49" charset="0"/>
              </a:rPr>
              <a:t>();</a:t>
            </a:r>
          </a:p>
          <a:p>
            <a:endParaRPr lang="en-US" dirty="0">
              <a:latin typeface="Consolas" panose="020B0609020204030204" pitchFamily="49" charset="0"/>
            </a:endParaRPr>
          </a:p>
        </p:txBody>
      </p:sp>
      <p:graphicFrame>
        <p:nvGraphicFramePr>
          <p:cNvPr id="6" name="Table 5"/>
          <p:cNvGraphicFramePr>
            <a:graphicFrameLocks noGrp="1"/>
          </p:cNvGraphicFramePr>
          <p:nvPr/>
        </p:nvGraphicFramePr>
        <p:xfrm>
          <a:off x="2938276" y="1821682"/>
          <a:ext cx="2067339" cy="2714934"/>
        </p:xfrm>
        <a:graphic>
          <a:graphicData uri="http://schemas.openxmlformats.org/drawingml/2006/table">
            <a:tbl>
              <a:tblPr>
                <a:tableStyleId>{5C22544A-7EE6-4342-B048-85BDC9FD1C3A}</a:tableStyleId>
              </a:tblPr>
              <a:tblGrid>
                <a:gridCol w="1404731">
                  <a:extLst>
                    <a:ext uri="{9D8B030D-6E8A-4147-A177-3AD203B41FA5}">
                      <a16:colId xmlns:a16="http://schemas.microsoft.com/office/drawing/2014/main" val="20000"/>
                    </a:ext>
                  </a:extLst>
                </a:gridCol>
                <a:gridCol w="662608">
                  <a:extLst>
                    <a:ext uri="{9D8B030D-6E8A-4147-A177-3AD203B41FA5}">
                      <a16:colId xmlns:a16="http://schemas.microsoft.com/office/drawing/2014/main" val="20001"/>
                    </a:ext>
                  </a:extLst>
                </a:gridCol>
              </a:tblGrid>
              <a:tr h="452489">
                <a:tc gridSpan="2">
                  <a:txBody>
                    <a:bodyPr/>
                    <a:lstStyle/>
                    <a:p>
                      <a:pPr algn="ctr"/>
                      <a:r>
                        <a:rPr lang="en-US" dirty="0"/>
                        <a:t>% Runtime </a:t>
                      </a:r>
                    </a:p>
                  </a:txBody>
                  <a:tcPr>
                    <a:noFill/>
                  </a:tcPr>
                </a:tc>
                <a:tc hMerge="1">
                  <a:txBody>
                    <a:bodyPr/>
                    <a:lstStyle/>
                    <a:p>
                      <a:endParaRPr lang="en-US" dirty="0"/>
                    </a:p>
                  </a:txBody>
                  <a:tcPr>
                    <a:noFill/>
                  </a:tcPr>
                </a:tc>
                <a:extLst>
                  <a:ext uri="{0D108BD9-81ED-4DB2-BD59-A6C34878D82A}">
                    <a16:rowId xmlns:a16="http://schemas.microsoft.com/office/drawing/2014/main" val="10005"/>
                  </a:ext>
                </a:extLst>
              </a:tr>
              <a:tr h="452489">
                <a:tc>
                  <a:txBody>
                    <a:bodyPr/>
                    <a:lstStyle/>
                    <a:p>
                      <a:endParaRPr lang="en-US" dirty="0"/>
                    </a:p>
                  </a:txBody>
                  <a:tcPr>
                    <a:noFill/>
                  </a:tcPr>
                </a:tc>
                <a:tc>
                  <a:txBody>
                    <a:bodyPr/>
                    <a:lstStyle/>
                    <a:p>
                      <a:r>
                        <a:rPr lang="en-US" dirty="0"/>
                        <a:t>5%</a:t>
                      </a:r>
                    </a:p>
                  </a:txBody>
                  <a:tcPr>
                    <a:noFill/>
                  </a:tcPr>
                </a:tc>
                <a:extLst>
                  <a:ext uri="{0D108BD9-81ED-4DB2-BD59-A6C34878D82A}">
                    <a16:rowId xmlns:a16="http://schemas.microsoft.com/office/drawing/2014/main" val="10000"/>
                  </a:ext>
                </a:extLst>
              </a:tr>
              <a:tr h="452489">
                <a:tc>
                  <a:txBody>
                    <a:bodyPr/>
                    <a:lstStyle/>
                    <a:p>
                      <a:endParaRPr lang="en-US" dirty="0"/>
                    </a:p>
                  </a:txBody>
                  <a:tcPr>
                    <a:noFill/>
                  </a:tcPr>
                </a:tc>
                <a:tc>
                  <a:txBody>
                    <a:bodyPr/>
                    <a:lstStyle/>
                    <a:p>
                      <a:r>
                        <a:rPr lang="en-US" dirty="0"/>
                        <a:t>3%</a:t>
                      </a:r>
                    </a:p>
                  </a:txBody>
                  <a:tcPr>
                    <a:noFill/>
                  </a:tcPr>
                </a:tc>
                <a:extLst>
                  <a:ext uri="{0D108BD9-81ED-4DB2-BD59-A6C34878D82A}">
                    <a16:rowId xmlns:a16="http://schemas.microsoft.com/office/drawing/2014/main" val="10001"/>
                  </a:ext>
                </a:extLst>
              </a:tr>
              <a:tr h="452489">
                <a:tc>
                  <a:txBody>
                    <a:bodyPr/>
                    <a:lstStyle/>
                    <a:p>
                      <a:endParaRPr lang="en-US" dirty="0"/>
                    </a:p>
                  </a:txBody>
                  <a:tcPr>
                    <a:noFill/>
                  </a:tcPr>
                </a:tc>
                <a:tc>
                  <a:txBody>
                    <a:bodyPr/>
                    <a:lstStyle/>
                    <a:p>
                      <a:r>
                        <a:rPr lang="en-US" dirty="0"/>
                        <a:t>11%</a:t>
                      </a:r>
                    </a:p>
                  </a:txBody>
                  <a:tcPr>
                    <a:noFill/>
                  </a:tcPr>
                </a:tc>
                <a:extLst>
                  <a:ext uri="{0D108BD9-81ED-4DB2-BD59-A6C34878D82A}">
                    <a16:rowId xmlns:a16="http://schemas.microsoft.com/office/drawing/2014/main" val="10002"/>
                  </a:ext>
                </a:extLst>
              </a:tr>
              <a:tr h="452489">
                <a:tc>
                  <a:txBody>
                    <a:bodyPr/>
                    <a:lstStyle/>
                    <a:p>
                      <a:endParaRPr lang="en-US" dirty="0"/>
                    </a:p>
                  </a:txBody>
                  <a:tcPr>
                    <a:noFill/>
                  </a:tcPr>
                </a:tc>
                <a:tc>
                  <a:txBody>
                    <a:bodyPr/>
                    <a:lstStyle/>
                    <a:p>
                      <a:r>
                        <a:rPr lang="en-US" dirty="0"/>
                        <a:t>9%</a:t>
                      </a:r>
                    </a:p>
                  </a:txBody>
                  <a:tcPr>
                    <a:noFill/>
                  </a:tcPr>
                </a:tc>
                <a:extLst>
                  <a:ext uri="{0D108BD9-81ED-4DB2-BD59-A6C34878D82A}">
                    <a16:rowId xmlns:a16="http://schemas.microsoft.com/office/drawing/2014/main" val="10003"/>
                  </a:ext>
                </a:extLst>
              </a:tr>
              <a:tr h="452489">
                <a:tc>
                  <a:txBody>
                    <a:bodyPr/>
                    <a:lstStyle/>
                    <a:p>
                      <a:endParaRPr lang="en-US" dirty="0"/>
                    </a:p>
                  </a:txBody>
                  <a:tcPr>
                    <a:noFill/>
                  </a:tcPr>
                </a:tc>
                <a:tc>
                  <a:txBody>
                    <a:bodyPr/>
                    <a:lstStyle/>
                    <a:p>
                      <a:r>
                        <a:rPr lang="en-US" dirty="0"/>
                        <a:t>42%</a:t>
                      </a:r>
                    </a:p>
                  </a:txBody>
                  <a:tcPr>
                    <a:noFill/>
                  </a:tcPr>
                </a:tc>
                <a:extLst>
                  <a:ext uri="{0D108BD9-81ED-4DB2-BD59-A6C34878D82A}">
                    <a16:rowId xmlns:a16="http://schemas.microsoft.com/office/drawing/2014/main" val="10004"/>
                  </a:ext>
                </a:extLst>
              </a:tr>
            </a:tbl>
          </a:graphicData>
        </a:graphic>
      </p:graphicFrame>
      <p:grpSp>
        <p:nvGrpSpPr>
          <p:cNvPr id="17" name="Group 16"/>
          <p:cNvGrpSpPr/>
          <p:nvPr/>
        </p:nvGrpSpPr>
        <p:grpSpPr>
          <a:xfrm>
            <a:off x="3005336" y="2274295"/>
            <a:ext cx="1316736" cy="2225113"/>
            <a:chOff x="136246" y="1815990"/>
            <a:chExt cx="1316736" cy="2225113"/>
          </a:xfrm>
        </p:grpSpPr>
        <p:sp>
          <p:nvSpPr>
            <p:cNvPr id="8" name="Rectangle 7"/>
            <p:cNvSpPr/>
            <p:nvPr/>
          </p:nvSpPr>
          <p:spPr>
            <a:xfrm>
              <a:off x="136246" y="3673724"/>
              <a:ext cx="1316736" cy="36737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88390" y="3197974"/>
              <a:ext cx="164592" cy="36737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51814" y="2726192"/>
              <a:ext cx="201168" cy="36737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98118" y="2252426"/>
              <a:ext cx="54864" cy="36737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61542" y="1815990"/>
              <a:ext cx="91440" cy="36737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226667" y="3882799"/>
            <a:ext cx="3996303" cy="2395400"/>
            <a:chOff x="1288390" y="3467939"/>
            <a:chExt cx="3996303" cy="2395400"/>
          </a:xfrm>
        </p:grpSpPr>
        <p:sp>
          <p:nvSpPr>
            <p:cNvPr id="4" name="Oval 3"/>
            <p:cNvSpPr/>
            <p:nvPr/>
          </p:nvSpPr>
          <p:spPr>
            <a:xfrm>
              <a:off x="1288390" y="3467939"/>
              <a:ext cx="778948" cy="7789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4" idx="5"/>
            </p:cNvCxnSpPr>
            <p:nvPr/>
          </p:nvCxnSpPr>
          <p:spPr>
            <a:xfrm flipH="1" flipV="1">
              <a:off x="1953264" y="4132813"/>
              <a:ext cx="622414" cy="8558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04786" y="4755343"/>
              <a:ext cx="2679907" cy="1107996"/>
            </a:xfrm>
            <a:prstGeom prst="rect">
              <a:avLst/>
            </a:prstGeom>
            <a:noFill/>
          </p:spPr>
          <p:txBody>
            <a:bodyPr wrap="square" rtlCol="0">
              <a:spAutoFit/>
            </a:bodyPr>
            <a:lstStyle/>
            <a:p>
              <a:r>
                <a:rPr lang="en-US" sz="6600" dirty="0"/>
                <a:t>Why?</a:t>
              </a:r>
            </a:p>
          </p:txBody>
        </p:sp>
      </p:grpSp>
      <p:sp>
        <p:nvSpPr>
          <p:cNvPr id="5" name="Slide Number Placeholder 4"/>
          <p:cNvSpPr>
            <a:spLocks noGrp="1"/>
          </p:cNvSpPr>
          <p:nvPr>
            <p:ph type="sldNum" sz="quarter" idx="12"/>
          </p:nvPr>
        </p:nvSpPr>
        <p:spPr/>
        <p:txBody>
          <a:bodyPr/>
          <a:lstStyle/>
          <a:p>
            <a:fld id="{48EDC76C-B8A0-4D19-9947-EF58C98EE738}" type="slidenum">
              <a:rPr lang="en-US" smtClean="0"/>
              <a:t>4</a:t>
            </a:fld>
            <a:endParaRPr lang="en-US"/>
          </a:p>
        </p:txBody>
      </p:sp>
    </p:spTree>
    <p:extLst>
      <p:ext uri="{BB962C8B-B14F-4D97-AF65-F5344CB8AC3E}">
        <p14:creationId xmlns:p14="http://schemas.microsoft.com/office/powerpoint/2010/main" val="4102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Analyzing communication performance with congested fraction plots</a:t>
            </a:r>
          </a:p>
        </p:txBody>
      </p:sp>
      <p:sp>
        <p:nvSpPr>
          <p:cNvPr id="3" name="Content Placeholder 2"/>
          <p:cNvSpPr>
            <a:spLocks noGrp="1"/>
          </p:cNvSpPr>
          <p:nvPr>
            <p:ph idx="1"/>
          </p:nvPr>
        </p:nvSpPr>
        <p:spPr>
          <a:xfrm>
            <a:off x="1097280" y="1845733"/>
            <a:ext cx="3868630" cy="4268449"/>
          </a:xfrm>
        </p:spPr>
        <p:txBody>
          <a:bodyPr>
            <a:normAutofit/>
          </a:bodyPr>
          <a:lstStyle/>
          <a:p>
            <a:r>
              <a:rPr lang="en-US" sz="2400" dirty="0">
                <a:solidFill>
                  <a:schemeClr val="tx1"/>
                </a:solidFill>
              </a:rPr>
              <a:t>Overlay measurements on network topology</a:t>
            </a:r>
          </a:p>
          <a:p>
            <a:r>
              <a:rPr lang="en-US" sz="2400" dirty="0">
                <a:solidFill>
                  <a:schemeClr val="tx1"/>
                </a:solidFill>
              </a:rPr>
              <a:t>Top half of edge corresponds to down-pointing link</a:t>
            </a:r>
          </a:p>
          <a:p>
            <a:r>
              <a:rPr lang="en-US" sz="2400" b="1" dirty="0">
                <a:solidFill>
                  <a:schemeClr val="tx1"/>
                </a:solidFill>
              </a:rPr>
              <a:t>Thicker = More traffic</a:t>
            </a:r>
          </a:p>
          <a:p>
            <a:r>
              <a:rPr lang="en-US" sz="2400" b="1" dirty="0">
                <a:solidFill>
                  <a:schemeClr val="tx1"/>
                </a:solidFill>
              </a:rPr>
              <a:t>Darker = More congested</a:t>
            </a:r>
            <a:endParaRPr lang="en-US" sz="2400" dirty="0">
              <a:solidFill>
                <a:schemeClr val="tx1"/>
              </a:solidFill>
            </a:endParaRPr>
          </a:p>
          <a:p>
            <a:r>
              <a:rPr lang="en-US" sz="2400" dirty="0">
                <a:solidFill>
                  <a:schemeClr val="tx1"/>
                </a:solidFill>
              </a:rPr>
              <a:t>More, darker black is worse</a:t>
            </a:r>
          </a:p>
          <a:p>
            <a:r>
              <a:rPr lang="en-US" sz="2400" dirty="0">
                <a:solidFill>
                  <a:schemeClr val="tx1"/>
                </a:solidFill>
              </a:rPr>
              <a:t>Links to compute nodes shown as boxes</a:t>
            </a:r>
          </a:p>
          <a:p>
            <a:endParaRPr lang="en-US" sz="2400" dirty="0"/>
          </a:p>
        </p:txBody>
      </p:sp>
      <p:sp>
        <p:nvSpPr>
          <p:cNvPr id="4" name="Slide Number Placeholder 3"/>
          <p:cNvSpPr>
            <a:spLocks noGrp="1"/>
          </p:cNvSpPr>
          <p:nvPr>
            <p:ph type="sldNum" sz="quarter" idx="12"/>
          </p:nvPr>
        </p:nvSpPr>
        <p:spPr/>
        <p:txBody>
          <a:bodyPr/>
          <a:lstStyle/>
          <a:p>
            <a:fld id="{48EDC76C-B8A0-4D19-9947-EF58C98EE738}" type="slidenum">
              <a:rPr lang="en-US" smtClean="0"/>
              <a:pPr/>
              <a:t>40</a:t>
            </a:fld>
            <a:endParaRPr lang="en-US"/>
          </a:p>
        </p:txBody>
      </p:sp>
      <p:grpSp>
        <p:nvGrpSpPr>
          <p:cNvPr id="14" name="Group 13"/>
          <p:cNvGrpSpPr/>
          <p:nvPr/>
        </p:nvGrpSpPr>
        <p:grpSpPr>
          <a:xfrm>
            <a:off x="4276160" y="2107053"/>
            <a:ext cx="7400027" cy="3500722"/>
            <a:chOff x="4322856" y="2328051"/>
            <a:chExt cx="6748105" cy="319231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7900" y="2328051"/>
              <a:ext cx="5013061" cy="3192318"/>
            </a:xfrm>
            <a:prstGeom prst="rect">
              <a:avLst/>
            </a:prstGeom>
          </p:spPr>
        </p:pic>
        <p:cxnSp>
          <p:nvCxnSpPr>
            <p:cNvPr id="7" name="Straight Arrow Connector 6"/>
            <p:cNvCxnSpPr/>
            <p:nvPr/>
          </p:nvCxnSpPr>
          <p:spPr>
            <a:xfrm>
              <a:off x="10227566" y="2456873"/>
              <a:ext cx="207518" cy="434345"/>
            </a:xfrm>
            <a:prstGeom prst="straightConnector1">
              <a:avLst/>
            </a:prstGeom>
            <a:ln w="76200">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0411057" y="3004497"/>
              <a:ext cx="180138" cy="380403"/>
            </a:xfrm>
            <a:prstGeom prst="straightConnector1">
              <a:avLst/>
            </a:prstGeom>
            <a:ln w="76200">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0657465" y="3605585"/>
              <a:ext cx="141795" cy="365083"/>
            </a:xfrm>
            <a:prstGeom prst="straightConnector1">
              <a:avLst/>
            </a:prstGeom>
            <a:ln w="76200">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0844922" y="4139854"/>
              <a:ext cx="185620" cy="391979"/>
            </a:xfrm>
            <a:prstGeom prst="straightConnector1">
              <a:avLst/>
            </a:prstGeom>
            <a:ln w="76200">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74810" y="2482544"/>
              <a:ext cx="0" cy="471806"/>
            </a:xfrm>
            <a:prstGeom prst="straightConnector1">
              <a:avLst/>
            </a:prstGeom>
            <a:ln w="76200">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74810" y="2993210"/>
              <a:ext cx="0" cy="457200"/>
            </a:xfrm>
            <a:prstGeom prst="straightConnector1">
              <a:avLst/>
            </a:prstGeom>
            <a:ln w="76200">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4322856" y="5204596"/>
              <a:ext cx="1529009" cy="0"/>
            </a:xfrm>
            <a:prstGeom prst="straightConnector1">
              <a:avLst/>
            </a:prstGeom>
            <a:ln w="76200">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253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communication performance problems with congested fraction plots</a:t>
            </a:r>
          </a:p>
        </p:txBody>
      </p:sp>
      <p:sp>
        <p:nvSpPr>
          <p:cNvPr id="3" name="Content Placeholder 2"/>
          <p:cNvSpPr>
            <a:spLocks noGrp="1"/>
          </p:cNvSpPr>
          <p:nvPr>
            <p:ph idx="1"/>
          </p:nvPr>
        </p:nvSpPr>
        <p:spPr>
          <a:xfrm>
            <a:off x="1097280" y="1845734"/>
            <a:ext cx="10058400" cy="4023360"/>
          </a:xfrm>
        </p:spPr>
        <p:txBody>
          <a:bodyPr>
            <a:normAutofit lnSpcReduction="10000"/>
          </a:bodyPr>
          <a:lstStyle/>
          <a:p>
            <a:r>
              <a:rPr lang="en-US" sz="2400" dirty="0"/>
              <a:t>Congestion often backs up, forming tree-like patterns</a:t>
            </a:r>
          </a:p>
          <a:p>
            <a:r>
              <a:rPr lang="en-US" sz="2400" dirty="0"/>
              <a:t>We look for congestion roots</a:t>
            </a:r>
          </a:p>
          <a:p>
            <a:r>
              <a:rPr lang="en-US" sz="2400" dirty="0"/>
              <a:t>Congestion rooted in interior of the network</a:t>
            </a:r>
          </a:p>
          <a:p>
            <a:pPr lvl="1"/>
            <a:r>
              <a:rPr lang="en-US" sz="2000" dirty="0"/>
              <a:t>May be a problem with the mapping onto the physical network topology</a:t>
            </a:r>
          </a:p>
          <a:p>
            <a:pPr lvl="1"/>
            <a:r>
              <a:rPr lang="en-US" sz="2000" dirty="0"/>
              <a:t>Try optimizing the mapping</a:t>
            </a:r>
          </a:p>
          <a:p>
            <a:r>
              <a:rPr lang="en-US" sz="2400" dirty="0"/>
              <a:t>Congestion rooted at an endpoint</a:t>
            </a:r>
          </a:p>
          <a:p>
            <a:pPr lvl="1"/>
            <a:r>
              <a:rPr lang="en-US" sz="2000" dirty="0"/>
              <a:t>Communication pattern problem</a:t>
            </a:r>
          </a:p>
          <a:p>
            <a:pPr lvl="1"/>
            <a:r>
              <a:rPr lang="en-US" sz="2000" dirty="0"/>
              <a:t>Code changes likely needed</a:t>
            </a:r>
          </a:p>
          <a:p>
            <a:r>
              <a:rPr lang="en-US" sz="2400" dirty="0"/>
              <a:t>Dark and thin links in the congested fraction plot</a:t>
            </a:r>
          </a:p>
          <a:p>
            <a:pPr lvl="1"/>
            <a:r>
              <a:rPr lang="en-US" sz="2000" dirty="0"/>
              <a:t>External interference from background traffic</a:t>
            </a:r>
          </a:p>
        </p:txBody>
      </p:sp>
      <p:sp>
        <p:nvSpPr>
          <p:cNvPr id="4" name="Slide Number Placeholder 3"/>
          <p:cNvSpPr>
            <a:spLocks noGrp="1"/>
          </p:cNvSpPr>
          <p:nvPr>
            <p:ph type="sldNum" sz="quarter" idx="12"/>
          </p:nvPr>
        </p:nvSpPr>
        <p:spPr/>
        <p:txBody>
          <a:bodyPr/>
          <a:lstStyle/>
          <a:p>
            <a:fld id="{48EDC76C-B8A0-4D19-9947-EF58C98EE738}" type="slidenum">
              <a:rPr lang="en-US" smtClean="0"/>
              <a:pPr/>
              <a:t>41</a:t>
            </a:fld>
            <a:endParaRPr lang="en-US"/>
          </a:p>
        </p:txBody>
      </p:sp>
    </p:spTree>
    <p:extLst>
      <p:ext uri="{BB962C8B-B14F-4D97-AF65-F5344CB8AC3E}">
        <p14:creationId xmlns:p14="http://schemas.microsoft.com/office/powerpoint/2010/main" val="3708656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400" dirty="0">
                <a:solidFill>
                  <a:schemeClr val="bg1">
                    <a:lumMod val="65000"/>
                  </a:schemeClr>
                </a:solidFill>
              </a:rPr>
              <a:t>Background and motivation</a:t>
            </a:r>
          </a:p>
          <a:p>
            <a:r>
              <a:rPr lang="en-US" sz="2400" dirty="0">
                <a:solidFill>
                  <a:schemeClr val="bg1">
                    <a:lumMod val="65000"/>
                  </a:schemeClr>
                </a:solidFill>
              </a:rPr>
              <a:t>Reservoir sampling for measuring network traffic and congestion</a:t>
            </a:r>
          </a:p>
          <a:p>
            <a:r>
              <a:rPr lang="en-US" sz="2400" dirty="0">
                <a:solidFill>
                  <a:schemeClr val="bg1">
                    <a:lumMod val="65000"/>
                  </a:schemeClr>
                </a:solidFill>
              </a:rPr>
              <a:t>Low-overhead variant using compact probabilistic encoding</a:t>
            </a:r>
          </a:p>
          <a:p>
            <a:r>
              <a:rPr lang="en-US" sz="2400" dirty="0">
                <a:solidFill>
                  <a:schemeClr val="bg1">
                    <a:lumMod val="65000"/>
                  </a:schemeClr>
                </a:solidFill>
              </a:rPr>
              <a:t>Diagnosing communication performance issues</a:t>
            </a:r>
          </a:p>
          <a:p>
            <a:r>
              <a:rPr lang="en-US" sz="2400" b="1" dirty="0">
                <a:solidFill>
                  <a:schemeClr val="tx1"/>
                </a:solidFill>
              </a:rPr>
              <a:t>Case Study: </a:t>
            </a:r>
            <a:r>
              <a:rPr lang="en-US" sz="2400" b="1" dirty="0" err="1">
                <a:solidFill>
                  <a:schemeClr val="tx1"/>
                </a:solidFill>
              </a:rPr>
              <a:t>miniGhost</a:t>
            </a:r>
            <a:endParaRPr lang="en-US" sz="2400" b="1" dirty="0">
              <a:solidFill>
                <a:schemeClr val="tx1"/>
              </a:solidFill>
            </a:endParaRPr>
          </a:p>
          <a:p>
            <a:r>
              <a:rPr lang="en-US" sz="2400" dirty="0">
                <a:solidFill>
                  <a:schemeClr val="bg1">
                    <a:lumMod val="65000"/>
                  </a:schemeClr>
                </a:solidFill>
              </a:rPr>
              <a:t>Conclusions and future work</a:t>
            </a:r>
          </a:p>
        </p:txBody>
      </p:sp>
      <p:sp>
        <p:nvSpPr>
          <p:cNvPr id="4" name="Slide Number Placeholder 3"/>
          <p:cNvSpPr>
            <a:spLocks noGrp="1"/>
          </p:cNvSpPr>
          <p:nvPr>
            <p:ph type="sldNum" sz="quarter" idx="12"/>
          </p:nvPr>
        </p:nvSpPr>
        <p:spPr/>
        <p:txBody>
          <a:bodyPr/>
          <a:lstStyle/>
          <a:p>
            <a:fld id="{48EDC76C-B8A0-4D19-9947-EF58C98EE738}" type="slidenum">
              <a:rPr lang="en-US" smtClean="0"/>
              <a:t>42</a:t>
            </a:fld>
            <a:endParaRPr lang="en-US"/>
          </a:p>
        </p:txBody>
      </p:sp>
    </p:spTree>
    <p:extLst>
      <p:ext uri="{BB962C8B-B14F-4D97-AF65-F5344CB8AC3E}">
        <p14:creationId xmlns:p14="http://schemas.microsoft.com/office/powerpoint/2010/main" val="3155680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Setup Overview</a:t>
            </a:r>
          </a:p>
        </p:txBody>
      </p:sp>
      <p:sp>
        <p:nvSpPr>
          <p:cNvPr id="3" name="Content Placeholder 2"/>
          <p:cNvSpPr>
            <a:spLocks noGrp="1"/>
          </p:cNvSpPr>
          <p:nvPr>
            <p:ph idx="1"/>
          </p:nvPr>
        </p:nvSpPr>
        <p:spPr/>
        <p:txBody>
          <a:bodyPr>
            <a:normAutofit lnSpcReduction="10000"/>
          </a:bodyPr>
          <a:lstStyle/>
          <a:p>
            <a:r>
              <a:rPr lang="en-US" sz="2400" dirty="0"/>
              <a:t>Experiments are simulated with </a:t>
            </a:r>
            <a:r>
              <a:rPr lang="en-US" sz="2400" dirty="0" err="1"/>
              <a:t>TraceR</a:t>
            </a:r>
            <a:r>
              <a:rPr lang="en-US" sz="2400" dirty="0"/>
              <a:t>/CODES network simulator</a:t>
            </a:r>
          </a:p>
          <a:p>
            <a:r>
              <a:rPr lang="en-US" sz="2400" dirty="0"/>
              <a:t>Network</a:t>
            </a:r>
          </a:p>
          <a:p>
            <a:pPr lvl="1"/>
            <a:r>
              <a:rPr lang="en-US" sz="2200" dirty="0"/>
              <a:t>Using a 100 Gbps 2:1 tapered fat tree network</a:t>
            </a:r>
          </a:p>
          <a:p>
            <a:pPr lvl="2"/>
            <a:r>
              <a:rPr lang="en-US" sz="1800" dirty="0"/>
              <a:t>Based on Quartz at LLNL (#71 on TOP500)</a:t>
            </a:r>
          </a:p>
          <a:p>
            <a:pPr lvl="1"/>
            <a:r>
              <a:rPr lang="en-US" sz="2200" dirty="0"/>
              <a:t>Adaptive routing</a:t>
            </a:r>
          </a:p>
          <a:p>
            <a:r>
              <a:rPr lang="en-US" sz="2400" dirty="0"/>
              <a:t>Application</a:t>
            </a:r>
          </a:p>
          <a:p>
            <a:pPr lvl="1"/>
            <a:r>
              <a:rPr lang="en-US" sz="2200" dirty="0" err="1"/>
              <a:t>miniGhost</a:t>
            </a:r>
            <a:r>
              <a:rPr lang="en-US" sz="2200" dirty="0"/>
              <a:t>: a stencil proxy app</a:t>
            </a:r>
          </a:p>
          <a:p>
            <a:pPr lvl="1"/>
            <a:r>
              <a:rPr lang="en-US" sz="2200" dirty="0"/>
              <a:t>27 point, 3d stencil</a:t>
            </a:r>
          </a:p>
          <a:p>
            <a:pPr lvl="1"/>
            <a:r>
              <a:rPr lang="en-US" sz="2200" dirty="0"/>
              <a:t>Simulating 27k MPI ranks = 24 full leaf switches</a:t>
            </a:r>
          </a:p>
          <a:p>
            <a:r>
              <a:rPr lang="en-US" sz="2400" dirty="0"/>
              <a:t>Additional case study with pF3D is in the paper</a:t>
            </a:r>
          </a:p>
          <a:p>
            <a:endParaRPr lang="en-US" sz="2400" dirty="0"/>
          </a:p>
        </p:txBody>
      </p:sp>
      <p:sp>
        <p:nvSpPr>
          <p:cNvPr id="4" name="Slide Number Placeholder 3"/>
          <p:cNvSpPr>
            <a:spLocks noGrp="1"/>
          </p:cNvSpPr>
          <p:nvPr>
            <p:ph type="sldNum" sz="quarter" idx="12"/>
          </p:nvPr>
        </p:nvSpPr>
        <p:spPr/>
        <p:txBody>
          <a:bodyPr/>
          <a:lstStyle/>
          <a:p>
            <a:fld id="{48EDC76C-B8A0-4D19-9947-EF58C98EE738}" type="slidenum">
              <a:rPr lang="en-US" smtClean="0"/>
              <a:pPr/>
              <a:t>43</a:t>
            </a:fld>
            <a:endParaRPr lang="en-US"/>
          </a:p>
        </p:txBody>
      </p:sp>
    </p:spTree>
    <p:extLst>
      <p:ext uri="{BB962C8B-B14F-4D97-AF65-F5344CB8AC3E}">
        <p14:creationId xmlns:p14="http://schemas.microsoft.com/office/powerpoint/2010/main" val="1819432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2CFE97-3D3A-4AC6-B258-A8F081980E8F}"/>
              </a:ext>
            </a:extLst>
          </p:cNvPr>
          <p:cNvSpPr>
            <a:spLocks noGrp="1"/>
          </p:cNvSpPr>
          <p:nvPr>
            <p:ph type="title"/>
          </p:nvPr>
        </p:nvSpPr>
        <p:spPr/>
        <p:txBody>
          <a:bodyPr/>
          <a:lstStyle/>
          <a:p>
            <a:r>
              <a:rPr lang="en-US" dirty="0" err="1"/>
              <a:t>miniGhost</a:t>
            </a:r>
            <a:r>
              <a:rPr lang="en-US" dirty="0"/>
              <a:t> congested fraction plot: default configuration</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9214" y="1846263"/>
            <a:ext cx="8413897" cy="4022725"/>
          </a:xfrm>
        </p:spPr>
      </p:pic>
      <p:sp>
        <p:nvSpPr>
          <p:cNvPr id="4" name="Slide Number Placeholder 3"/>
          <p:cNvSpPr>
            <a:spLocks noGrp="1"/>
          </p:cNvSpPr>
          <p:nvPr>
            <p:ph type="sldNum" sz="quarter" idx="12"/>
          </p:nvPr>
        </p:nvSpPr>
        <p:spPr/>
        <p:txBody>
          <a:bodyPr/>
          <a:lstStyle/>
          <a:p>
            <a:fld id="{48EDC76C-B8A0-4D19-9947-EF58C98EE738}" type="slidenum">
              <a:rPr lang="en-US" smtClean="0"/>
              <a:pPr/>
              <a:t>44</a:t>
            </a:fld>
            <a:endParaRPr lang="en-US"/>
          </a:p>
        </p:txBody>
      </p:sp>
    </p:spTree>
    <p:extLst>
      <p:ext uri="{BB962C8B-B14F-4D97-AF65-F5344CB8AC3E}">
        <p14:creationId xmlns:p14="http://schemas.microsoft.com/office/powerpoint/2010/main" val="2286609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699" r="73031" b="29567"/>
          <a:stretch/>
        </p:blipFill>
        <p:spPr>
          <a:xfrm>
            <a:off x="305898" y="673100"/>
            <a:ext cx="4916752" cy="5207368"/>
          </a:xfrm>
        </p:spPr>
      </p:pic>
      <p:sp>
        <p:nvSpPr>
          <p:cNvPr id="4" name="Slide Number Placeholder 3"/>
          <p:cNvSpPr>
            <a:spLocks noGrp="1"/>
          </p:cNvSpPr>
          <p:nvPr>
            <p:ph type="sldNum" sz="quarter" idx="12"/>
          </p:nvPr>
        </p:nvSpPr>
        <p:spPr/>
        <p:txBody>
          <a:bodyPr/>
          <a:lstStyle/>
          <a:p>
            <a:fld id="{48EDC76C-B8A0-4D19-9947-EF58C98EE738}" type="slidenum">
              <a:rPr lang="en-US" smtClean="0"/>
              <a:pPr/>
              <a:t>45</a:t>
            </a:fld>
            <a:endParaRPr lang="en-US"/>
          </a:p>
        </p:txBody>
      </p:sp>
      <p:cxnSp>
        <p:nvCxnSpPr>
          <p:cNvPr id="6" name="Straight Arrow Connector 5">
            <a:extLst>
              <a:ext uri="{FF2B5EF4-FFF2-40B4-BE49-F238E27FC236}">
                <a16:creationId xmlns:a16="http://schemas.microsoft.com/office/drawing/2014/main" id="{266F65CA-A162-4571-A5EF-1379581523D2}"/>
              </a:ext>
            </a:extLst>
          </p:cNvPr>
          <p:cNvCxnSpPr/>
          <p:nvPr/>
        </p:nvCxnSpPr>
        <p:spPr>
          <a:xfrm flipV="1">
            <a:off x="3311956" y="4813300"/>
            <a:ext cx="0" cy="816212"/>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A7909A9-91D5-4FCC-8545-02D532A02005}"/>
              </a:ext>
            </a:extLst>
          </p:cNvPr>
          <p:cNvCxnSpPr>
            <a:cxnSpLocks/>
          </p:cNvCxnSpPr>
          <p:nvPr/>
        </p:nvCxnSpPr>
        <p:spPr>
          <a:xfrm flipH="1" flipV="1">
            <a:off x="2514600" y="2540000"/>
            <a:ext cx="913447" cy="2262818"/>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77D24C-FF27-4345-87AF-C46CF58720D2}"/>
              </a:ext>
            </a:extLst>
          </p:cNvPr>
          <p:cNvCxnSpPr>
            <a:cxnSpLocks/>
          </p:cNvCxnSpPr>
          <p:nvPr/>
        </p:nvCxnSpPr>
        <p:spPr>
          <a:xfrm>
            <a:off x="1637048" y="558256"/>
            <a:ext cx="509252" cy="1971647"/>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BFF94F8-1B00-44DF-9B3A-703AC5F6346D}"/>
              </a:ext>
            </a:extLst>
          </p:cNvPr>
          <p:cNvCxnSpPr>
            <a:cxnSpLocks/>
          </p:cNvCxnSpPr>
          <p:nvPr/>
        </p:nvCxnSpPr>
        <p:spPr>
          <a:xfrm flipH="1">
            <a:off x="2514362" y="4802818"/>
            <a:ext cx="472" cy="577177"/>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4227" y="2039527"/>
            <a:ext cx="184731" cy="369332"/>
          </a:xfrm>
          <a:prstGeom prst="rect">
            <a:avLst/>
          </a:prstGeom>
          <a:noFill/>
        </p:spPr>
        <p:txBody>
          <a:bodyPr wrap="none" rtlCol="0">
            <a:spAutoFit/>
          </a:bodyPr>
          <a:lstStyle/>
          <a:p>
            <a:endParaRPr lang="en-US" dirty="0"/>
          </a:p>
        </p:txBody>
      </p:sp>
      <p:sp>
        <p:nvSpPr>
          <p:cNvPr id="21" name="Content Placeholder 2"/>
          <p:cNvSpPr txBox="1">
            <a:spLocks/>
          </p:cNvSpPr>
          <p:nvPr/>
        </p:nvSpPr>
        <p:spPr>
          <a:xfrm>
            <a:off x="5714708" y="1845734"/>
            <a:ext cx="5440972"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All links are fairly thick</a:t>
            </a:r>
          </a:p>
          <a:p>
            <a:pPr lvl="1"/>
            <a:r>
              <a:rPr lang="en-US" sz="2200" dirty="0"/>
              <a:t>Lots of traffic on all links</a:t>
            </a:r>
          </a:p>
          <a:p>
            <a:r>
              <a:rPr lang="en-US" sz="2400" dirty="0">
                <a:solidFill>
                  <a:srgbClr val="FF0000"/>
                </a:solidFill>
              </a:rPr>
              <a:t>Up-pointing links are heavily congested</a:t>
            </a:r>
          </a:p>
          <a:p>
            <a:r>
              <a:rPr lang="en-US" sz="2400" dirty="0">
                <a:solidFill>
                  <a:srgbClr val="00B0F0"/>
                </a:solidFill>
              </a:rPr>
              <a:t>Down-pointing links show less congestion</a:t>
            </a:r>
          </a:p>
          <a:p>
            <a:r>
              <a:rPr lang="en-US" sz="2400" dirty="0"/>
              <a:t>Root of congestion tree in interior</a:t>
            </a:r>
          </a:p>
          <a:p>
            <a:pPr lvl="1"/>
            <a:r>
              <a:rPr lang="en-US" sz="2200" dirty="0"/>
              <a:t>Interpretation rules suggest trying a new mapping</a:t>
            </a:r>
          </a:p>
        </p:txBody>
      </p:sp>
    </p:spTree>
    <p:extLst>
      <p:ext uri="{BB962C8B-B14F-4D97-AF65-F5344CB8AC3E}">
        <p14:creationId xmlns:p14="http://schemas.microsoft.com/office/powerpoint/2010/main" val="3682155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699" r="73031" b="29567"/>
          <a:stretch/>
        </p:blipFill>
        <p:spPr>
          <a:xfrm>
            <a:off x="305898" y="673100"/>
            <a:ext cx="4916752" cy="5207368"/>
          </a:xfrm>
        </p:spPr>
      </p:pic>
      <p:sp>
        <p:nvSpPr>
          <p:cNvPr id="4" name="Slide Number Placeholder 3"/>
          <p:cNvSpPr>
            <a:spLocks noGrp="1"/>
          </p:cNvSpPr>
          <p:nvPr>
            <p:ph type="sldNum" sz="quarter" idx="12"/>
          </p:nvPr>
        </p:nvSpPr>
        <p:spPr/>
        <p:txBody>
          <a:bodyPr/>
          <a:lstStyle/>
          <a:p>
            <a:fld id="{48EDC76C-B8A0-4D19-9947-EF58C98EE738}" type="slidenum">
              <a:rPr lang="en-US" smtClean="0"/>
              <a:pPr/>
              <a:t>46</a:t>
            </a:fld>
            <a:endParaRPr lang="en-US"/>
          </a:p>
        </p:txBody>
      </p:sp>
      <p:cxnSp>
        <p:nvCxnSpPr>
          <p:cNvPr id="8" name="Straight Arrow Connector 7">
            <a:extLst>
              <a:ext uri="{FF2B5EF4-FFF2-40B4-BE49-F238E27FC236}">
                <a16:creationId xmlns:a16="http://schemas.microsoft.com/office/drawing/2014/main" id="{0877D24C-FF27-4345-87AF-C46CF58720D2}"/>
              </a:ext>
            </a:extLst>
          </p:cNvPr>
          <p:cNvCxnSpPr>
            <a:cxnSpLocks/>
          </p:cNvCxnSpPr>
          <p:nvPr/>
        </p:nvCxnSpPr>
        <p:spPr>
          <a:xfrm>
            <a:off x="1637048" y="558256"/>
            <a:ext cx="509252" cy="1971647"/>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BFF94F8-1B00-44DF-9B3A-703AC5F6346D}"/>
              </a:ext>
            </a:extLst>
          </p:cNvPr>
          <p:cNvCxnSpPr>
            <a:cxnSpLocks/>
          </p:cNvCxnSpPr>
          <p:nvPr/>
        </p:nvCxnSpPr>
        <p:spPr>
          <a:xfrm flipH="1">
            <a:off x="2514362" y="4802818"/>
            <a:ext cx="472" cy="577177"/>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4227" y="2039527"/>
            <a:ext cx="184731" cy="369332"/>
          </a:xfrm>
          <a:prstGeom prst="rect">
            <a:avLst/>
          </a:prstGeom>
          <a:noFill/>
        </p:spPr>
        <p:txBody>
          <a:bodyPr wrap="none" rtlCol="0">
            <a:spAutoFit/>
          </a:bodyPr>
          <a:lstStyle/>
          <a:p>
            <a:endParaRPr lang="en-US" dirty="0"/>
          </a:p>
        </p:txBody>
      </p:sp>
      <p:sp>
        <p:nvSpPr>
          <p:cNvPr id="21" name="Content Placeholder 2"/>
          <p:cNvSpPr txBox="1">
            <a:spLocks/>
          </p:cNvSpPr>
          <p:nvPr/>
        </p:nvSpPr>
        <p:spPr>
          <a:xfrm>
            <a:off x="5714708" y="1845734"/>
            <a:ext cx="5440972"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All links are fairly thick</a:t>
            </a:r>
          </a:p>
          <a:p>
            <a:pPr lvl="1"/>
            <a:r>
              <a:rPr lang="en-US" sz="2200" dirty="0"/>
              <a:t>Lots of traffic on all links</a:t>
            </a:r>
          </a:p>
          <a:p>
            <a:r>
              <a:rPr lang="en-US" sz="2400" dirty="0">
                <a:solidFill>
                  <a:srgbClr val="FF0000"/>
                </a:solidFill>
              </a:rPr>
              <a:t>Up-pointing links are heavily congested</a:t>
            </a:r>
          </a:p>
          <a:p>
            <a:r>
              <a:rPr lang="en-US" sz="2400" dirty="0">
                <a:solidFill>
                  <a:srgbClr val="00B0F0"/>
                </a:solidFill>
              </a:rPr>
              <a:t>Down-pointing links show less congestion</a:t>
            </a:r>
          </a:p>
          <a:p>
            <a:r>
              <a:rPr lang="en-US" sz="2400" dirty="0"/>
              <a:t>Root of congestion tree in interior</a:t>
            </a:r>
          </a:p>
          <a:p>
            <a:pPr lvl="1"/>
            <a:r>
              <a:rPr lang="en-US" sz="2200" dirty="0"/>
              <a:t>Interpretation rules suggest trying a new mapping</a:t>
            </a:r>
          </a:p>
        </p:txBody>
      </p:sp>
      <p:grpSp>
        <p:nvGrpSpPr>
          <p:cNvPr id="28" name="Group 27">
            <a:extLst>
              <a:ext uri="{FF2B5EF4-FFF2-40B4-BE49-F238E27FC236}">
                <a16:creationId xmlns:a16="http://schemas.microsoft.com/office/drawing/2014/main" id="{6DD8678B-05C7-4611-AB35-21A649E92C21}"/>
              </a:ext>
            </a:extLst>
          </p:cNvPr>
          <p:cNvGrpSpPr/>
          <p:nvPr/>
        </p:nvGrpSpPr>
        <p:grpSpPr>
          <a:xfrm>
            <a:off x="2514600" y="2540000"/>
            <a:ext cx="2708050" cy="3181634"/>
            <a:chOff x="2514600" y="2540000"/>
            <a:chExt cx="2708050" cy="3181634"/>
          </a:xfrm>
        </p:grpSpPr>
        <p:cxnSp>
          <p:nvCxnSpPr>
            <p:cNvPr id="6" name="Straight Arrow Connector 5">
              <a:extLst>
                <a:ext uri="{FF2B5EF4-FFF2-40B4-BE49-F238E27FC236}">
                  <a16:creationId xmlns:a16="http://schemas.microsoft.com/office/drawing/2014/main" id="{266F65CA-A162-4571-A5EF-1379581523D2}"/>
                </a:ext>
              </a:extLst>
            </p:cNvPr>
            <p:cNvCxnSpPr/>
            <p:nvPr/>
          </p:nvCxnSpPr>
          <p:spPr>
            <a:xfrm flipV="1">
              <a:off x="3311956" y="4813300"/>
              <a:ext cx="0" cy="816212"/>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A7909A9-91D5-4FCC-8545-02D532A02005}"/>
                </a:ext>
              </a:extLst>
            </p:cNvPr>
            <p:cNvCxnSpPr>
              <a:cxnSpLocks/>
            </p:cNvCxnSpPr>
            <p:nvPr/>
          </p:nvCxnSpPr>
          <p:spPr>
            <a:xfrm flipH="1" flipV="1">
              <a:off x="2514600" y="2540000"/>
              <a:ext cx="913447" cy="2262818"/>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6CDC5F6-18A1-44D8-B805-A9336D8BF9C7}"/>
                </a:ext>
              </a:extLst>
            </p:cNvPr>
            <p:cNvCxnSpPr>
              <a:cxnSpLocks/>
            </p:cNvCxnSpPr>
            <p:nvPr/>
          </p:nvCxnSpPr>
          <p:spPr>
            <a:xfrm flipH="1" flipV="1">
              <a:off x="2866030" y="2540000"/>
              <a:ext cx="1359374" cy="225233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5AEB6E-D6BB-4949-B547-262A4DC4E237}"/>
                </a:ext>
              </a:extLst>
            </p:cNvPr>
            <p:cNvCxnSpPr>
              <a:cxnSpLocks/>
            </p:cNvCxnSpPr>
            <p:nvPr/>
          </p:nvCxnSpPr>
          <p:spPr>
            <a:xfrm flipH="1" flipV="1">
              <a:off x="3246983" y="2540000"/>
              <a:ext cx="1728056" cy="2216135"/>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3E7F4A-E43D-4909-8722-6031D73779CE}"/>
                </a:ext>
              </a:extLst>
            </p:cNvPr>
            <p:cNvCxnSpPr>
              <a:cxnSpLocks/>
            </p:cNvCxnSpPr>
            <p:nvPr/>
          </p:nvCxnSpPr>
          <p:spPr>
            <a:xfrm flipV="1">
              <a:off x="3652725" y="4971889"/>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8B054D5-E1D0-48E6-843F-E355F2AB376B}"/>
                </a:ext>
              </a:extLst>
            </p:cNvPr>
            <p:cNvCxnSpPr>
              <a:cxnSpLocks/>
            </p:cNvCxnSpPr>
            <p:nvPr/>
          </p:nvCxnSpPr>
          <p:spPr>
            <a:xfrm flipV="1">
              <a:off x="3482639" y="4920364"/>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51ECA1-8D64-4657-8CEE-AA89FBC42822}"/>
                </a:ext>
              </a:extLst>
            </p:cNvPr>
            <p:cNvCxnSpPr>
              <a:cxnSpLocks/>
            </p:cNvCxnSpPr>
            <p:nvPr/>
          </p:nvCxnSpPr>
          <p:spPr>
            <a:xfrm flipH="1" flipV="1">
              <a:off x="4092153" y="4905422"/>
              <a:ext cx="18858" cy="560634"/>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1335C5-C3BF-4E07-8557-4B22F9AC7095}"/>
                </a:ext>
              </a:extLst>
            </p:cNvPr>
            <p:cNvCxnSpPr>
              <a:cxnSpLocks/>
            </p:cNvCxnSpPr>
            <p:nvPr/>
          </p:nvCxnSpPr>
          <p:spPr>
            <a:xfrm flipV="1">
              <a:off x="4432922" y="5064011"/>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4DCC0C-3218-4EC9-85AC-127B6FC831B5}"/>
                </a:ext>
              </a:extLst>
            </p:cNvPr>
            <p:cNvCxnSpPr>
              <a:cxnSpLocks/>
            </p:cNvCxnSpPr>
            <p:nvPr/>
          </p:nvCxnSpPr>
          <p:spPr>
            <a:xfrm flipV="1">
              <a:off x="4262836" y="5012486"/>
              <a:ext cx="0" cy="709148"/>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A26A2A1-606D-46FD-8D9B-F16A9F66C20E}"/>
                </a:ext>
              </a:extLst>
            </p:cNvPr>
            <p:cNvCxnSpPr>
              <a:cxnSpLocks/>
            </p:cNvCxnSpPr>
            <p:nvPr/>
          </p:nvCxnSpPr>
          <p:spPr>
            <a:xfrm flipV="1">
              <a:off x="4881881" y="4950886"/>
              <a:ext cx="0" cy="515170"/>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E848552-1473-4FDE-8F1A-41459065BFB6}"/>
                </a:ext>
              </a:extLst>
            </p:cNvPr>
            <p:cNvCxnSpPr>
              <a:cxnSpLocks/>
            </p:cNvCxnSpPr>
            <p:nvPr/>
          </p:nvCxnSpPr>
          <p:spPr>
            <a:xfrm flipV="1">
              <a:off x="5222650" y="5109475"/>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A6AB0C-DD57-4C13-9A10-1CBC7F170478}"/>
                </a:ext>
              </a:extLst>
            </p:cNvPr>
            <p:cNvCxnSpPr>
              <a:cxnSpLocks/>
            </p:cNvCxnSpPr>
            <p:nvPr/>
          </p:nvCxnSpPr>
          <p:spPr>
            <a:xfrm flipV="1">
              <a:off x="5052564" y="5057950"/>
              <a:ext cx="0" cy="571562"/>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7988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EDC76C-B8A0-4D19-9947-EF58C98EE738}" type="slidenum">
              <a:rPr lang="en-US" smtClean="0"/>
              <a:pPr/>
              <a:t>47</a:t>
            </a:fld>
            <a:endParaRPr lang="en-US"/>
          </a:p>
        </p:txBody>
      </p:sp>
      <p:cxnSp>
        <p:nvCxnSpPr>
          <p:cNvPr id="8" name="Straight Arrow Connector 7">
            <a:extLst>
              <a:ext uri="{FF2B5EF4-FFF2-40B4-BE49-F238E27FC236}">
                <a16:creationId xmlns:a16="http://schemas.microsoft.com/office/drawing/2014/main" id="{0877D24C-FF27-4345-87AF-C46CF58720D2}"/>
              </a:ext>
            </a:extLst>
          </p:cNvPr>
          <p:cNvCxnSpPr>
            <a:cxnSpLocks/>
          </p:cNvCxnSpPr>
          <p:nvPr/>
        </p:nvCxnSpPr>
        <p:spPr>
          <a:xfrm>
            <a:off x="2165556" y="3436958"/>
            <a:ext cx="355492" cy="1376342"/>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BFF94F8-1B00-44DF-9B3A-703AC5F6346D}"/>
              </a:ext>
            </a:extLst>
          </p:cNvPr>
          <p:cNvCxnSpPr>
            <a:cxnSpLocks/>
          </p:cNvCxnSpPr>
          <p:nvPr/>
        </p:nvCxnSpPr>
        <p:spPr>
          <a:xfrm flipH="1">
            <a:off x="2514362" y="4802818"/>
            <a:ext cx="472" cy="577177"/>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4227" y="2039527"/>
            <a:ext cx="184731" cy="369332"/>
          </a:xfrm>
          <a:prstGeom prst="rect">
            <a:avLst/>
          </a:prstGeom>
          <a:noFill/>
        </p:spPr>
        <p:txBody>
          <a:bodyPr wrap="none" rtlCol="0">
            <a:spAutoFit/>
          </a:bodyPr>
          <a:lstStyle/>
          <a:p>
            <a:endParaRPr lang="en-US" dirty="0"/>
          </a:p>
        </p:txBody>
      </p:sp>
      <p:sp>
        <p:nvSpPr>
          <p:cNvPr id="21" name="Content Placeholder 2"/>
          <p:cNvSpPr txBox="1">
            <a:spLocks/>
          </p:cNvSpPr>
          <p:nvPr/>
        </p:nvSpPr>
        <p:spPr>
          <a:xfrm>
            <a:off x="5714708" y="1845734"/>
            <a:ext cx="5440972"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All links are fairly thick</a:t>
            </a:r>
          </a:p>
          <a:p>
            <a:pPr lvl="1"/>
            <a:r>
              <a:rPr lang="en-US" sz="2200" dirty="0"/>
              <a:t>Lots of traffic on all links</a:t>
            </a:r>
          </a:p>
          <a:p>
            <a:r>
              <a:rPr lang="en-US" sz="2400" dirty="0">
                <a:solidFill>
                  <a:srgbClr val="FF0000"/>
                </a:solidFill>
              </a:rPr>
              <a:t>Up-pointing links are heavily congested</a:t>
            </a:r>
          </a:p>
          <a:p>
            <a:r>
              <a:rPr lang="en-US" sz="2400" dirty="0">
                <a:solidFill>
                  <a:srgbClr val="00B0F0"/>
                </a:solidFill>
              </a:rPr>
              <a:t>Down-pointing links show less congestion</a:t>
            </a:r>
          </a:p>
          <a:p>
            <a:r>
              <a:rPr lang="en-US" sz="2400" dirty="0"/>
              <a:t>Root of congestion tree in interior</a:t>
            </a:r>
          </a:p>
          <a:p>
            <a:pPr lvl="1"/>
            <a:r>
              <a:rPr lang="en-US" sz="2200" dirty="0"/>
              <a:t>Interpretation rules suggest trying a new mapping</a:t>
            </a:r>
          </a:p>
        </p:txBody>
      </p:sp>
      <p:grpSp>
        <p:nvGrpSpPr>
          <p:cNvPr id="28" name="Group 27">
            <a:extLst>
              <a:ext uri="{FF2B5EF4-FFF2-40B4-BE49-F238E27FC236}">
                <a16:creationId xmlns:a16="http://schemas.microsoft.com/office/drawing/2014/main" id="{6DD8678B-05C7-4611-AB35-21A649E92C21}"/>
              </a:ext>
            </a:extLst>
          </p:cNvPr>
          <p:cNvGrpSpPr/>
          <p:nvPr/>
        </p:nvGrpSpPr>
        <p:grpSpPr>
          <a:xfrm rot="12655964">
            <a:off x="781574" y="-48611"/>
            <a:ext cx="2708049" cy="3181634"/>
            <a:chOff x="2514601" y="2539999"/>
            <a:chExt cx="2708049" cy="3181634"/>
          </a:xfrm>
        </p:grpSpPr>
        <p:cxnSp>
          <p:nvCxnSpPr>
            <p:cNvPr id="6" name="Straight Arrow Connector 5">
              <a:extLst>
                <a:ext uri="{FF2B5EF4-FFF2-40B4-BE49-F238E27FC236}">
                  <a16:creationId xmlns:a16="http://schemas.microsoft.com/office/drawing/2014/main" id="{266F65CA-A162-4571-A5EF-1379581523D2}"/>
                </a:ext>
              </a:extLst>
            </p:cNvPr>
            <p:cNvCxnSpPr/>
            <p:nvPr/>
          </p:nvCxnSpPr>
          <p:spPr>
            <a:xfrm flipV="1">
              <a:off x="3311957" y="4813299"/>
              <a:ext cx="0" cy="816212"/>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A7909A9-91D5-4FCC-8545-02D532A02005}"/>
                </a:ext>
              </a:extLst>
            </p:cNvPr>
            <p:cNvCxnSpPr>
              <a:cxnSpLocks/>
            </p:cNvCxnSpPr>
            <p:nvPr/>
          </p:nvCxnSpPr>
          <p:spPr>
            <a:xfrm flipH="1" flipV="1">
              <a:off x="2514601" y="2539999"/>
              <a:ext cx="913447" cy="2262818"/>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6CDC5F6-18A1-44D8-B805-A9336D8BF9C7}"/>
                </a:ext>
              </a:extLst>
            </p:cNvPr>
            <p:cNvCxnSpPr>
              <a:cxnSpLocks/>
            </p:cNvCxnSpPr>
            <p:nvPr/>
          </p:nvCxnSpPr>
          <p:spPr>
            <a:xfrm flipH="1" flipV="1">
              <a:off x="2866031" y="2539999"/>
              <a:ext cx="1359374" cy="225233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5AEB6E-D6BB-4949-B547-262A4DC4E237}"/>
                </a:ext>
              </a:extLst>
            </p:cNvPr>
            <p:cNvCxnSpPr>
              <a:cxnSpLocks/>
            </p:cNvCxnSpPr>
            <p:nvPr/>
          </p:nvCxnSpPr>
          <p:spPr>
            <a:xfrm flipH="1" flipV="1">
              <a:off x="3246984" y="2539999"/>
              <a:ext cx="1728056" cy="2216135"/>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3E7F4A-E43D-4909-8722-6031D73779CE}"/>
                </a:ext>
              </a:extLst>
            </p:cNvPr>
            <p:cNvCxnSpPr>
              <a:cxnSpLocks/>
            </p:cNvCxnSpPr>
            <p:nvPr/>
          </p:nvCxnSpPr>
          <p:spPr>
            <a:xfrm flipV="1">
              <a:off x="3652726" y="4971888"/>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8B054D5-E1D0-48E6-843F-E355F2AB376B}"/>
                </a:ext>
              </a:extLst>
            </p:cNvPr>
            <p:cNvCxnSpPr>
              <a:cxnSpLocks/>
            </p:cNvCxnSpPr>
            <p:nvPr/>
          </p:nvCxnSpPr>
          <p:spPr>
            <a:xfrm flipV="1">
              <a:off x="3482640" y="4920362"/>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51ECA1-8D64-4657-8CEE-AA89FBC42822}"/>
                </a:ext>
              </a:extLst>
            </p:cNvPr>
            <p:cNvCxnSpPr>
              <a:cxnSpLocks/>
            </p:cNvCxnSpPr>
            <p:nvPr/>
          </p:nvCxnSpPr>
          <p:spPr>
            <a:xfrm flipH="1" flipV="1">
              <a:off x="4092154" y="4905420"/>
              <a:ext cx="18858" cy="560634"/>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1335C5-C3BF-4E07-8557-4B22F9AC7095}"/>
                </a:ext>
              </a:extLst>
            </p:cNvPr>
            <p:cNvCxnSpPr>
              <a:cxnSpLocks/>
            </p:cNvCxnSpPr>
            <p:nvPr/>
          </p:nvCxnSpPr>
          <p:spPr>
            <a:xfrm flipV="1">
              <a:off x="4432922" y="5064009"/>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4DCC0C-3218-4EC9-85AC-127B6FC831B5}"/>
                </a:ext>
              </a:extLst>
            </p:cNvPr>
            <p:cNvCxnSpPr>
              <a:cxnSpLocks/>
            </p:cNvCxnSpPr>
            <p:nvPr/>
          </p:nvCxnSpPr>
          <p:spPr>
            <a:xfrm flipV="1">
              <a:off x="4262836" y="5012485"/>
              <a:ext cx="0" cy="709148"/>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A26A2A1-606D-46FD-8D9B-F16A9F66C20E}"/>
                </a:ext>
              </a:extLst>
            </p:cNvPr>
            <p:cNvCxnSpPr>
              <a:cxnSpLocks/>
            </p:cNvCxnSpPr>
            <p:nvPr/>
          </p:nvCxnSpPr>
          <p:spPr>
            <a:xfrm flipV="1">
              <a:off x="4881881" y="4950885"/>
              <a:ext cx="0" cy="515170"/>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E848552-1473-4FDE-8F1A-41459065BFB6}"/>
                </a:ext>
              </a:extLst>
            </p:cNvPr>
            <p:cNvCxnSpPr>
              <a:cxnSpLocks/>
            </p:cNvCxnSpPr>
            <p:nvPr/>
          </p:nvCxnSpPr>
          <p:spPr>
            <a:xfrm flipV="1">
              <a:off x="5222650" y="5109475"/>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A6AB0C-DD57-4C13-9A10-1CBC7F170478}"/>
                </a:ext>
              </a:extLst>
            </p:cNvPr>
            <p:cNvCxnSpPr>
              <a:cxnSpLocks/>
            </p:cNvCxnSpPr>
            <p:nvPr/>
          </p:nvCxnSpPr>
          <p:spPr>
            <a:xfrm flipV="1">
              <a:off x="5052564" y="5057950"/>
              <a:ext cx="0" cy="571562"/>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3379067"/>
      </p:ext>
    </p:extLst>
  </p:cSld>
  <p:clrMapOvr>
    <a:masterClrMapping/>
  </p:clrMapOvr>
  <mc:AlternateContent xmlns:mc="http://schemas.openxmlformats.org/markup-compatibility/2006">
    <mc:Choice xmlns:p159="http://schemas.microsoft.com/office/powerpoint/2015/09/main" Requires="p159">
      <p:transition spd="slow" advClick="0" advTm="0">
        <p159:morph option="byObject"/>
      </p:transition>
    </mc:Choice>
    <mc:Fallback>
      <p:transition spd="slow" advClick="0"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EDC76C-B8A0-4D19-9947-EF58C98EE738}" type="slidenum">
              <a:rPr lang="en-US" smtClean="0"/>
              <a:pPr/>
              <a:t>48</a:t>
            </a:fld>
            <a:endParaRPr lang="en-US"/>
          </a:p>
        </p:txBody>
      </p:sp>
      <p:cxnSp>
        <p:nvCxnSpPr>
          <p:cNvPr id="8" name="Straight Arrow Connector 7">
            <a:extLst>
              <a:ext uri="{FF2B5EF4-FFF2-40B4-BE49-F238E27FC236}">
                <a16:creationId xmlns:a16="http://schemas.microsoft.com/office/drawing/2014/main" id="{0877D24C-FF27-4345-87AF-C46CF58720D2}"/>
              </a:ext>
            </a:extLst>
          </p:cNvPr>
          <p:cNvCxnSpPr>
            <a:cxnSpLocks/>
          </p:cNvCxnSpPr>
          <p:nvPr/>
        </p:nvCxnSpPr>
        <p:spPr>
          <a:xfrm>
            <a:off x="2165556" y="3436958"/>
            <a:ext cx="355492" cy="1376342"/>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BFF94F8-1B00-44DF-9B3A-703AC5F6346D}"/>
              </a:ext>
            </a:extLst>
          </p:cNvPr>
          <p:cNvCxnSpPr>
            <a:cxnSpLocks/>
          </p:cNvCxnSpPr>
          <p:nvPr/>
        </p:nvCxnSpPr>
        <p:spPr>
          <a:xfrm flipH="1">
            <a:off x="2514362" y="4802818"/>
            <a:ext cx="472" cy="577177"/>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4227" y="2039527"/>
            <a:ext cx="184731" cy="369332"/>
          </a:xfrm>
          <a:prstGeom prst="rect">
            <a:avLst/>
          </a:prstGeom>
          <a:noFill/>
        </p:spPr>
        <p:txBody>
          <a:bodyPr wrap="none" rtlCol="0">
            <a:spAutoFit/>
          </a:bodyPr>
          <a:lstStyle/>
          <a:p>
            <a:endParaRPr lang="en-US" dirty="0"/>
          </a:p>
        </p:txBody>
      </p:sp>
      <p:sp>
        <p:nvSpPr>
          <p:cNvPr id="21" name="Content Placeholder 2"/>
          <p:cNvSpPr txBox="1">
            <a:spLocks/>
          </p:cNvSpPr>
          <p:nvPr/>
        </p:nvSpPr>
        <p:spPr>
          <a:xfrm>
            <a:off x="5714708" y="1845734"/>
            <a:ext cx="5440972"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All links are fairly thick</a:t>
            </a:r>
          </a:p>
          <a:p>
            <a:pPr lvl="1"/>
            <a:r>
              <a:rPr lang="en-US" sz="2200" dirty="0"/>
              <a:t>Lots of traffic on all links</a:t>
            </a:r>
          </a:p>
          <a:p>
            <a:r>
              <a:rPr lang="en-US" sz="2400" dirty="0">
                <a:solidFill>
                  <a:srgbClr val="FF0000"/>
                </a:solidFill>
              </a:rPr>
              <a:t>Up-pointing links are heavily congested</a:t>
            </a:r>
          </a:p>
          <a:p>
            <a:r>
              <a:rPr lang="en-US" sz="2400" dirty="0">
                <a:solidFill>
                  <a:srgbClr val="00B0F0"/>
                </a:solidFill>
              </a:rPr>
              <a:t>Down-pointing links show less congestion</a:t>
            </a:r>
          </a:p>
          <a:p>
            <a:r>
              <a:rPr lang="en-US" sz="2400" dirty="0"/>
              <a:t>Root of congestion tree in interior</a:t>
            </a:r>
          </a:p>
          <a:p>
            <a:pPr lvl="1"/>
            <a:r>
              <a:rPr lang="en-US" sz="2200" dirty="0"/>
              <a:t>Interpretation rules suggest trying a new mapping</a:t>
            </a:r>
          </a:p>
        </p:txBody>
      </p:sp>
      <p:cxnSp>
        <p:nvCxnSpPr>
          <p:cNvPr id="6" name="Straight Arrow Connector 5">
            <a:extLst>
              <a:ext uri="{FF2B5EF4-FFF2-40B4-BE49-F238E27FC236}">
                <a16:creationId xmlns:a16="http://schemas.microsoft.com/office/drawing/2014/main" id="{266F65CA-A162-4571-A5EF-1379581523D2}"/>
              </a:ext>
            </a:extLst>
          </p:cNvPr>
          <p:cNvCxnSpPr/>
          <p:nvPr/>
        </p:nvCxnSpPr>
        <p:spPr>
          <a:xfrm rot="12655964" flipV="1">
            <a:off x="3173690" y="484769"/>
            <a:ext cx="0" cy="816212"/>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A7909A9-91D5-4FCC-8545-02D532A02005}"/>
              </a:ext>
            </a:extLst>
          </p:cNvPr>
          <p:cNvCxnSpPr>
            <a:cxnSpLocks/>
          </p:cNvCxnSpPr>
          <p:nvPr/>
        </p:nvCxnSpPr>
        <p:spPr>
          <a:xfrm rot="12655964" flipH="1" flipV="1">
            <a:off x="2212404" y="1266105"/>
            <a:ext cx="913447" cy="2262818"/>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6CDC5F6-18A1-44D8-B805-A9336D8BF9C7}"/>
              </a:ext>
            </a:extLst>
          </p:cNvPr>
          <p:cNvCxnSpPr>
            <a:cxnSpLocks/>
          </p:cNvCxnSpPr>
          <p:nvPr/>
        </p:nvCxnSpPr>
        <p:spPr>
          <a:xfrm rot="12655964" flipH="1" flipV="1">
            <a:off x="1494048" y="980585"/>
            <a:ext cx="1359374" cy="225233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5AEB6E-D6BB-4949-B547-262A4DC4E237}"/>
              </a:ext>
            </a:extLst>
          </p:cNvPr>
          <p:cNvCxnSpPr>
            <a:cxnSpLocks/>
          </p:cNvCxnSpPr>
          <p:nvPr/>
        </p:nvCxnSpPr>
        <p:spPr>
          <a:xfrm rot="12655964" flipH="1" flipV="1">
            <a:off x="815510" y="723633"/>
            <a:ext cx="1728056" cy="2216135"/>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3E7F4A-E43D-4909-8722-6031D73779CE}"/>
              </a:ext>
            </a:extLst>
          </p:cNvPr>
          <p:cNvCxnSpPr>
            <a:cxnSpLocks/>
          </p:cNvCxnSpPr>
          <p:nvPr/>
        </p:nvCxnSpPr>
        <p:spPr>
          <a:xfrm rot="12655964" flipV="1">
            <a:off x="2858018" y="552654"/>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8B054D5-E1D0-48E6-843F-E355F2AB376B}"/>
              </a:ext>
            </a:extLst>
          </p:cNvPr>
          <p:cNvCxnSpPr>
            <a:cxnSpLocks/>
          </p:cNvCxnSpPr>
          <p:nvPr/>
        </p:nvCxnSpPr>
        <p:spPr>
          <a:xfrm rot="12655964" flipV="1">
            <a:off x="2977427" y="684281"/>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51ECA1-8D64-4657-8CEE-AA89FBC42822}"/>
              </a:ext>
            </a:extLst>
          </p:cNvPr>
          <p:cNvCxnSpPr>
            <a:cxnSpLocks/>
          </p:cNvCxnSpPr>
          <p:nvPr/>
        </p:nvCxnSpPr>
        <p:spPr>
          <a:xfrm rot="12655964" flipH="1" flipV="1">
            <a:off x="2468608" y="237260"/>
            <a:ext cx="18858" cy="560634"/>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1335C5-C3BF-4E07-8557-4B22F9AC7095}"/>
              </a:ext>
            </a:extLst>
          </p:cNvPr>
          <p:cNvCxnSpPr>
            <a:cxnSpLocks/>
          </p:cNvCxnSpPr>
          <p:nvPr/>
        </p:nvCxnSpPr>
        <p:spPr>
          <a:xfrm rot="12655964" flipV="1">
            <a:off x="2236141" y="72590"/>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4DCC0C-3218-4EC9-85AC-127B6FC831B5}"/>
              </a:ext>
            </a:extLst>
          </p:cNvPr>
          <p:cNvCxnSpPr>
            <a:cxnSpLocks/>
          </p:cNvCxnSpPr>
          <p:nvPr/>
        </p:nvCxnSpPr>
        <p:spPr>
          <a:xfrm rot="12655964" flipV="1">
            <a:off x="2432924" y="-75418"/>
            <a:ext cx="0" cy="709148"/>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A26A2A1-606D-46FD-8D9B-F16A9F66C20E}"/>
              </a:ext>
            </a:extLst>
          </p:cNvPr>
          <p:cNvCxnSpPr>
            <a:cxnSpLocks/>
          </p:cNvCxnSpPr>
          <p:nvPr/>
        </p:nvCxnSpPr>
        <p:spPr>
          <a:xfrm rot="12655964" flipV="1">
            <a:off x="1820405" y="-160605"/>
            <a:ext cx="0" cy="515170"/>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E848552-1473-4FDE-8F1A-41459065BFB6}"/>
              </a:ext>
            </a:extLst>
          </p:cNvPr>
          <p:cNvCxnSpPr>
            <a:cxnSpLocks/>
          </p:cNvCxnSpPr>
          <p:nvPr/>
        </p:nvCxnSpPr>
        <p:spPr>
          <a:xfrm rot="12655964" flipV="1">
            <a:off x="1582106" y="-372355"/>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A6AB0C-DD57-4C13-9A10-1CBC7F170478}"/>
              </a:ext>
            </a:extLst>
          </p:cNvPr>
          <p:cNvCxnSpPr>
            <a:cxnSpLocks/>
          </p:cNvCxnSpPr>
          <p:nvPr/>
        </p:nvCxnSpPr>
        <p:spPr>
          <a:xfrm rot="12655964" flipV="1">
            <a:off x="1743526" y="-392560"/>
            <a:ext cx="0" cy="571562"/>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54364"/>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EDC76C-B8A0-4D19-9947-EF58C98EE738}" type="slidenum">
              <a:rPr lang="en-US" smtClean="0"/>
              <a:pPr/>
              <a:t>49</a:t>
            </a:fld>
            <a:endParaRPr lang="en-US"/>
          </a:p>
        </p:txBody>
      </p:sp>
      <p:cxnSp>
        <p:nvCxnSpPr>
          <p:cNvPr id="8" name="Straight Arrow Connector 7">
            <a:extLst>
              <a:ext uri="{FF2B5EF4-FFF2-40B4-BE49-F238E27FC236}">
                <a16:creationId xmlns:a16="http://schemas.microsoft.com/office/drawing/2014/main" id="{0877D24C-FF27-4345-87AF-C46CF58720D2}"/>
              </a:ext>
            </a:extLst>
          </p:cNvPr>
          <p:cNvCxnSpPr>
            <a:cxnSpLocks/>
          </p:cNvCxnSpPr>
          <p:nvPr/>
        </p:nvCxnSpPr>
        <p:spPr>
          <a:xfrm>
            <a:off x="2165556" y="3436958"/>
            <a:ext cx="355492" cy="1376342"/>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BFF94F8-1B00-44DF-9B3A-703AC5F6346D}"/>
              </a:ext>
            </a:extLst>
          </p:cNvPr>
          <p:cNvCxnSpPr>
            <a:cxnSpLocks/>
          </p:cNvCxnSpPr>
          <p:nvPr/>
        </p:nvCxnSpPr>
        <p:spPr>
          <a:xfrm flipH="1">
            <a:off x="2514362" y="4802818"/>
            <a:ext cx="472" cy="577177"/>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4227" y="2039527"/>
            <a:ext cx="184731" cy="369332"/>
          </a:xfrm>
          <a:prstGeom prst="rect">
            <a:avLst/>
          </a:prstGeom>
          <a:noFill/>
        </p:spPr>
        <p:txBody>
          <a:bodyPr wrap="none" rtlCol="0">
            <a:spAutoFit/>
          </a:bodyPr>
          <a:lstStyle/>
          <a:p>
            <a:endParaRPr lang="en-US" dirty="0"/>
          </a:p>
        </p:txBody>
      </p:sp>
      <p:sp>
        <p:nvSpPr>
          <p:cNvPr id="21" name="Content Placeholder 2"/>
          <p:cNvSpPr txBox="1">
            <a:spLocks/>
          </p:cNvSpPr>
          <p:nvPr/>
        </p:nvSpPr>
        <p:spPr>
          <a:xfrm>
            <a:off x="5714708" y="1845734"/>
            <a:ext cx="5440972"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All links are fairly thick</a:t>
            </a:r>
          </a:p>
          <a:p>
            <a:pPr lvl="1"/>
            <a:r>
              <a:rPr lang="en-US" sz="2200" dirty="0"/>
              <a:t>Lots of traffic on all links</a:t>
            </a:r>
          </a:p>
          <a:p>
            <a:r>
              <a:rPr lang="en-US" sz="2400" dirty="0">
                <a:solidFill>
                  <a:srgbClr val="FF0000"/>
                </a:solidFill>
              </a:rPr>
              <a:t>Up-pointing links are heavily congested</a:t>
            </a:r>
          </a:p>
          <a:p>
            <a:r>
              <a:rPr lang="en-US" sz="2400" dirty="0">
                <a:solidFill>
                  <a:srgbClr val="00B0F0"/>
                </a:solidFill>
              </a:rPr>
              <a:t>Down-pointing links show less congestion</a:t>
            </a:r>
          </a:p>
          <a:p>
            <a:r>
              <a:rPr lang="en-US" sz="2400" dirty="0"/>
              <a:t>Root of congestion tree in interior</a:t>
            </a:r>
          </a:p>
          <a:p>
            <a:pPr lvl="1"/>
            <a:r>
              <a:rPr lang="en-US" sz="2200" dirty="0"/>
              <a:t>Interpretation rules suggest trying a new mapping</a:t>
            </a:r>
          </a:p>
        </p:txBody>
      </p:sp>
      <p:cxnSp>
        <p:nvCxnSpPr>
          <p:cNvPr id="6" name="Straight Arrow Connector 5">
            <a:extLst>
              <a:ext uri="{FF2B5EF4-FFF2-40B4-BE49-F238E27FC236}">
                <a16:creationId xmlns:a16="http://schemas.microsoft.com/office/drawing/2014/main" id="{266F65CA-A162-4571-A5EF-1379581523D2}"/>
              </a:ext>
            </a:extLst>
          </p:cNvPr>
          <p:cNvCxnSpPr>
            <a:cxnSpLocks/>
          </p:cNvCxnSpPr>
          <p:nvPr/>
        </p:nvCxnSpPr>
        <p:spPr>
          <a:xfrm rot="12660000" flipV="1">
            <a:off x="3313972" y="717132"/>
            <a:ext cx="0" cy="548640"/>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A7909A9-91D5-4FCC-8545-02D532A02005}"/>
              </a:ext>
            </a:extLst>
          </p:cNvPr>
          <p:cNvCxnSpPr>
            <a:cxnSpLocks/>
          </p:cNvCxnSpPr>
          <p:nvPr/>
        </p:nvCxnSpPr>
        <p:spPr>
          <a:xfrm rot="13320000" flipH="1" flipV="1">
            <a:off x="2220958" y="1154144"/>
            <a:ext cx="913447" cy="2262818"/>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6CDC5F6-18A1-44D8-B805-A9336D8BF9C7}"/>
              </a:ext>
            </a:extLst>
          </p:cNvPr>
          <p:cNvCxnSpPr>
            <a:cxnSpLocks/>
          </p:cNvCxnSpPr>
          <p:nvPr/>
        </p:nvCxnSpPr>
        <p:spPr>
          <a:xfrm rot="12655964" flipH="1" flipV="1">
            <a:off x="1494048" y="980585"/>
            <a:ext cx="1359374" cy="225233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5AEB6E-D6BB-4949-B547-262A4DC4E237}"/>
              </a:ext>
            </a:extLst>
          </p:cNvPr>
          <p:cNvCxnSpPr>
            <a:cxnSpLocks/>
          </p:cNvCxnSpPr>
          <p:nvPr/>
        </p:nvCxnSpPr>
        <p:spPr>
          <a:xfrm rot="12240000" flipH="1" flipV="1">
            <a:off x="833827" y="969942"/>
            <a:ext cx="1728056" cy="2216135"/>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3E7F4A-E43D-4909-8722-6031D73779CE}"/>
              </a:ext>
            </a:extLst>
          </p:cNvPr>
          <p:cNvCxnSpPr>
            <a:cxnSpLocks/>
          </p:cNvCxnSpPr>
          <p:nvPr/>
        </p:nvCxnSpPr>
        <p:spPr>
          <a:xfrm rot="9360000" flipV="1">
            <a:off x="2915085" y="717749"/>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8B054D5-E1D0-48E6-843F-E355F2AB376B}"/>
              </a:ext>
            </a:extLst>
          </p:cNvPr>
          <p:cNvCxnSpPr>
            <a:cxnSpLocks/>
          </p:cNvCxnSpPr>
          <p:nvPr/>
        </p:nvCxnSpPr>
        <p:spPr>
          <a:xfrm rot="11940000" flipV="1">
            <a:off x="3129740" y="696756"/>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51ECA1-8D64-4657-8CEE-AA89FBC42822}"/>
              </a:ext>
            </a:extLst>
          </p:cNvPr>
          <p:cNvCxnSpPr>
            <a:cxnSpLocks/>
          </p:cNvCxnSpPr>
          <p:nvPr/>
        </p:nvCxnSpPr>
        <p:spPr>
          <a:xfrm rot="12655964" flipH="1" flipV="1">
            <a:off x="2385675" y="280018"/>
            <a:ext cx="18858" cy="560634"/>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1335C5-C3BF-4E07-8557-4B22F9AC7095}"/>
              </a:ext>
            </a:extLst>
          </p:cNvPr>
          <p:cNvCxnSpPr>
            <a:cxnSpLocks/>
          </p:cNvCxnSpPr>
          <p:nvPr/>
        </p:nvCxnSpPr>
        <p:spPr>
          <a:xfrm rot="8580000" flipV="1">
            <a:off x="2004351" y="418675"/>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4DCC0C-3218-4EC9-85AC-127B6FC831B5}"/>
              </a:ext>
            </a:extLst>
          </p:cNvPr>
          <p:cNvCxnSpPr>
            <a:cxnSpLocks/>
          </p:cNvCxnSpPr>
          <p:nvPr/>
        </p:nvCxnSpPr>
        <p:spPr>
          <a:xfrm rot="10980000" flipV="1">
            <a:off x="2186923" y="211320"/>
            <a:ext cx="0" cy="457200"/>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A26A2A1-606D-46FD-8D9B-F16A9F66C20E}"/>
              </a:ext>
            </a:extLst>
          </p:cNvPr>
          <p:cNvCxnSpPr>
            <a:cxnSpLocks/>
          </p:cNvCxnSpPr>
          <p:nvPr/>
        </p:nvCxnSpPr>
        <p:spPr>
          <a:xfrm rot="12655964" flipV="1">
            <a:off x="1582584" y="245439"/>
            <a:ext cx="0" cy="515170"/>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E848552-1473-4FDE-8F1A-41459065BFB6}"/>
              </a:ext>
            </a:extLst>
          </p:cNvPr>
          <p:cNvCxnSpPr>
            <a:cxnSpLocks/>
          </p:cNvCxnSpPr>
          <p:nvPr/>
        </p:nvCxnSpPr>
        <p:spPr>
          <a:xfrm rot="8280000" flipV="1">
            <a:off x="1129465" y="385763"/>
            <a:ext cx="0" cy="408106"/>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A6AB0C-DD57-4C13-9A10-1CBC7F170478}"/>
              </a:ext>
            </a:extLst>
          </p:cNvPr>
          <p:cNvCxnSpPr>
            <a:cxnSpLocks/>
          </p:cNvCxnSpPr>
          <p:nvPr/>
        </p:nvCxnSpPr>
        <p:spPr>
          <a:xfrm rot="11340000" flipV="1">
            <a:off x="1371779" y="174491"/>
            <a:ext cx="0" cy="457200"/>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37102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goal</a:t>
            </a:r>
          </a:p>
        </p:txBody>
      </p:sp>
      <p:sp>
        <p:nvSpPr>
          <p:cNvPr id="3" name="Content Placeholder 2"/>
          <p:cNvSpPr>
            <a:spLocks noGrp="1"/>
          </p:cNvSpPr>
          <p:nvPr>
            <p:ph idx="1"/>
          </p:nvPr>
        </p:nvSpPr>
        <p:spPr/>
        <p:txBody>
          <a:bodyPr>
            <a:normAutofit/>
          </a:bodyPr>
          <a:lstStyle/>
          <a:p>
            <a:r>
              <a:rPr lang="en-US" sz="2800" dirty="0"/>
              <a:t>Enable tools that help developers analyze and tune the communication performance of their applications</a:t>
            </a:r>
          </a:p>
          <a:p>
            <a:r>
              <a:rPr lang="en-US" sz="2800" dirty="0"/>
              <a:t>Capture information about where, when, and why congestion is occurring</a:t>
            </a:r>
          </a:p>
          <a:p>
            <a:pPr marL="0" indent="0">
              <a:buNone/>
            </a:pPr>
            <a:endParaRPr lang="en-US" sz="2800" dirty="0"/>
          </a:p>
        </p:txBody>
      </p:sp>
      <p:sp>
        <p:nvSpPr>
          <p:cNvPr id="6" name="Slide Number Placeholder 5"/>
          <p:cNvSpPr>
            <a:spLocks noGrp="1"/>
          </p:cNvSpPr>
          <p:nvPr>
            <p:ph type="sldNum" sz="quarter" idx="12"/>
          </p:nvPr>
        </p:nvSpPr>
        <p:spPr/>
        <p:txBody>
          <a:bodyPr/>
          <a:lstStyle/>
          <a:p>
            <a:fld id="{48EDC76C-B8A0-4D19-9947-EF58C98EE738}" type="slidenum">
              <a:rPr lang="en-US" smtClean="0"/>
              <a:t>5</a:t>
            </a:fld>
            <a:endParaRPr lang="en-US"/>
          </a:p>
        </p:txBody>
      </p:sp>
    </p:spTree>
    <p:extLst>
      <p:ext uri="{BB962C8B-B14F-4D97-AF65-F5344CB8AC3E}">
        <p14:creationId xmlns:p14="http://schemas.microsoft.com/office/powerpoint/2010/main" val="1682031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699" r="73031" b="29567"/>
          <a:stretch/>
        </p:blipFill>
        <p:spPr>
          <a:xfrm>
            <a:off x="305898" y="673100"/>
            <a:ext cx="4916752" cy="5207368"/>
          </a:xfrm>
        </p:spPr>
      </p:pic>
      <p:sp>
        <p:nvSpPr>
          <p:cNvPr id="4" name="Slide Number Placeholder 3"/>
          <p:cNvSpPr>
            <a:spLocks noGrp="1"/>
          </p:cNvSpPr>
          <p:nvPr>
            <p:ph type="sldNum" sz="quarter" idx="12"/>
          </p:nvPr>
        </p:nvSpPr>
        <p:spPr/>
        <p:txBody>
          <a:bodyPr/>
          <a:lstStyle/>
          <a:p>
            <a:fld id="{48EDC76C-B8A0-4D19-9947-EF58C98EE738}" type="slidenum">
              <a:rPr lang="en-US" smtClean="0"/>
              <a:pPr/>
              <a:t>50</a:t>
            </a:fld>
            <a:endParaRPr lang="en-US"/>
          </a:p>
        </p:txBody>
      </p:sp>
      <p:cxnSp>
        <p:nvCxnSpPr>
          <p:cNvPr id="6" name="Straight Arrow Connector 5">
            <a:extLst>
              <a:ext uri="{FF2B5EF4-FFF2-40B4-BE49-F238E27FC236}">
                <a16:creationId xmlns:a16="http://schemas.microsoft.com/office/drawing/2014/main" id="{266F65CA-A162-4571-A5EF-1379581523D2}"/>
              </a:ext>
            </a:extLst>
          </p:cNvPr>
          <p:cNvCxnSpPr/>
          <p:nvPr/>
        </p:nvCxnSpPr>
        <p:spPr>
          <a:xfrm flipV="1">
            <a:off x="3311956" y="4813300"/>
            <a:ext cx="0" cy="816212"/>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A7909A9-91D5-4FCC-8545-02D532A02005}"/>
              </a:ext>
            </a:extLst>
          </p:cNvPr>
          <p:cNvCxnSpPr>
            <a:cxnSpLocks/>
          </p:cNvCxnSpPr>
          <p:nvPr/>
        </p:nvCxnSpPr>
        <p:spPr>
          <a:xfrm flipH="1" flipV="1">
            <a:off x="2514600" y="2540000"/>
            <a:ext cx="913447" cy="2262818"/>
          </a:xfrm>
          <a:prstGeom prst="straightConnector1">
            <a:avLst/>
          </a:prstGeom>
          <a:ln w="762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77D24C-FF27-4345-87AF-C46CF58720D2}"/>
              </a:ext>
            </a:extLst>
          </p:cNvPr>
          <p:cNvCxnSpPr>
            <a:cxnSpLocks/>
          </p:cNvCxnSpPr>
          <p:nvPr/>
        </p:nvCxnSpPr>
        <p:spPr>
          <a:xfrm>
            <a:off x="1637048" y="558256"/>
            <a:ext cx="509252" cy="1971647"/>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BFF94F8-1B00-44DF-9B3A-703AC5F6346D}"/>
              </a:ext>
            </a:extLst>
          </p:cNvPr>
          <p:cNvCxnSpPr>
            <a:cxnSpLocks/>
          </p:cNvCxnSpPr>
          <p:nvPr/>
        </p:nvCxnSpPr>
        <p:spPr>
          <a:xfrm flipH="1">
            <a:off x="2514362" y="4802818"/>
            <a:ext cx="472" cy="577177"/>
          </a:xfrm>
          <a:prstGeom prst="straightConnector1">
            <a:avLst/>
          </a:prstGeom>
          <a:ln w="7620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4227" y="2039527"/>
            <a:ext cx="184731" cy="369332"/>
          </a:xfrm>
          <a:prstGeom prst="rect">
            <a:avLst/>
          </a:prstGeom>
          <a:noFill/>
        </p:spPr>
        <p:txBody>
          <a:bodyPr wrap="none" rtlCol="0">
            <a:spAutoFit/>
          </a:bodyPr>
          <a:lstStyle/>
          <a:p>
            <a:endParaRPr lang="en-US" dirty="0"/>
          </a:p>
        </p:txBody>
      </p:sp>
      <p:sp>
        <p:nvSpPr>
          <p:cNvPr id="21" name="Content Placeholder 2"/>
          <p:cNvSpPr txBox="1">
            <a:spLocks/>
          </p:cNvSpPr>
          <p:nvPr/>
        </p:nvSpPr>
        <p:spPr>
          <a:xfrm>
            <a:off x="5714708" y="1845734"/>
            <a:ext cx="5440972"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All links are fairly thick</a:t>
            </a:r>
          </a:p>
          <a:p>
            <a:pPr lvl="1"/>
            <a:r>
              <a:rPr lang="en-US" sz="2200" dirty="0"/>
              <a:t>Lots of traffic on all links</a:t>
            </a:r>
          </a:p>
          <a:p>
            <a:r>
              <a:rPr lang="en-US" sz="2400" dirty="0">
                <a:solidFill>
                  <a:srgbClr val="FF0000"/>
                </a:solidFill>
              </a:rPr>
              <a:t>Up-pointing links are heavily congested</a:t>
            </a:r>
          </a:p>
          <a:p>
            <a:r>
              <a:rPr lang="en-US" sz="2400" dirty="0">
                <a:solidFill>
                  <a:srgbClr val="00B0F0"/>
                </a:solidFill>
              </a:rPr>
              <a:t>Down-pointing links show less congestion</a:t>
            </a:r>
          </a:p>
          <a:p>
            <a:r>
              <a:rPr lang="en-US" sz="2400" dirty="0"/>
              <a:t>Root of congestion tree in interior</a:t>
            </a:r>
          </a:p>
          <a:p>
            <a:pPr lvl="1"/>
            <a:r>
              <a:rPr lang="en-US" sz="2200" dirty="0"/>
              <a:t>Interpretation rules suggest trying a new mapping</a:t>
            </a:r>
          </a:p>
        </p:txBody>
      </p:sp>
    </p:spTree>
    <p:extLst>
      <p:ext uri="{BB962C8B-B14F-4D97-AF65-F5344CB8AC3E}">
        <p14:creationId xmlns:p14="http://schemas.microsoft.com/office/powerpoint/2010/main" val="3784828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miniGhost</a:t>
            </a:r>
            <a:r>
              <a:rPr lang="en-US" dirty="0"/>
              <a:t> congested fraction plot: linear mapping</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3201" y="1846263"/>
            <a:ext cx="9245599" cy="4421082"/>
          </a:xfrm>
        </p:spPr>
      </p:pic>
      <p:sp>
        <p:nvSpPr>
          <p:cNvPr id="4" name="Slide Number Placeholder 3"/>
          <p:cNvSpPr>
            <a:spLocks noGrp="1"/>
          </p:cNvSpPr>
          <p:nvPr>
            <p:ph type="sldNum" sz="quarter" idx="12"/>
          </p:nvPr>
        </p:nvSpPr>
        <p:spPr/>
        <p:txBody>
          <a:bodyPr/>
          <a:lstStyle/>
          <a:p>
            <a:fld id="{48EDC76C-B8A0-4D19-9947-EF58C98EE738}" type="slidenum">
              <a:rPr lang="en-US" smtClean="0"/>
              <a:pPr/>
              <a:t>51</a:t>
            </a:fld>
            <a:endParaRPr lang="en-US"/>
          </a:p>
        </p:txBody>
      </p:sp>
    </p:spTree>
    <p:extLst>
      <p:ext uri="{BB962C8B-B14F-4D97-AF65-F5344CB8AC3E}">
        <p14:creationId xmlns:p14="http://schemas.microsoft.com/office/powerpoint/2010/main" val="1303576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a linear mapping?</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616" y="1952403"/>
            <a:ext cx="3657600" cy="1748999"/>
          </a:xfrm>
          <a:ln w="28575">
            <a:solidFill>
              <a:srgbClr val="00B0F0"/>
            </a:solidFill>
          </a:ln>
        </p:spPr>
      </p:pic>
      <p:sp>
        <p:nvSpPr>
          <p:cNvPr id="4" name="Slide Number Placeholder 3"/>
          <p:cNvSpPr>
            <a:spLocks noGrp="1"/>
          </p:cNvSpPr>
          <p:nvPr>
            <p:ph type="sldNum" sz="quarter" idx="12"/>
          </p:nvPr>
        </p:nvSpPr>
        <p:spPr/>
        <p:txBody>
          <a:bodyPr/>
          <a:lstStyle/>
          <a:p>
            <a:fld id="{48EDC76C-B8A0-4D19-9947-EF58C98EE738}" type="slidenum">
              <a:rPr lang="en-US" smtClean="0"/>
              <a:pPr/>
              <a:t>52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7558" y="1952403"/>
            <a:ext cx="3657600" cy="1748999"/>
          </a:xfrm>
          <a:prstGeom prst="rect">
            <a:avLst/>
          </a:prstGeom>
          <a:ln w="28575">
            <a:solidFill>
              <a:srgbClr val="00B0F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4587" y="1952403"/>
            <a:ext cx="3657600" cy="1748999"/>
          </a:xfrm>
          <a:prstGeom prst="rect">
            <a:avLst/>
          </a:prstGeom>
          <a:ln w="28575">
            <a:solidFill>
              <a:srgbClr val="00B0F0"/>
            </a:solidFill>
          </a:ln>
        </p:spPr>
      </p:pic>
      <mc:AlternateContent xmlns:mc="http://schemas.openxmlformats.org/markup-compatibility/2006" xmlns:a14="http://schemas.microsoft.com/office/drawing/2010/main">
        <mc:Choice Requires="a14">
          <p:sp>
            <p:nvSpPr>
              <p:cNvPr id="8" name="TextBox 7"/>
              <p:cNvSpPr txBox="1"/>
              <p:nvPr/>
            </p:nvSpPr>
            <p:spPr>
              <a:xfrm>
                <a:off x="519845" y="3791641"/>
                <a:ext cx="2614242"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communication phase</a:t>
                </a:r>
              </a:p>
            </p:txBody>
          </p:sp>
        </mc:Choice>
        <mc:Fallback xmlns="">
          <p:sp>
            <p:nvSpPr>
              <p:cNvPr id="8" name="TextBox 7"/>
              <p:cNvSpPr txBox="1">
                <a:spLocks noRot="1" noChangeAspect="1" noMove="1" noResize="1" noEditPoints="1" noAdjustHandles="1" noChangeArrowheads="1" noChangeShapeType="1" noTextEdit="1"/>
              </p:cNvSpPr>
              <p:nvPr/>
            </p:nvSpPr>
            <p:spPr>
              <a:xfrm>
                <a:off x="519845" y="3791641"/>
                <a:ext cx="2614242" cy="369332"/>
              </a:xfrm>
              <a:prstGeom prst="rect">
                <a:avLst/>
              </a:prstGeom>
              <a:blipFill rotWithShape="0">
                <a:blip r:embed="rId5"/>
                <a:stretch>
                  <a:fillRect t="-9836" r="-116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0779" y="3791641"/>
                <a:ext cx="261764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communication phase</a:t>
                </a:r>
              </a:p>
            </p:txBody>
          </p:sp>
        </mc:Choice>
        <mc:Fallback xmlns="">
          <p:sp>
            <p:nvSpPr>
              <p:cNvPr id="9" name="TextBox 8"/>
              <p:cNvSpPr txBox="1">
                <a:spLocks noRot="1" noChangeAspect="1" noMove="1" noResize="1" noEditPoints="1" noAdjustHandles="1" noChangeArrowheads="1" noChangeShapeType="1" noTextEdit="1"/>
              </p:cNvSpPr>
              <p:nvPr/>
            </p:nvSpPr>
            <p:spPr>
              <a:xfrm>
                <a:off x="4750779" y="3791641"/>
                <a:ext cx="2617640" cy="369332"/>
              </a:xfrm>
              <a:prstGeom prst="rect">
                <a:avLst/>
              </a:prstGeom>
              <a:blipFill rotWithShape="0">
                <a:blip r:embed="rId6"/>
                <a:stretch>
                  <a:fillRect t="-9836" r="-116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09237" y="3791641"/>
                <a:ext cx="2600007"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𝑧</m:t>
                    </m:r>
                  </m:oMath>
                </a14:m>
                <a:r>
                  <a:rPr lang="en-US" dirty="0"/>
                  <a:t> communication phase</a:t>
                </a:r>
              </a:p>
            </p:txBody>
          </p:sp>
        </mc:Choice>
        <mc:Fallback xmlns="">
          <p:sp>
            <p:nvSpPr>
              <p:cNvPr id="10" name="TextBox 9"/>
              <p:cNvSpPr txBox="1">
                <a:spLocks noRot="1" noChangeAspect="1" noMove="1" noResize="1" noEditPoints="1" noAdjustHandles="1" noChangeArrowheads="1" noChangeShapeType="1" noTextEdit="1"/>
              </p:cNvSpPr>
              <p:nvPr/>
            </p:nvSpPr>
            <p:spPr>
              <a:xfrm>
                <a:off x="8809237" y="3791641"/>
                <a:ext cx="2600007" cy="369332"/>
              </a:xfrm>
              <a:prstGeom prst="rect">
                <a:avLst/>
              </a:prstGeom>
              <a:blipFill rotWithShape="0">
                <a:blip r:embed="rId7"/>
                <a:stretch>
                  <a:fillRect t="-9836" r="-1171" b="-24590"/>
                </a:stretch>
              </a:blipFill>
            </p:spPr>
            <p:txBody>
              <a:bodyPr/>
              <a:lstStyle/>
              <a:p>
                <a:r>
                  <a:rPr lang="en-US">
                    <a:noFill/>
                  </a:rPr>
                  <a:t> </a:t>
                </a:r>
              </a:p>
            </p:txBody>
          </p:sp>
        </mc:Fallback>
      </mc:AlternateContent>
      <p:sp>
        <p:nvSpPr>
          <p:cNvPr id="12" name="Content Placeholder 2"/>
          <p:cNvSpPr txBox="1">
            <a:spLocks/>
          </p:cNvSpPr>
          <p:nvPr/>
        </p:nvSpPr>
        <p:spPr>
          <a:xfrm>
            <a:off x="1097280" y="4160972"/>
            <a:ext cx="10058400" cy="170812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Packet-centric data collection enables us to split into phases based on MPI tag</a:t>
            </a:r>
          </a:p>
          <a:p>
            <a:pPr lvl="1"/>
            <a:r>
              <a:rPr lang="en-US" sz="2200" dirty="0"/>
              <a:t>Phases can (and do) overlap in time</a:t>
            </a:r>
          </a:p>
          <a:p>
            <a:r>
              <a:rPr lang="en-US" sz="2400" dirty="0"/>
              <a:t>We need a mapping that balances locality in all three dimensions</a:t>
            </a:r>
          </a:p>
          <a:p>
            <a:pPr lvl="1"/>
            <a:r>
              <a:rPr lang="en-US" sz="2200" dirty="0"/>
              <a:t>Try mapping with geometric tiling</a:t>
            </a:r>
          </a:p>
        </p:txBody>
      </p:sp>
    </p:spTree>
    <p:extLst>
      <p:ext uri="{BB962C8B-B14F-4D97-AF65-F5344CB8AC3E}">
        <p14:creationId xmlns:p14="http://schemas.microsoft.com/office/powerpoint/2010/main" val="3130457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tiling mapping is better</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616" y="1952403"/>
            <a:ext cx="3657599" cy="1748999"/>
          </a:xfrm>
          <a:ln w="28575">
            <a:solidFill>
              <a:srgbClr val="00B0F0"/>
            </a:solidFill>
          </a:ln>
        </p:spPr>
      </p:pic>
      <p:sp>
        <p:nvSpPr>
          <p:cNvPr id="4" name="Slide Number Placeholder 3"/>
          <p:cNvSpPr>
            <a:spLocks noGrp="1"/>
          </p:cNvSpPr>
          <p:nvPr>
            <p:ph type="sldNum" sz="quarter" idx="12"/>
          </p:nvPr>
        </p:nvSpPr>
        <p:spPr/>
        <p:txBody>
          <a:bodyPr/>
          <a:lstStyle/>
          <a:p>
            <a:fld id="{48EDC76C-B8A0-4D19-9947-EF58C98EE738}" type="slidenum">
              <a:rPr lang="en-US" smtClean="0"/>
              <a:pPr/>
              <a:t>53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7558" y="1952403"/>
            <a:ext cx="3657599" cy="1748999"/>
          </a:xfrm>
          <a:prstGeom prst="rect">
            <a:avLst/>
          </a:prstGeom>
          <a:ln w="28575">
            <a:solidFill>
              <a:srgbClr val="00B0F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4587" y="1952403"/>
            <a:ext cx="3657599" cy="1748999"/>
          </a:xfrm>
          <a:prstGeom prst="rect">
            <a:avLst/>
          </a:prstGeom>
          <a:ln w="28575">
            <a:solidFill>
              <a:srgbClr val="00B0F0"/>
            </a:solidFill>
          </a:ln>
        </p:spPr>
      </p:pic>
      <mc:AlternateContent xmlns:mc="http://schemas.openxmlformats.org/markup-compatibility/2006" xmlns:a14="http://schemas.microsoft.com/office/drawing/2010/main">
        <mc:Choice Requires="a14">
          <p:sp>
            <p:nvSpPr>
              <p:cNvPr id="8" name="TextBox 7"/>
              <p:cNvSpPr txBox="1"/>
              <p:nvPr/>
            </p:nvSpPr>
            <p:spPr>
              <a:xfrm>
                <a:off x="519845" y="3791641"/>
                <a:ext cx="2614242"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communication phase</a:t>
                </a:r>
              </a:p>
            </p:txBody>
          </p:sp>
        </mc:Choice>
        <mc:Fallback xmlns="">
          <p:sp>
            <p:nvSpPr>
              <p:cNvPr id="8" name="TextBox 7"/>
              <p:cNvSpPr txBox="1">
                <a:spLocks noRot="1" noChangeAspect="1" noMove="1" noResize="1" noEditPoints="1" noAdjustHandles="1" noChangeArrowheads="1" noChangeShapeType="1" noTextEdit="1"/>
              </p:cNvSpPr>
              <p:nvPr/>
            </p:nvSpPr>
            <p:spPr>
              <a:xfrm>
                <a:off x="519845" y="3791641"/>
                <a:ext cx="2614242" cy="369332"/>
              </a:xfrm>
              <a:prstGeom prst="rect">
                <a:avLst/>
              </a:prstGeom>
              <a:blipFill rotWithShape="0">
                <a:blip r:embed="rId5"/>
                <a:stretch>
                  <a:fillRect t="-9836" r="-116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0779" y="3791641"/>
                <a:ext cx="261764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communication phase</a:t>
                </a:r>
              </a:p>
            </p:txBody>
          </p:sp>
        </mc:Choice>
        <mc:Fallback xmlns="">
          <p:sp>
            <p:nvSpPr>
              <p:cNvPr id="9" name="TextBox 8"/>
              <p:cNvSpPr txBox="1">
                <a:spLocks noRot="1" noChangeAspect="1" noMove="1" noResize="1" noEditPoints="1" noAdjustHandles="1" noChangeArrowheads="1" noChangeShapeType="1" noTextEdit="1"/>
              </p:cNvSpPr>
              <p:nvPr/>
            </p:nvSpPr>
            <p:spPr>
              <a:xfrm>
                <a:off x="4750779" y="3791641"/>
                <a:ext cx="2617640" cy="369332"/>
              </a:xfrm>
              <a:prstGeom prst="rect">
                <a:avLst/>
              </a:prstGeom>
              <a:blipFill rotWithShape="0">
                <a:blip r:embed="rId6"/>
                <a:stretch>
                  <a:fillRect t="-9836" r="-116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09237" y="3791641"/>
                <a:ext cx="2600007"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𝑧</m:t>
                    </m:r>
                  </m:oMath>
                </a14:m>
                <a:r>
                  <a:rPr lang="en-US" dirty="0"/>
                  <a:t> communication phase</a:t>
                </a:r>
              </a:p>
            </p:txBody>
          </p:sp>
        </mc:Choice>
        <mc:Fallback xmlns="">
          <p:sp>
            <p:nvSpPr>
              <p:cNvPr id="10" name="TextBox 9"/>
              <p:cNvSpPr txBox="1">
                <a:spLocks noRot="1" noChangeAspect="1" noMove="1" noResize="1" noEditPoints="1" noAdjustHandles="1" noChangeArrowheads="1" noChangeShapeType="1" noTextEdit="1"/>
              </p:cNvSpPr>
              <p:nvPr/>
            </p:nvSpPr>
            <p:spPr>
              <a:xfrm>
                <a:off x="8809237" y="3791641"/>
                <a:ext cx="2600007" cy="369332"/>
              </a:xfrm>
              <a:prstGeom prst="rect">
                <a:avLst/>
              </a:prstGeom>
              <a:blipFill rotWithShape="0">
                <a:blip r:embed="rId7"/>
                <a:stretch>
                  <a:fillRect t="-9836" r="-1171"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Content Placeholder 2"/>
              <p:cNvSpPr txBox="1">
                <a:spLocks/>
              </p:cNvSpPr>
              <p:nvPr/>
            </p:nvSpPr>
            <p:spPr>
              <a:xfrm>
                <a:off x="1097280" y="4160972"/>
                <a:ext cx="10058400" cy="203511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Now all phases have some congestion</a:t>
                </a:r>
              </a:p>
              <a:p>
                <a:r>
                  <a:rPr lang="en-US" sz="2400" dirty="0"/>
                  <a:t>The worst is much better than the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𝑧</m:t>
                    </m:r>
                  </m:oMath>
                </a14:m>
                <a:r>
                  <a:rPr lang="en-US" sz="2200" dirty="0"/>
                  <a:t> </a:t>
                </a:r>
                <a:r>
                  <a:rPr lang="en-US" sz="2400" dirty="0"/>
                  <a:t>phase in the linear mapping</a:t>
                </a:r>
              </a:p>
              <a:p>
                <a:r>
                  <a:rPr lang="en-US" sz="2400" dirty="0"/>
                  <a:t>2.9x reduction in time spent communicating vs. original mapping</a:t>
                </a:r>
              </a:p>
              <a:p>
                <a:pPr lvl="1"/>
                <a:r>
                  <a:rPr lang="en-US" sz="2200" dirty="0"/>
                  <a:t>4.8% overall performance improvement</a:t>
                </a:r>
              </a:p>
            </p:txBody>
          </p:sp>
        </mc:Choice>
        <mc:Fallback>
          <p:sp>
            <p:nvSpPr>
              <p:cNvPr id="12" name="Content Placeholder 2"/>
              <p:cNvSpPr txBox="1">
                <a:spLocks noRot="1" noChangeAspect="1" noMove="1" noResize="1" noEditPoints="1" noAdjustHandles="1" noChangeArrowheads="1" noChangeShapeType="1" noTextEdit="1"/>
              </p:cNvSpPr>
              <p:nvPr/>
            </p:nvSpPr>
            <p:spPr>
              <a:xfrm>
                <a:off x="1097280" y="4160972"/>
                <a:ext cx="10058400" cy="2035112"/>
              </a:xfrm>
              <a:prstGeom prst="rect">
                <a:avLst/>
              </a:prstGeom>
              <a:blipFill>
                <a:blip r:embed="rId8"/>
                <a:stretch>
                  <a:fillRect l="-909" t="-4204"/>
                </a:stretch>
              </a:blipFill>
            </p:spPr>
            <p:txBody>
              <a:bodyPr/>
              <a:lstStyle/>
              <a:p>
                <a:r>
                  <a:rPr lang="en-US">
                    <a:noFill/>
                  </a:rPr>
                  <a:t> </a:t>
                </a:r>
              </a:p>
            </p:txBody>
          </p:sp>
        </mc:Fallback>
      </mc:AlternateContent>
    </p:spTree>
    <p:extLst>
      <p:ext uri="{BB962C8B-B14F-4D97-AF65-F5344CB8AC3E}">
        <p14:creationId xmlns:p14="http://schemas.microsoft.com/office/powerpoint/2010/main" val="247936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there’s still a lot of congestion</a:t>
            </a:r>
          </a:p>
        </p:txBody>
      </p:sp>
      <p:sp>
        <p:nvSpPr>
          <p:cNvPr id="3" name="Content Placeholder 2"/>
          <p:cNvSpPr>
            <a:spLocks noGrp="1"/>
          </p:cNvSpPr>
          <p:nvPr>
            <p:ph idx="1"/>
          </p:nvPr>
        </p:nvSpPr>
        <p:spPr>
          <a:xfrm>
            <a:off x="1097280" y="1845734"/>
            <a:ext cx="6654018" cy="4023360"/>
          </a:xfrm>
        </p:spPr>
        <p:txBody>
          <a:bodyPr>
            <a:normAutofit/>
          </a:bodyPr>
          <a:lstStyle/>
          <a:p>
            <a:r>
              <a:rPr lang="en-US" sz="2400" dirty="0"/>
              <a:t>No longer clear congestion trees rooted in the interior</a:t>
            </a:r>
          </a:p>
          <a:p>
            <a:r>
              <a:rPr lang="en-US" sz="2400" dirty="0"/>
              <a:t>There appears to be some scattered congestion rooted at endpoints</a:t>
            </a:r>
          </a:p>
          <a:p>
            <a:pPr lvl="1"/>
            <a:r>
              <a:rPr lang="en-US" sz="2200" dirty="0"/>
              <a:t>Pattern appears somewhat regular, but complicated</a:t>
            </a:r>
          </a:p>
          <a:p>
            <a:r>
              <a:rPr lang="en-US" sz="2400" dirty="0"/>
              <a:t>If we consider the mapping, the roots form a pattern</a:t>
            </a:r>
          </a:p>
        </p:txBody>
      </p:sp>
      <p:sp>
        <p:nvSpPr>
          <p:cNvPr id="4" name="Slide Number Placeholder 3"/>
          <p:cNvSpPr>
            <a:spLocks noGrp="1"/>
          </p:cNvSpPr>
          <p:nvPr>
            <p:ph type="sldNum" sz="quarter" idx="12"/>
          </p:nvPr>
        </p:nvSpPr>
        <p:spPr/>
        <p:txBody>
          <a:bodyPr/>
          <a:lstStyle/>
          <a:p>
            <a:fld id="{48EDC76C-B8A0-4D19-9947-EF58C98EE738}" type="slidenum">
              <a:rPr lang="en-US" smtClean="0"/>
              <a:pPr/>
              <a:t>54</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374" t="2873" b="3863"/>
          <a:stretch/>
        </p:blipFill>
        <p:spPr>
          <a:xfrm>
            <a:off x="8567225" y="1861810"/>
            <a:ext cx="2307104" cy="447352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9578751" y="5996854"/>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9578751" y="5996854"/>
                <a:ext cx="367986"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169637" y="3672748"/>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169637" y="3672748"/>
                <a:ext cx="371384" cy="369332"/>
              </a:xfrm>
              <a:prstGeom prst="rect">
                <a:avLst/>
              </a:prstGeom>
              <a:blipFill rotWithShape="0">
                <a:blip r:embed="rId4"/>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067809" y="1830960"/>
                <a:ext cx="1305935"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=0</m:t>
                    </m:r>
                  </m:oMath>
                </a14:m>
                <a:r>
                  <a:rPr lang="en-US" dirty="0"/>
                  <a:t> plane</a:t>
                </a:r>
              </a:p>
            </p:txBody>
          </p:sp>
        </mc:Choice>
        <mc:Fallback xmlns="">
          <p:sp>
            <p:nvSpPr>
              <p:cNvPr id="9" name="TextBox 8"/>
              <p:cNvSpPr txBox="1">
                <a:spLocks noRot="1" noChangeAspect="1" noMove="1" noResize="1" noEditPoints="1" noAdjustHandles="1" noChangeArrowheads="1" noChangeShapeType="1" noTextEdit="1"/>
              </p:cNvSpPr>
              <p:nvPr/>
            </p:nvSpPr>
            <p:spPr>
              <a:xfrm>
                <a:off x="9067809" y="1830960"/>
                <a:ext cx="1305935" cy="369332"/>
              </a:xfrm>
              <a:prstGeom prst="rect">
                <a:avLst/>
              </a:prstGeom>
              <a:blipFill rotWithShape="0">
                <a:blip r:embed="rId5"/>
                <a:stretch>
                  <a:fillRect t="-8197" r="-3738" b="-24590"/>
                </a:stretch>
              </a:blipFill>
            </p:spPr>
            <p:txBody>
              <a:bodyPr/>
              <a:lstStyle/>
              <a:p>
                <a:r>
                  <a:rPr lang="en-US">
                    <a:noFill/>
                  </a:rPr>
                  <a:t> </a:t>
                </a:r>
              </a:p>
            </p:txBody>
          </p:sp>
        </mc:Fallback>
      </mc:AlternateContent>
      <p:cxnSp>
        <p:nvCxnSpPr>
          <p:cNvPr id="11" name="Straight Arrow Connector 10"/>
          <p:cNvCxnSpPr/>
          <p:nvPr/>
        </p:nvCxnSpPr>
        <p:spPr>
          <a:xfrm>
            <a:off x="7750418" y="5857893"/>
            <a:ext cx="772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5755020" y="5165857"/>
                <a:ext cx="2213195" cy="1015663"/>
              </a:xfrm>
              <a:prstGeom prst="rect">
                <a:avLst/>
              </a:prstGeom>
              <a:noFill/>
            </p:spPr>
            <p:txBody>
              <a:bodyPr wrap="square" rtlCol="0">
                <a:spAutoFit/>
              </a:bodyPr>
              <a:lstStyle/>
              <a:p>
                <a:r>
                  <a:rPr lang="en-US" sz="2000" dirty="0"/>
                  <a:t>Heaviest congestion when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=14</m:t>
                    </m:r>
                  </m:oMath>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755020" y="5165857"/>
                <a:ext cx="2213195" cy="1015663"/>
              </a:xfrm>
              <a:prstGeom prst="rect">
                <a:avLst/>
              </a:prstGeom>
              <a:blipFill rotWithShape="0">
                <a:blip r:embed="rId6"/>
                <a:stretch>
                  <a:fillRect l="-2755" t="-2994" b="-2395"/>
                </a:stretch>
              </a:blipFill>
            </p:spPr>
            <p:txBody>
              <a:bodyPr/>
              <a:lstStyle/>
              <a:p>
                <a:r>
                  <a:rPr lang="en-US">
                    <a:noFill/>
                  </a:rPr>
                  <a:t> </a:t>
                </a:r>
              </a:p>
            </p:txBody>
          </p:sp>
        </mc:Fallback>
      </mc:AlternateContent>
    </p:spTree>
    <p:extLst>
      <p:ext uri="{BB962C8B-B14F-4D97-AF65-F5344CB8AC3E}">
        <p14:creationId xmlns:p14="http://schemas.microsoft.com/office/powerpoint/2010/main" val="3082595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Boundary conditions causing congestion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4"/>
                <a:ext cx="4960620" cy="4023360"/>
              </a:xfrm>
            </p:spPr>
            <p:txBody>
              <a:bodyPr>
                <a:normAutofit lnSpcReduction="10000"/>
              </a:bodyPr>
              <a:lstStyle/>
              <a:p>
                <a:r>
                  <a:rPr lang="en-US" sz="2400" dirty="0"/>
                  <a:t>miniGhost pseudocode:</a:t>
                </a:r>
              </a:p>
              <a:p>
                <a:r>
                  <a:rPr lang="en-US" sz="2400" dirty="0"/>
                  <a:t>If I have a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𝑦</m:t>
                    </m:r>
                  </m:oMath>
                </a14:m>
                <a:r>
                  <a:rPr lang="en-US" sz="2400" dirty="0"/>
                  <a:t> neighbor</a:t>
                </a:r>
              </a:p>
              <a:p>
                <a:pPr lvl="1"/>
                <a:r>
                  <a:rPr lang="en-US" sz="2200" dirty="0"/>
                  <a:t>Send boundary values to </a:t>
                </a:r>
                <a14:m>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𝑦</m:t>
                    </m:r>
                  </m:oMath>
                </a14:m>
                <a:r>
                  <a:rPr lang="en-US" sz="2200" dirty="0"/>
                  <a:t> neighbor</a:t>
                </a:r>
              </a:p>
              <a:p>
                <a:r>
                  <a:rPr lang="en-US" sz="2400" dirty="0"/>
                  <a:t>If I have a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𝑦</m:t>
                    </m:r>
                  </m:oMath>
                </a14:m>
                <a:r>
                  <a:rPr lang="en-US" sz="2400" dirty="0"/>
                  <a:t> neighbor</a:t>
                </a:r>
              </a:p>
              <a:p>
                <a:pPr lvl="1"/>
                <a:r>
                  <a:rPr lang="en-US" sz="2200" dirty="0"/>
                  <a:t>Send boundary values to </a:t>
                </a:r>
                <a14:m>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𝑦</m:t>
                    </m:r>
                  </m:oMath>
                </a14:m>
                <a:r>
                  <a:rPr lang="en-US" sz="2200" dirty="0"/>
                  <a:t> neighbor</a:t>
                </a:r>
              </a:p>
              <a:p>
                <a:r>
                  <a:rPr lang="en-US" sz="2400" dirty="0"/>
                  <a:t>Etc.</a:t>
                </a:r>
              </a:p>
              <a:p>
                <a:endParaRPr lang="en-US" sz="2400" dirty="0"/>
              </a:p>
              <a:p>
                <a:r>
                  <a:rPr lang="en-US" sz="2400" dirty="0"/>
                  <a:t>Two nodes are simultaneously trying to send to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=14</m:t>
                    </m:r>
                  </m:oMath>
                </a14:m>
                <a:r>
                  <a:rPr lang="en-US" sz="2400" dirty="0"/>
                  <a:t>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4"/>
                <a:ext cx="4960620" cy="4023360"/>
              </a:xfrm>
              <a:blipFill>
                <a:blip r:embed="rId2"/>
                <a:stretch>
                  <a:fillRect l="-1843" t="-2879" r="-466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8EDC76C-B8A0-4D19-9947-EF58C98EE738}" type="slidenum">
              <a:rPr lang="en-US" smtClean="0"/>
              <a:pPr/>
              <a:t>55</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7934178" y="2546252"/>
                <a:ext cx="928468" cy="369332"/>
              </a:xfrm>
              <a:prstGeom prst="rect">
                <a:avLst/>
              </a:prstGeom>
              <a:solidFill>
                <a:srgbClr val="A3CEED"/>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=13</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7934178" y="2546252"/>
                <a:ext cx="928468" cy="369332"/>
              </a:xfrm>
              <a:prstGeom prst="rect">
                <a:avLst/>
              </a:prstGeom>
              <a:blipFill rotWithShape="0">
                <a:blip r:embed="rId3"/>
                <a:stretch>
                  <a:fillRect b="-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934178" y="3805899"/>
                <a:ext cx="928468" cy="369332"/>
              </a:xfrm>
              <a:prstGeom prst="rect">
                <a:avLst/>
              </a:prstGeom>
              <a:solidFill>
                <a:srgbClr val="A3CEED"/>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=14</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934178" y="3805899"/>
                <a:ext cx="928468" cy="369332"/>
              </a:xfrm>
              <a:prstGeom prst="rect">
                <a:avLst/>
              </a:prstGeom>
              <a:blipFill rotWithShape="0">
                <a:blip r:embed="rId4"/>
                <a:stretch>
                  <a:fillRect b="-655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34178" y="5065545"/>
                <a:ext cx="928468" cy="369332"/>
              </a:xfrm>
              <a:prstGeom prst="rect">
                <a:avLst/>
              </a:prstGeom>
              <a:solidFill>
                <a:srgbClr val="A3CEED"/>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=15</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934178" y="5065545"/>
                <a:ext cx="928468" cy="369332"/>
              </a:xfrm>
              <a:prstGeom prst="rect">
                <a:avLst/>
              </a:prstGeom>
              <a:blipFill rotWithShape="0">
                <a:blip r:embed="rId5"/>
                <a:stretch>
                  <a:fillRect b="-4918"/>
                </a:stretch>
              </a:blipFill>
              <a:ln>
                <a:noFill/>
              </a:ln>
            </p:spPr>
            <p:txBody>
              <a:bodyPr/>
              <a:lstStyle/>
              <a:p>
                <a:r>
                  <a:rPr lang="en-US">
                    <a:noFill/>
                  </a:rPr>
                  <a:t> </a:t>
                </a:r>
              </a:p>
            </p:txBody>
          </p:sp>
        </mc:Fallback>
      </mc:AlternateContent>
      <p:cxnSp>
        <p:nvCxnSpPr>
          <p:cNvPr id="9" name="Straight Arrow Connector 8"/>
          <p:cNvCxnSpPr/>
          <p:nvPr/>
        </p:nvCxnSpPr>
        <p:spPr>
          <a:xfrm>
            <a:off x="8342142" y="2915584"/>
            <a:ext cx="0" cy="8903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342142" y="4175231"/>
            <a:ext cx="0" cy="8903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525023" y="4175231"/>
            <a:ext cx="0" cy="8903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8896777" y="3637674"/>
            <a:ext cx="373833" cy="33645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sz="2000" b="1" dirty="0">
                <a:solidFill>
                  <a:schemeClr val="tx1"/>
                </a:solidFill>
                <a:latin typeface="Castellar" panose="020A0402060406010301" pitchFamily="18" charset="0"/>
              </a:rPr>
              <a:t>!</a:t>
            </a:r>
          </a:p>
        </p:txBody>
      </p:sp>
    </p:spTree>
    <p:extLst>
      <p:ext uri="{BB962C8B-B14F-4D97-AF65-F5344CB8AC3E}">
        <p14:creationId xmlns:p14="http://schemas.microsoft.com/office/powerpoint/2010/main" val="3809133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fix this?</a:t>
            </a:r>
          </a:p>
        </p:txBody>
      </p:sp>
      <p:sp>
        <p:nvSpPr>
          <p:cNvPr id="3" name="Content Placeholder 2"/>
          <p:cNvSpPr>
            <a:spLocks noGrp="1"/>
          </p:cNvSpPr>
          <p:nvPr>
            <p:ph idx="1"/>
          </p:nvPr>
        </p:nvSpPr>
        <p:spPr/>
        <p:txBody>
          <a:bodyPr>
            <a:normAutofit/>
          </a:bodyPr>
          <a:lstStyle/>
          <a:p>
            <a:r>
              <a:rPr lang="en-US" sz="2800" dirty="0"/>
              <a:t>This is a problem because point-to-point communication is preceded almost immediately by a global </a:t>
            </a:r>
            <a:r>
              <a:rPr lang="en-US" sz="2800" dirty="0" err="1"/>
              <a:t>Allreduce</a:t>
            </a:r>
            <a:endParaRPr lang="en-US" sz="2800" dirty="0"/>
          </a:p>
          <a:p>
            <a:r>
              <a:rPr lang="en-US" sz="2800" dirty="0"/>
              <a:t>Two possible solutions:</a:t>
            </a:r>
          </a:p>
          <a:p>
            <a:pPr lvl="1"/>
            <a:r>
              <a:rPr lang="en-US" sz="2400" dirty="0"/>
              <a:t>Wait instead of skipping non-existing neighbors</a:t>
            </a:r>
          </a:p>
          <a:p>
            <a:pPr lvl="1"/>
            <a:r>
              <a:rPr lang="en-US" sz="2400" dirty="0"/>
              <a:t>Introduce asynchrony</a:t>
            </a:r>
          </a:p>
          <a:p>
            <a:endParaRPr lang="en-US" sz="2800" dirty="0"/>
          </a:p>
          <a:p>
            <a:r>
              <a:rPr lang="en-US" sz="2800" dirty="0"/>
              <a:t>Split long communication, compute phases into multiple smaller phases, only synchronize at the end</a:t>
            </a:r>
          </a:p>
        </p:txBody>
      </p:sp>
      <p:sp>
        <p:nvSpPr>
          <p:cNvPr id="4" name="Slide Number Placeholder 3"/>
          <p:cNvSpPr>
            <a:spLocks noGrp="1"/>
          </p:cNvSpPr>
          <p:nvPr>
            <p:ph type="sldNum" sz="quarter" idx="12"/>
          </p:nvPr>
        </p:nvSpPr>
        <p:spPr/>
        <p:txBody>
          <a:bodyPr/>
          <a:lstStyle/>
          <a:p>
            <a:fld id="{48EDC76C-B8A0-4D19-9947-EF58C98EE738}" type="slidenum">
              <a:rPr lang="en-US" smtClean="0"/>
              <a:pPr/>
              <a:t>56</a:t>
            </a:fld>
            <a:endParaRPr lang="en-US"/>
          </a:p>
        </p:txBody>
      </p:sp>
    </p:spTree>
    <p:extLst>
      <p:ext uri="{BB962C8B-B14F-4D97-AF65-F5344CB8AC3E}">
        <p14:creationId xmlns:p14="http://schemas.microsoft.com/office/powerpoint/2010/main" val="2676957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communication pattern reduces congestion</a:t>
            </a:r>
          </a:p>
        </p:txBody>
      </p:sp>
      <p:sp>
        <p:nvSpPr>
          <p:cNvPr id="4" name="Slide Number Placeholder 3"/>
          <p:cNvSpPr>
            <a:spLocks noGrp="1"/>
          </p:cNvSpPr>
          <p:nvPr>
            <p:ph type="sldNum" sz="quarter" idx="12"/>
          </p:nvPr>
        </p:nvSpPr>
        <p:spPr/>
        <p:txBody>
          <a:bodyPr/>
          <a:lstStyle/>
          <a:p>
            <a:fld id="{48EDC76C-B8A0-4D19-9947-EF58C98EE738}" type="slidenum">
              <a:rPr lang="en-US" smtClean="0"/>
              <a:pPr/>
              <a:t>57</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374" t="2873" b="3863"/>
          <a:stretch/>
        </p:blipFill>
        <p:spPr>
          <a:xfrm>
            <a:off x="1097280" y="1856932"/>
            <a:ext cx="1954859" cy="379051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980" t="3136" b="3779"/>
          <a:stretch/>
        </p:blipFill>
        <p:spPr>
          <a:xfrm>
            <a:off x="4986999" y="1856932"/>
            <a:ext cx="1956816" cy="3810916"/>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672" t="2881" b="3778"/>
          <a:stretch/>
        </p:blipFill>
        <p:spPr>
          <a:xfrm>
            <a:off x="8878674" y="1858657"/>
            <a:ext cx="1956816" cy="3809191"/>
          </a:xfrm>
          <a:prstGeom prst="rect">
            <a:avLst/>
          </a:prstGeom>
        </p:spPr>
      </p:pic>
      <p:sp>
        <p:nvSpPr>
          <p:cNvPr id="11" name="TextBox 10"/>
          <p:cNvSpPr txBox="1"/>
          <p:nvPr/>
        </p:nvSpPr>
        <p:spPr>
          <a:xfrm>
            <a:off x="1616089" y="5667848"/>
            <a:ext cx="917239" cy="369332"/>
          </a:xfrm>
          <a:prstGeom prst="rect">
            <a:avLst/>
          </a:prstGeom>
          <a:noFill/>
        </p:spPr>
        <p:txBody>
          <a:bodyPr wrap="none" rtlCol="0">
            <a:spAutoFit/>
          </a:bodyPr>
          <a:lstStyle/>
          <a:p>
            <a:r>
              <a:rPr lang="en-US" dirty="0"/>
              <a:t>Original</a:t>
            </a:r>
          </a:p>
        </p:txBody>
      </p:sp>
      <p:sp>
        <p:nvSpPr>
          <p:cNvPr id="12" name="TextBox 11"/>
          <p:cNvSpPr txBox="1"/>
          <p:nvPr/>
        </p:nvSpPr>
        <p:spPr>
          <a:xfrm>
            <a:off x="4976021" y="5647448"/>
            <a:ext cx="1956816" cy="646331"/>
          </a:xfrm>
          <a:prstGeom prst="rect">
            <a:avLst/>
          </a:prstGeom>
          <a:noFill/>
        </p:spPr>
        <p:txBody>
          <a:bodyPr wrap="square" rtlCol="0">
            <a:spAutoFit/>
          </a:bodyPr>
          <a:lstStyle/>
          <a:p>
            <a:pPr algn="ctr"/>
            <a:r>
              <a:rPr lang="en-US" dirty="0"/>
              <a:t>Small phases, sync after each phase</a:t>
            </a:r>
          </a:p>
        </p:txBody>
      </p:sp>
      <p:sp>
        <p:nvSpPr>
          <p:cNvPr id="13" name="TextBox 12"/>
          <p:cNvSpPr txBox="1"/>
          <p:nvPr/>
        </p:nvSpPr>
        <p:spPr>
          <a:xfrm>
            <a:off x="8801548" y="5667848"/>
            <a:ext cx="2111068" cy="646331"/>
          </a:xfrm>
          <a:prstGeom prst="rect">
            <a:avLst/>
          </a:prstGeom>
          <a:noFill/>
        </p:spPr>
        <p:txBody>
          <a:bodyPr wrap="square" rtlCol="0">
            <a:spAutoFit/>
          </a:bodyPr>
          <a:lstStyle/>
          <a:p>
            <a:pPr algn="ctr"/>
            <a:r>
              <a:rPr lang="en-US" dirty="0"/>
              <a:t>Small phases, sync after each </a:t>
            </a:r>
            <a:r>
              <a:rPr lang="en-US" dirty="0" err="1"/>
              <a:t>timestep</a:t>
            </a:r>
            <a:endParaRPr lang="en-US" dirty="0"/>
          </a:p>
        </p:txBody>
      </p:sp>
      <p:cxnSp>
        <p:nvCxnSpPr>
          <p:cNvPr id="17" name="Straight Arrow Connector 16"/>
          <p:cNvCxnSpPr/>
          <p:nvPr/>
        </p:nvCxnSpPr>
        <p:spPr>
          <a:xfrm>
            <a:off x="3052139" y="4065563"/>
            <a:ext cx="57494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68828" y="3742397"/>
            <a:ext cx="3915303" cy="646331"/>
          </a:xfrm>
          <a:prstGeom prst="rect">
            <a:avLst/>
          </a:prstGeom>
          <a:solidFill>
            <a:srgbClr val="A3CEED"/>
          </a:solidFill>
        </p:spPr>
        <p:txBody>
          <a:bodyPr wrap="none" rtlCol="0">
            <a:spAutoFit/>
          </a:bodyPr>
          <a:lstStyle/>
          <a:p>
            <a:r>
              <a:rPr lang="en-US" dirty="0"/>
              <a:t>60% reduction in communication time</a:t>
            </a:r>
          </a:p>
          <a:p>
            <a:r>
              <a:rPr lang="en-US" dirty="0"/>
              <a:t>1.9% overall performance improvement</a:t>
            </a:r>
          </a:p>
        </p:txBody>
      </p:sp>
    </p:spTree>
    <p:extLst>
      <p:ext uri="{BB962C8B-B14F-4D97-AF65-F5344CB8AC3E}">
        <p14:creationId xmlns:p14="http://schemas.microsoft.com/office/powerpoint/2010/main" val="372169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MiniGhost</a:t>
            </a:r>
            <a:r>
              <a:rPr lang="en-US" dirty="0"/>
              <a:t> summary</a:t>
            </a:r>
          </a:p>
        </p:txBody>
      </p:sp>
      <p:sp>
        <p:nvSpPr>
          <p:cNvPr id="3" name="Content Placeholder 2"/>
          <p:cNvSpPr>
            <a:spLocks noGrp="1"/>
          </p:cNvSpPr>
          <p:nvPr>
            <p:ph idx="1"/>
          </p:nvPr>
        </p:nvSpPr>
        <p:spPr/>
        <p:txBody>
          <a:bodyPr>
            <a:normAutofit/>
          </a:bodyPr>
          <a:lstStyle/>
          <a:p>
            <a:r>
              <a:rPr lang="en-US" sz="2800" dirty="0"/>
              <a:t>Measurements from reservoir sampling gave us insights to improve performance</a:t>
            </a:r>
          </a:p>
          <a:p>
            <a:pPr lvl="1"/>
            <a:r>
              <a:rPr lang="en-US" sz="2400" dirty="0"/>
              <a:t>Congestion rooted in network interior indicated a mapping problem</a:t>
            </a:r>
          </a:p>
          <a:p>
            <a:pPr lvl="1"/>
            <a:r>
              <a:rPr lang="en-US" sz="2400" dirty="0"/>
              <a:t>Splitting congested fraction plots by phases showed congestion imbalance between phases</a:t>
            </a:r>
          </a:p>
          <a:p>
            <a:pPr lvl="2"/>
            <a:r>
              <a:rPr lang="en-US" sz="2000" dirty="0"/>
              <a:t>Using a block mapping balanced locality, distributed the congestion better among phases</a:t>
            </a:r>
            <a:endParaRPr lang="en-US" sz="2400" dirty="0"/>
          </a:p>
          <a:p>
            <a:pPr lvl="1"/>
            <a:r>
              <a:rPr lang="en-US" sz="2400" dirty="0"/>
              <a:t>Congestion rooted at endpoints indicated a latent communication pattern problem for nodes on domain boundary</a:t>
            </a:r>
          </a:p>
          <a:p>
            <a:r>
              <a:rPr lang="en-US" sz="2800" dirty="0"/>
              <a:t>Overall improvement: nearly 5x reduction in communication time</a:t>
            </a:r>
          </a:p>
        </p:txBody>
      </p:sp>
      <p:sp>
        <p:nvSpPr>
          <p:cNvPr id="4" name="Slide Number Placeholder 3"/>
          <p:cNvSpPr>
            <a:spLocks noGrp="1"/>
          </p:cNvSpPr>
          <p:nvPr>
            <p:ph type="sldNum" sz="quarter" idx="12"/>
          </p:nvPr>
        </p:nvSpPr>
        <p:spPr/>
        <p:txBody>
          <a:bodyPr/>
          <a:lstStyle/>
          <a:p>
            <a:fld id="{48EDC76C-B8A0-4D19-9947-EF58C98EE738}" type="slidenum">
              <a:rPr lang="en-US" smtClean="0"/>
              <a:pPr/>
              <a:t>58</a:t>
            </a:fld>
            <a:endParaRPr lang="en-US"/>
          </a:p>
        </p:txBody>
      </p:sp>
    </p:spTree>
    <p:extLst>
      <p:ext uri="{BB962C8B-B14F-4D97-AF65-F5344CB8AC3E}">
        <p14:creationId xmlns:p14="http://schemas.microsoft.com/office/powerpoint/2010/main" val="1205034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400" dirty="0">
                <a:solidFill>
                  <a:schemeClr val="bg1">
                    <a:lumMod val="65000"/>
                  </a:schemeClr>
                </a:solidFill>
              </a:rPr>
              <a:t>Background and motivation</a:t>
            </a:r>
          </a:p>
          <a:p>
            <a:r>
              <a:rPr lang="en-US" sz="2400" dirty="0">
                <a:solidFill>
                  <a:schemeClr val="bg1">
                    <a:lumMod val="65000"/>
                  </a:schemeClr>
                </a:solidFill>
              </a:rPr>
              <a:t>Reservoir sampling for measuring network traffic and congestion</a:t>
            </a:r>
          </a:p>
          <a:p>
            <a:r>
              <a:rPr lang="en-US" sz="2400" dirty="0">
                <a:solidFill>
                  <a:schemeClr val="bg1">
                    <a:lumMod val="65000"/>
                  </a:schemeClr>
                </a:solidFill>
              </a:rPr>
              <a:t>Low-overhead variant using compact probabilistic encoding</a:t>
            </a:r>
          </a:p>
          <a:p>
            <a:r>
              <a:rPr lang="en-US" sz="2400" dirty="0">
                <a:solidFill>
                  <a:schemeClr val="bg1">
                    <a:lumMod val="65000"/>
                  </a:schemeClr>
                </a:solidFill>
              </a:rPr>
              <a:t>Diagnosing communication performance issues</a:t>
            </a:r>
          </a:p>
          <a:p>
            <a:r>
              <a:rPr lang="en-US" sz="2400" dirty="0">
                <a:solidFill>
                  <a:schemeClr val="bg1">
                    <a:lumMod val="65000"/>
                  </a:schemeClr>
                </a:solidFill>
              </a:rPr>
              <a:t>Case Study: </a:t>
            </a:r>
            <a:r>
              <a:rPr lang="en-US" sz="2400" dirty="0" err="1">
                <a:solidFill>
                  <a:schemeClr val="bg1">
                    <a:lumMod val="65000"/>
                  </a:schemeClr>
                </a:solidFill>
              </a:rPr>
              <a:t>miniGhost</a:t>
            </a:r>
            <a:endParaRPr lang="en-US" sz="2400" dirty="0">
              <a:solidFill>
                <a:schemeClr val="bg1">
                  <a:lumMod val="65000"/>
                </a:schemeClr>
              </a:solidFill>
            </a:endParaRPr>
          </a:p>
          <a:p>
            <a:r>
              <a:rPr lang="en-US" sz="2400" b="1" dirty="0">
                <a:solidFill>
                  <a:schemeClr val="tx1"/>
                </a:solidFill>
              </a:rPr>
              <a:t>Conclusions and future work</a:t>
            </a:r>
          </a:p>
        </p:txBody>
      </p:sp>
      <p:sp>
        <p:nvSpPr>
          <p:cNvPr id="4" name="Slide Number Placeholder 3"/>
          <p:cNvSpPr>
            <a:spLocks noGrp="1"/>
          </p:cNvSpPr>
          <p:nvPr>
            <p:ph type="sldNum" sz="quarter" idx="12"/>
          </p:nvPr>
        </p:nvSpPr>
        <p:spPr/>
        <p:txBody>
          <a:bodyPr/>
          <a:lstStyle/>
          <a:p>
            <a:fld id="{48EDC76C-B8A0-4D19-9947-EF58C98EE738}" type="slidenum">
              <a:rPr lang="en-US" smtClean="0"/>
              <a:t>59</a:t>
            </a:fld>
            <a:endParaRPr lang="en-US"/>
          </a:p>
        </p:txBody>
      </p:sp>
    </p:spTree>
    <p:extLst>
      <p:ext uri="{BB962C8B-B14F-4D97-AF65-F5344CB8AC3E}">
        <p14:creationId xmlns:p14="http://schemas.microsoft.com/office/powerpoint/2010/main" val="230871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art in communication performance analysis tools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10713" t="12086"/>
          <a:stretch/>
        </p:blipFill>
        <p:spPr>
          <a:xfrm>
            <a:off x="50000" y="1845734"/>
            <a:ext cx="5831231" cy="3342640"/>
          </a:xfrm>
          <a:prstGeom prst="rect">
            <a:avLst/>
          </a:prstGeom>
        </p:spPr>
      </p:pic>
      <p:grpSp>
        <p:nvGrpSpPr>
          <p:cNvPr id="8" name="Group 7"/>
          <p:cNvGrpSpPr/>
          <p:nvPr/>
        </p:nvGrpSpPr>
        <p:grpSpPr>
          <a:xfrm>
            <a:off x="6322740" y="1900515"/>
            <a:ext cx="5326914" cy="3109635"/>
            <a:chOff x="2020648" y="1009800"/>
            <a:chExt cx="8150702" cy="4758047"/>
          </a:xfrm>
        </p:grpSpPr>
        <p:pic>
          <p:nvPicPr>
            <p:cNvPr id="5" name="Picture 4"/>
            <p:cNvPicPr>
              <a:picLocks noChangeAspect="1"/>
            </p:cNvPicPr>
            <p:nvPr/>
          </p:nvPicPr>
          <p:blipFill rotWithShape="1">
            <a:blip r:embed="rId4"/>
            <a:srcRect t="1" b="1660"/>
            <a:stretch/>
          </p:blipFill>
          <p:spPr>
            <a:xfrm>
              <a:off x="2020650" y="1009800"/>
              <a:ext cx="8150700" cy="4758047"/>
            </a:xfrm>
            <a:prstGeom prst="rect">
              <a:avLst/>
            </a:prstGeom>
          </p:spPr>
        </p:pic>
        <p:sp>
          <p:nvSpPr>
            <p:cNvPr id="6" name="Rectangle 5"/>
            <p:cNvSpPr/>
            <p:nvPr/>
          </p:nvSpPr>
          <p:spPr>
            <a:xfrm>
              <a:off x="9695542" y="3175000"/>
              <a:ext cx="475808"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20648" y="3156893"/>
              <a:ext cx="622963" cy="645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61950" y="5279392"/>
            <a:ext cx="5519281" cy="923330"/>
          </a:xfrm>
          <a:prstGeom prst="rect">
            <a:avLst/>
          </a:prstGeom>
          <a:noFill/>
        </p:spPr>
        <p:txBody>
          <a:bodyPr wrap="square" rtlCol="0">
            <a:spAutoFit/>
          </a:bodyPr>
          <a:lstStyle/>
          <a:p>
            <a:r>
              <a:rPr lang="en-US" dirty="0"/>
              <a:t>INAM</a:t>
            </a:r>
            <a:r>
              <a:rPr lang="en-US" baseline="30000" dirty="0"/>
              <a:t>2</a:t>
            </a:r>
            <a:r>
              <a:rPr lang="en-US" dirty="0"/>
              <a:t> combines normal InfiniBand switch counters, MPI process-level counter, and static route information. [</a:t>
            </a:r>
            <a:r>
              <a:rPr lang="en-US" dirty="0" err="1"/>
              <a:t>Subramoni</a:t>
            </a:r>
            <a:r>
              <a:rPr lang="en-US" dirty="0"/>
              <a:t>, </a:t>
            </a:r>
            <a:r>
              <a:rPr lang="en-US" i="1" dirty="0"/>
              <a:t>High Performance Computing </a:t>
            </a:r>
            <a:r>
              <a:rPr lang="en-US" dirty="0"/>
              <a:t>2016]</a:t>
            </a:r>
          </a:p>
        </p:txBody>
      </p:sp>
      <p:sp>
        <p:nvSpPr>
          <p:cNvPr id="11" name="TextBox 10"/>
          <p:cNvSpPr txBox="1"/>
          <p:nvPr/>
        </p:nvSpPr>
        <p:spPr>
          <a:xfrm>
            <a:off x="6322741" y="5098237"/>
            <a:ext cx="5326913" cy="1200329"/>
          </a:xfrm>
          <a:prstGeom prst="rect">
            <a:avLst/>
          </a:prstGeom>
          <a:noFill/>
        </p:spPr>
        <p:txBody>
          <a:bodyPr wrap="square" rtlCol="0">
            <a:spAutoFit/>
          </a:bodyPr>
          <a:lstStyle/>
          <a:p>
            <a:r>
              <a:rPr lang="en-US" dirty="0"/>
              <a:t>Correlate per-packet stage latencies, events on switches, calling contexts based on ID stored in packet [Yoga, Perf. Modeling, Benchmarking and Simulation of HPC Systems, 2017]</a:t>
            </a:r>
          </a:p>
        </p:txBody>
      </p:sp>
      <p:sp>
        <p:nvSpPr>
          <p:cNvPr id="12" name="Slide Number Placeholder 11"/>
          <p:cNvSpPr>
            <a:spLocks noGrp="1"/>
          </p:cNvSpPr>
          <p:nvPr>
            <p:ph type="sldNum" sz="quarter" idx="12"/>
          </p:nvPr>
        </p:nvSpPr>
        <p:spPr/>
        <p:txBody>
          <a:bodyPr/>
          <a:lstStyle/>
          <a:p>
            <a:fld id="{48EDC76C-B8A0-4D19-9947-EF58C98EE738}" type="slidenum">
              <a:rPr lang="en-US" smtClean="0"/>
              <a:t>6</a:t>
            </a:fld>
            <a:endParaRPr lang="en-US"/>
          </a:p>
        </p:txBody>
      </p:sp>
    </p:spTree>
    <p:extLst>
      <p:ext uri="{BB962C8B-B14F-4D97-AF65-F5344CB8AC3E}">
        <p14:creationId xmlns:p14="http://schemas.microsoft.com/office/powerpoint/2010/main" val="1515629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097280" y="1845733"/>
            <a:ext cx="10058400" cy="4254816"/>
          </a:xfrm>
        </p:spPr>
        <p:txBody>
          <a:bodyPr>
            <a:normAutofit lnSpcReduction="10000"/>
          </a:bodyPr>
          <a:lstStyle/>
          <a:p>
            <a:r>
              <a:rPr lang="en-US" sz="2400" dirty="0"/>
              <a:t>Using reservoir sampling, we can collect information about the path a packet takes and any congestion it encounters</a:t>
            </a:r>
          </a:p>
          <a:p>
            <a:r>
              <a:rPr lang="en-US" sz="2400" dirty="0"/>
              <a:t>Measurements are useful, effective, and cheap</a:t>
            </a:r>
          </a:p>
          <a:p>
            <a:pPr lvl="1"/>
            <a:r>
              <a:rPr lang="en-US" sz="2200" dirty="0"/>
              <a:t>This information helps application developers understand communication performance in the context of a network’s physical topology and of their application</a:t>
            </a:r>
          </a:p>
          <a:p>
            <a:pPr lvl="1"/>
            <a:r>
              <a:rPr lang="en-US" sz="2200" dirty="0"/>
              <a:t>Diagnosis based on information collected with reservoir sampling explained the problem, guided to a fix</a:t>
            </a:r>
          </a:p>
          <a:p>
            <a:pPr lvl="1"/>
            <a:r>
              <a:rPr lang="en-US" sz="2200" dirty="0"/>
              <a:t>A probabilistic variant dramatically reduces the data added to a monitored packet while still delivering useful measurements</a:t>
            </a:r>
          </a:p>
          <a:p>
            <a:r>
              <a:rPr lang="en-US" sz="2400" dirty="0"/>
              <a:t>Requires modifications to networking hardware, but we’ve shown they are simple and fast</a:t>
            </a:r>
          </a:p>
          <a:p>
            <a:pPr lvl="1"/>
            <a:r>
              <a:rPr lang="en-US" sz="2200" dirty="0"/>
              <a:t>[Taffet, Mellor-Crummey HOTI’19]</a:t>
            </a:r>
          </a:p>
        </p:txBody>
      </p:sp>
      <p:sp>
        <p:nvSpPr>
          <p:cNvPr id="5" name="Content Placeholder 2"/>
          <p:cNvSpPr txBox="1">
            <a:spLocks/>
          </p:cNvSpPr>
          <p:nvPr/>
        </p:nvSpPr>
        <p:spPr>
          <a:xfrm>
            <a:off x="1097280" y="4898097"/>
            <a:ext cx="10058400" cy="13145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p:txBody>
          <a:bodyPr/>
          <a:lstStyle/>
          <a:p>
            <a:fld id="{48EDC76C-B8A0-4D19-9947-EF58C98EE738}" type="slidenum">
              <a:rPr lang="en-US" smtClean="0"/>
              <a:t>60</a:t>
            </a:fld>
            <a:endParaRPr lang="en-US"/>
          </a:p>
        </p:txBody>
      </p:sp>
    </p:spTree>
    <p:extLst>
      <p:ext uri="{BB962C8B-B14F-4D97-AF65-F5344CB8AC3E}">
        <p14:creationId xmlns:p14="http://schemas.microsoft.com/office/powerpoint/2010/main" val="3311197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p:txBody>
          <a:bodyPr>
            <a:normAutofit/>
          </a:bodyPr>
          <a:lstStyle/>
          <a:p>
            <a:r>
              <a:rPr lang="en-US" sz="2800" dirty="0"/>
              <a:t>Analyze communication performance of other applications</a:t>
            </a:r>
          </a:p>
          <a:p>
            <a:r>
              <a:rPr lang="en-US" sz="2800" dirty="0"/>
              <a:t>Automate diagnosis</a:t>
            </a:r>
          </a:p>
          <a:p>
            <a:r>
              <a:rPr lang="en-US" sz="2800" dirty="0"/>
              <a:t>Test with programmable Ethernet switches</a:t>
            </a:r>
          </a:p>
          <a:p>
            <a:r>
              <a:rPr lang="en-US" sz="2800"/>
              <a:t>Explore </a:t>
            </a:r>
            <a:r>
              <a:rPr lang="en-US" sz="2800" dirty="0"/>
              <a:t>tradeoffs to reduce number of hashes required</a:t>
            </a:r>
          </a:p>
          <a:p>
            <a:endParaRPr lang="en-US" sz="2800" dirty="0"/>
          </a:p>
        </p:txBody>
      </p:sp>
      <p:sp>
        <p:nvSpPr>
          <p:cNvPr id="4" name="Slide Number Placeholder 3"/>
          <p:cNvSpPr>
            <a:spLocks noGrp="1"/>
          </p:cNvSpPr>
          <p:nvPr>
            <p:ph type="sldNum" sz="quarter" idx="12"/>
          </p:nvPr>
        </p:nvSpPr>
        <p:spPr/>
        <p:txBody>
          <a:bodyPr/>
          <a:lstStyle/>
          <a:p>
            <a:fld id="{48EDC76C-B8A0-4D19-9947-EF58C98EE738}" type="slidenum">
              <a:rPr lang="en-US" smtClean="0"/>
              <a:pPr/>
              <a:t>61</a:t>
            </a:fld>
            <a:endParaRPr lang="en-US"/>
          </a:p>
        </p:txBody>
      </p:sp>
    </p:spTree>
    <p:extLst>
      <p:ext uri="{BB962C8B-B14F-4D97-AF65-F5344CB8AC3E}">
        <p14:creationId xmlns:p14="http://schemas.microsoft.com/office/powerpoint/2010/main" val="3777286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sp>
        <p:nvSpPr>
          <p:cNvPr id="3" name="Content Placeholder 2"/>
          <p:cNvSpPr>
            <a:spLocks noGrp="1"/>
          </p:cNvSpPr>
          <p:nvPr>
            <p:ph idx="1"/>
          </p:nvPr>
        </p:nvSpPr>
        <p:spPr/>
        <p:txBody>
          <a:bodyPr>
            <a:noAutofit/>
          </a:bodyPr>
          <a:lstStyle/>
          <a:p>
            <a:pPr>
              <a:lnSpc>
                <a:spcPct val="120000"/>
              </a:lnSpc>
              <a:spcBef>
                <a:spcPts val="0"/>
              </a:spcBef>
            </a:pPr>
            <a:r>
              <a:rPr lang="en-US" sz="2400" dirty="0"/>
              <a:t>New packet-centric approach to measuring congestion using reservoir sampling</a:t>
            </a:r>
          </a:p>
          <a:p>
            <a:pPr lvl="1">
              <a:lnSpc>
                <a:spcPct val="120000"/>
              </a:lnSpc>
              <a:spcBef>
                <a:spcPts val="0"/>
              </a:spcBef>
            </a:pPr>
            <a:r>
              <a:rPr lang="en-US" sz="2000" dirty="0"/>
              <a:t>Capture where in the network congestion is occurring</a:t>
            </a:r>
          </a:p>
          <a:p>
            <a:pPr lvl="1">
              <a:lnSpc>
                <a:spcPct val="120000"/>
              </a:lnSpc>
              <a:spcBef>
                <a:spcPts val="0"/>
              </a:spcBef>
            </a:pPr>
            <a:r>
              <a:rPr lang="en-US" sz="2000" dirty="0"/>
              <a:t>Capture why in the application congestion is occurring</a:t>
            </a:r>
          </a:p>
          <a:p>
            <a:pPr>
              <a:lnSpc>
                <a:spcPct val="120000"/>
              </a:lnSpc>
              <a:spcBef>
                <a:spcPts val="0"/>
              </a:spcBef>
            </a:pPr>
            <a:r>
              <a:rPr lang="en-US" sz="2400" dirty="0"/>
              <a:t>Distinguish three types problems with different fixes</a:t>
            </a:r>
          </a:p>
          <a:p>
            <a:pPr lvl="1">
              <a:lnSpc>
                <a:spcPct val="120000"/>
              </a:lnSpc>
              <a:spcBef>
                <a:spcPts val="0"/>
              </a:spcBef>
            </a:pPr>
            <a:r>
              <a:rPr lang="en-US" sz="2000" dirty="0"/>
              <a:t>External interference (even without monitoring other jobs)</a:t>
            </a:r>
          </a:p>
          <a:p>
            <a:pPr lvl="1">
              <a:lnSpc>
                <a:spcPct val="120000"/>
              </a:lnSpc>
              <a:spcBef>
                <a:spcPts val="0"/>
              </a:spcBef>
            </a:pPr>
            <a:r>
              <a:rPr lang="en-US" sz="2000" dirty="0"/>
              <a:t>Problems with logical to physical mapping</a:t>
            </a:r>
          </a:p>
          <a:p>
            <a:pPr lvl="1">
              <a:lnSpc>
                <a:spcPct val="120000"/>
              </a:lnSpc>
              <a:spcBef>
                <a:spcPts val="0"/>
              </a:spcBef>
            </a:pPr>
            <a:r>
              <a:rPr lang="en-US" sz="2000" dirty="0"/>
              <a:t>Problems with communication pattern</a:t>
            </a:r>
          </a:p>
          <a:p>
            <a:pPr>
              <a:lnSpc>
                <a:spcPct val="120000"/>
              </a:lnSpc>
              <a:spcBef>
                <a:spcPts val="0"/>
              </a:spcBef>
            </a:pPr>
            <a:r>
              <a:rPr lang="en-US" sz="2400" dirty="0"/>
              <a:t>Probabilistic scheme for more practical implementation</a:t>
            </a:r>
          </a:p>
          <a:p>
            <a:pPr>
              <a:lnSpc>
                <a:spcPct val="120000"/>
              </a:lnSpc>
              <a:spcBef>
                <a:spcPts val="0"/>
              </a:spcBef>
            </a:pPr>
            <a:r>
              <a:rPr lang="en-US" sz="2400" dirty="0"/>
              <a:t>Hash function</a:t>
            </a:r>
          </a:p>
          <a:p>
            <a:endParaRPr lang="en-US" sz="2400" dirty="0"/>
          </a:p>
        </p:txBody>
      </p:sp>
      <p:sp>
        <p:nvSpPr>
          <p:cNvPr id="4" name="Slide Number Placeholder 3"/>
          <p:cNvSpPr>
            <a:spLocks noGrp="1"/>
          </p:cNvSpPr>
          <p:nvPr>
            <p:ph type="sldNum" sz="quarter" idx="12"/>
          </p:nvPr>
        </p:nvSpPr>
        <p:spPr/>
        <p:txBody>
          <a:bodyPr/>
          <a:lstStyle/>
          <a:p>
            <a:fld id="{48EDC76C-B8A0-4D19-9947-EF58C98EE738}" type="slidenum">
              <a:rPr lang="en-US" smtClean="0"/>
              <a:pPr/>
              <a:t>62</a:t>
            </a:fld>
            <a:endParaRPr lang="en-US"/>
          </a:p>
        </p:txBody>
      </p:sp>
    </p:spTree>
    <p:extLst>
      <p:ext uri="{BB962C8B-B14F-4D97-AF65-F5344CB8AC3E}">
        <p14:creationId xmlns:p14="http://schemas.microsoft.com/office/powerpoint/2010/main" val="9685665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3F80-E111-4CDC-B17D-8B725858D551}"/>
              </a:ext>
            </a:extLst>
          </p:cNvPr>
          <p:cNvSpPr>
            <a:spLocks noGrp="1"/>
          </p:cNvSpPr>
          <p:nvPr>
            <p:ph type="title"/>
          </p:nvPr>
        </p:nvSpPr>
        <p:spPr/>
        <p:txBody>
          <a:bodyPr/>
          <a:lstStyle/>
          <a:p>
            <a:r>
              <a:rPr lang="en-US" dirty="0"/>
              <a:t>Mapping to InfiniBand Packet Header</a:t>
            </a:r>
          </a:p>
        </p:txBody>
      </p:sp>
      <p:sp>
        <p:nvSpPr>
          <p:cNvPr id="3" name="Content Placeholder 2">
            <a:extLst>
              <a:ext uri="{FF2B5EF4-FFF2-40B4-BE49-F238E27FC236}">
                <a16:creationId xmlns:a16="http://schemas.microsoft.com/office/drawing/2014/main" id="{EA755D63-62DB-4751-BC79-91F9004B785D}"/>
              </a:ext>
            </a:extLst>
          </p:cNvPr>
          <p:cNvSpPr>
            <a:spLocks noGrp="1"/>
          </p:cNvSpPr>
          <p:nvPr>
            <p:ph idx="1"/>
          </p:nvPr>
        </p:nvSpPr>
        <p:spPr/>
        <p:txBody>
          <a:bodyPr>
            <a:normAutofit/>
          </a:bodyPr>
          <a:lstStyle/>
          <a:p>
            <a:r>
              <a:rPr lang="en-US" sz="2400" dirty="0"/>
              <a:t>1 bit: Hash of a link ID selected with reservoir sampling</a:t>
            </a:r>
          </a:p>
          <a:p>
            <a:r>
              <a:rPr lang="en-US" sz="2400" dirty="0"/>
              <a:t>1 bit: Was that link congested</a:t>
            </a:r>
          </a:p>
          <a:p>
            <a:r>
              <a:rPr lang="en-US" sz="2400" dirty="0"/>
              <a:t>3-4 bits: current hop count</a:t>
            </a:r>
          </a:p>
          <a:p>
            <a:pPr lvl="1"/>
            <a:r>
              <a:rPr lang="en-US" sz="2200" dirty="0"/>
              <a:t>Incremented using saturating arithmetic</a:t>
            </a:r>
          </a:p>
          <a:p>
            <a:endParaRPr lang="en-US" sz="2400" dirty="0"/>
          </a:p>
          <a:p>
            <a:r>
              <a:rPr lang="en-US" sz="2400" dirty="0"/>
              <a:t>Fits in 6 reserved bits just after FECN bits, not protected by invariant CRC</a:t>
            </a:r>
          </a:p>
          <a:p>
            <a:r>
              <a:rPr lang="en-US" sz="2400" dirty="0"/>
              <a:t>Packet Sequence Number used as packet ID</a:t>
            </a:r>
          </a:p>
        </p:txBody>
      </p:sp>
      <p:sp>
        <p:nvSpPr>
          <p:cNvPr id="4" name="Slide Number Placeholder 3">
            <a:extLst>
              <a:ext uri="{FF2B5EF4-FFF2-40B4-BE49-F238E27FC236}">
                <a16:creationId xmlns:a16="http://schemas.microsoft.com/office/drawing/2014/main" id="{EA102582-8640-4EBA-9874-2EA18E63B798}"/>
              </a:ext>
            </a:extLst>
          </p:cNvPr>
          <p:cNvSpPr>
            <a:spLocks noGrp="1"/>
          </p:cNvSpPr>
          <p:nvPr>
            <p:ph type="sldNum" sz="quarter" idx="12"/>
          </p:nvPr>
        </p:nvSpPr>
        <p:spPr/>
        <p:txBody>
          <a:bodyPr/>
          <a:lstStyle/>
          <a:p>
            <a:fld id="{48EDC76C-B8A0-4D19-9947-EF58C98EE738}" type="slidenum">
              <a:rPr lang="en-US" smtClean="0"/>
              <a:pPr/>
              <a:t>63</a:t>
            </a:fld>
            <a:endParaRPr lang="en-US"/>
          </a:p>
        </p:txBody>
      </p:sp>
    </p:spTree>
    <p:extLst>
      <p:ext uri="{BB962C8B-B14F-4D97-AF65-F5344CB8AC3E}">
        <p14:creationId xmlns:p14="http://schemas.microsoft.com/office/powerpoint/2010/main" val="3166131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I: pF3D</a:t>
            </a:r>
          </a:p>
        </p:txBody>
      </p:sp>
      <p:sp>
        <p:nvSpPr>
          <p:cNvPr id="3" name="Content Placeholder 2"/>
          <p:cNvSpPr>
            <a:spLocks noGrp="1"/>
          </p:cNvSpPr>
          <p:nvPr>
            <p:ph idx="1"/>
          </p:nvPr>
        </p:nvSpPr>
        <p:spPr/>
        <p:txBody>
          <a:bodyPr>
            <a:normAutofit/>
          </a:bodyPr>
          <a:lstStyle/>
          <a:p>
            <a:r>
              <a:rPr lang="en-US" sz="2400" dirty="0"/>
              <a:t>pF3D is a </a:t>
            </a:r>
            <a:r>
              <a:rPr lang="en-US" sz="2400" dirty="0" err="1"/>
              <a:t>multiphysics</a:t>
            </a:r>
            <a:r>
              <a:rPr lang="en-US" sz="2400" dirty="0"/>
              <a:t> code used to simulate laser-plasma interactions at NIF</a:t>
            </a:r>
          </a:p>
          <a:p>
            <a:endParaRPr lang="en-US" sz="2400" dirty="0"/>
          </a:p>
          <a:p>
            <a:endParaRPr lang="en-US" sz="2400" dirty="0"/>
          </a:p>
          <a:p>
            <a:endParaRPr lang="en-US" sz="2400" dirty="0"/>
          </a:p>
          <a:p>
            <a:endParaRPr lang="en-US" sz="2400" dirty="0"/>
          </a:p>
          <a:p>
            <a:r>
              <a:rPr lang="en-US" sz="2400" dirty="0"/>
              <a:t>Communication dominated by 2d FFT in x-y planes</a:t>
            </a:r>
          </a:p>
        </p:txBody>
      </p:sp>
      <p:sp>
        <p:nvSpPr>
          <p:cNvPr id="4" name="Slide Number Placeholder 3"/>
          <p:cNvSpPr>
            <a:spLocks noGrp="1"/>
          </p:cNvSpPr>
          <p:nvPr>
            <p:ph type="sldNum" sz="quarter" idx="12"/>
          </p:nvPr>
        </p:nvSpPr>
        <p:spPr/>
        <p:txBody>
          <a:bodyPr/>
          <a:lstStyle/>
          <a:p>
            <a:fld id="{48EDC76C-B8A0-4D19-9947-EF58C98EE738}" type="slidenum">
              <a:rPr lang="en-US" smtClean="0"/>
              <a:pPr/>
              <a:t>64</a:t>
            </a:fld>
            <a:endParaRPr lang="en-US"/>
          </a:p>
        </p:txBody>
      </p:sp>
      <p:pic>
        <p:nvPicPr>
          <p:cNvPr id="5" name="Picture 4"/>
          <p:cNvPicPr>
            <a:picLocks noChangeAspect="1"/>
          </p:cNvPicPr>
          <p:nvPr/>
        </p:nvPicPr>
        <p:blipFill>
          <a:blip r:embed="rId2"/>
          <a:stretch>
            <a:fillRect/>
          </a:stretch>
        </p:blipFill>
        <p:spPr>
          <a:xfrm>
            <a:off x="4338637" y="2349058"/>
            <a:ext cx="3514725" cy="1895475"/>
          </a:xfrm>
          <a:prstGeom prst="rect">
            <a:avLst/>
          </a:prstGeom>
        </p:spPr>
      </p:pic>
      <p:cxnSp>
        <p:nvCxnSpPr>
          <p:cNvPr id="7" name="Straight Arrow Connector 6"/>
          <p:cNvCxnSpPr/>
          <p:nvPr/>
        </p:nvCxnSpPr>
        <p:spPr>
          <a:xfrm flipH="1">
            <a:off x="3999122" y="4118011"/>
            <a:ext cx="469318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499691" y="3933345"/>
                <a:ext cx="353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499691" y="3933345"/>
                <a:ext cx="353751" cy="369332"/>
              </a:xfrm>
              <a:prstGeom prst="rect">
                <a:avLst/>
              </a:prstGeom>
              <a:blipFill rotWithShape="0">
                <a:blip r:embed="rId3"/>
                <a:stretch>
                  <a:fillRect/>
                </a:stretch>
              </a:blipFill>
            </p:spPr>
            <p:txBody>
              <a:bodyPr/>
              <a:lstStyle/>
              <a:p>
                <a:r>
                  <a:rPr lang="en-US">
                    <a:noFill/>
                  </a:rPr>
                  <a:t> </a:t>
                </a:r>
              </a:p>
            </p:txBody>
          </p:sp>
        </mc:Fallback>
      </mc:AlternateContent>
      <p:cxnSp>
        <p:nvCxnSpPr>
          <p:cNvPr id="11" name="Straight Arrow Connector 10"/>
          <p:cNvCxnSpPr/>
          <p:nvPr/>
        </p:nvCxnSpPr>
        <p:spPr>
          <a:xfrm flipV="1">
            <a:off x="8253468" y="2808744"/>
            <a:ext cx="0" cy="147681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076592" y="2385225"/>
                <a:ext cx="3679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076592" y="2385225"/>
                <a:ext cx="367986" cy="369332"/>
              </a:xfrm>
              <a:prstGeom prst="rect">
                <a:avLst/>
              </a:prstGeom>
              <a:blipFill rotWithShape="0">
                <a:blip r:embed="rId4"/>
                <a:stretch>
                  <a:fillRect/>
                </a:stretch>
              </a:blipFill>
            </p:spPr>
            <p:txBody>
              <a:bodyPr/>
              <a:lstStyle/>
              <a:p>
                <a:r>
                  <a:rPr lang="en-US">
                    <a:noFill/>
                  </a:rPr>
                  <a:t> </a:t>
                </a:r>
              </a:p>
            </p:txBody>
          </p:sp>
        </mc:Fallback>
      </mc:AlternateContent>
      <p:sp>
        <p:nvSpPr>
          <p:cNvPr id="16" name="TextBox 15"/>
          <p:cNvSpPr txBox="1"/>
          <p:nvPr/>
        </p:nvSpPr>
        <p:spPr>
          <a:xfrm>
            <a:off x="8230274" y="5886965"/>
            <a:ext cx="3961726" cy="369332"/>
          </a:xfrm>
          <a:prstGeom prst="rect">
            <a:avLst/>
          </a:prstGeom>
          <a:noFill/>
        </p:spPr>
        <p:txBody>
          <a:bodyPr wrap="none" rtlCol="0">
            <a:spAutoFit/>
          </a:bodyPr>
          <a:lstStyle/>
          <a:p>
            <a:r>
              <a:rPr lang="en-US" dirty="0"/>
              <a:t>Image source: Langer, Bhatele, Still 2014</a:t>
            </a:r>
          </a:p>
        </p:txBody>
      </p:sp>
    </p:spTree>
    <p:extLst>
      <p:ext uri="{BB962C8B-B14F-4D97-AF65-F5344CB8AC3E}">
        <p14:creationId xmlns:p14="http://schemas.microsoft.com/office/powerpoint/2010/main" val="4225413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I: pF3D</a:t>
            </a:r>
          </a:p>
        </p:txBody>
      </p:sp>
      <p:sp>
        <p:nvSpPr>
          <p:cNvPr id="3" name="Content Placeholder 2"/>
          <p:cNvSpPr>
            <a:spLocks noGrp="1"/>
          </p:cNvSpPr>
          <p:nvPr>
            <p:ph idx="1"/>
          </p:nvPr>
        </p:nvSpPr>
        <p:spPr/>
        <p:txBody>
          <a:bodyPr>
            <a:normAutofit/>
          </a:bodyPr>
          <a:lstStyle/>
          <a:p>
            <a:r>
              <a:rPr lang="en-US" sz="2400" dirty="0"/>
              <a:t>Under heavy background congestion, pF3D’s parallel FFTs run 24% slower.</a:t>
            </a:r>
          </a:p>
          <a:p>
            <a:r>
              <a:rPr lang="en-US" sz="2400" dirty="0"/>
              <a:t>The section takes 24.6s with no congestion and 30.4s with heavy background congestion.</a:t>
            </a:r>
          </a:p>
          <a:p>
            <a:r>
              <a:rPr lang="en-US" sz="2400" dirty="0"/>
              <a:t>Can we understand why? Can we improve the performance?</a:t>
            </a:r>
          </a:p>
        </p:txBody>
      </p:sp>
      <p:sp>
        <p:nvSpPr>
          <p:cNvPr id="4" name="Slide Number Placeholder 3"/>
          <p:cNvSpPr>
            <a:spLocks noGrp="1"/>
          </p:cNvSpPr>
          <p:nvPr>
            <p:ph type="sldNum" sz="quarter" idx="12"/>
          </p:nvPr>
        </p:nvSpPr>
        <p:spPr/>
        <p:txBody>
          <a:bodyPr/>
          <a:lstStyle/>
          <a:p>
            <a:fld id="{48EDC76C-B8A0-4D19-9947-EF58C98EE738}" type="slidenum">
              <a:rPr lang="en-US" smtClean="0"/>
              <a:pPr/>
              <a:t>65</a:t>
            </a:fld>
            <a:endParaRPr lang="en-US"/>
          </a:p>
        </p:txBody>
      </p:sp>
    </p:spTree>
    <p:extLst>
      <p:ext uri="{BB962C8B-B14F-4D97-AF65-F5344CB8AC3E}">
        <p14:creationId xmlns:p14="http://schemas.microsoft.com/office/powerpoint/2010/main" val="2884793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118" y="0"/>
            <a:ext cx="12191999" cy="5829998"/>
          </a:xfrm>
        </p:spPr>
      </p:pic>
      <p:sp>
        <p:nvSpPr>
          <p:cNvPr id="4" name="Slide Number Placeholder 3"/>
          <p:cNvSpPr>
            <a:spLocks noGrp="1"/>
          </p:cNvSpPr>
          <p:nvPr>
            <p:ph type="sldNum" sz="quarter" idx="12"/>
          </p:nvPr>
        </p:nvSpPr>
        <p:spPr/>
        <p:txBody>
          <a:bodyPr/>
          <a:lstStyle/>
          <a:p>
            <a:fld id="{48EDC76C-B8A0-4D19-9947-EF58C98EE738}" type="slidenum">
              <a:rPr lang="en-US" smtClean="0"/>
              <a:pPr/>
              <a:t>66</a:t>
            </a:fld>
            <a:endParaRPr lang="en-US"/>
          </a:p>
        </p:txBody>
      </p:sp>
      <p:cxnSp>
        <p:nvCxnSpPr>
          <p:cNvPr id="7" name="Straight Arrow Connector 6"/>
          <p:cNvCxnSpPr/>
          <p:nvPr/>
        </p:nvCxnSpPr>
        <p:spPr>
          <a:xfrm flipH="1" flipV="1">
            <a:off x="5246362" y="2360141"/>
            <a:ext cx="926755" cy="2471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7118" y="2434282"/>
            <a:ext cx="416013" cy="1729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41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 from the congested fraction plot</a:t>
            </a:r>
          </a:p>
        </p:txBody>
      </p:sp>
      <p:sp>
        <p:nvSpPr>
          <p:cNvPr id="3" name="Content Placeholder 2"/>
          <p:cNvSpPr>
            <a:spLocks noGrp="1"/>
          </p:cNvSpPr>
          <p:nvPr>
            <p:ph idx="1"/>
          </p:nvPr>
        </p:nvSpPr>
        <p:spPr/>
        <p:txBody>
          <a:bodyPr>
            <a:normAutofit/>
          </a:bodyPr>
          <a:lstStyle/>
          <a:p>
            <a:r>
              <a:rPr lang="en-US" sz="2400" dirty="0"/>
              <a:t>Congestion must be due to background traffic</a:t>
            </a:r>
          </a:p>
          <a:p>
            <a:pPr lvl="1"/>
            <a:r>
              <a:rPr lang="en-US" sz="2200" dirty="0"/>
              <a:t>Lots of dark and thin links</a:t>
            </a:r>
          </a:p>
          <a:p>
            <a:pPr lvl="1"/>
            <a:r>
              <a:rPr lang="en-US" sz="2200" dirty="0"/>
              <a:t>High congested fraction but low traffic</a:t>
            </a:r>
          </a:p>
          <a:p>
            <a:pPr lvl="1"/>
            <a:r>
              <a:rPr lang="en-US" sz="2200" dirty="0"/>
              <a:t>pF3D drives an average of 2.0 </a:t>
            </a:r>
            <a:r>
              <a:rPr lang="en-US" sz="2200" dirty="0" err="1"/>
              <a:t>Gbps</a:t>
            </a:r>
            <a:r>
              <a:rPr lang="en-US" sz="2200" dirty="0"/>
              <a:t> per link</a:t>
            </a:r>
          </a:p>
          <a:p>
            <a:r>
              <a:rPr lang="en-US" sz="2400" dirty="0"/>
              <a:t>Reservoir sampling lets us implicitly detect traffic from other jobs on the network without needing to bug the sysadmins</a:t>
            </a:r>
          </a:p>
        </p:txBody>
      </p:sp>
      <p:sp>
        <p:nvSpPr>
          <p:cNvPr id="4" name="Slide Number Placeholder 3"/>
          <p:cNvSpPr>
            <a:spLocks noGrp="1"/>
          </p:cNvSpPr>
          <p:nvPr>
            <p:ph type="sldNum" sz="quarter" idx="12"/>
          </p:nvPr>
        </p:nvSpPr>
        <p:spPr/>
        <p:txBody>
          <a:bodyPr/>
          <a:lstStyle/>
          <a:p>
            <a:fld id="{48EDC76C-B8A0-4D19-9947-EF58C98EE738}" type="slidenum">
              <a:rPr lang="en-US" smtClean="0"/>
              <a:pPr/>
              <a:t>67</a:t>
            </a:fld>
            <a:endParaRPr lang="en-US"/>
          </a:p>
        </p:txBody>
      </p:sp>
    </p:spTree>
    <p:extLst>
      <p:ext uri="{BB962C8B-B14F-4D97-AF65-F5344CB8AC3E}">
        <p14:creationId xmlns:p14="http://schemas.microsoft.com/office/powerpoint/2010/main" val="3646196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 from the congested fraction plot</a:t>
            </a:r>
          </a:p>
        </p:txBody>
      </p:sp>
      <p:sp>
        <p:nvSpPr>
          <p:cNvPr id="3" name="Content Placeholder 2"/>
          <p:cNvSpPr>
            <a:spLocks noGrp="1"/>
          </p:cNvSpPr>
          <p:nvPr>
            <p:ph idx="1"/>
          </p:nvPr>
        </p:nvSpPr>
        <p:spPr/>
        <p:txBody>
          <a:bodyPr>
            <a:normAutofit/>
          </a:bodyPr>
          <a:lstStyle/>
          <a:p>
            <a:r>
              <a:rPr lang="en-US" sz="2400" dirty="0"/>
              <a:t>Congestion must be due to background traffic</a:t>
            </a:r>
          </a:p>
          <a:p>
            <a:pPr lvl="1"/>
            <a:r>
              <a:rPr lang="en-US" sz="2200" dirty="0"/>
              <a:t>Lots of dark and thin links</a:t>
            </a:r>
          </a:p>
          <a:p>
            <a:pPr lvl="1"/>
            <a:r>
              <a:rPr lang="en-US" sz="2200" dirty="0"/>
              <a:t>High congested fraction but low traffic</a:t>
            </a:r>
          </a:p>
          <a:p>
            <a:pPr lvl="1"/>
            <a:r>
              <a:rPr lang="en-US" sz="2200" dirty="0"/>
              <a:t>pF3D drives an average of 2.0 </a:t>
            </a:r>
            <a:r>
              <a:rPr lang="en-US" sz="2200" dirty="0" err="1"/>
              <a:t>Gbps</a:t>
            </a:r>
            <a:r>
              <a:rPr lang="en-US" sz="2200" dirty="0"/>
              <a:t> per link</a:t>
            </a:r>
          </a:p>
          <a:p>
            <a:r>
              <a:rPr lang="en-US" sz="2400" dirty="0"/>
              <a:t>Reservoir sampling lets us implicitly detect traffic from other jobs on the network without needing to bug the sysadmins</a:t>
            </a:r>
          </a:p>
          <a:p>
            <a:endParaRPr lang="en-US" sz="2400" dirty="0"/>
          </a:p>
          <a:p>
            <a:r>
              <a:rPr lang="en-US" sz="2400" dirty="0"/>
              <a:t>Can we make pF3D more robust to external interference?</a:t>
            </a:r>
          </a:p>
        </p:txBody>
      </p:sp>
      <p:sp>
        <p:nvSpPr>
          <p:cNvPr id="4" name="Slide Number Placeholder 3"/>
          <p:cNvSpPr>
            <a:spLocks noGrp="1"/>
          </p:cNvSpPr>
          <p:nvPr>
            <p:ph type="sldNum" sz="quarter" idx="12"/>
          </p:nvPr>
        </p:nvSpPr>
        <p:spPr/>
        <p:txBody>
          <a:bodyPr/>
          <a:lstStyle/>
          <a:p>
            <a:fld id="{48EDC76C-B8A0-4D19-9947-EF58C98EE738}" type="slidenum">
              <a:rPr lang="en-US" smtClean="0"/>
              <a:pPr/>
              <a:t>68</a:t>
            </a:fld>
            <a:endParaRPr lang="en-US"/>
          </a:p>
        </p:txBody>
      </p:sp>
    </p:spTree>
    <p:extLst>
      <p:ext uri="{BB962C8B-B14F-4D97-AF65-F5344CB8AC3E}">
        <p14:creationId xmlns:p14="http://schemas.microsoft.com/office/powerpoint/2010/main" val="4009340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 a second diagnosis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8EDC76C-B8A0-4D19-9947-EF58C98EE738}" type="slidenum">
              <a:rPr lang="en-US" smtClean="0"/>
              <a:pPr/>
              <a:t>69</a:t>
            </a:fld>
            <a:endParaRPr lang="en-US"/>
          </a:p>
        </p:txBody>
      </p:sp>
      <p:graphicFrame>
        <p:nvGraphicFramePr>
          <p:cNvPr id="5" name="Table 4">
            <a:extLst>
              <a:ext uri="{FF2B5EF4-FFF2-40B4-BE49-F238E27FC236}">
                <a16:creationId xmlns:a16="http://schemas.microsoft.com/office/drawing/2014/main" id="{F5174308-E97B-4234-A0F6-398467B0377A}"/>
              </a:ext>
            </a:extLst>
          </p:cNvPr>
          <p:cNvGraphicFramePr>
            <a:graphicFrameLocks noGrp="1"/>
          </p:cNvGraphicFramePr>
          <p:nvPr/>
        </p:nvGraphicFramePr>
        <p:xfrm>
          <a:off x="6618438" y="2433761"/>
          <a:ext cx="2212963" cy="2123440"/>
        </p:xfrm>
        <a:graphic>
          <a:graphicData uri="http://schemas.openxmlformats.org/drawingml/2006/table">
            <a:tbl>
              <a:tblPr firstRow="1" bandRow="1">
                <a:tableStyleId>{5C22544A-7EE6-4342-B048-85BDC9FD1C3A}</a:tableStyleId>
              </a:tblPr>
              <a:tblGrid>
                <a:gridCol w="790563">
                  <a:extLst>
                    <a:ext uri="{9D8B030D-6E8A-4147-A177-3AD203B41FA5}">
                      <a16:colId xmlns:a16="http://schemas.microsoft.com/office/drawing/2014/main" val="4026344157"/>
                    </a:ext>
                  </a:extLst>
                </a:gridCol>
                <a:gridCol w="1422400">
                  <a:extLst>
                    <a:ext uri="{9D8B030D-6E8A-4147-A177-3AD203B41FA5}">
                      <a16:colId xmlns:a16="http://schemas.microsoft.com/office/drawing/2014/main" val="4061208908"/>
                    </a:ext>
                  </a:extLst>
                </a:gridCol>
              </a:tblGrid>
              <a:tr h="370840">
                <a:tc>
                  <a:txBody>
                    <a:bodyPr/>
                    <a:lstStyle/>
                    <a:p>
                      <a:r>
                        <a:rPr lang="en-US" sz="1800" dirty="0"/>
                        <a:t>Link</a:t>
                      </a:r>
                    </a:p>
                  </a:txBody>
                  <a:tcPr/>
                </a:tc>
                <a:tc>
                  <a:txBody>
                    <a:bodyPr/>
                    <a:lstStyle/>
                    <a:p>
                      <a:r>
                        <a:rPr lang="en-US" sz="1800" dirty="0"/>
                        <a:t>Congested fraction</a:t>
                      </a:r>
                    </a:p>
                  </a:txBody>
                  <a:tcPr/>
                </a:tc>
                <a:extLst>
                  <a:ext uri="{0D108BD9-81ED-4DB2-BD59-A6C34878D82A}">
                    <a16:rowId xmlns:a16="http://schemas.microsoft.com/office/drawing/2014/main" val="953107887"/>
                  </a:ext>
                </a:extLst>
              </a:tr>
              <a:tr h="370840">
                <a:tc>
                  <a:txBody>
                    <a:bodyPr/>
                    <a:lstStyle/>
                    <a:p>
                      <a:r>
                        <a:rPr lang="en-US" sz="1800" dirty="0"/>
                        <a:t>1</a:t>
                      </a:r>
                    </a:p>
                  </a:txBody>
                  <a:tcPr/>
                </a:tc>
                <a:tc>
                  <a:txBody>
                    <a:bodyPr/>
                    <a:lstStyle/>
                    <a:p>
                      <a:r>
                        <a:rPr lang="en-US" sz="1800" dirty="0"/>
                        <a:t>0.86</a:t>
                      </a:r>
                    </a:p>
                  </a:txBody>
                  <a:tcPr/>
                </a:tc>
                <a:extLst>
                  <a:ext uri="{0D108BD9-81ED-4DB2-BD59-A6C34878D82A}">
                    <a16:rowId xmlns:a16="http://schemas.microsoft.com/office/drawing/2014/main" val="2878883153"/>
                  </a:ext>
                </a:extLst>
              </a:tr>
              <a:tr h="370840">
                <a:tc>
                  <a:txBody>
                    <a:bodyPr/>
                    <a:lstStyle/>
                    <a:p>
                      <a:r>
                        <a:rPr lang="en-US" sz="1800" dirty="0"/>
                        <a:t>2</a:t>
                      </a:r>
                    </a:p>
                  </a:txBody>
                  <a:tcPr/>
                </a:tc>
                <a:tc>
                  <a:txBody>
                    <a:bodyPr/>
                    <a:lstStyle/>
                    <a:p>
                      <a:r>
                        <a:rPr lang="en-US" sz="1800" dirty="0"/>
                        <a:t>1.00</a:t>
                      </a:r>
                    </a:p>
                  </a:txBody>
                  <a:tcPr/>
                </a:tc>
                <a:extLst>
                  <a:ext uri="{0D108BD9-81ED-4DB2-BD59-A6C34878D82A}">
                    <a16:rowId xmlns:a16="http://schemas.microsoft.com/office/drawing/2014/main" val="1929856978"/>
                  </a:ext>
                </a:extLst>
              </a:tr>
              <a:tr h="370840">
                <a:tc>
                  <a:txBody>
                    <a:bodyPr/>
                    <a:lstStyle/>
                    <a:p>
                      <a:r>
                        <a:rPr lang="en-US" sz="1800" dirty="0"/>
                        <a:t>3</a:t>
                      </a:r>
                    </a:p>
                  </a:txBody>
                  <a:tcPr/>
                </a:tc>
                <a:tc>
                  <a:txBody>
                    <a:bodyPr/>
                    <a:lstStyle/>
                    <a:p>
                      <a:r>
                        <a:rPr lang="en-US" sz="1800" dirty="0"/>
                        <a:t>0.94</a:t>
                      </a:r>
                    </a:p>
                  </a:txBody>
                  <a:tcPr/>
                </a:tc>
                <a:extLst>
                  <a:ext uri="{0D108BD9-81ED-4DB2-BD59-A6C34878D82A}">
                    <a16:rowId xmlns:a16="http://schemas.microsoft.com/office/drawing/2014/main" val="92439506"/>
                  </a:ext>
                </a:extLst>
              </a:tr>
              <a:tr h="370840">
                <a:tc>
                  <a:txBody>
                    <a:bodyPr/>
                    <a:lstStyle/>
                    <a:p>
                      <a:r>
                        <a:rPr lang="en-US" sz="1800" dirty="0"/>
                        <a:t>4</a:t>
                      </a:r>
                    </a:p>
                  </a:txBody>
                  <a:tcPr/>
                </a:tc>
                <a:tc>
                  <a:txBody>
                    <a:bodyPr/>
                    <a:lstStyle/>
                    <a:p>
                      <a:r>
                        <a:rPr lang="en-US" sz="1800" dirty="0"/>
                        <a:t>0.06</a:t>
                      </a:r>
                    </a:p>
                  </a:txBody>
                  <a:tcPr/>
                </a:tc>
                <a:extLst>
                  <a:ext uri="{0D108BD9-81ED-4DB2-BD59-A6C34878D82A}">
                    <a16:rowId xmlns:a16="http://schemas.microsoft.com/office/drawing/2014/main" val="3582968833"/>
                  </a:ext>
                </a:extLst>
              </a:tr>
            </a:tbl>
          </a:graphicData>
        </a:graphic>
      </p:graphicFrame>
      <p:grpSp>
        <p:nvGrpSpPr>
          <p:cNvPr id="6" name="Group 5">
            <a:extLst>
              <a:ext uri="{FF2B5EF4-FFF2-40B4-BE49-F238E27FC236}">
                <a16:creationId xmlns:a16="http://schemas.microsoft.com/office/drawing/2014/main" id="{D1537A9B-6BD3-4502-B7DC-7F3059D07790}"/>
              </a:ext>
            </a:extLst>
          </p:cNvPr>
          <p:cNvGrpSpPr/>
          <p:nvPr/>
        </p:nvGrpSpPr>
        <p:grpSpPr>
          <a:xfrm>
            <a:off x="142357" y="1985258"/>
            <a:ext cx="5241758" cy="4179182"/>
            <a:chOff x="10029450" y="20339415"/>
            <a:chExt cx="3781185" cy="3014688"/>
          </a:xfrm>
        </p:grpSpPr>
        <p:pic>
          <p:nvPicPr>
            <p:cNvPr id="7" name="Picture 6">
              <a:extLst>
                <a:ext uri="{FF2B5EF4-FFF2-40B4-BE49-F238E27FC236}">
                  <a16:creationId xmlns:a16="http://schemas.microsoft.com/office/drawing/2014/main" id="{263E31E9-8FEE-4A71-90A4-8D16D3E4BB7B}"/>
                </a:ext>
              </a:extLst>
            </p:cNvPr>
            <p:cNvPicPr>
              <a:picLocks noChangeAspect="1"/>
            </p:cNvPicPr>
            <p:nvPr/>
          </p:nvPicPr>
          <p:blipFill rotWithShape="1">
            <a:blip r:embed="rId2"/>
            <a:srcRect l="-274" t="42412" r="74414" b="15400"/>
            <a:stretch/>
          </p:blipFill>
          <p:spPr>
            <a:xfrm>
              <a:off x="10029450" y="20339415"/>
              <a:ext cx="3781185" cy="3014688"/>
            </a:xfrm>
            <a:prstGeom prst="rect">
              <a:avLst/>
            </a:prstGeom>
          </p:spPr>
        </p:pic>
        <p:cxnSp>
          <p:nvCxnSpPr>
            <p:cNvPr id="8" name="Straight Arrow Connector 7">
              <a:extLst>
                <a:ext uri="{FF2B5EF4-FFF2-40B4-BE49-F238E27FC236}">
                  <a16:creationId xmlns:a16="http://schemas.microsoft.com/office/drawing/2014/main" id="{266F65CA-A162-4571-A5EF-1379581523D2}"/>
                </a:ext>
              </a:extLst>
            </p:cNvPr>
            <p:cNvCxnSpPr/>
            <p:nvPr/>
          </p:nvCxnSpPr>
          <p:spPr>
            <a:xfrm flipV="1">
              <a:off x="11903610" y="21543579"/>
              <a:ext cx="0" cy="8322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A7909A9-91D5-4FCC-8545-02D532A02005}"/>
                </a:ext>
              </a:extLst>
            </p:cNvPr>
            <p:cNvCxnSpPr>
              <a:cxnSpLocks/>
            </p:cNvCxnSpPr>
            <p:nvPr/>
          </p:nvCxnSpPr>
          <p:spPr>
            <a:xfrm flipH="1" flipV="1">
              <a:off x="11410450" y="20339415"/>
              <a:ext cx="522270" cy="110081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877D24C-FF27-4345-87AF-C46CF58720D2}"/>
                </a:ext>
              </a:extLst>
            </p:cNvPr>
            <p:cNvCxnSpPr>
              <a:cxnSpLocks/>
            </p:cNvCxnSpPr>
            <p:nvPr/>
          </p:nvCxnSpPr>
          <p:spPr>
            <a:xfrm>
              <a:off x="11002105" y="20349538"/>
              <a:ext cx="310664" cy="107726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BFF94F8-1B00-44DF-9B3A-703AC5F6346D}"/>
                </a:ext>
              </a:extLst>
            </p:cNvPr>
            <p:cNvCxnSpPr>
              <a:cxnSpLocks/>
            </p:cNvCxnSpPr>
            <p:nvPr/>
          </p:nvCxnSpPr>
          <p:spPr>
            <a:xfrm>
              <a:off x="11262990" y="21523839"/>
              <a:ext cx="18934" cy="144438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EA870E-EE93-4CEA-81F2-6F26A1F3F39D}"/>
                </a:ext>
              </a:extLst>
            </p:cNvPr>
            <p:cNvSpPr txBox="1"/>
            <p:nvPr/>
          </p:nvSpPr>
          <p:spPr>
            <a:xfrm>
              <a:off x="11605532" y="21742855"/>
              <a:ext cx="339824" cy="432314"/>
            </a:xfrm>
            <a:prstGeom prst="rect">
              <a:avLst/>
            </a:prstGeom>
            <a:noFill/>
          </p:spPr>
          <p:txBody>
            <a:bodyPr wrap="none" rtlCol="0">
              <a:spAutoFit/>
            </a:bodyPr>
            <a:lstStyle/>
            <a:p>
              <a:r>
                <a:rPr lang="en-US" sz="2000" b="1" dirty="0">
                  <a:solidFill>
                    <a:srgbClr val="00B0F0"/>
                  </a:solidFill>
                </a:rPr>
                <a:t>1</a:t>
              </a:r>
            </a:p>
          </p:txBody>
        </p:sp>
        <p:sp>
          <p:nvSpPr>
            <p:cNvPr id="13" name="TextBox 12">
              <a:extLst>
                <a:ext uri="{FF2B5EF4-FFF2-40B4-BE49-F238E27FC236}">
                  <a16:creationId xmlns:a16="http://schemas.microsoft.com/office/drawing/2014/main" id="{B2D59165-1840-4EE0-B4A1-1139F1A7BFCD}"/>
                </a:ext>
              </a:extLst>
            </p:cNvPr>
            <p:cNvSpPr txBox="1"/>
            <p:nvPr/>
          </p:nvSpPr>
          <p:spPr>
            <a:xfrm>
              <a:off x="11537514" y="20347286"/>
              <a:ext cx="339824" cy="432314"/>
            </a:xfrm>
            <a:prstGeom prst="rect">
              <a:avLst/>
            </a:prstGeom>
            <a:noFill/>
          </p:spPr>
          <p:txBody>
            <a:bodyPr wrap="none" rtlCol="0">
              <a:spAutoFit/>
            </a:bodyPr>
            <a:lstStyle/>
            <a:p>
              <a:r>
                <a:rPr lang="en-US" sz="2000" b="1" dirty="0">
                  <a:solidFill>
                    <a:srgbClr val="00B0F0"/>
                  </a:solidFill>
                </a:rPr>
                <a:t>2</a:t>
              </a:r>
            </a:p>
          </p:txBody>
        </p:sp>
        <p:sp>
          <p:nvSpPr>
            <p:cNvPr id="14" name="TextBox 13">
              <a:extLst>
                <a:ext uri="{FF2B5EF4-FFF2-40B4-BE49-F238E27FC236}">
                  <a16:creationId xmlns:a16="http://schemas.microsoft.com/office/drawing/2014/main" id="{AFFC8696-9141-4770-AC92-3A8168E1DB9C}"/>
                </a:ext>
              </a:extLst>
            </p:cNvPr>
            <p:cNvSpPr txBox="1"/>
            <p:nvPr/>
          </p:nvSpPr>
          <p:spPr>
            <a:xfrm>
              <a:off x="10807105" y="20389528"/>
              <a:ext cx="339824" cy="432314"/>
            </a:xfrm>
            <a:prstGeom prst="rect">
              <a:avLst/>
            </a:prstGeom>
            <a:noFill/>
          </p:spPr>
          <p:txBody>
            <a:bodyPr wrap="none" rtlCol="0">
              <a:spAutoFit/>
            </a:bodyPr>
            <a:lstStyle/>
            <a:p>
              <a:r>
                <a:rPr lang="en-US" sz="2000" b="1" dirty="0">
                  <a:solidFill>
                    <a:srgbClr val="00B0F0"/>
                  </a:solidFill>
                </a:rPr>
                <a:t>3</a:t>
              </a:r>
            </a:p>
          </p:txBody>
        </p:sp>
        <p:sp>
          <p:nvSpPr>
            <p:cNvPr id="15" name="TextBox 14">
              <a:extLst>
                <a:ext uri="{FF2B5EF4-FFF2-40B4-BE49-F238E27FC236}">
                  <a16:creationId xmlns:a16="http://schemas.microsoft.com/office/drawing/2014/main" id="{2022E123-BBD3-4A7F-A4EA-B4C65BFD67F9}"/>
                </a:ext>
              </a:extLst>
            </p:cNvPr>
            <p:cNvSpPr txBox="1"/>
            <p:nvPr/>
          </p:nvSpPr>
          <p:spPr>
            <a:xfrm>
              <a:off x="10964360" y="21818762"/>
              <a:ext cx="339824" cy="432314"/>
            </a:xfrm>
            <a:prstGeom prst="rect">
              <a:avLst/>
            </a:prstGeom>
            <a:noFill/>
          </p:spPr>
          <p:txBody>
            <a:bodyPr wrap="none" rtlCol="0">
              <a:spAutoFit/>
            </a:bodyPr>
            <a:lstStyle/>
            <a:p>
              <a:r>
                <a:rPr lang="en-US" sz="2000" b="1" dirty="0">
                  <a:solidFill>
                    <a:srgbClr val="00B0F0"/>
                  </a:solidFill>
                </a:rPr>
                <a:t>4</a:t>
              </a:r>
            </a:p>
          </p:txBody>
        </p:sp>
        <p:sp>
          <p:nvSpPr>
            <p:cNvPr id="16" name="Oval 15">
              <a:extLst>
                <a:ext uri="{FF2B5EF4-FFF2-40B4-BE49-F238E27FC236}">
                  <a16:creationId xmlns:a16="http://schemas.microsoft.com/office/drawing/2014/main" id="{B46EB93F-BCA3-47CC-939F-0EA210E3E5B7}"/>
                </a:ext>
              </a:extLst>
            </p:cNvPr>
            <p:cNvSpPr/>
            <p:nvPr/>
          </p:nvSpPr>
          <p:spPr>
            <a:xfrm>
              <a:off x="11296791" y="21385871"/>
              <a:ext cx="293873" cy="293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7E4DCE-7D4C-4466-859F-0AE6E7B263C7}"/>
                </a:ext>
              </a:extLst>
            </p:cNvPr>
            <p:cNvSpPr/>
            <p:nvPr/>
          </p:nvSpPr>
          <p:spPr>
            <a:xfrm>
              <a:off x="11911977" y="21396642"/>
              <a:ext cx="293873" cy="293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A46CF42-40EC-4564-ADCA-D53D7D740CD5}"/>
                </a:ext>
              </a:extLst>
            </p:cNvPr>
            <p:cNvSpPr/>
            <p:nvPr/>
          </p:nvSpPr>
          <p:spPr>
            <a:xfrm>
              <a:off x="10658274" y="21385354"/>
              <a:ext cx="293873" cy="293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Arrow Connector 18">
            <a:extLst>
              <a:ext uri="{FF2B5EF4-FFF2-40B4-BE49-F238E27FC236}">
                <a16:creationId xmlns:a16="http://schemas.microsoft.com/office/drawing/2014/main" id="{6989E520-FBCD-4A27-87E6-BB6CD1295942}"/>
              </a:ext>
            </a:extLst>
          </p:cNvPr>
          <p:cNvCxnSpPr>
            <a:cxnSpLocks/>
          </p:cNvCxnSpPr>
          <p:nvPr/>
        </p:nvCxnSpPr>
        <p:spPr>
          <a:xfrm flipH="1">
            <a:off x="8885403" y="4152943"/>
            <a:ext cx="4113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7E6EBEA-0A3A-4414-8726-94426B4ABB67}"/>
              </a:ext>
            </a:extLst>
          </p:cNvPr>
          <p:cNvSpPr txBox="1"/>
          <p:nvPr/>
        </p:nvSpPr>
        <p:spPr>
          <a:xfrm>
            <a:off x="9274902" y="3944647"/>
            <a:ext cx="625556" cy="369332"/>
          </a:xfrm>
          <a:prstGeom prst="rect">
            <a:avLst/>
          </a:prstGeom>
          <a:noFill/>
        </p:spPr>
        <p:txBody>
          <a:bodyPr wrap="none" rtlCol="0">
            <a:spAutoFit/>
          </a:bodyPr>
          <a:lstStyle/>
          <a:p>
            <a:r>
              <a:rPr lang="en-US" dirty="0"/>
              <a:t>Root</a:t>
            </a:r>
          </a:p>
        </p:txBody>
      </p:sp>
      <p:grpSp>
        <p:nvGrpSpPr>
          <p:cNvPr id="21" name="Group 20">
            <a:extLst>
              <a:ext uri="{FF2B5EF4-FFF2-40B4-BE49-F238E27FC236}">
                <a16:creationId xmlns:a16="http://schemas.microsoft.com/office/drawing/2014/main" id="{AFEED626-EC11-4915-9F59-8E477CC96BDC}"/>
              </a:ext>
            </a:extLst>
          </p:cNvPr>
          <p:cNvGrpSpPr/>
          <p:nvPr/>
        </p:nvGrpSpPr>
        <p:grpSpPr>
          <a:xfrm>
            <a:off x="7181715" y="5580280"/>
            <a:ext cx="2923561" cy="369332"/>
            <a:chOff x="14277806" y="23119842"/>
            <a:chExt cx="2923561" cy="369332"/>
          </a:xfrm>
        </p:grpSpPr>
        <p:sp>
          <p:nvSpPr>
            <p:cNvPr id="22" name="Oval 21">
              <a:extLst>
                <a:ext uri="{FF2B5EF4-FFF2-40B4-BE49-F238E27FC236}">
                  <a16:creationId xmlns:a16="http://schemas.microsoft.com/office/drawing/2014/main" id="{7599AFA7-81EB-4F31-91C5-3B6D5E245912}"/>
                </a:ext>
              </a:extLst>
            </p:cNvPr>
            <p:cNvSpPr/>
            <p:nvPr/>
          </p:nvSpPr>
          <p:spPr>
            <a:xfrm>
              <a:off x="14277806" y="23149897"/>
              <a:ext cx="293873" cy="293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F3EABEF-71D9-42A0-9BF3-BA1B74CFE1DF}"/>
                </a:ext>
              </a:extLst>
            </p:cNvPr>
            <p:cNvSpPr txBox="1"/>
            <p:nvPr/>
          </p:nvSpPr>
          <p:spPr>
            <a:xfrm>
              <a:off x="14653618" y="23119842"/>
              <a:ext cx="2547749" cy="369332"/>
            </a:xfrm>
            <a:prstGeom prst="rect">
              <a:avLst/>
            </a:prstGeom>
            <a:noFill/>
          </p:spPr>
          <p:txBody>
            <a:bodyPr wrap="none" rtlCol="0">
              <a:spAutoFit/>
            </a:bodyPr>
            <a:lstStyle/>
            <a:p>
              <a:r>
                <a:rPr lang="en-US" dirty="0"/>
                <a:t>Root of a congestion tree</a:t>
              </a:r>
            </a:p>
          </p:txBody>
        </p:sp>
      </p:grpSp>
    </p:spTree>
    <p:extLst>
      <p:ext uri="{BB962C8B-B14F-4D97-AF65-F5344CB8AC3E}">
        <p14:creationId xmlns:p14="http://schemas.microsoft.com/office/powerpoint/2010/main" val="406904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Weaknesses of the current state of the art</a:t>
            </a:r>
          </a:p>
        </p:txBody>
      </p:sp>
      <p:sp>
        <p:nvSpPr>
          <p:cNvPr id="3" name="Content Placeholder 2"/>
          <p:cNvSpPr>
            <a:spLocks noGrp="1"/>
          </p:cNvSpPr>
          <p:nvPr>
            <p:ph idx="1"/>
          </p:nvPr>
        </p:nvSpPr>
        <p:spPr/>
        <p:txBody>
          <a:bodyPr>
            <a:normAutofit/>
          </a:bodyPr>
          <a:lstStyle/>
          <a:p>
            <a:r>
              <a:rPr lang="en-US" sz="2800" dirty="0"/>
              <a:t>Centralized collection server, privileged system access</a:t>
            </a:r>
          </a:p>
          <a:p>
            <a:r>
              <a:rPr lang="en-US" sz="2800" dirty="0"/>
              <a:t>INAM:</a:t>
            </a:r>
          </a:p>
          <a:p>
            <a:pPr lvl="1"/>
            <a:r>
              <a:rPr lang="en-US" sz="2600" dirty="0"/>
              <a:t>Traffic and congestion not associated with program context</a:t>
            </a:r>
          </a:p>
          <a:p>
            <a:r>
              <a:rPr lang="en-US" sz="2800" dirty="0"/>
              <a:t>Yoga &amp; Chabbi:</a:t>
            </a:r>
          </a:p>
          <a:p>
            <a:pPr lvl="1"/>
            <a:r>
              <a:rPr lang="en-US" sz="2600" dirty="0"/>
              <a:t>Collected information is O(path length), not O(1)</a:t>
            </a:r>
          </a:p>
          <a:p>
            <a:r>
              <a:rPr lang="en-US" sz="2800" dirty="0"/>
              <a:t>Node-level tools:</a:t>
            </a:r>
          </a:p>
          <a:p>
            <a:pPr lvl="1"/>
            <a:r>
              <a:rPr lang="en-US" sz="2600" dirty="0"/>
              <a:t>Traffic and congestion information not associated with network topology</a:t>
            </a:r>
          </a:p>
        </p:txBody>
      </p:sp>
      <p:sp>
        <p:nvSpPr>
          <p:cNvPr id="4" name="Slide Number Placeholder 3"/>
          <p:cNvSpPr>
            <a:spLocks noGrp="1"/>
          </p:cNvSpPr>
          <p:nvPr>
            <p:ph type="sldNum" sz="quarter" idx="12"/>
          </p:nvPr>
        </p:nvSpPr>
        <p:spPr/>
        <p:txBody>
          <a:bodyPr/>
          <a:lstStyle/>
          <a:p>
            <a:fld id="{48EDC76C-B8A0-4D19-9947-EF58C98EE738}" type="slidenum">
              <a:rPr lang="en-US" smtClean="0"/>
              <a:t>7</a:t>
            </a:fld>
            <a:endParaRPr lang="en-US"/>
          </a:p>
        </p:txBody>
      </p:sp>
    </p:spTree>
    <p:extLst>
      <p:ext uri="{BB962C8B-B14F-4D97-AF65-F5344CB8AC3E}">
        <p14:creationId xmlns:p14="http://schemas.microsoft.com/office/powerpoint/2010/main" val="25367126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 a second diagnosis</a:t>
            </a:r>
          </a:p>
        </p:txBody>
      </p:sp>
      <p:sp>
        <p:nvSpPr>
          <p:cNvPr id="3" name="Content Placeholder 2"/>
          <p:cNvSpPr>
            <a:spLocks noGrp="1"/>
          </p:cNvSpPr>
          <p:nvPr>
            <p:ph idx="1"/>
          </p:nvPr>
        </p:nvSpPr>
        <p:spPr>
          <a:xfrm>
            <a:off x="5654438" y="1845734"/>
            <a:ext cx="5501242" cy="4023360"/>
          </a:xfrm>
        </p:spPr>
        <p:txBody>
          <a:bodyPr>
            <a:normAutofit/>
          </a:bodyPr>
          <a:lstStyle/>
          <a:p>
            <a:r>
              <a:rPr lang="en-US" sz="2400" dirty="0"/>
              <a:t>Root is in network interior</a:t>
            </a:r>
          </a:p>
          <a:p>
            <a:r>
              <a:rPr lang="en-US" sz="2400" dirty="0"/>
              <a:t>Interpretation rules suggest trying to solve congestion with mapping</a:t>
            </a:r>
          </a:p>
          <a:p>
            <a:r>
              <a:rPr lang="en-US" sz="2400" dirty="0"/>
              <a:t>In particular, we need a mapping that reduces traffic entering circled switches</a:t>
            </a:r>
          </a:p>
        </p:txBody>
      </p:sp>
      <p:sp>
        <p:nvSpPr>
          <p:cNvPr id="4" name="Slide Number Placeholder 3"/>
          <p:cNvSpPr>
            <a:spLocks noGrp="1"/>
          </p:cNvSpPr>
          <p:nvPr>
            <p:ph type="sldNum" sz="quarter" idx="12"/>
          </p:nvPr>
        </p:nvSpPr>
        <p:spPr/>
        <p:txBody>
          <a:bodyPr/>
          <a:lstStyle/>
          <a:p>
            <a:fld id="{48EDC76C-B8A0-4D19-9947-EF58C98EE738}" type="slidenum">
              <a:rPr lang="en-US" smtClean="0"/>
              <a:pPr/>
              <a:t>70</a:t>
            </a:fld>
            <a:endParaRPr lang="en-US"/>
          </a:p>
        </p:txBody>
      </p:sp>
      <p:grpSp>
        <p:nvGrpSpPr>
          <p:cNvPr id="6" name="Group 5">
            <a:extLst>
              <a:ext uri="{FF2B5EF4-FFF2-40B4-BE49-F238E27FC236}">
                <a16:creationId xmlns:a16="http://schemas.microsoft.com/office/drawing/2014/main" id="{D1537A9B-6BD3-4502-B7DC-7F3059D07790}"/>
              </a:ext>
            </a:extLst>
          </p:cNvPr>
          <p:cNvGrpSpPr/>
          <p:nvPr/>
        </p:nvGrpSpPr>
        <p:grpSpPr>
          <a:xfrm>
            <a:off x="142357" y="1985258"/>
            <a:ext cx="5241758" cy="4179182"/>
            <a:chOff x="10029450" y="20339415"/>
            <a:chExt cx="3781185" cy="3014688"/>
          </a:xfrm>
        </p:grpSpPr>
        <p:pic>
          <p:nvPicPr>
            <p:cNvPr id="7" name="Picture 6">
              <a:extLst>
                <a:ext uri="{FF2B5EF4-FFF2-40B4-BE49-F238E27FC236}">
                  <a16:creationId xmlns:a16="http://schemas.microsoft.com/office/drawing/2014/main" id="{263E31E9-8FEE-4A71-90A4-8D16D3E4BB7B}"/>
                </a:ext>
              </a:extLst>
            </p:cNvPr>
            <p:cNvPicPr>
              <a:picLocks noChangeAspect="1"/>
            </p:cNvPicPr>
            <p:nvPr/>
          </p:nvPicPr>
          <p:blipFill rotWithShape="1">
            <a:blip r:embed="rId2"/>
            <a:srcRect l="-274" t="42412" r="74414" b="15400"/>
            <a:stretch/>
          </p:blipFill>
          <p:spPr>
            <a:xfrm>
              <a:off x="10029450" y="20339415"/>
              <a:ext cx="3781185" cy="3014688"/>
            </a:xfrm>
            <a:prstGeom prst="rect">
              <a:avLst/>
            </a:prstGeom>
          </p:spPr>
        </p:pic>
        <p:cxnSp>
          <p:nvCxnSpPr>
            <p:cNvPr id="8" name="Straight Arrow Connector 7">
              <a:extLst>
                <a:ext uri="{FF2B5EF4-FFF2-40B4-BE49-F238E27FC236}">
                  <a16:creationId xmlns:a16="http://schemas.microsoft.com/office/drawing/2014/main" id="{266F65CA-A162-4571-A5EF-1379581523D2}"/>
                </a:ext>
              </a:extLst>
            </p:cNvPr>
            <p:cNvCxnSpPr/>
            <p:nvPr/>
          </p:nvCxnSpPr>
          <p:spPr>
            <a:xfrm flipV="1">
              <a:off x="11903610" y="21543579"/>
              <a:ext cx="0" cy="8322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A7909A9-91D5-4FCC-8545-02D532A02005}"/>
                </a:ext>
              </a:extLst>
            </p:cNvPr>
            <p:cNvCxnSpPr>
              <a:cxnSpLocks/>
            </p:cNvCxnSpPr>
            <p:nvPr/>
          </p:nvCxnSpPr>
          <p:spPr>
            <a:xfrm flipH="1" flipV="1">
              <a:off x="11410450" y="20339415"/>
              <a:ext cx="522270" cy="110081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877D24C-FF27-4345-87AF-C46CF58720D2}"/>
                </a:ext>
              </a:extLst>
            </p:cNvPr>
            <p:cNvCxnSpPr>
              <a:cxnSpLocks/>
            </p:cNvCxnSpPr>
            <p:nvPr/>
          </p:nvCxnSpPr>
          <p:spPr>
            <a:xfrm>
              <a:off x="11002105" y="20349538"/>
              <a:ext cx="310664" cy="107726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BFF94F8-1B00-44DF-9B3A-703AC5F6346D}"/>
                </a:ext>
              </a:extLst>
            </p:cNvPr>
            <p:cNvCxnSpPr>
              <a:cxnSpLocks/>
            </p:cNvCxnSpPr>
            <p:nvPr/>
          </p:nvCxnSpPr>
          <p:spPr>
            <a:xfrm>
              <a:off x="11262990" y="21523839"/>
              <a:ext cx="18934" cy="144438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EA870E-EE93-4CEA-81F2-6F26A1F3F39D}"/>
                </a:ext>
              </a:extLst>
            </p:cNvPr>
            <p:cNvSpPr txBox="1"/>
            <p:nvPr/>
          </p:nvSpPr>
          <p:spPr>
            <a:xfrm>
              <a:off x="11605532" y="21742855"/>
              <a:ext cx="339824" cy="432314"/>
            </a:xfrm>
            <a:prstGeom prst="rect">
              <a:avLst/>
            </a:prstGeom>
            <a:noFill/>
          </p:spPr>
          <p:txBody>
            <a:bodyPr wrap="none" rtlCol="0">
              <a:spAutoFit/>
            </a:bodyPr>
            <a:lstStyle/>
            <a:p>
              <a:r>
                <a:rPr lang="en-US" sz="2000" b="1" dirty="0">
                  <a:solidFill>
                    <a:srgbClr val="00B0F0"/>
                  </a:solidFill>
                </a:rPr>
                <a:t>1</a:t>
              </a:r>
            </a:p>
          </p:txBody>
        </p:sp>
        <p:sp>
          <p:nvSpPr>
            <p:cNvPr id="13" name="TextBox 12">
              <a:extLst>
                <a:ext uri="{FF2B5EF4-FFF2-40B4-BE49-F238E27FC236}">
                  <a16:creationId xmlns:a16="http://schemas.microsoft.com/office/drawing/2014/main" id="{B2D59165-1840-4EE0-B4A1-1139F1A7BFCD}"/>
                </a:ext>
              </a:extLst>
            </p:cNvPr>
            <p:cNvSpPr txBox="1"/>
            <p:nvPr/>
          </p:nvSpPr>
          <p:spPr>
            <a:xfrm>
              <a:off x="11537514" y="20347286"/>
              <a:ext cx="339824" cy="432314"/>
            </a:xfrm>
            <a:prstGeom prst="rect">
              <a:avLst/>
            </a:prstGeom>
            <a:noFill/>
          </p:spPr>
          <p:txBody>
            <a:bodyPr wrap="none" rtlCol="0">
              <a:spAutoFit/>
            </a:bodyPr>
            <a:lstStyle/>
            <a:p>
              <a:r>
                <a:rPr lang="en-US" sz="2000" b="1" dirty="0">
                  <a:solidFill>
                    <a:srgbClr val="00B0F0"/>
                  </a:solidFill>
                </a:rPr>
                <a:t>2</a:t>
              </a:r>
            </a:p>
          </p:txBody>
        </p:sp>
        <p:sp>
          <p:nvSpPr>
            <p:cNvPr id="14" name="TextBox 13">
              <a:extLst>
                <a:ext uri="{FF2B5EF4-FFF2-40B4-BE49-F238E27FC236}">
                  <a16:creationId xmlns:a16="http://schemas.microsoft.com/office/drawing/2014/main" id="{AFFC8696-9141-4770-AC92-3A8168E1DB9C}"/>
                </a:ext>
              </a:extLst>
            </p:cNvPr>
            <p:cNvSpPr txBox="1"/>
            <p:nvPr/>
          </p:nvSpPr>
          <p:spPr>
            <a:xfrm>
              <a:off x="10807105" y="20389528"/>
              <a:ext cx="339824" cy="432314"/>
            </a:xfrm>
            <a:prstGeom prst="rect">
              <a:avLst/>
            </a:prstGeom>
            <a:noFill/>
          </p:spPr>
          <p:txBody>
            <a:bodyPr wrap="none" rtlCol="0">
              <a:spAutoFit/>
            </a:bodyPr>
            <a:lstStyle/>
            <a:p>
              <a:r>
                <a:rPr lang="en-US" sz="2000" b="1" dirty="0">
                  <a:solidFill>
                    <a:srgbClr val="00B0F0"/>
                  </a:solidFill>
                </a:rPr>
                <a:t>3</a:t>
              </a:r>
            </a:p>
          </p:txBody>
        </p:sp>
        <p:sp>
          <p:nvSpPr>
            <p:cNvPr id="15" name="TextBox 14">
              <a:extLst>
                <a:ext uri="{FF2B5EF4-FFF2-40B4-BE49-F238E27FC236}">
                  <a16:creationId xmlns:a16="http://schemas.microsoft.com/office/drawing/2014/main" id="{2022E123-BBD3-4A7F-A4EA-B4C65BFD67F9}"/>
                </a:ext>
              </a:extLst>
            </p:cNvPr>
            <p:cNvSpPr txBox="1"/>
            <p:nvPr/>
          </p:nvSpPr>
          <p:spPr>
            <a:xfrm>
              <a:off x="10964360" y="21818762"/>
              <a:ext cx="339824" cy="432314"/>
            </a:xfrm>
            <a:prstGeom prst="rect">
              <a:avLst/>
            </a:prstGeom>
            <a:noFill/>
          </p:spPr>
          <p:txBody>
            <a:bodyPr wrap="none" rtlCol="0">
              <a:spAutoFit/>
            </a:bodyPr>
            <a:lstStyle/>
            <a:p>
              <a:r>
                <a:rPr lang="en-US" sz="2000" b="1" dirty="0">
                  <a:solidFill>
                    <a:srgbClr val="00B0F0"/>
                  </a:solidFill>
                </a:rPr>
                <a:t>4</a:t>
              </a:r>
            </a:p>
          </p:txBody>
        </p:sp>
        <p:sp>
          <p:nvSpPr>
            <p:cNvPr id="16" name="Oval 15">
              <a:extLst>
                <a:ext uri="{FF2B5EF4-FFF2-40B4-BE49-F238E27FC236}">
                  <a16:creationId xmlns:a16="http://schemas.microsoft.com/office/drawing/2014/main" id="{B46EB93F-BCA3-47CC-939F-0EA210E3E5B7}"/>
                </a:ext>
              </a:extLst>
            </p:cNvPr>
            <p:cNvSpPr/>
            <p:nvPr/>
          </p:nvSpPr>
          <p:spPr>
            <a:xfrm>
              <a:off x="11296791" y="21385871"/>
              <a:ext cx="293873" cy="293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7E4DCE-7D4C-4466-859F-0AE6E7B263C7}"/>
                </a:ext>
              </a:extLst>
            </p:cNvPr>
            <p:cNvSpPr/>
            <p:nvPr/>
          </p:nvSpPr>
          <p:spPr>
            <a:xfrm>
              <a:off x="11911977" y="21396642"/>
              <a:ext cx="293873" cy="293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A46CF42-40EC-4564-ADCA-D53D7D740CD5}"/>
                </a:ext>
              </a:extLst>
            </p:cNvPr>
            <p:cNvSpPr/>
            <p:nvPr/>
          </p:nvSpPr>
          <p:spPr>
            <a:xfrm>
              <a:off x="10658274" y="21385354"/>
              <a:ext cx="293873" cy="293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FEED626-EC11-4915-9F59-8E477CC96BDC}"/>
              </a:ext>
            </a:extLst>
          </p:cNvPr>
          <p:cNvGrpSpPr/>
          <p:nvPr/>
        </p:nvGrpSpPr>
        <p:grpSpPr>
          <a:xfrm>
            <a:off x="7181715" y="5580280"/>
            <a:ext cx="2923561" cy="369332"/>
            <a:chOff x="14277806" y="23119842"/>
            <a:chExt cx="2923561" cy="369332"/>
          </a:xfrm>
        </p:grpSpPr>
        <p:sp>
          <p:nvSpPr>
            <p:cNvPr id="22" name="Oval 21">
              <a:extLst>
                <a:ext uri="{FF2B5EF4-FFF2-40B4-BE49-F238E27FC236}">
                  <a16:creationId xmlns:a16="http://schemas.microsoft.com/office/drawing/2014/main" id="{7599AFA7-81EB-4F31-91C5-3B6D5E245912}"/>
                </a:ext>
              </a:extLst>
            </p:cNvPr>
            <p:cNvSpPr/>
            <p:nvPr/>
          </p:nvSpPr>
          <p:spPr>
            <a:xfrm>
              <a:off x="14277806" y="23149897"/>
              <a:ext cx="293873" cy="293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F3EABEF-71D9-42A0-9BF3-BA1B74CFE1DF}"/>
                </a:ext>
              </a:extLst>
            </p:cNvPr>
            <p:cNvSpPr txBox="1"/>
            <p:nvPr/>
          </p:nvSpPr>
          <p:spPr>
            <a:xfrm>
              <a:off x="14653618" y="23119842"/>
              <a:ext cx="2547749" cy="369332"/>
            </a:xfrm>
            <a:prstGeom prst="rect">
              <a:avLst/>
            </a:prstGeom>
            <a:noFill/>
          </p:spPr>
          <p:txBody>
            <a:bodyPr wrap="none" rtlCol="0">
              <a:spAutoFit/>
            </a:bodyPr>
            <a:lstStyle/>
            <a:p>
              <a:r>
                <a:rPr lang="en-US" dirty="0"/>
                <a:t>Root of a congestion tree</a:t>
              </a:r>
            </a:p>
          </p:txBody>
        </p:sp>
      </p:grpSp>
    </p:spTree>
    <p:extLst>
      <p:ext uri="{BB962C8B-B14F-4D97-AF65-F5344CB8AC3E}">
        <p14:creationId xmlns:p14="http://schemas.microsoft.com/office/powerpoint/2010/main" val="3990345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a new mapping</a:t>
            </a:r>
          </a:p>
        </p:txBody>
      </p:sp>
      <p:sp>
        <p:nvSpPr>
          <p:cNvPr id="3" name="Content Placeholder 2"/>
          <p:cNvSpPr>
            <a:spLocks noGrp="1"/>
          </p:cNvSpPr>
          <p:nvPr>
            <p:ph idx="1"/>
          </p:nvPr>
        </p:nvSpPr>
        <p:spPr/>
        <p:txBody>
          <a:bodyPr>
            <a:normAutofit/>
          </a:bodyPr>
          <a:lstStyle/>
          <a:p>
            <a:r>
              <a:rPr lang="en-US" sz="2400" dirty="0"/>
              <a:t>Size of an x-y plane is 144 MPI ranks = 4 nodes</a:t>
            </a:r>
          </a:p>
          <a:p>
            <a:r>
              <a:rPr lang="en-US" sz="2400" dirty="0"/>
              <a:t>Most communication happens in 4 node groups</a:t>
            </a:r>
          </a:p>
          <a:p>
            <a:r>
              <a:rPr lang="en-US" sz="2400" dirty="0"/>
              <a:t>By shifting the node numbering, we keep FFT traffic off congested links</a:t>
            </a:r>
          </a:p>
        </p:txBody>
      </p:sp>
      <p:sp>
        <p:nvSpPr>
          <p:cNvPr id="4" name="Slide Number Placeholder 3"/>
          <p:cNvSpPr>
            <a:spLocks noGrp="1"/>
          </p:cNvSpPr>
          <p:nvPr>
            <p:ph type="sldNum" sz="quarter" idx="12"/>
          </p:nvPr>
        </p:nvSpPr>
        <p:spPr/>
        <p:txBody>
          <a:bodyPr/>
          <a:lstStyle/>
          <a:p>
            <a:fld id="{48EDC76C-B8A0-4D19-9947-EF58C98EE738}" type="slidenum">
              <a:rPr lang="en-US" smtClean="0"/>
              <a:pPr/>
              <a:t>71</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787" y="4083420"/>
            <a:ext cx="4572000" cy="133728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718" y="4083420"/>
            <a:ext cx="4572000" cy="1004225"/>
          </a:xfrm>
          <a:prstGeom prst="rect">
            <a:avLst/>
          </a:prstGeom>
        </p:spPr>
      </p:pic>
      <p:graphicFrame>
        <p:nvGraphicFramePr>
          <p:cNvPr id="9" name="Table 8"/>
          <p:cNvGraphicFramePr>
            <a:graphicFrameLocks noGrp="1"/>
          </p:cNvGraphicFramePr>
          <p:nvPr/>
        </p:nvGraphicFramePr>
        <p:xfrm>
          <a:off x="776786" y="3604206"/>
          <a:ext cx="4572000" cy="370840"/>
        </p:xfrm>
        <a:graphic>
          <a:graphicData uri="http://schemas.openxmlformats.org/drawingml/2006/table">
            <a:tbl>
              <a:tblPr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70840">
                <a:tc>
                  <a:txBody>
                    <a:bodyPr/>
                    <a:lstStyle/>
                    <a:p>
                      <a:pPr algn="ctr"/>
                      <a:r>
                        <a:rPr lang="en-US" sz="1800" dirty="0"/>
                        <a:t>LS 0</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solidFill>
                            <a:srgbClr val="FF0000"/>
                          </a:solidFill>
                        </a:rPr>
                        <a:t>LS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solidFill>
                            <a:srgbClr val="FF0000"/>
                          </a:solidFill>
                        </a:rPr>
                        <a:t>LS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solidFill>
                            <a:srgbClr val="FF0000"/>
                          </a:solidFill>
                        </a:rPr>
                        <a:t>LS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t>LS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t>LS 5</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6869718" y="3540059"/>
          <a:ext cx="4572000" cy="370840"/>
        </p:xfrm>
        <a:graphic>
          <a:graphicData uri="http://schemas.openxmlformats.org/drawingml/2006/table">
            <a:tbl>
              <a:tblPr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70840">
                <a:tc>
                  <a:txBody>
                    <a:bodyPr/>
                    <a:lstStyle/>
                    <a:p>
                      <a:pPr algn="ctr"/>
                      <a:r>
                        <a:rPr lang="en-US" sz="1800" dirty="0"/>
                        <a:t>LS 0</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solidFill>
                            <a:srgbClr val="FF0000"/>
                          </a:solidFill>
                        </a:rPr>
                        <a:t>LS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solidFill>
                            <a:srgbClr val="FF0000"/>
                          </a:solidFill>
                        </a:rPr>
                        <a:t>LS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solidFill>
                            <a:srgbClr val="FF0000"/>
                          </a:solidFill>
                        </a:rPr>
                        <a:t>LS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t>LS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t>LS 5</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2132267" y="5450206"/>
            <a:ext cx="1792478" cy="369332"/>
          </a:xfrm>
          <a:prstGeom prst="rect">
            <a:avLst/>
          </a:prstGeom>
          <a:noFill/>
        </p:spPr>
        <p:txBody>
          <a:bodyPr wrap="none" rtlCol="0">
            <a:spAutoFit/>
          </a:bodyPr>
          <a:lstStyle/>
          <a:p>
            <a:r>
              <a:rPr lang="en-US" dirty="0"/>
              <a:t>Original mapping</a:t>
            </a:r>
          </a:p>
        </p:txBody>
      </p:sp>
      <p:sp>
        <p:nvSpPr>
          <p:cNvPr id="12" name="TextBox 11"/>
          <p:cNvSpPr txBox="1"/>
          <p:nvPr/>
        </p:nvSpPr>
        <p:spPr>
          <a:xfrm>
            <a:off x="8294392" y="5450206"/>
            <a:ext cx="1722651" cy="369332"/>
          </a:xfrm>
          <a:prstGeom prst="rect">
            <a:avLst/>
          </a:prstGeom>
          <a:noFill/>
        </p:spPr>
        <p:txBody>
          <a:bodyPr wrap="none" rtlCol="0">
            <a:spAutoFit/>
          </a:bodyPr>
          <a:lstStyle/>
          <a:p>
            <a:r>
              <a:rPr lang="en-US" dirty="0"/>
              <a:t>Shifted mapping</a:t>
            </a:r>
          </a:p>
        </p:txBody>
      </p:sp>
      <p:sp>
        <p:nvSpPr>
          <p:cNvPr id="13" name="TextBox 12"/>
          <p:cNvSpPr txBox="1"/>
          <p:nvPr/>
        </p:nvSpPr>
        <p:spPr>
          <a:xfrm>
            <a:off x="4398356" y="5874863"/>
            <a:ext cx="3395288" cy="369332"/>
          </a:xfrm>
          <a:prstGeom prst="rect">
            <a:avLst/>
          </a:prstGeom>
          <a:noFill/>
        </p:spPr>
        <p:txBody>
          <a:bodyPr wrap="none" rtlCol="0">
            <a:spAutoFit/>
          </a:bodyPr>
          <a:lstStyle/>
          <a:p>
            <a:r>
              <a:rPr lang="en-US" dirty="0"/>
              <a:t>Each rectangle represents 4 nodes</a:t>
            </a:r>
          </a:p>
        </p:txBody>
      </p:sp>
    </p:spTree>
    <p:extLst>
      <p:ext uri="{BB962C8B-B14F-4D97-AF65-F5344CB8AC3E}">
        <p14:creationId xmlns:p14="http://schemas.microsoft.com/office/powerpoint/2010/main" val="1504075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improvement</a:t>
            </a:r>
          </a:p>
        </p:txBody>
      </p:sp>
      <p:sp>
        <p:nvSpPr>
          <p:cNvPr id="3" name="Content Placeholder 2"/>
          <p:cNvSpPr>
            <a:spLocks noGrp="1"/>
          </p:cNvSpPr>
          <p:nvPr>
            <p:ph idx="1"/>
          </p:nvPr>
        </p:nvSpPr>
        <p:spPr>
          <a:xfrm>
            <a:off x="6934200" y="1845734"/>
            <a:ext cx="4221480" cy="4023360"/>
          </a:xfrm>
        </p:spPr>
        <p:txBody>
          <a:bodyPr>
            <a:normAutofit/>
          </a:bodyPr>
          <a:lstStyle/>
          <a:p>
            <a:r>
              <a:rPr lang="en-US" sz="2400" dirty="0"/>
              <a:t>16% performance improvement</a:t>
            </a:r>
          </a:p>
          <a:p>
            <a:r>
              <a:rPr lang="en-US" sz="2400" dirty="0"/>
              <a:t>Same allocation from the scheduler</a:t>
            </a:r>
          </a:p>
          <a:p>
            <a:r>
              <a:rPr lang="en-US" sz="2400" dirty="0"/>
              <a:t>New mapping was simple, but congested fraction plot helped us know how to change the mapping</a:t>
            </a:r>
          </a:p>
          <a:p>
            <a:r>
              <a:rPr lang="en-US" sz="2400" dirty="0"/>
              <a:t>Performance is almost as good as when run in isolation</a:t>
            </a:r>
          </a:p>
        </p:txBody>
      </p:sp>
      <p:sp>
        <p:nvSpPr>
          <p:cNvPr id="4" name="Slide Number Placeholder 3"/>
          <p:cNvSpPr>
            <a:spLocks noGrp="1"/>
          </p:cNvSpPr>
          <p:nvPr>
            <p:ph type="sldNum" sz="quarter" idx="12"/>
          </p:nvPr>
        </p:nvSpPr>
        <p:spPr/>
        <p:txBody>
          <a:bodyPr/>
          <a:lstStyle/>
          <a:p>
            <a:fld id="{48EDC76C-B8A0-4D19-9947-EF58C98EE738}" type="slidenum">
              <a:rPr lang="en-US" smtClean="0"/>
              <a:pPr/>
              <a:t>72</a:t>
            </a:fld>
            <a:endParaRPr lang="en-US"/>
          </a:p>
        </p:txBody>
      </p:sp>
      <p:graphicFrame>
        <p:nvGraphicFramePr>
          <p:cNvPr id="5" name="Table 4"/>
          <p:cNvGraphicFramePr>
            <a:graphicFrameLocks noGrp="1"/>
          </p:cNvGraphicFramePr>
          <p:nvPr/>
        </p:nvGraphicFramePr>
        <p:xfrm>
          <a:off x="1097280" y="1845734"/>
          <a:ext cx="5481320" cy="3234265"/>
        </p:xfrm>
        <a:graphic>
          <a:graphicData uri="http://schemas.openxmlformats.org/drawingml/2006/table">
            <a:tbl>
              <a:tblPr firstRow="1" firstCol="1" bandRow="1">
                <a:tableStyleId>{5C22544A-7EE6-4342-B048-85BDC9FD1C3A}</a:tableStyleId>
              </a:tblPr>
              <a:tblGrid>
                <a:gridCol w="2623820">
                  <a:extLst>
                    <a:ext uri="{9D8B030D-6E8A-4147-A177-3AD203B41FA5}">
                      <a16:colId xmlns:a16="http://schemas.microsoft.com/office/drawing/2014/main" val="20000"/>
                    </a:ext>
                  </a:extLst>
                </a:gridCol>
                <a:gridCol w="1375770">
                  <a:extLst>
                    <a:ext uri="{9D8B030D-6E8A-4147-A177-3AD203B41FA5}">
                      <a16:colId xmlns:a16="http://schemas.microsoft.com/office/drawing/2014/main" val="20001"/>
                    </a:ext>
                  </a:extLst>
                </a:gridCol>
                <a:gridCol w="1481730">
                  <a:extLst>
                    <a:ext uri="{9D8B030D-6E8A-4147-A177-3AD203B41FA5}">
                      <a16:colId xmlns:a16="http://schemas.microsoft.com/office/drawing/2014/main" val="20002"/>
                    </a:ext>
                  </a:extLst>
                </a:gridCol>
              </a:tblGrid>
              <a:tr h="916375">
                <a:tc>
                  <a:txBody>
                    <a:bodyPr/>
                    <a:lstStyle/>
                    <a:p>
                      <a:endParaRPr lang="en-US" sz="2400" dirty="0"/>
                    </a:p>
                  </a:txBody>
                  <a:tcPr marL="45720" marR="45720" marT="22860" marB="22860"/>
                </a:tc>
                <a:tc>
                  <a:txBody>
                    <a:bodyPr/>
                    <a:lstStyle/>
                    <a:p>
                      <a:r>
                        <a:rPr lang="en-US" sz="2400" dirty="0"/>
                        <a:t>Time</a:t>
                      </a:r>
                      <a:r>
                        <a:rPr lang="en-US" sz="2400" baseline="0" dirty="0"/>
                        <a:t> (s)</a:t>
                      </a:r>
                      <a:endParaRPr lang="en-US" sz="2400" dirty="0"/>
                    </a:p>
                  </a:txBody>
                  <a:tcPr marL="45720" marR="45720" marT="22860" marB="22860"/>
                </a:tc>
                <a:tc>
                  <a:txBody>
                    <a:bodyPr/>
                    <a:lstStyle/>
                    <a:p>
                      <a:r>
                        <a:rPr lang="en-US" sz="2400" dirty="0"/>
                        <a:t>%</a:t>
                      </a:r>
                      <a:r>
                        <a:rPr lang="en-US" sz="2400" baseline="0" dirty="0"/>
                        <a:t> difference</a:t>
                      </a:r>
                      <a:endParaRPr lang="en-US" sz="2400" dirty="0"/>
                    </a:p>
                  </a:txBody>
                  <a:tcPr marL="45720" marR="45720" marT="22860" marB="22860"/>
                </a:tc>
                <a:extLst>
                  <a:ext uri="{0D108BD9-81ED-4DB2-BD59-A6C34878D82A}">
                    <a16:rowId xmlns:a16="http://schemas.microsoft.com/office/drawing/2014/main" val="10000"/>
                  </a:ext>
                </a:extLst>
              </a:tr>
              <a:tr h="916375">
                <a:tc>
                  <a:txBody>
                    <a:bodyPr/>
                    <a:lstStyle/>
                    <a:p>
                      <a:r>
                        <a:rPr lang="en-US" sz="2400" dirty="0"/>
                        <a:t>Congestion, default mapping</a:t>
                      </a:r>
                    </a:p>
                  </a:txBody>
                  <a:tcPr marL="45720" marR="45720" marT="22860" marB="22860"/>
                </a:tc>
                <a:tc>
                  <a:txBody>
                    <a:bodyPr/>
                    <a:lstStyle/>
                    <a:p>
                      <a:r>
                        <a:rPr lang="en-US" sz="2400" kern="1200" dirty="0">
                          <a:solidFill>
                            <a:schemeClr val="dk1"/>
                          </a:solidFill>
                          <a:latin typeface="+mn-lt"/>
                          <a:ea typeface="+mn-ea"/>
                          <a:cs typeface="+mn-cs"/>
                        </a:rPr>
                        <a:t>30.40</a:t>
                      </a:r>
                      <a:endParaRPr lang="en-US" sz="2400" dirty="0"/>
                    </a:p>
                  </a:txBody>
                  <a:tcPr marL="45720" marR="45720" marT="22860" marB="22860"/>
                </a:tc>
                <a:tc>
                  <a:txBody>
                    <a:bodyPr/>
                    <a:lstStyle/>
                    <a:p>
                      <a:r>
                        <a:rPr lang="en-US" sz="2400" dirty="0"/>
                        <a:t>-</a:t>
                      </a:r>
                    </a:p>
                  </a:txBody>
                  <a:tcPr marL="45720" marR="45720" marT="22860" marB="22860"/>
                </a:tc>
                <a:extLst>
                  <a:ext uri="{0D108BD9-81ED-4DB2-BD59-A6C34878D82A}">
                    <a16:rowId xmlns:a16="http://schemas.microsoft.com/office/drawing/2014/main" val="10002"/>
                  </a:ext>
                </a:extLst>
              </a:tr>
              <a:tr h="916375">
                <a:tc>
                  <a:txBody>
                    <a:bodyPr/>
                    <a:lstStyle/>
                    <a:p>
                      <a:r>
                        <a:rPr lang="en-US" sz="2400" dirty="0"/>
                        <a:t>Congestion, shifted mapping</a:t>
                      </a:r>
                    </a:p>
                  </a:txBody>
                  <a:tcPr marL="45720" marR="45720" marT="22860" marB="22860"/>
                </a:tc>
                <a:tc>
                  <a:txBody>
                    <a:bodyPr/>
                    <a:lstStyle/>
                    <a:p>
                      <a:r>
                        <a:rPr lang="en-US" sz="2400" kern="1200" dirty="0">
                          <a:solidFill>
                            <a:schemeClr val="dk1"/>
                          </a:solidFill>
                          <a:latin typeface="+mn-lt"/>
                          <a:ea typeface="+mn-ea"/>
                          <a:cs typeface="+mn-cs"/>
                        </a:rPr>
                        <a:t>25.50</a:t>
                      </a:r>
                      <a:endParaRPr lang="en-US" sz="2400" dirty="0"/>
                    </a:p>
                  </a:txBody>
                  <a:tcPr marL="45720" marR="45720" marT="22860" marB="22860"/>
                </a:tc>
                <a:tc>
                  <a:txBody>
                    <a:bodyPr/>
                    <a:lstStyle/>
                    <a:p>
                      <a:r>
                        <a:rPr lang="en-US" sz="2400" dirty="0"/>
                        <a:t>16.1%</a:t>
                      </a:r>
                    </a:p>
                  </a:txBody>
                  <a:tcPr marL="45720" marR="45720" marT="22860" marB="22860"/>
                </a:tc>
                <a:extLst>
                  <a:ext uri="{0D108BD9-81ED-4DB2-BD59-A6C34878D82A}">
                    <a16:rowId xmlns:a16="http://schemas.microsoft.com/office/drawing/2014/main" val="10003"/>
                  </a:ext>
                </a:extLst>
              </a:tr>
              <a:tr h="485140">
                <a:tc>
                  <a:txBody>
                    <a:bodyPr/>
                    <a:lstStyle/>
                    <a:p>
                      <a:r>
                        <a:rPr lang="en-US" sz="2400" dirty="0"/>
                        <a:t>No Congestion</a:t>
                      </a:r>
                    </a:p>
                  </a:txBody>
                  <a:tcPr marL="45720" marR="45720" marT="22860" marB="22860"/>
                </a:tc>
                <a:tc>
                  <a:txBody>
                    <a:bodyPr/>
                    <a:lstStyle/>
                    <a:p>
                      <a:r>
                        <a:rPr lang="en-US" sz="2400" dirty="0"/>
                        <a:t>24.60</a:t>
                      </a:r>
                    </a:p>
                  </a:txBody>
                  <a:tcPr marL="45720" marR="45720" marT="22860" marB="22860"/>
                </a:tc>
                <a:tc>
                  <a:txBody>
                    <a:bodyPr/>
                    <a:lstStyle/>
                    <a:p>
                      <a:r>
                        <a:rPr lang="en-US" sz="2400" dirty="0"/>
                        <a:t>19.1%</a:t>
                      </a:r>
                    </a:p>
                  </a:txBody>
                  <a:tcPr marL="45720" marR="45720" marT="22860" marB="22860"/>
                </a:tc>
                <a:extLst>
                  <a:ext uri="{0D108BD9-81ED-4DB2-BD59-A6C34878D82A}">
                    <a16:rowId xmlns:a16="http://schemas.microsoft.com/office/drawing/2014/main" val="1195202011"/>
                  </a:ext>
                </a:extLst>
              </a:tr>
            </a:tbl>
          </a:graphicData>
        </a:graphic>
      </p:graphicFrame>
    </p:spTree>
    <p:extLst>
      <p:ext uri="{BB962C8B-B14F-4D97-AF65-F5344CB8AC3E}">
        <p14:creationId xmlns:p14="http://schemas.microsoft.com/office/powerpoint/2010/main" val="2486253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6133-FD21-49AC-9034-A47892022E3D}"/>
              </a:ext>
            </a:extLst>
          </p:cNvPr>
          <p:cNvSpPr>
            <a:spLocks noGrp="1"/>
          </p:cNvSpPr>
          <p:nvPr>
            <p:ph type="title"/>
          </p:nvPr>
        </p:nvSpPr>
        <p:spPr/>
        <p:txBody>
          <a:bodyPr/>
          <a:lstStyle/>
          <a:p>
            <a:r>
              <a:rPr lang="en-US" dirty="0"/>
              <a:t>Comparison with Yoga &amp; Chabbi</a:t>
            </a:r>
          </a:p>
        </p:txBody>
      </p:sp>
      <p:sp>
        <p:nvSpPr>
          <p:cNvPr id="3" name="Content Placeholder 2">
            <a:extLst>
              <a:ext uri="{FF2B5EF4-FFF2-40B4-BE49-F238E27FC236}">
                <a16:creationId xmlns:a16="http://schemas.microsoft.com/office/drawing/2014/main" id="{B547CE6B-0FB5-45C3-8534-EE095368AD1C}"/>
              </a:ext>
            </a:extLst>
          </p:cNvPr>
          <p:cNvSpPr>
            <a:spLocks noGrp="1"/>
          </p:cNvSpPr>
          <p:nvPr>
            <p:ph idx="1"/>
          </p:nvPr>
        </p:nvSpPr>
        <p:spPr>
          <a:xfrm>
            <a:off x="1097280" y="1845733"/>
            <a:ext cx="10058400" cy="4307931"/>
          </a:xfrm>
        </p:spPr>
        <p:txBody>
          <a:bodyPr>
            <a:normAutofit/>
          </a:bodyPr>
          <a:lstStyle/>
          <a:p>
            <a:r>
              <a:rPr lang="en-US" sz="2400" dirty="0"/>
              <a:t>More flexible, but higher cost</a:t>
            </a:r>
          </a:p>
          <a:p>
            <a:pPr lvl="1"/>
            <a:r>
              <a:rPr lang="en-US" sz="2000" dirty="0"/>
              <a:t>Additional SRAM in each switch</a:t>
            </a:r>
          </a:p>
          <a:p>
            <a:pPr lvl="1"/>
            <a:r>
              <a:rPr lang="en-US" sz="2000" dirty="0"/>
              <a:t>Drainer component to forward performance information</a:t>
            </a:r>
          </a:p>
          <a:p>
            <a:r>
              <a:rPr lang="en-US" sz="2400" dirty="0"/>
              <a:t>They could produce congested fraction plots</a:t>
            </a:r>
          </a:p>
          <a:p>
            <a:r>
              <a:rPr lang="en-US" sz="2400" dirty="0"/>
              <a:t>Their work is also still theoretical, only evaluated in simulation</a:t>
            </a:r>
          </a:p>
          <a:p>
            <a:r>
              <a:rPr lang="en-US" sz="2400" dirty="0"/>
              <a:t>Our work does not require a central collection server</a:t>
            </a:r>
          </a:p>
          <a:p>
            <a:pPr lvl="1"/>
            <a:r>
              <a:rPr lang="en-US" sz="2000" dirty="0"/>
              <a:t>No security/permission challenges</a:t>
            </a:r>
          </a:p>
          <a:p>
            <a:pPr lvl="1"/>
            <a:r>
              <a:rPr lang="en-US" sz="2000" dirty="0"/>
              <a:t>Your job automatically gets the data it can use</a:t>
            </a:r>
          </a:p>
          <a:p>
            <a:r>
              <a:rPr lang="en-US" sz="2400" dirty="0"/>
              <a:t>Their work is designed for Gen-Z, though can be ported to InfiniBand with a specification change</a:t>
            </a:r>
          </a:p>
        </p:txBody>
      </p:sp>
      <p:sp>
        <p:nvSpPr>
          <p:cNvPr id="4" name="Slide Number Placeholder 3">
            <a:extLst>
              <a:ext uri="{FF2B5EF4-FFF2-40B4-BE49-F238E27FC236}">
                <a16:creationId xmlns:a16="http://schemas.microsoft.com/office/drawing/2014/main" id="{FB21F1D0-284B-44B3-B14D-B99532E5FCD5}"/>
              </a:ext>
            </a:extLst>
          </p:cNvPr>
          <p:cNvSpPr>
            <a:spLocks noGrp="1"/>
          </p:cNvSpPr>
          <p:nvPr>
            <p:ph type="sldNum" sz="quarter" idx="12"/>
          </p:nvPr>
        </p:nvSpPr>
        <p:spPr/>
        <p:txBody>
          <a:bodyPr/>
          <a:lstStyle/>
          <a:p>
            <a:fld id="{48EDC76C-B8A0-4D19-9947-EF58C98EE738}" type="slidenum">
              <a:rPr lang="en-US" smtClean="0"/>
              <a:pPr/>
              <a:t>73</a:t>
            </a:fld>
            <a:endParaRPr lang="en-US"/>
          </a:p>
        </p:txBody>
      </p:sp>
    </p:spTree>
    <p:extLst>
      <p:ext uri="{BB962C8B-B14F-4D97-AF65-F5344CB8AC3E}">
        <p14:creationId xmlns:p14="http://schemas.microsoft.com/office/powerpoint/2010/main" val="11662079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73B3-44F1-4027-A25D-18EB3B99A30D}"/>
              </a:ext>
            </a:extLst>
          </p:cNvPr>
          <p:cNvSpPr>
            <a:spLocks noGrp="1"/>
          </p:cNvSpPr>
          <p:nvPr>
            <p:ph type="title"/>
          </p:nvPr>
        </p:nvSpPr>
        <p:spPr/>
        <p:txBody>
          <a:bodyPr>
            <a:normAutofit fontScale="90000"/>
          </a:bodyPr>
          <a:lstStyle/>
          <a:p>
            <a:r>
              <a:rPr lang="en-US" dirty="0"/>
              <a:t>Background on high performance interconnection networks for supercomputers</a:t>
            </a:r>
          </a:p>
        </p:txBody>
      </p:sp>
      <p:sp>
        <p:nvSpPr>
          <p:cNvPr id="3" name="Content Placeholder 2">
            <a:extLst>
              <a:ext uri="{FF2B5EF4-FFF2-40B4-BE49-F238E27FC236}">
                <a16:creationId xmlns:a16="http://schemas.microsoft.com/office/drawing/2014/main" id="{BC887DF6-D0B0-4201-8C0D-44568E640EB5}"/>
              </a:ext>
            </a:extLst>
          </p:cNvPr>
          <p:cNvSpPr>
            <a:spLocks noGrp="1"/>
          </p:cNvSpPr>
          <p:nvPr>
            <p:ph idx="1"/>
          </p:nvPr>
        </p:nvSpPr>
        <p:spPr>
          <a:xfrm>
            <a:off x="1097280" y="1845734"/>
            <a:ext cx="3596745" cy="4274650"/>
          </a:xfrm>
        </p:spPr>
        <p:txBody>
          <a:bodyPr>
            <a:normAutofit/>
          </a:bodyPr>
          <a:lstStyle/>
          <a:p>
            <a:r>
              <a:rPr lang="en-US" dirty="0"/>
              <a:t>We focus on fat trees but almost everything is generalizable</a:t>
            </a:r>
          </a:p>
          <a:p>
            <a:r>
              <a:rPr lang="en-US" dirty="0"/>
              <a:t>Cut through routing</a:t>
            </a:r>
          </a:p>
          <a:p>
            <a:pPr lvl="1"/>
            <a:r>
              <a:rPr lang="en-US" dirty="0"/>
              <a:t>Under light load, message spends very little time in the buffers</a:t>
            </a:r>
          </a:p>
          <a:p>
            <a:pPr lvl="1"/>
            <a:r>
              <a:rPr lang="en-US" dirty="0"/>
              <a:t>Packets can’t change length</a:t>
            </a:r>
          </a:p>
          <a:p>
            <a:r>
              <a:rPr lang="en-US" dirty="0"/>
              <a:t>Adaptive routing potentially in use</a:t>
            </a:r>
          </a:p>
          <a:p>
            <a:r>
              <a:rPr lang="en-US" dirty="0"/>
              <a:t>Unlike Ethernet, switch can’t drop packets to deal with congestion</a:t>
            </a:r>
          </a:p>
          <a:p>
            <a:pPr lvl="1"/>
            <a:r>
              <a:rPr lang="en-US" dirty="0"/>
              <a:t>Buffer occupancy kept under control with credit-based flow control</a:t>
            </a:r>
          </a:p>
        </p:txBody>
      </p:sp>
      <p:sp>
        <p:nvSpPr>
          <p:cNvPr id="4" name="Slide Number Placeholder 3">
            <a:extLst>
              <a:ext uri="{FF2B5EF4-FFF2-40B4-BE49-F238E27FC236}">
                <a16:creationId xmlns:a16="http://schemas.microsoft.com/office/drawing/2014/main" id="{D566359D-81BA-4077-921A-A968A5B6DD08}"/>
              </a:ext>
            </a:extLst>
          </p:cNvPr>
          <p:cNvSpPr>
            <a:spLocks noGrp="1"/>
          </p:cNvSpPr>
          <p:nvPr>
            <p:ph type="sldNum" sz="quarter" idx="12"/>
          </p:nvPr>
        </p:nvSpPr>
        <p:spPr/>
        <p:txBody>
          <a:bodyPr/>
          <a:lstStyle/>
          <a:p>
            <a:fld id="{48EDC76C-B8A0-4D19-9947-EF58C98EE738}" type="slidenum">
              <a:rPr lang="en-US" smtClean="0"/>
              <a:t>74</a:t>
            </a:fld>
            <a:endParaRPr lang="en-US"/>
          </a:p>
        </p:txBody>
      </p:sp>
      <p:sp>
        <p:nvSpPr>
          <p:cNvPr id="6" name="Rectangle 5">
            <a:extLst>
              <a:ext uri="{FF2B5EF4-FFF2-40B4-BE49-F238E27FC236}">
                <a16:creationId xmlns:a16="http://schemas.microsoft.com/office/drawing/2014/main" id="{254861B6-C2AE-4551-92E9-C1E724393D09}"/>
              </a:ext>
            </a:extLst>
          </p:cNvPr>
          <p:cNvSpPr/>
          <p:nvPr/>
        </p:nvSpPr>
        <p:spPr>
          <a:xfrm>
            <a:off x="4909811" y="1918697"/>
            <a:ext cx="6245869" cy="20959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rPr>
              <a:t>Switch </a:t>
            </a:r>
          </a:p>
        </p:txBody>
      </p:sp>
      <p:sp>
        <p:nvSpPr>
          <p:cNvPr id="7" name="Rectangle 6">
            <a:extLst>
              <a:ext uri="{FF2B5EF4-FFF2-40B4-BE49-F238E27FC236}">
                <a16:creationId xmlns:a16="http://schemas.microsoft.com/office/drawing/2014/main" id="{E73A8970-B87A-4061-8756-C260118C4C7D}"/>
              </a:ext>
            </a:extLst>
          </p:cNvPr>
          <p:cNvSpPr/>
          <p:nvPr/>
        </p:nvSpPr>
        <p:spPr>
          <a:xfrm>
            <a:off x="5255054" y="3594100"/>
            <a:ext cx="318499" cy="420527"/>
          </a:xfrm>
          <a:prstGeom prst="rect">
            <a:avLst/>
          </a:prstGeom>
          <a:pattFill prst="dk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5FFA37A-6D13-4248-A3A5-B4967ACCBD00}"/>
              </a:ext>
            </a:extLst>
          </p:cNvPr>
          <p:cNvSpPr/>
          <p:nvPr/>
        </p:nvSpPr>
        <p:spPr>
          <a:xfrm>
            <a:off x="5918796" y="3594099"/>
            <a:ext cx="318499" cy="420527"/>
          </a:xfrm>
          <a:prstGeom prst="rect">
            <a:avLst/>
          </a:prstGeom>
          <a:pattFill prst="dk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58C591A-41C0-4F25-92D1-68A4CFBA815C}"/>
              </a:ext>
            </a:extLst>
          </p:cNvPr>
          <p:cNvSpPr/>
          <p:nvPr/>
        </p:nvSpPr>
        <p:spPr>
          <a:xfrm>
            <a:off x="9512896" y="3594098"/>
            <a:ext cx="318499" cy="420527"/>
          </a:xfrm>
          <a:prstGeom prst="rect">
            <a:avLst/>
          </a:prstGeom>
          <a:pattFill prst="dkVer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8F09C8E-B29F-4048-99FC-5924DC8C4162}"/>
              </a:ext>
            </a:extLst>
          </p:cNvPr>
          <p:cNvSpPr/>
          <p:nvPr/>
        </p:nvSpPr>
        <p:spPr>
          <a:xfrm>
            <a:off x="10175038" y="3594097"/>
            <a:ext cx="318499" cy="420527"/>
          </a:xfrm>
          <a:prstGeom prst="rect">
            <a:avLst/>
          </a:prstGeom>
          <a:pattFill prst="dkVer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EC749B38-D3D2-4C60-A0F6-2B697B29C46F}"/>
              </a:ext>
            </a:extLst>
          </p:cNvPr>
          <p:cNvCxnSpPr>
            <a:cxnSpLocks/>
          </p:cNvCxnSpPr>
          <p:nvPr/>
        </p:nvCxnSpPr>
        <p:spPr>
          <a:xfrm flipV="1">
            <a:off x="6078045" y="4014626"/>
            <a:ext cx="0" cy="12622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A3644B-9894-4462-A83E-FE0861D37244}"/>
              </a:ext>
            </a:extLst>
          </p:cNvPr>
          <p:cNvCxnSpPr>
            <a:cxnSpLocks/>
          </p:cNvCxnSpPr>
          <p:nvPr/>
        </p:nvCxnSpPr>
        <p:spPr>
          <a:xfrm flipV="1">
            <a:off x="5386037" y="4028752"/>
            <a:ext cx="0" cy="12622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EE1DC76-1A99-4974-B20B-AF6352503319}"/>
              </a:ext>
            </a:extLst>
          </p:cNvPr>
          <p:cNvCxnSpPr>
            <a:cxnSpLocks/>
          </p:cNvCxnSpPr>
          <p:nvPr/>
        </p:nvCxnSpPr>
        <p:spPr>
          <a:xfrm>
            <a:off x="9672145" y="4014624"/>
            <a:ext cx="0" cy="12622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E5B0AA0-25BD-4743-82FF-651D5A4FF990}"/>
              </a:ext>
            </a:extLst>
          </p:cNvPr>
          <p:cNvCxnSpPr>
            <a:cxnSpLocks/>
          </p:cNvCxnSpPr>
          <p:nvPr/>
        </p:nvCxnSpPr>
        <p:spPr>
          <a:xfrm>
            <a:off x="10318721" y="4014624"/>
            <a:ext cx="0" cy="12622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CEF3B37-DCB1-40CA-A9C2-4C0021851822}"/>
              </a:ext>
            </a:extLst>
          </p:cNvPr>
          <p:cNvSpPr txBox="1"/>
          <p:nvPr/>
        </p:nvSpPr>
        <p:spPr>
          <a:xfrm>
            <a:off x="5054328" y="3250365"/>
            <a:ext cx="1395767" cy="369332"/>
          </a:xfrm>
          <a:prstGeom prst="rect">
            <a:avLst/>
          </a:prstGeom>
          <a:noFill/>
        </p:spPr>
        <p:txBody>
          <a:bodyPr wrap="none" rtlCol="0">
            <a:spAutoFit/>
          </a:bodyPr>
          <a:lstStyle/>
          <a:p>
            <a:r>
              <a:rPr lang="en-US" dirty="0"/>
              <a:t>Input buffers</a:t>
            </a:r>
          </a:p>
        </p:txBody>
      </p:sp>
      <p:sp>
        <p:nvSpPr>
          <p:cNvPr id="18" name="TextBox 17">
            <a:extLst>
              <a:ext uri="{FF2B5EF4-FFF2-40B4-BE49-F238E27FC236}">
                <a16:creationId xmlns:a16="http://schemas.microsoft.com/office/drawing/2014/main" id="{FFBF9E3F-711B-4AD6-9CBE-29D9B2E4FC8B}"/>
              </a:ext>
            </a:extLst>
          </p:cNvPr>
          <p:cNvSpPr txBox="1"/>
          <p:nvPr/>
        </p:nvSpPr>
        <p:spPr>
          <a:xfrm>
            <a:off x="9262261" y="3258650"/>
            <a:ext cx="1567289" cy="369332"/>
          </a:xfrm>
          <a:prstGeom prst="rect">
            <a:avLst/>
          </a:prstGeom>
          <a:noFill/>
        </p:spPr>
        <p:txBody>
          <a:bodyPr wrap="none" rtlCol="0">
            <a:spAutoFit/>
          </a:bodyPr>
          <a:lstStyle/>
          <a:p>
            <a:r>
              <a:rPr lang="en-US" dirty="0"/>
              <a:t>Output buffers</a:t>
            </a:r>
          </a:p>
        </p:txBody>
      </p:sp>
      <p:sp>
        <p:nvSpPr>
          <p:cNvPr id="19" name="Rectangle 18">
            <a:extLst>
              <a:ext uri="{FF2B5EF4-FFF2-40B4-BE49-F238E27FC236}">
                <a16:creationId xmlns:a16="http://schemas.microsoft.com/office/drawing/2014/main" id="{D2F18BD1-8C1A-42D0-BC7F-C73D49D3B012}"/>
              </a:ext>
            </a:extLst>
          </p:cNvPr>
          <p:cNvSpPr/>
          <p:nvPr/>
        </p:nvSpPr>
        <p:spPr>
          <a:xfrm>
            <a:off x="6737345" y="2457798"/>
            <a:ext cx="2590800" cy="71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Crossbar network</a:t>
            </a:r>
          </a:p>
        </p:txBody>
      </p:sp>
      <p:sp>
        <p:nvSpPr>
          <p:cNvPr id="20" name="TextBox 19">
            <a:extLst>
              <a:ext uri="{FF2B5EF4-FFF2-40B4-BE49-F238E27FC236}">
                <a16:creationId xmlns:a16="http://schemas.microsoft.com/office/drawing/2014/main" id="{1AB0E84D-7462-4BA3-B0BC-8B01B8E81BFF}"/>
              </a:ext>
            </a:extLst>
          </p:cNvPr>
          <p:cNvSpPr txBox="1"/>
          <p:nvPr/>
        </p:nvSpPr>
        <p:spPr>
          <a:xfrm>
            <a:off x="4991041" y="5342795"/>
            <a:ext cx="1522340" cy="369332"/>
          </a:xfrm>
          <a:prstGeom prst="rect">
            <a:avLst/>
          </a:prstGeom>
          <a:noFill/>
        </p:spPr>
        <p:txBody>
          <a:bodyPr wrap="none" rtlCol="0">
            <a:spAutoFit/>
          </a:bodyPr>
          <a:lstStyle/>
          <a:p>
            <a:r>
              <a:rPr lang="en-US" dirty="0"/>
              <a:t>Incoming links</a:t>
            </a:r>
          </a:p>
        </p:txBody>
      </p:sp>
      <p:sp>
        <p:nvSpPr>
          <p:cNvPr id="21" name="TextBox 20">
            <a:extLst>
              <a:ext uri="{FF2B5EF4-FFF2-40B4-BE49-F238E27FC236}">
                <a16:creationId xmlns:a16="http://schemas.microsoft.com/office/drawing/2014/main" id="{71FB6FCC-EB67-487E-978A-88C5869F943B}"/>
              </a:ext>
            </a:extLst>
          </p:cNvPr>
          <p:cNvSpPr txBox="1"/>
          <p:nvPr/>
        </p:nvSpPr>
        <p:spPr>
          <a:xfrm>
            <a:off x="9285376" y="5314318"/>
            <a:ext cx="1521057" cy="369332"/>
          </a:xfrm>
          <a:prstGeom prst="rect">
            <a:avLst/>
          </a:prstGeom>
          <a:noFill/>
        </p:spPr>
        <p:txBody>
          <a:bodyPr wrap="none" rtlCol="0">
            <a:spAutoFit/>
          </a:bodyPr>
          <a:lstStyle/>
          <a:p>
            <a:r>
              <a:rPr lang="en-US" dirty="0"/>
              <a:t>Outgoing links</a:t>
            </a:r>
          </a:p>
        </p:txBody>
      </p:sp>
      <p:sp>
        <p:nvSpPr>
          <p:cNvPr id="5" name="Rectangle 4"/>
          <p:cNvSpPr/>
          <p:nvPr/>
        </p:nvSpPr>
        <p:spPr>
          <a:xfrm>
            <a:off x="5918795" y="6931061"/>
            <a:ext cx="3184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918794" y="6931061"/>
            <a:ext cx="3184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918793" y="6931061"/>
            <a:ext cx="3184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918792" y="6931061"/>
            <a:ext cx="3184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918791" y="6931061"/>
            <a:ext cx="3184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918790" y="6931061"/>
            <a:ext cx="3184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07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2.5E-6 1.48148E-6 L 0.00013 -0.42963 " pathEditMode="relative" rAng="0" ptsTypes="AA">
                                      <p:cBhvr>
                                        <p:cTn id="6" dur="3000" fill="hold"/>
                                        <p:tgtEl>
                                          <p:spTgt spid="5"/>
                                        </p:tgtEl>
                                        <p:attrNameLst>
                                          <p:attrName>ppt_x</p:attrName>
                                          <p:attrName>ppt_y</p:attrName>
                                        </p:attrNameLst>
                                      </p:cBhvr>
                                      <p:rCtr x="0" y="-21481"/>
                                    </p:animMotion>
                                  </p:childTnLst>
                                </p:cTn>
                              </p:par>
                              <p:par>
                                <p:cTn id="7" presetID="37" presetClass="path" presetSubtype="0" fill="hold" grpId="1" nodeType="withEffect">
                                  <p:stCondLst>
                                    <p:cond delay="3000"/>
                                  </p:stCondLst>
                                  <p:childTnLst>
                                    <p:animMotion origin="layout" path="M 0.00013 -0.42963 C 0.00156 -0.48333 0.0151 -0.56158 0.04153 -0.59769 C 0.05807 -0.62222 0.13125 -0.60926 0.17174 -0.60625 C 0.21211 -0.60347 0.26771 -0.60486 0.28385 -0.58033 C 0.31028 -0.54421 0.29505 -0.48519 0.29479 -0.42963 " pathEditMode="relative" rAng="0" ptsTypes="AAAAA">
                                      <p:cBhvr>
                                        <p:cTn id="8" dur="1000" fill="hold"/>
                                        <p:tgtEl>
                                          <p:spTgt spid="5"/>
                                        </p:tgtEl>
                                        <p:attrNameLst>
                                          <p:attrName>ppt_x</p:attrName>
                                          <p:attrName>ppt_y</p:attrName>
                                        </p:attrNameLst>
                                      </p:cBhvr>
                                      <p:rCtr x="14961" y="-9144"/>
                                    </p:animMotion>
                                  </p:childTnLst>
                                </p:cTn>
                              </p:par>
                              <p:par>
                                <p:cTn id="9" presetID="42" presetClass="path" presetSubtype="0" fill="hold" grpId="2" nodeType="withEffect">
                                  <p:stCondLst>
                                    <p:cond delay="4000"/>
                                  </p:stCondLst>
                                  <p:childTnLst>
                                    <p:animMotion origin="layout" path="M 0.29479 -0.42963 L 0.29492 0.02662 " pathEditMode="relative" rAng="0" ptsTypes="AA">
                                      <p:cBhvr>
                                        <p:cTn id="10" dur="3000" fill="hold"/>
                                        <p:tgtEl>
                                          <p:spTgt spid="5"/>
                                        </p:tgtEl>
                                        <p:attrNameLst>
                                          <p:attrName>ppt_x</p:attrName>
                                          <p:attrName>ppt_y</p:attrName>
                                        </p:attrNameLst>
                                      </p:cBhvr>
                                      <p:rCtr x="0" y="22801"/>
                                    </p:animMotion>
                                  </p:childTnLst>
                                </p:cTn>
                              </p:par>
                              <p:par>
                                <p:cTn id="11" presetID="42" presetClass="path" presetSubtype="0" fill="hold" grpId="2" nodeType="withEffect">
                                  <p:stCondLst>
                                    <p:cond delay="4300"/>
                                  </p:stCondLst>
                                  <p:childTnLst>
                                    <p:animMotion origin="layout" path="M 0.29479 -0.42963 L 0.29492 0.02662 " pathEditMode="relative" rAng="0" ptsTypes="AA">
                                      <p:cBhvr>
                                        <p:cTn id="12" dur="3000" fill="hold"/>
                                        <p:tgtEl>
                                          <p:spTgt spid="27"/>
                                        </p:tgtEl>
                                        <p:attrNameLst>
                                          <p:attrName>ppt_x</p:attrName>
                                          <p:attrName>ppt_y</p:attrName>
                                        </p:attrNameLst>
                                      </p:cBhvr>
                                      <p:rCtr x="0" y="22801"/>
                                    </p:animMotion>
                                  </p:childTnLst>
                                </p:cTn>
                              </p:par>
                              <p:par>
                                <p:cTn id="13" presetID="37" presetClass="path" presetSubtype="0" fill="hold" grpId="1" nodeType="withEffect">
                                  <p:stCondLst>
                                    <p:cond delay="3300"/>
                                  </p:stCondLst>
                                  <p:childTnLst>
                                    <p:animMotion origin="layout" path="M 0.00013 -0.42963 C 0.00156 -0.48333 0.0151 -0.56158 0.04153 -0.59769 C 0.05807 -0.62222 0.13125 -0.60926 0.17174 -0.60625 C 0.21211 -0.60347 0.26771 -0.60486 0.28385 -0.58033 C 0.31028 -0.54421 0.29505 -0.48519 0.29479 -0.42963 " pathEditMode="relative" rAng="0" ptsTypes="AAAAA">
                                      <p:cBhvr>
                                        <p:cTn id="14" dur="1000" fill="hold"/>
                                        <p:tgtEl>
                                          <p:spTgt spid="27"/>
                                        </p:tgtEl>
                                        <p:attrNameLst>
                                          <p:attrName>ppt_x</p:attrName>
                                          <p:attrName>ppt_y</p:attrName>
                                        </p:attrNameLst>
                                      </p:cBhvr>
                                      <p:rCtr x="14961" y="-9144"/>
                                    </p:animMotion>
                                  </p:childTnLst>
                                </p:cTn>
                              </p:par>
                              <p:par>
                                <p:cTn id="15" presetID="42" presetClass="path" presetSubtype="0" fill="hold" grpId="0" nodeType="withEffect">
                                  <p:stCondLst>
                                    <p:cond delay="300"/>
                                  </p:stCondLst>
                                  <p:childTnLst>
                                    <p:animMotion origin="layout" path="M 2.5E-6 1.48148E-6 L 0.00013 -0.42963 " pathEditMode="relative" rAng="0" ptsTypes="AA">
                                      <p:cBhvr>
                                        <p:cTn id="16" dur="3000" fill="hold"/>
                                        <p:tgtEl>
                                          <p:spTgt spid="27"/>
                                        </p:tgtEl>
                                        <p:attrNameLst>
                                          <p:attrName>ppt_x</p:attrName>
                                          <p:attrName>ppt_y</p:attrName>
                                        </p:attrNameLst>
                                      </p:cBhvr>
                                      <p:rCtr x="0" y="-21481"/>
                                    </p:animMotion>
                                  </p:childTnLst>
                                </p:cTn>
                              </p:par>
                              <p:par>
                                <p:cTn id="17" presetID="42" presetClass="path" presetSubtype="0" fill="hold" grpId="2" nodeType="withEffect">
                                  <p:stCondLst>
                                    <p:cond delay="4600"/>
                                  </p:stCondLst>
                                  <p:childTnLst>
                                    <p:animMotion origin="layout" path="M 0.29479 -0.42963 L 0.29492 0.02662 " pathEditMode="relative" rAng="0" ptsTypes="AA">
                                      <p:cBhvr>
                                        <p:cTn id="18" dur="3000" fill="hold"/>
                                        <p:tgtEl>
                                          <p:spTgt spid="28"/>
                                        </p:tgtEl>
                                        <p:attrNameLst>
                                          <p:attrName>ppt_x</p:attrName>
                                          <p:attrName>ppt_y</p:attrName>
                                        </p:attrNameLst>
                                      </p:cBhvr>
                                      <p:rCtr x="0" y="22801"/>
                                    </p:animMotion>
                                  </p:childTnLst>
                                </p:cTn>
                              </p:par>
                              <p:par>
                                <p:cTn id="19" presetID="37" presetClass="path" presetSubtype="0" fill="hold" grpId="1" nodeType="withEffect">
                                  <p:stCondLst>
                                    <p:cond delay="3600"/>
                                  </p:stCondLst>
                                  <p:childTnLst>
                                    <p:animMotion origin="layout" path="M 0.00013 -0.42963 C 0.00156 -0.48333 0.0151 -0.56158 0.04153 -0.59769 C 0.05807 -0.62222 0.13125 -0.60926 0.17174 -0.60625 C 0.21211 -0.60347 0.26771 -0.60486 0.28385 -0.58033 C 0.31028 -0.54421 0.29505 -0.48519 0.29479 -0.42963 " pathEditMode="relative" rAng="0" ptsTypes="AAAAA">
                                      <p:cBhvr>
                                        <p:cTn id="20" dur="1000" fill="hold"/>
                                        <p:tgtEl>
                                          <p:spTgt spid="28"/>
                                        </p:tgtEl>
                                        <p:attrNameLst>
                                          <p:attrName>ppt_x</p:attrName>
                                          <p:attrName>ppt_y</p:attrName>
                                        </p:attrNameLst>
                                      </p:cBhvr>
                                      <p:rCtr x="14961" y="-9144"/>
                                    </p:animMotion>
                                  </p:childTnLst>
                                </p:cTn>
                              </p:par>
                              <p:par>
                                <p:cTn id="21" presetID="42" presetClass="path" presetSubtype="0" fill="hold" grpId="0" nodeType="withEffect">
                                  <p:stCondLst>
                                    <p:cond delay="600"/>
                                  </p:stCondLst>
                                  <p:childTnLst>
                                    <p:animMotion origin="layout" path="M 2.5E-6 1.48148E-6 L 0.00013 -0.42963 " pathEditMode="relative" rAng="0" ptsTypes="AA">
                                      <p:cBhvr>
                                        <p:cTn id="22" dur="3000" fill="hold"/>
                                        <p:tgtEl>
                                          <p:spTgt spid="28"/>
                                        </p:tgtEl>
                                        <p:attrNameLst>
                                          <p:attrName>ppt_x</p:attrName>
                                          <p:attrName>ppt_y</p:attrName>
                                        </p:attrNameLst>
                                      </p:cBhvr>
                                      <p:rCtr x="0" y="-21481"/>
                                    </p:animMotion>
                                  </p:childTnLst>
                                </p:cTn>
                              </p:par>
                              <p:par>
                                <p:cTn id="23" presetID="42" presetClass="path" presetSubtype="0" fill="hold" grpId="2" nodeType="withEffect">
                                  <p:stCondLst>
                                    <p:cond delay="4900"/>
                                  </p:stCondLst>
                                  <p:childTnLst>
                                    <p:animMotion origin="layout" path="M 0.29479 -0.42963 L 0.29492 0.02662 " pathEditMode="relative" rAng="0" ptsTypes="AA">
                                      <p:cBhvr>
                                        <p:cTn id="24" dur="3000" fill="hold"/>
                                        <p:tgtEl>
                                          <p:spTgt spid="29"/>
                                        </p:tgtEl>
                                        <p:attrNameLst>
                                          <p:attrName>ppt_x</p:attrName>
                                          <p:attrName>ppt_y</p:attrName>
                                        </p:attrNameLst>
                                      </p:cBhvr>
                                      <p:rCtr x="0" y="22801"/>
                                    </p:animMotion>
                                  </p:childTnLst>
                                </p:cTn>
                              </p:par>
                              <p:par>
                                <p:cTn id="25" presetID="37" presetClass="path" presetSubtype="0" fill="hold" grpId="1" nodeType="withEffect">
                                  <p:stCondLst>
                                    <p:cond delay="3900"/>
                                  </p:stCondLst>
                                  <p:childTnLst>
                                    <p:animMotion origin="layout" path="M 0.00013 -0.42963 C 0.00156 -0.48333 0.0151 -0.56158 0.04153 -0.59769 C 0.05807 -0.62222 0.13125 -0.60926 0.17174 -0.60625 C 0.21211 -0.60347 0.26771 -0.60486 0.28385 -0.58033 C 0.31028 -0.54421 0.29505 -0.48519 0.29479 -0.42963 " pathEditMode="relative" rAng="0" ptsTypes="AAAAA">
                                      <p:cBhvr>
                                        <p:cTn id="26" dur="1000" fill="hold"/>
                                        <p:tgtEl>
                                          <p:spTgt spid="29"/>
                                        </p:tgtEl>
                                        <p:attrNameLst>
                                          <p:attrName>ppt_x</p:attrName>
                                          <p:attrName>ppt_y</p:attrName>
                                        </p:attrNameLst>
                                      </p:cBhvr>
                                      <p:rCtr x="14961" y="-9144"/>
                                    </p:animMotion>
                                  </p:childTnLst>
                                </p:cTn>
                              </p:par>
                              <p:par>
                                <p:cTn id="27" presetID="42" presetClass="path" presetSubtype="0" fill="hold" grpId="0" nodeType="withEffect">
                                  <p:stCondLst>
                                    <p:cond delay="900"/>
                                  </p:stCondLst>
                                  <p:childTnLst>
                                    <p:animMotion origin="layout" path="M 2.5E-6 1.48148E-6 L 0.00013 -0.42963 " pathEditMode="relative" rAng="0" ptsTypes="AA">
                                      <p:cBhvr>
                                        <p:cTn id="28" dur="3000" fill="hold"/>
                                        <p:tgtEl>
                                          <p:spTgt spid="29"/>
                                        </p:tgtEl>
                                        <p:attrNameLst>
                                          <p:attrName>ppt_x</p:attrName>
                                          <p:attrName>ppt_y</p:attrName>
                                        </p:attrNameLst>
                                      </p:cBhvr>
                                      <p:rCtr x="0" y="-21481"/>
                                    </p:animMotion>
                                  </p:childTnLst>
                                </p:cTn>
                              </p:par>
                              <p:par>
                                <p:cTn id="29" presetID="42" presetClass="path" presetSubtype="0" fill="hold" grpId="2" nodeType="withEffect">
                                  <p:stCondLst>
                                    <p:cond delay="5200"/>
                                  </p:stCondLst>
                                  <p:childTnLst>
                                    <p:animMotion origin="layout" path="M 0.29479 -0.42963 L 0.29492 0.02662 " pathEditMode="relative" rAng="0" ptsTypes="AA">
                                      <p:cBhvr>
                                        <p:cTn id="30" dur="3000" fill="hold"/>
                                        <p:tgtEl>
                                          <p:spTgt spid="30"/>
                                        </p:tgtEl>
                                        <p:attrNameLst>
                                          <p:attrName>ppt_x</p:attrName>
                                          <p:attrName>ppt_y</p:attrName>
                                        </p:attrNameLst>
                                      </p:cBhvr>
                                      <p:rCtr x="0" y="22801"/>
                                    </p:animMotion>
                                  </p:childTnLst>
                                </p:cTn>
                              </p:par>
                              <p:par>
                                <p:cTn id="31" presetID="37" presetClass="path" presetSubtype="0" fill="hold" grpId="1" nodeType="withEffect">
                                  <p:stCondLst>
                                    <p:cond delay="4200"/>
                                  </p:stCondLst>
                                  <p:childTnLst>
                                    <p:animMotion origin="layout" path="M 0.00013 -0.42963 C 0.00156 -0.48333 0.0151 -0.56158 0.04153 -0.59769 C 0.05807 -0.62222 0.13125 -0.60926 0.17174 -0.60625 C 0.21211 -0.60347 0.26771 -0.60486 0.28385 -0.58033 C 0.31028 -0.54421 0.29505 -0.48519 0.29479 -0.42963 " pathEditMode="relative" rAng="0" ptsTypes="AAAAA">
                                      <p:cBhvr>
                                        <p:cTn id="32" dur="1000" fill="hold"/>
                                        <p:tgtEl>
                                          <p:spTgt spid="30"/>
                                        </p:tgtEl>
                                        <p:attrNameLst>
                                          <p:attrName>ppt_x</p:attrName>
                                          <p:attrName>ppt_y</p:attrName>
                                        </p:attrNameLst>
                                      </p:cBhvr>
                                      <p:rCtr x="14961" y="-9144"/>
                                    </p:animMotion>
                                  </p:childTnLst>
                                </p:cTn>
                              </p:par>
                              <p:par>
                                <p:cTn id="33" presetID="42" presetClass="path" presetSubtype="0" fill="hold" grpId="0" nodeType="withEffect">
                                  <p:stCondLst>
                                    <p:cond delay="1200"/>
                                  </p:stCondLst>
                                  <p:childTnLst>
                                    <p:animMotion origin="layout" path="M 2.5E-6 1.48148E-6 L 0.00013 -0.42963 " pathEditMode="relative" rAng="0" ptsTypes="AA">
                                      <p:cBhvr>
                                        <p:cTn id="34" dur="3000" fill="hold"/>
                                        <p:tgtEl>
                                          <p:spTgt spid="30"/>
                                        </p:tgtEl>
                                        <p:attrNameLst>
                                          <p:attrName>ppt_x</p:attrName>
                                          <p:attrName>ppt_y</p:attrName>
                                        </p:attrNameLst>
                                      </p:cBhvr>
                                      <p:rCtr x="0" y="-21481"/>
                                    </p:animMotion>
                                  </p:childTnLst>
                                </p:cTn>
                              </p:par>
                              <p:par>
                                <p:cTn id="35" presetID="42" presetClass="path" presetSubtype="0" fill="hold" grpId="2" nodeType="withEffect">
                                  <p:stCondLst>
                                    <p:cond delay="5500"/>
                                  </p:stCondLst>
                                  <p:childTnLst>
                                    <p:animMotion origin="layout" path="M 0.29479 -0.42963 L 0.29492 0.02662 " pathEditMode="relative" rAng="0" ptsTypes="AA">
                                      <p:cBhvr>
                                        <p:cTn id="36" dur="3000" fill="hold"/>
                                        <p:tgtEl>
                                          <p:spTgt spid="31"/>
                                        </p:tgtEl>
                                        <p:attrNameLst>
                                          <p:attrName>ppt_x</p:attrName>
                                          <p:attrName>ppt_y</p:attrName>
                                        </p:attrNameLst>
                                      </p:cBhvr>
                                      <p:rCtr x="0" y="22801"/>
                                    </p:animMotion>
                                  </p:childTnLst>
                                </p:cTn>
                              </p:par>
                              <p:par>
                                <p:cTn id="37" presetID="37" presetClass="path" presetSubtype="0" fill="hold" grpId="1" nodeType="withEffect">
                                  <p:stCondLst>
                                    <p:cond delay="4500"/>
                                  </p:stCondLst>
                                  <p:childTnLst>
                                    <p:animMotion origin="layout" path="M 0.00013 -0.42963 C 0.00156 -0.48333 0.0151 -0.56158 0.04153 -0.59769 C 0.05807 -0.62222 0.13125 -0.60926 0.17174 -0.60625 C 0.21211 -0.60347 0.26771 -0.60486 0.28385 -0.58033 C 0.31028 -0.54421 0.29505 -0.48519 0.29479 -0.42963 " pathEditMode="relative" rAng="0" ptsTypes="AAAAA">
                                      <p:cBhvr>
                                        <p:cTn id="38" dur="1000" fill="hold"/>
                                        <p:tgtEl>
                                          <p:spTgt spid="31"/>
                                        </p:tgtEl>
                                        <p:attrNameLst>
                                          <p:attrName>ppt_x</p:attrName>
                                          <p:attrName>ppt_y</p:attrName>
                                        </p:attrNameLst>
                                      </p:cBhvr>
                                      <p:rCtr x="14961" y="-9144"/>
                                    </p:animMotion>
                                  </p:childTnLst>
                                </p:cTn>
                              </p:par>
                              <p:par>
                                <p:cTn id="39" presetID="42" presetClass="path" presetSubtype="0" fill="hold" grpId="0" nodeType="withEffect">
                                  <p:stCondLst>
                                    <p:cond delay="1500"/>
                                  </p:stCondLst>
                                  <p:childTnLst>
                                    <p:animMotion origin="layout" path="M 2.5E-6 1.48148E-6 L 0.00013 -0.42963 " pathEditMode="relative" rAng="0" ptsTypes="AA">
                                      <p:cBhvr>
                                        <p:cTn id="40" dur="3000" fill="hold"/>
                                        <p:tgtEl>
                                          <p:spTgt spid="31"/>
                                        </p:tgtEl>
                                        <p:attrNameLst>
                                          <p:attrName>ppt_x</p:attrName>
                                          <p:attrName>ppt_y</p:attrName>
                                        </p:attrNameLst>
                                      </p:cBhvr>
                                      <p:rCtr x="0" y="-2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FAFB-A89A-4BF8-9D0C-E0E25ADDFC0B}"/>
              </a:ext>
            </a:extLst>
          </p:cNvPr>
          <p:cNvSpPr>
            <a:spLocks noGrp="1"/>
          </p:cNvSpPr>
          <p:nvPr>
            <p:ph type="title"/>
          </p:nvPr>
        </p:nvSpPr>
        <p:spPr/>
        <p:txBody>
          <a:bodyPr/>
          <a:lstStyle/>
          <a:p>
            <a:r>
              <a:rPr lang="en-US" dirty="0"/>
              <a:t>Convergence analysis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CE9A3A-4E93-4D78-B0C6-DB13A9C60308}"/>
                  </a:ext>
                </a:extLst>
              </p:cNvPr>
              <p:cNvSpPr>
                <a:spLocks noGrp="1"/>
              </p:cNvSpPr>
              <p:nvPr>
                <p:ph idx="1"/>
              </p:nvPr>
            </p:nvSpPr>
            <p:spPr/>
            <p:txBody>
              <a:bodyPr>
                <a:normAutofit/>
              </a:bodyPr>
              <a:lstStyle/>
              <a:p>
                <a:r>
                  <a:rPr lang="en-US" sz="2400" dirty="0"/>
                  <a:t>Both schemes are unbiased estimators, i.e. expected value is true value</a:t>
                </a:r>
              </a:p>
              <a:p>
                <a:r>
                  <a:rPr lang="en-US" sz="2400" dirty="0"/>
                  <a:t>Original full-reservoir scheme: </a:t>
                </a:r>
                <a14:m>
                  <m:oMath xmlns:m="http://schemas.openxmlformats.org/officeDocument/2006/math">
                    <m:r>
                      <a:rPr lang="en-US" sz="2400" b="0" i="1" smtClean="0">
                        <a:latin typeface="Cambria Math" panose="02040503050406030204" pitchFamily="18" charset="0"/>
                      </a:rPr>
                      <m:t>𝑉𝑎𝑟</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𝑊</m:t>
                        </m:r>
                      </m:e>
                    </m:d>
                    <m:r>
                      <a:rPr lang="en-US" sz="2400" b="0" i="1" smtClean="0">
                        <a:latin typeface="Cambria Math" panose="02040503050406030204" pitchFamily="18" charset="0"/>
                      </a:rPr>
                      <m:t>=</m:t>
                    </m:r>
                    <m:r>
                      <a:rPr lang="en-US" sz="2400" b="0" i="1" smtClean="0">
                        <a:latin typeface="Cambria Math" panose="02040503050406030204" pitchFamily="18" charset="0"/>
                      </a:rPr>
                      <m:t>𝑁</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𝑙</m:t>
                        </m:r>
                        <m:r>
                          <a:rPr lang="en-US" sz="2400" b="0" i="1" smtClean="0">
                            <a:latin typeface="Cambria Math" panose="02040503050406030204" pitchFamily="18" charset="0"/>
                          </a:rPr>
                          <m:t>−1</m:t>
                        </m:r>
                      </m:e>
                    </m:d>
                    <m:r>
                      <a:rPr lang="en-US" sz="2400" b="0" i="0"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𝑉𝑎𝑟</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𝐹</m:t>
                        </m:r>
                      </m:e>
                    </m:d>
                    <m:r>
                      <a:rPr lang="en-US" sz="2400" b="0" i="1" dirty="0" smtClean="0">
                        <a:latin typeface="Cambria Math" panose="02040503050406030204" pitchFamily="18" charset="0"/>
                      </a:rPr>
                      <m:t>=</m:t>
                    </m:r>
                    <m:r>
                      <a:rPr lang="en-US" sz="2400" b="0" i="1" dirty="0" smtClean="0">
                        <a:latin typeface="Cambria Math" panose="02040503050406030204" pitchFamily="18" charset="0"/>
                      </a:rPr>
                      <m:t>𝑂</m:t>
                    </m:r>
                    <m:d>
                      <m:dPr>
                        <m:ctrlPr>
                          <a:rPr lang="en-US" sz="2400" b="0" i="1" dirty="0" smtClean="0">
                            <a:latin typeface="Cambria Math" panose="02040503050406030204" pitchFamily="18" charset="0"/>
                          </a:rPr>
                        </m:ctrlPr>
                      </m:dPr>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𝑁</m:t>
                            </m:r>
                          </m:den>
                        </m:f>
                      </m:e>
                    </m:d>
                  </m:oMath>
                </a14:m>
                <a:endParaRPr lang="en-US" sz="2400" dirty="0"/>
              </a:p>
              <a:p>
                <a:r>
                  <a:rPr lang="en-US" sz="2400" dirty="0"/>
                  <a:t>Compact low-overhead variant: </a:t>
                </a:r>
                <a14:m>
                  <m:oMath xmlns:m="http://schemas.openxmlformats.org/officeDocument/2006/math">
                    <m:r>
                      <a:rPr lang="en-US" sz="2400" b="0" i="1" smtClean="0">
                        <a:latin typeface="Cambria Math" panose="02040503050406030204" pitchFamily="18" charset="0"/>
                      </a:rPr>
                      <m:t>𝑉𝑎𝑟</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𝑊</m:t>
                        </m:r>
                      </m:e>
                    </m:d>
                    <m:r>
                      <a:rPr lang="en-US" sz="2400" b="0" i="1" smtClean="0">
                        <a:latin typeface="Cambria Math" panose="02040503050406030204" pitchFamily="18" charset="0"/>
                      </a:rPr>
                      <m:t>=</m:t>
                    </m:r>
                    <m:r>
                      <a:rPr lang="en-US" sz="2400" b="0" i="1" smtClean="0">
                        <a:latin typeface="Cambria Math" panose="02040503050406030204" pitchFamily="18" charset="0"/>
                      </a:rPr>
                      <m:t>𝑄</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𝑙</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𝑁</m:t>
                    </m:r>
                  </m:oMath>
                </a14:m>
                <a:endParaRPr lang="en-US" sz="2400" b="0" dirty="0"/>
              </a:p>
              <a:p>
                <a14:m>
                  <m:oMath xmlns:m="http://schemas.openxmlformats.org/officeDocument/2006/math">
                    <m:r>
                      <a:rPr lang="en-US" sz="2400" b="0" i="1" smtClean="0">
                        <a:latin typeface="Cambria Math" panose="02040503050406030204" pitchFamily="18" charset="0"/>
                      </a:rPr>
                      <m:t>𝑁</m:t>
                    </m:r>
                  </m:oMath>
                </a14:m>
                <a:r>
                  <a:rPr lang="en-US" sz="2400" dirty="0"/>
                  <a:t>: number of packets through link, </a:t>
                </a:r>
                <a14:m>
                  <m:oMath xmlns:m="http://schemas.openxmlformats.org/officeDocument/2006/math">
                    <m:r>
                      <a:rPr lang="en-US" sz="2400" b="0" i="1" smtClean="0">
                        <a:latin typeface="Cambria Math" panose="02040503050406030204" pitchFamily="18" charset="0"/>
                      </a:rPr>
                      <m:t>𝑙</m:t>
                    </m:r>
                  </m:oMath>
                </a14:m>
                <a:r>
                  <a:rPr lang="en-US" sz="2400" dirty="0"/>
                  <a:t>: path length, </a:t>
                </a:r>
                <a14:m>
                  <m:oMath xmlns:m="http://schemas.openxmlformats.org/officeDocument/2006/math">
                    <m:r>
                      <a:rPr lang="en-US" sz="2400" b="0" i="1" smtClean="0">
                        <a:latin typeface="Cambria Math" panose="02040503050406030204" pitchFamily="18" charset="0"/>
                      </a:rPr>
                      <m:t>𝑄</m:t>
                    </m:r>
                  </m:oMath>
                </a14:m>
                <a:r>
                  <a:rPr lang="en-US" sz="2400" dirty="0"/>
                  <a:t>: number of packets that might have gone through link</a:t>
                </a:r>
              </a:p>
              <a:p>
                <a:r>
                  <a:rPr lang="en-US" sz="2400" dirty="0"/>
                  <a:t>In practice, amount of traffic required to get accurate values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(1 </m:t>
                    </m:r>
                  </m:oMath>
                </a14:m>
                <a:r>
                  <a:rPr lang="en-US" sz="2400" dirty="0"/>
                  <a:t>second</a:t>
                </a:r>
                <a14:m>
                  <m:oMath xmlns:m="http://schemas.openxmlformats.org/officeDocument/2006/math">
                    <m:r>
                      <a:rPr lang="en-US" sz="2400" i="1" dirty="0" smtClean="0">
                        <a:latin typeface="Cambria Math" panose="02040503050406030204" pitchFamily="18" charset="0"/>
                      </a:rPr>
                      <m:t>)</m:t>
                    </m:r>
                  </m:oMath>
                </a14:m>
                <a:endParaRPr lang="en-US" sz="2400" dirty="0"/>
              </a:p>
              <a:p>
                <a:r>
                  <a:rPr lang="en-US" sz="2400" dirty="0"/>
                  <a:t>Diagrams were produced using low-overhead variant</a:t>
                </a:r>
              </a:p>
            </p:txBody>
          </p:sp>
        </mc:Choice>
        <mc:Fallback>
          <p:sp>
            <p:nvSpPr>
              <p:cNvPr id="3" name="Content Placeholder 2">
                <a:extLst>
                  <a:ext uri="{FF2B5EF4-FFF2-40B4-BE49-F238E27FC236}">
                    <a16:creationId xmlns:a16="http://schemas.microsoft.com/office/drawing/2014/main" id="{60CE9A3A-4E93-4D78-B0C6-DB13A9C60308}"/>
                  </a:ext>
                </a:extLst>
              </p:cNvPr>
              <p:cNvSpPr>
                <a:spLocks noGrp="1" noRot="1" noChangeAspect="1" noMove="1" noResize="1" noEditPoints="1" noAdjustHandles="1" noChangeArrowheads="1" noChangeShapeType="1" noTextEdit="1"/>
              </p:cNvSpPr>
              <p:nvPr>
                <p:ph idx="1"/>
              </p:nvPr>
            </p:nvSpPr>
            <p:spPr>
              <a:blipFill>
                <a:blip r:embed="rId2"/>
                <a:stretch>
                  <a:fillRect l="-1818" t="-212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0FC3090-7AE0-4B55-9D32-0300CD1A54F3}"/>
              </a:ext>
            </a:extLst>
          </p:cNvPr>
          <p:cNvSpPr>
            <a:spLocks noGrp="1"/>
          </p:cNvSpPr>
          <p:nvPr>
            <p:ph type="sldNum" sz="quarter" idx="12"/>
          </p:nvPr>
        </p:nvSpPr>
        <p:spPr/>
        <p:txBody>
          <a:bodyPr/>
          <a:lstStyle/>
          <a:p>
            <a:fld id="{48EDC76C-B8A0-4D19-9947-EF58C98EE738}" type="slidenum">
              <a:rPr lang="en-US" smtClean="0"/>
              <a:pPr/>
              <a:t>75</a:t>
            </a:fld>
            <a:endParaRPr lang="en-US"/>
          </a:p>
        </p:txBody>
      </p:sp>
    </p:spTree>
    <p:extLst>
      <p:ext uri="{BB962C8B-B14F-4D97-AF65-F5344CB8AC3E}">
        <p14:creationId xmlns:p14="http://schemas.microsoft.com/office/powerpoint/2010/main" val="32386294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82713CA4-C396-485C-AB1B-EF5DCAEB27AF}"/>
                  </a:ext>
                </a:extLst>
              </p:cNvPr>
              <p:cNvSpPr>
                <a:spLocks noGrp="1"/>
              </p:cNvSpPr>
              <p:nvPr>
                <p:ph type="title"/>
              </p:nvPr>
            </p:nvSpPr>
            <p:spPr/>
            <p:txBody>
              <a:bodyPr/>
              <a:lstStyle/>
              <a:p>
                <a:r>
                  <a:rPr lang="en-US" dirty="0"/>
                  <a:t>Computing </a:t>
                </a:r>
                <a14:m>
                  <m:oMath xmlns:m="http://schemas.openxmlformats.org/officeDocument/2006/math">
                    <m:r>
                      <a:rPr lang="en-US" i="1">
                        <a:latin typeface="Cambria Math" panose="02040503050406030204" pitchFamily="18" charset="0"/>
                      </a:rPr>
                      <m:t>𝐻</m:t>
                    </m:r>
                  </m:oMath>
                </a14:m>
                <a:r>
                  <a:rPr lang="en-US" dirty="0"/>
                  <a:t> cheaply</a:t>
                </a:r>
              </a:p>
            </p:txBody>
          </p:sp>
        </mc:Choice>
        <mc:Fallback>
          <p:sp>
            <p:nvSpPr>
              <p:cNvPr id="2" name="Title 1">
                <a:extLst>
                  <a:ext uri="{FF2B5EF4-FFF2-40B4-BE49-F238E27FC236}">
                    <a16:creationId xmlns:a16="http://schemas.microsoft.com/office/drawing/2014/main" id="{82713CA4-C396-485C-AB1B-EF5DCAEB27AF}"/>
                  </a:ext>
                </a:extLst>
              </p:cNvPr>
              <p:cNvSpPr>
                <a:spLocks noGrp="1" noRot="1" noChangeAspect="1" noMove="1" noResize="1" noEditPoints="1" noAdjustHandles="1" noChangeArrowheads="1" noChangeShapeType="1" noTextEdit="1"/>
              </p:cNvSpPr>
              <p:nvPr>
                <p:ph type="title"/>
              </p:nvPr>
            </p:nvSpPr>
            <p:spPr>
              <a:blipFill>
                <a:blip r:embed="rId2"/>
                <a:stretch>
                  <a:fillRect l="-2727" b="-226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2E7DD2D-7C0D-450C-8F99-74DFA00B09ED}"/>
                  </a:ext>
                </a:extLst>
              </p:cNvPr>
              <p:cNvSpPr>
                <a:spLocks noGrp="1"/>
              </p:cNvSpPr>
              <p:nvPr>
                <p:ph idx="1"/>
              </p:nvPr>
            </p:nvSpPr>
            <p:spPr/>
            <p:txBody>
              <a:bodyPr>
                <a:norm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𝐺𝐹</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𝑖𝑑</m:t>
                        </m:r>
                        <m:r>
                          <a:rPr lang="en-US" sz="2800" b="0" i="1" smtClean="0">
                            <a:latin typeface="Cambria Math" panose="02040503050406030204" pitchFamily="18" charset="0"/>
                          </a:rPr>
                          <m:t>, </m:t>
                        </m:r>
                        <m:r>
                          <a:rPr lang="en-US" sz="2800" b="0" i="1" smtClean="0">
                            <a:latin typeface="Cambria Math" panose="02040503050406030204" pitchFamily="18" charset="0"/>
                          </a:rPr>
                          <m:t>𝑑</m:t>
                        </m:r>
                      </m:e>
                    </m:d>
                    <m:r>
                      <a:rPr lang="en-US" sz="2800" b="0" i="1" smtClean="0">
                        <a:latin typeface="Cambria Math" panose="02040503050406030204" pitchFamily="18" charset="0"/>
                      </a:rPr>
                      <m:t>=</m:t>
                    </m:r>
                    <m:r>
                      <a:rPr lang="en-US" sz="2800" b="0" i="1" smtClean="0">
                        <a:latin typeface="Cambria Math" panose="02040503050406030204" pitchFamily="18" charset="0"/>
                      </a:rPr>
                      <m:t>𝑏𝑖</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𝑣</m:t>
                        </m:r>
                        <m:r>
                          <a:rPr lang="en-US" sz="2800" b="0" i="1" smtClean="0">
                            <a:latin typeface="Cambria Math" panose="02040503050406030204" pitchFamily="18" charset="0"/>
                          </a:rPr>
                          <m:t>−1</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𝑖𝑑</m:t>
                        </m:r>
                        <m:r>
                          <a:rPr lang="en-US" sz="2800" b="0" i="1" smtClean="0">
                            <a:latin typeface="Cambria Math" panose="02040503050406030204" pitchFamily="18" charset="0"/>
                          </a:rPr>
                          <m:t>⋆</m:t>
                        </m:r>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𝑝</m:t>
                        </m:r>
                      </m:e>
                    </m:d>
                  </m:oMath>
                </a14:m>
                <a:endParaRPr lang="en-US" sz="2800" b="0" dirty="0"/>
              </a:p>
              <a:p>
                <a:r>
                  <a:rPr lang="en-US" sz="2800" dirty="0"/>
                  <a:t>For a given link, </a:t>
                </a:r>
                <a14:m>
                  <m:oMath xmlns:m="http://schemas.openxmlformats.org/officeDocument/2006/math">
                    <m:r>
                      <a:rPr lang="en-US" sz="2800" b="0" i="1" smtClean="0">
                        <a:latin typeface="Cambria Math" panose="02040503050406030204" pitchFamily="18" charset="0"/>
                      </a:rPr>
                      <m:t>𝑑</m:t>
                    </m:r>
                  </m:oMath>
                </a14:m>
                <a:r>
                  <a:rPr lang="en-US" sz="2800" dirty="0"/>
                  <a:t> and </a:t>
                </a:r>
                <a14:m>
                  <m:oMath xmlns:m="http://schemas.openxmlformats.org/officeDocument/2006/math">
                    <m:r>
                      <a:rPr lang="en-US" sz="2800" b="0" i="1" smtClean="0">
                        <a:latin typeface="Cambria Math" panose="02040503050406030204" pitchFamily="18" charset="0"/>
                      </a:rPr>
                      <m:t>𝑝</m:t>
                    </m:r>
                  </m:oMath>
                </a14:m>
                <a:r>
                  <a:rPr lang="en-US" sz="2800" dirty="0"/>
                  <a:t> are known</a:t>
                </a:r>
              </a:p>
              <a:p>
                <a14:m>
                  <m:oMath xmlns:m="http://schemas.openxmlformats.org/officeDocument/2006/math">
                    <m:r>
                      <a:rPr lang="en-US" sz="2800" i="1" smtClean="0">
                        <a:latin typeface="Cambria Math" panose="02040503050406030204" pitchFamily="18" charset="0"/>
                      </a:rPr>
                      <m:t>𝑏𝑖</m:t>
                    </m:r>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𝑡</m:t>
                        </m:r>
                      </m:e>
                      <m:sub>
                        <m:r>
                          <a:rPr lang="en-US" sz="2800" i="1">
                            <a:latin typeface="Cambria Math" panose="02040503050406030204" pitchFamily="18" charset="0"/>
                          </a:rPr>
                          <m:t>𝑣</m:t>
                        </m:r>
                        <m:r>
                          <a:rPr lang="en-US" sz="2800" i="1">
                            <a:latin typeface="Cambria Math" panose="02040503050406030204" pitchFamily="18" charset="0"/>
                          </a:rPr>
                          <m:t>−1</m:t>
                        </m:r>
                      </m:sub>
                    </m:sSub>
                    <m:d>
                      <m:dPr>
                        <m:ctrlPr>
                          <a:rPr lang="en-US" sz="2800" i="1">
                            <a:latin typeface="Cambria Math" panose="02040503050406030204" pitchFamily="18" charset="0"/>
                          </a:rPr>
                        </m:ctrlPr>
                      </m:dPr>
                      <m:e>
                        <m:d>
                          <m:dPr>
                            <m:ctrlPr>
                              <a:rPr lang="en-US" sz="2800" b="0" i="1" smtClean="0">
                                <a:latin typeface="Cambria Math" panose="02040503050406030204" pitchFamily="18" charset="0"/>
                              </a:rPr>
                            </m:ctrlPr>
                          </m:dPr>
                          <m:e>
                            <m:r>
                              <a:rPr lang="en-US" sz="2800" i="1">
                                <a:latin typeface="Cambria Math" panose="02040503050406030204" pitchFamily="18" charset="0"/>
                              </a:rPr>
                              <m:t>𝑖</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𝑑</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0</m:t>
                                </m:r>
                              </m:sup>
                            </m:sSup>
                            <m:r>
                              <a:rPr lang="en-US" sz="2800" b="0" i="1" smtClean="0">
                                <a:latin typeface="Cambria Math" panose="02040503050406030204" pitchFamily="18" charset="0"/>
                              </a:rPr>
                              <m:t>+</m:t>
                            </m:r>
                            <m:r>
                              <a:rPr lang="en-US" sz="2800" b="0" i="1" smtClean="0">
                                <a:latin typeface="Cambria Math" panose="02040503050406030204" pitchFamily="18" charset="0"/>
                              </a:rPr>
                              <m:t>𝑖</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r>
                              <a:rPr lang="en-US" sz="2800" b="0" i="1" smtClean="0">
                                <a:latin typeface="Cambria Math" panose="02040503050406030204" pitchFamily="18" charset="0"/>
                              </a:rPr>
                              <m:t>𝑖</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𝑣</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𝑣</m:t>
                                </m:r>
                                <m:r>
                                  <a:rPr lang="en-US" sz="2800" b="0" i="1" smtClean="0">
                                    <a:latin typeface="Cambria Math" panose="02040503050406030204" pitchFamily="18" charset="0"/>
                                  </a:rPr>
                                  <m:t>−1</m:t>
                                </m:r>
                              </m:sup>
                            </m:sSup>
                          </m:e>
                        </m:d>
                        <m:r>
                          <a:rPr lang="en-US" sz="2800" i="1">
                            <a:latin typeface="Cambria Math" panose="02040503050406030204" pitchFamily="18" charset="0"/>
                          </a:rPr>
                          <m:t>⋆</m:t>
                        </m:r>
                        <m:r>
                          <a:rPr lang="en-US" sz="2800" i="1">
                            <a:latin typeface="Cambria Math" panose="02040503050406030204" pitchFamily="18" charset="0"/>
                          </a:rPr>
                          <m:t>𝑑</m:t>
                        </m:r>
                        <m:r>
                          <a:rPr lang="en-US" sz="2800" i="1">
                            <a:latin typeface="Cambria Math" panose="02040503050406030204" pitchFamily="18" charset="0"/>
                          </a:rPr>
                          <m:t>⋆</m:t>
                        </m:r>
                        <m:r>
                          <a:rPr lang="en-US" sz="2800" i="1">
                            <a:latin typeface="Cambria Math" panose="02040503050406030204" pitchFamily="18" charset="0"/>
                          </a:rPr>
                          <m:t>𝑝</m:t>
                        </m:r>
                      </m:e>
                    </m:d>
                    <m:r>
                      <a:rPr lang="en-US" sz="2800" b="0" i="1" smtClean="0">
                        <a:latin typeface="Cambria Math" panose="02040503050406030204" pitchFamily="18" charset="0"/>
                      </a:rPr>
                      <m:t> </m:t>
                    </m:r>
                  </m:oMath>
                </a14:m>
                <a:endParaRPr lang="en-US" sz="2800" b="0" dirty="0"/>
              </a:p>
              <a:p>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𝑖</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0" i="1" smtClean="0">
                        <a:solidFill>
                          <a:schemeClr val="accent2"/>
                        </a:solidFill>
                        <a:latin typeface="Cambria Math" panose="02040503050406030204" pitchFamily="18" charset="0"/>
                      </a:rPr>
                      <m:t>𝑏𝑖</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𝑡</m:t>
                        </m:r>
                      </m:e>
                      <m:sub>
                        <m:r>
                          <a:rPr lang="en-US" sz="2800" b="0" i="1" smtClean="0">
                            <a:solidFill>
                              <a:schemeClr val="accent2"/>
                            </a:solidFill>
                            <a:latin typeface="Cambria Math" panose="02040503050406030204" pitchFamily="18" charset="0"/>
                          </a:rPr>
                          <m:t>𝑣</m:t>
                        </m:r>
                        <m:r>
                          <a:rPr lang="en-US" sz="2800" b="0" i="1" smtClean="0">
                            <a:solidFill>
                              <a:schemeClr val="accent2"/>
                            </a:solidFill>
                            <a:latin typeface="Cambria Math" panose="02040503050406030204" pitchFamily="18" charset="0"/>
                          </a:rPr>
                          <m:t>−1</m:t>
                        </m:r>
                      </m:sub>
                    </m:sSub>
                    <m:d>
                      <m:dPr>
                        <m:ctrlPr>
                          <a:rPr lang="en-US" sz="2800" b="0" i="1" smtClean="0">
                            <a:solidFill>
                              <a:schemeClr val="accent2"/>
                            </a:solidFill>
                            <a:latin typeface="Cambria Math" panose="02040503050406030204" pitchFamily="18" charset="0"/>
                          </a:rPr>
                        </m:ctrlPr>
                      </m:dPr>
                      <m:e>
                        <m:sSup>
                          <m:sSupPr>
                            <m:ctrlPr>
                              <a:rPr lang="en-US" sz="2800" b="0" i="1" smtClean="0">
                                <a:solidFill>
                                  <a:schemeClr val="accent2"/>
                                </a:solidFill>
                                <a:latin typeface="Cambria Math" panose="02040503050406030204" pitchFamily="18" charset="0"/>
                              </a:rPr>
                            </m:ctrlPr>
                          </m:sSupPr>
                          <m:e>
                            <m:r>
                              <a:rPr lang="en-US" sz="2800" b="0" i="1" smtClean="0">
                                <a:solidFill>
                                  <a:schemeClr val="accent2"/>
                                </a:solidFill>
                                <a:latin typeface="Cambria Math" panose="02040503050406030204" pitchFamily="18" charset="0"/>
                              </a:rPr>
                              <m:t>2</m:t>
                            </m:r>
                          </m:e>
                          <m:sup>
                            <m:r>
                              <a:rPr lang="en-US" sz="2800" b="0" i="1" smtClean="0">
                                <a:solidFill>
                                  <a:schemeClr val="accent2"/>
                                </a:solidFill>
                                <a:latin typeface="Cambria Math" panose="02040503050406030204" pitchFamily="18" charset="0"/>
                              </a:rPr>
                              <m:t>0</m:t>
                            </m:r>
                          </m:sup>
                        </m:sSup>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rPr>
                          <m:t>𝑑</m:t>
                        </m:r>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rPr>
                          <m:t>𝑝</m:t>
                        </m:r>
                      </m:e>
                    </m:d>
                    <m:r>
                      <a:rPr lang="en-US" sz="2800" b="0" i="1" smtClean="0">
                        <a:latin typeface="Cambria Math" panose="02040503050406030204" pitchFamily="18" charset="0"/>
                      </a:rPr>
                      <m:t>+</m:t>
                    </m:r>
                    <m:r>
                      <a:rPr lang="en-US" sz="2800" b="0" i="1" smtClean="0">
                        <a:latin typeface="Cambria Math" panose="02040503050406030204" pitchFamily="18" charset="0"/>
                      </a:rPr>
                      <m:t>𝑖</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solidFill>
                          <a:schemeClr val="accent2"/>
                        </a:solidFill>
                        <a:latin typeface="Cambria Math" panose="02040503050406030204" pitchFamily="18" charset="0"/>
                      </a:rPr>
                      <m:t>𝑏𝑖</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𝑡</m:t>
                        </m:r>
                      </m:e>
                      <m:sub>
                        <m:r>
                          <a:rPr lang="en-US" sz="2800" b="0" i="1" smtClean="0">
                            <a:solidFill>
                              <a:schemeClr val="accent2"/>
                            </a:solidFill>
                            <a:latin typeface="Cambria Math" panose="02040503050406030204" pitchFamily="18" charset="0"/>
                          </a:rPr>
                          <m:t>𝑣</m:t>
                        </m:r>
                        <m:r>
                          <a:rPr lang="en-US" sz="2800" b="0" i="1" smtClean="0">
                            <a:solidFill>
                              <a:schemeClr val="accent2"/>
                            </a:solidFill>
                            <a:latin typeface="Cambria Math" panose="02040503050406030204" pitchFamily="18" charset="0"/>
                          </a:rPr>
                          <m:t>−1</m:t>
                        </m:r>
                      </m:sub>
                    </m:sSub>
                    <m:d>
                      <m:dPr>
                        <m:ctrlPr>
                          <a:rPr lang="en-US" sz="2800" b="0" i="1" smtClean="0">
                            <a:solidFill>
                              <a:schemeClr val="accent2"/>
                            </a:solidFill>
                            <a:latin typeface="Cambria Math" panose="02040503050406030204" pitchFamily="18" charset="0"/>
                          </a:rPr>
                        </m:ctrlPr>
                      </m:dPr>
                      <m:e>
                        <m:sSup>
                          <m:sSupPr>
                            <m:ctrlPr>
                              <a:rPr lang="en-US" sz="2800" b="0" i="1" smtClean="0">
                                <a:solidFill>
                                  <a:schemeClr val="accent2"/>
                                </a:solidFill>
                                <a:latin typeface="Cambria Math" panose="02040503050406030204" pitchFamily="18" charset="0"/>
                              </a:rPr>
                            </m:ctrlPr>
                          </m:sSupPr>
                          <m:e>
                            <m:r>
                              <a:rPr lang="en-US" sz="2800" b="0" i="1" smtClean="0">
                                <a:solidFill>
                                  <a:schemeClr val="accent2"/>
                                </a:solidFill>
                                <a:latin typeface="Cambria Math" panose="02040503050406030204" pitchFamily="18" charset="0"/>
                              </a:rPr>
                              <m:t>2</m:t>
                            </m:r>
                          </m:e>
                          <m:sup>
                            <m:r>
                              <a:rPr lang="en-US" sz="2800" b="0" i="1" smtClean="0">
                                <a:solidFill>
                                  <a:schemeClr val="accent2"/>
                                </a:solidFill>
                                <a:latin typeface="Cambria Math" panose="02040503050406030204" pitchFamily="18" charset="0"/>
                              </a:rPr>
                              <m:t>1</m:t>
                            </m:r>
                          </m:sup>
                        </m:sSup>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rPr>
                          <m:t>𝑑</m:t>
                        </m:r>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rPr>
                          <m:t>𝑝</m:t>
                        </m:r>
                      </m:e>
                    </m:d>
                    <m:r>
                      <a:rPr lang="en-US" sz="2800" b="0" i="1" smtClean="0">
                        <a:latin typeface="Cambria Math" panose="02040503050406030204" pitchFamily="18" charset="0"/>
                      </a:rPr>
                      <m:t>+…</m:t>
                    </m:r>
                  </m:oMath>
                </a14:m>
                <a:endParaRPr lang="en-US" sz="2800" b="0" dirty="0"/>
              </a:p>
              <a:p>
                <a:r>
                  <a:rPr lang="en-US" sz="2800" dirty="0"/>
                  <a:t>In GF(</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𝑣</m:t>
                        </m:r>
                      </m:sup>
                    </m:sSup>
                  </m:oMath>
                </a14:m>
                <a:r>
                  <a:rPr lang="en-US" sz="2800" dirty="0"/>
                  <a:t>), addition is bitwise XOR</a:t>
                </a:r>
              </a:p>
              <a:p>
                <a:r>
                  <a:rPr lang="en-US" sz="2800" dirty="0"/>
                  <a:t>AND </a:t>
                </a:r>
                <a14:m>
                  <m:oMath xmlns:m="http://schemas.openxmlformats.org/officeDocument/2006/math">
                    <m:r>
                      <a:rPr lang="en-US" sz="2800" b="0" i="1" smtClean="0">
                        <a:latin typeface="Cambria Math" panose="02040503050406030204" pitchFamily="18" charset="0"/>
                      </a:rPr>
                      <m:t>𝑖𝑑</m:t>
                    </m:r>
                  </m:oMath>
                </a14:m>
                <a:r>
                  <a:rPr lang="en-US" sz="2800" dirty="0"/>
                  <a:t> with </a:t>
                </a:r>
                <a:r>
                  <a:rPr lang="en-US" sz="2800" dirty="0">
                    <a:solidFill>
                      <a:schemeClr val="accent2"/>
                    </a:solidFill>
                  </a:rPr>
                  <a:t>precomputed bitmask</a:t>
                </a:r>
                <a:r>
                  <a:rPr lang="en-US" sz="2800" dirty="0"/>
                  <a:t>, then compute “sideways XOR”</a:t>
                </a:r>
              </a:p>
              <a:p>
                <a:pPr lvl="1"/>
                <a:r>
                  <a:rPr lang="en-US" sz="2600" dirty="0"/>
                  <a:t>What is the parity of the </a:t>
                </a:r>
                <a:r>
                  <a:rPr lang="en-US" sz="2600" dirty="0" err="1"/>
                  <a:t>popcount</a:t>
                </a:r>
                <a:r>
                  <a:rPr lang="en-US" sz="2600" dirty="0"/>
                  <a:t>?</a:t>
                </a:r>
              </a:p>
            </p:txBody>
          </p:sp>
        </mc:Choice>
        <mc:Fallback>
          <p:sp>
            <p:nvSpPr>
              <p:cNvPr id="3" name="Content Placeholder 2">
                <a:extLst>
                  <a:ext uri="{FF2B5EF4-FFF2-40B4-BE49-F238E27FC236}">
                    <a16:creationId xmlns:a16="http://schemas.microsoft.com/office/drawing/2014/main" id="{42E7DD2D-7C0D-450C-8F99-74DFA00B09ED}"/>
                  </a:ext>
                </a:extLst>
              </p:cNvPr>
              <p:cNvSpPr>
                <a:spLocks noGrp="1" noRot="1" noChangeAspect="1" noMove="1" noResize="1" noEditPoints="1" noAdjustHandles="1" noChangeArrowheads="1" noChangeShapeType="1" noTextEdit="1"/>
              </p:cNvSpPr>
              <p:nvPr>
                <p:ph idx="1"/>
              </p:nvPr>
            </p:nvSpPr>
            <p:spPr>
              <a:blipFill>
                <a:blip r:embed="rId3"/>
                <a:stretch>
                  <a:fillRect l="-12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A5B02DA-3D39-4BD4-ADA8-88C8F0AB1C11}"/>
              </a:ext>
            </a:extLst>
          </p:cNvPr>
          <p:cNvSpPr>
            <a:spLocks noGrp="1"/>
          </p:cNvSpPr>
          <p:nvPr>
            <p:ph type="sldNum" sz="quarter" idx="12"/>
          </p:nvPr>
        </p:nvSpPr>
        <p:spPr/>
        <p:txBody>
          <a:bodyPr/>
          <a:lstStyle/>
          <a:p>
            <a:fld id="{48EDC76C-B8A0-4D19-9947-EF58C98EE738}" type="slidenum">
              <a:rPr lang="en-US" smtClean="0"/>
              <a:pPr/>
              <a:t>76</a:t>
            </a:fld>
            <a:endParaRPr lang="en-US"/>
          </a:p>
        </p:txBody>
      </p:sp>
    </p:spTree>
    <p:extLst>
      <p:ext uri="{BB962C8B-B14F-4D97-AF65-F5344CB8AC3E}">
        <p14:creationId xmlns:p14="http://schemas.microsoft.com/office/powerpoint/2010/main" val="419326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D03E0-01AD-45AE-8DC1-D33C001C6577}"/>
              </a:ext>
            </a:extLst>
          </p:cNvPr>
          <p:cNvSpPr/>
          <p:nvPr/>
        </p:nvSpPr>
        <p:spPr>
          <a:xfrm>
            <a:off x="955343" y="4203510"/>
            <a:ext cx="9703558" cy="16655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High level goal</a:t>
            </a:r>
          </a:p>
        </p:txBody>
      </p:sp>
      <p:sp>
        <p:nvSpPr>
          <p:cNvPr id="3" name="Content Placeholder 2"/>
          <p:cNvSpPr>
            <a:spLocks noGrp="1"/>
          </p:cNvSpPr>
          <p:nvPr>
            <p:ph idx="1"/>
          </p:nvPr>
        </p:nvSpPr>
        <p:spPr/>
        <p:txBody>
          <a:bodyPr>
            <a:normAutofit/>
          </a:bodyPr>
          <a:lstStyle/>
          <a:p>
            <a:r>
              <a:rPr lang="en-US" sz="2800" dirty="0"/>
              <a:t>Enable tools that help developers analyze and tune the communication performance of their applications</a:t>
            </a:r>
          </a:p>
          <a:p>
            <a:r>
              <a:rPr lang="en-US" sz="2800" dirty="0"/>
              <a:t>Capture information about where, when, and why congestion is occurring</a:t>
            </a:r>
          </a:p>
          <a:p>
            <a:endParaRPr lang="en-US" sz="2800" dirty="0"/>
          </a:p>
          <a:p>
            <a:r>
              <a:rPr lang="en-US" sz="2800" dirty="0"/>
              <a:t>Sample the links through which a packet passes</a:t>
            </a:r>
          </a:p>
          <a:p>
            <a:pPr lvl="1"/>
            <a:r>
              <a:rPr lang="en-US" sz="2600" dirty="0"/>
              <a:t>Collect a small amount of performance information about one link</a:t>
            </a:r>
          </a:p>
          <a:p>
            <a:pPr lvl="1"/>
            <a:r>
              <a:rPr lang="en-US" sz="2600" dirty="0"/>
              <a:t>Store performance information in the packet itself</a:t>
            </a:r>
          </a:p>
        </p:txBody>
      </p:sp>
      <p:sp>
        <p:nvSpPr>
          <p:cNvPr id="6" name="Slide Number Placeholder 5"/>
          <p:cNvSpPr>
            <a:spLocks noGrp="1"/>
          </p:cNvSpPr>
          <p:nvPr>
            <p:ph type="sldNum" sz="quarter" idx="12"/>
          </p:nvPr>
        </p:nvSpPr>
        <p:spPr/>
        <p:txBody>
          <a:bodyPr/>
          <a:lstStyle/>
          <a:p>
            <a:fld id="{48EDC76C-B8A0-4D19-9947-EF58C98EE738}" type="slidenum">
              <a:rPr lang="en-US" smtClean="0"/>
              <a:t>8</a:t>
            </a:fld>
            <a:endParaRPr lang="en-US"/>
          </a:p>
        </p:txBody>
      </p:sp>
    </p:spTree>
    <p:extLst>
      <p:ext uri="{BB962C8B-B14F-4D97-AF65-F5344CB8AC3E}">
        <p14:creationId xmlns:p14="http://schemas.microsoft.com/office/powerpoint/2010/main" val="384122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400" dirty="0">
                <a:solidFill>
                  <a:schemeClr val="bg1">
                    <a:lumMod val="65000"/>
                  </a:schemeClr>
                </a:solidFill>
              </a:rPr>
              <a:t>Background and motivation</a:t>
            </a:r>
          </a:p>
          <a:p>
            <a:r>
              <a:rPr lang="en-US" sz="2400" b="1" dirty="0">
                <a:solidFill>
                  <a:schemeClr val="tx1"/>
                </a:solidFill>
              </a:rPr>
              <a:t>Reservoir sampling for measuring network traffic and congestion</a:t>
            </a:r>
          </a:p>
          <a:p>
            <a:r>
              <a:rPr lang="en-US" sz="2400" dirty="0">
                <a:solidFill>
                  <a:schemeClr val="bg1">
                    <a:lumMod val="65000"/>
                  </a:schemeClr>
                </a:solidFill>
              </a:rPr>
              <a:t>Low-overhead variant using compact probabilistic encoding</a:t>
            </a:r>
          </a:p>
          <a:p>
            <a:r>
              <a:rPr lang="en-US" sz="2400" dirty="0">
                <a:solidFill>
                  <a:schemeClr val="bg1">
                    <a:lumMod val="65000"/>
                  </a:schemeClr>
                </a:solidFill>
              </a:rPr>
              <a:t>Diagnosing communication performance issues</a:t>
            </a:r>
          </a:p>
          <a:p>
            <a:r>
              <a:rPr lang="en-US" sz="2400" dirty="0">
                <a:solidFill>
                  <a:schemeClr val="bg1">
                    <a:lumMod val="65000"/>
                  </a:schemeClr>
                </a:solidFill>
              </a:rPr>
              <a:t>Case Study: </a:t>
            </a:r>
            <a:r>
              <a:rPr lang="en-US" sz="2400" dirty="0" err="1">
                <a:solidFill>
                  <a:schemeClr val="bg1">
                    <a:lumMod val="65000"/>
                  </a:schemeClr>
                </a:solidFill>
              </a:rPr>
              <a:t>miniGhost</a:t>
            </a:r>
            <a:endParaRPr lang="en-US" sz="2400" dirty="0">
              <a:solidFill>
                <a:schemeClr val="bg1">
                  <a:lumMod val="65000"/>
                </a:schemeClr>
              </a:solidFill>
            </a:endParaRPr>
          </a:p>
          <a:p>
            <a:r>
              <a:rPr lang="en-US" sz="2400" dirty="0">
                <a:solidFill>
                  <a:schemeClr val="bg1">
                    <a:lumMod val="65000"/>
                  </a:schemeClr>
                </a:solidFill>
              </a:rPr>
              <a:t>Conclusions and future work</a:t>
            </a:r>
          </a:p>
          <a:p>
            <a:endParaRPr lang="en-US" dirty="0"/>
          </a:p>
        </p:txBody>
      </p:sp>
      <p:sp>
        <p:nvSpPr>
          <p:cNvPr id="4" name="Slide Number Placeholder 3"/>
          <p:cNvSpPr>
            <a:spLocks noGrp="1"/>
          </p:cNvSpPr>
          <p:nvPr>
            <p:ph type="sldNum" sz="quarter" idx="12"/>
          </p:nvPr>
        </p:nvSpPr>
        <p:spPr/>
        <p:txBody>
          <a:bodyPr/>
          <a:lstStyle/>
          <a:p>
            <a:fld id="{48EDC76C-B8A0-4D19-9947-EF58C98EE738}" type="slidenum">
              <a:rPr lang="en-US" smtClean="0"/>
              <a:t>9</a:t>
            </a:fld>
            <a:endParaRPr lang="en-US"/>
          </a:p>
        </p:txBody>
      </p:sp>
    </p:spTree>
    <p:extLst>
      <p:ext uri="{BB962C8B-B14F-4D97-AF65-F5344CB8AC3E}">
        <p14:creationId xmlns:p14="http://schemas.microsoft.com/office/powerpoint/2010/main" val="126944740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s_x0020_Active xmlns="29096a89-90c6-4673-8f7d-14c29b8ad403">true</Is_x0020_Activ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0643B2BF3D9B4F8F5346A25F72C86E" ma:contentTypeVersion="6" ma:contentTypeDescription="Create a new document." ma:contentTypeScope="" ma:versionID="ab78a9d9e4e2a90cdfcc8c90d187c98b">
  <xsd:schema xmlns:xsd="http://www.w3.org/2001/XMLSchema" xmlns:xs="http://www.w3.org/2001/XMLSchema" xmlns:p="http://schemas.microsoft.com/office/2006/metadata/properties" xmlns:ns2="29096a89-90c6-4673-8f7d-14c29b8ad403" targetNamespace="http://schemas.microsoft.com/office/2006/metadata/properties" ma:root="true" ma:fieldsID="cf351efdb1564d5b0d4e5c032ac14866" ns2:_="">
    <xsd:import namespace="29096a89-90c6-4673-8f7d-14c29b8ad403"/>
    <xsd:element name="properties">
      <xsd:complexType>
        <xsd:sequence>
          <xsd:element name="documentManagement">
            <xsd:complexType>
              <xsd:all>
                <xsd:element ref="ns2:Is_x0020_Act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096a89-90c6-4673-8f7d-14c29b8ad403" elementFormDefault="qualified">
    <xsd:import namespace="http://schemas.microsoft.com/office/2006/documentManagement/types"/>
    <xsd:import namespace="http://schemas.microsoft.com/office/infopath/2007/PartnerControls"/>
    <xsd:element name="Is_x0020_Active" ma:index="9" nillable="true" ma:displayName="Is Active" ma:default="1" ma:internalName="Is_x0020_Act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BBA763-955E-47B0-A101-0BAB016BACA1}">
  <ds:schemaRefs>
    <ds:schemaRef ds:uri="http://schemas.microsoft.com/sharepoint/v3/contenttype/forms"/>
  </ds:schemaRefs>
</ds:datastoreItem>
</file>

<file path=customXml/itemProps2.xml><?xml version="1.0" encoding="utf-8"?>
<ds:datastoreItem xmlns:ds="http://schemas.openxmlformats.org/officeDocument/2006/customXml" ds:itemID="{720B8A26-6407-4397-AB49-9BC6A569CC2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9096a89-90c6-4673-8f7d-14c29b8ad403"/>
    <ds:schemaRef ds:uri="http://www.w3.org/XML/1998/namespace"/>
  </ds:schemaRefs>
</ds:datastoreItem>
</file>

<file path=customXml/itemProps3.xml><?xml version="1.0" encoding="utf-8"?>
<ds:datastoreItem xmlns:ds="http://schemas.openxmlformats.org/officeDocument/2006/customXml" ds:itemID="{1D501519-D93E-4032-B7F3-96DD66AA1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096a89-90c6-4673-8f7d-14c29b8ad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5927</TotalTime>
  <Words>5374</Words>
  <Application>Microsoft Office PowerPoint</Application>
  <PresentationFormat>Widescreen</PresentationFormat>
  <Paragraphs>1001</Paragraphs>
  <Slides>76</Slides>
  <Notes>26</Notes>
  <HiddenSlides>14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Calibri</vt:lpstr>
      <vt:lpstr>Calibri Light</vt:lpstr>
      <vt:lpstr>Cambria Math</vt:lpstr>
      <vt:lpstr>Castellar</vt:lpstr>
      <vt:lpstr>Consolas</vt:lpstr>
      <vt:lpstr>Retrospect</vt:lpstr>
      <vt:lpstr>Understanding Congestion in High Performance Interconnection Networks Using Sampling</vt:lpstr>
      <vt:lpstr>Motivation</vt:lpstr>
      <vt:lpstr>Motivation</vt:lpstr>
      <vt:lpstr>PowerPoint Presentation</vt:lpstr>
      <vt:lpstr>High level goal</vt:lpstr>
      <vt:lpstr>State of the art in communication performance analysis tools</vt:lpstr>
      <vt:lpstr>Weaknesses of the current state of the art</vt:lpstr>
      <vt:lpstr>High level goal</vt:lpstr>
      <vt:lpstr>Outline</vt:lpstr>
      <vt:lpstr>Reservoir sampling</vt:lpstr>
      <vt:lpstr>Reservoir sampling</vt:lpstr>
      <vt:lpstr>Reservoir sampling</vt:lpstr>
      <vt:lpstr>Reservoir sampling</vt:lpstr>
      <vt:lpstr>Reservoir sampling</vt:lpstr>
      <vt:lpstr>Reservoir sampling</vt:lpstr>
      <vt:lpstr>Reservoir sampling</vt:lpstr>
      <vt:lpstr>Reservoir sampling</vt:lpstr>
      <vt:lpstr>Reservoir sampling for measuring network traffic and congestion</vt:lpstr>
      <vt:lpstr>Reservoir sampling for measuring network traffic and congestion</vt:lpstr>
      <vt:lpstr>Reservoir sampling for measuring network traffic and congestion</vt:lpstr>
      <vt:lpstr>Reservoir sampling for measuring network traffic and congestion</vt:lpstr>
      <vt:lpstr>Reservoir sampling for measuring network traffic and congestion</vt:lpstr>
      <vt:lpstr>Reservoir sampling for measuring network traffic and congestion</vt:lpstr>
      <vt:lpstr>Reservoir sampling for measuring network traffic and congestion</vt:lpstr>
      <vt:lpstr>Why are these measurements useful?</vt:lpstr>
      <vt:lpstr>Outline</vt:lpstr>
      <vt:lpstr>Compact probabilistic encoding </vt:lpstr>
      <vt:lpstr>Reservoir sampling for measuring network traffic and congestion</vt:lpstr>
      <vt:lpstr>Reservoir sampling for measuring network traffic and congestion</vt:lpstr>
      <vt:lpstr>Reservoir sampling for measuring network traffic and congestion</vt:lpstr>
      <vt:lpstr>Reservoir sampling for measuring network traffic and congestion</vt:lpstr>
      <vt:lpstr>Reservoir sampling for measuring network traffic and congestion</vt:lpstr>
      <vt:lpstr>Reservoir sampling for measuring network traffic and congestion</vt:lpstr>
      <vt:lpstr>Reservoir sampling for measuring network traffic and congestion</vt:lpstr>
      <vt:lpstr>Statistical Intuition: true negatives cancel false positives</vt:lpstr>
      <vt:lpstr>Definition of H</vt:lpstr>
      <vt:lpstr>Visualizing H</vt:lpstr>
      <vt:lpstr>Same benefits as non-probabilistic approach</vt:lpstr>
      <vt:lpstr>Outline</vt:lpstr>
      <vt:lpstr>Analyzing communication performance with congested fraction plots</vt:lpstr>
      <vt:lpstr>Diagnosing communication performance problems with congested fraction plots</vt:lpstr>
      <vt:lpstr>Outline</vt:lpstr>
      <vt:lpstr>Experimental Setup Overview</vt:lpstr>
      <vt:lpstr>miniGhost congested fraction plot: default configuration</vt:lpstr>
      <vt:lpstr>PowerPoint Presentation</vt:lpstr>
      <vt:lpstr>PowerPoint Presentation</vt:lpstr>
      <vt:lpstr>PowerPoint Presentation</vt:lpstr>
      <vt:lpstr>PowerPoint Presentation</vt:lpstr>
      <vt:lpstr>PowerPoint Presentation</vt:lpstr>
      <vt:lpstr>PowerPoint Presentation</vt:lpstr>
      <vt:lpstr>miniGhost congested fraction plot: linear mapping</vt:lpstr>
      <vt:lpstr>What’s wrong with a linear mapping?</vt:lpstr>
      <vt:lpstr>Geometric tiling mapping is better</vt:lpstr>
      <vt:lpstr>But there’s still a lot of congestion</vt:lpstr>
      <vt:lpstr>Boundary conditions causing congestion</vt:lpstr>
      <vt:lpstr>Can we fix this?</vt:lpstr>
      <vt:lpstr>Modified communication pattern reduces congestion</vt:lpstr>
      <vt:lpstr>MiniGhost summary</vt:lpstr>
      <vt:lpstr>Outline</vt:lpstr>
      <vt:lpstr>Conclusions</vt:lpstr>
      <vt:lpstr>Future work</vt:lpstr>
      <vt:lpstr>Contributions</vt:lpstr>
      <vt:lpstr>Mapping to InfiniBand Packet Header</vt:lpstr>
      <vt:lpstr>Case Study I: pF3D</vt:lpstr>
      <vt:lpstr>Case Study I: pF3D</vt:lpstr>
      <vt:lpstr>PowerPoint Presentation</vt:lpstr>
      <vt:lpstr>Insights from the congested fraction plot</vt:lpstr>
      <vt:lpstr>Insights from the congested fraction plot</vt:lpstr>
      <vt:lpstr>Looking for a second diagnosis</vt:lpstr>
      <vt:lpstr>Looking for a second diagnosis</vt:lpstr>
      <vt:lpstr>Designing a new mapping</vt:lpstr>
      <vt:lpstr>Performance improvement</vt:lpstr>
      <vt:lpstr>Comparison with Yoga &amp; Chabbi</vt:lpstr>
      <vt:lpstr>Background on high performance interconnection networks for supercomputers</vt:lpstr>
      <vt:lpstr>Convergence analysis</vt:lpstr>
      <vt:lpstr>Computing H cheaply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Congestion in High Performance Interconnection Networks Using Sampling</dc:title>
  <dc:creator>Philip Taffet</dc:creator>
  <cp:lastModifiedBy>Philip Taffet</cp:lastModifiedBy>
  <cp:revision>104</cp:revision>
  <dcterms:created xsi:type="dcterms:W3CDTF">2019-05-13T20:32:01Z</dcterms:created>
  <dcterms:modified xsi:type="dcterms:W3CDTF">2019-11-20T20:07:28Z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0x010100CD0643B2BF3D9B4F8F5346A25F72C86E</vt:lpwstr>
  </property>
</Properties>
</file>