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370" r:id="rId3"/>
    <p:sldId id="372" r:id="rId4"/>
    <p:sldId id="371" r:id="rId5"/>
    <p:sldId id="296" r:id="rId6"/>
    <p:sldId id="259" r:id="rId7"/>
    <p:sldId id="399" r:id="rId8"/>
    <p:sldId id="284" r:id="rId9"/>
    <p:sldId id="379" r:id="rId10"/>
    <p:sldId id="380" r:id="rId11"/>
    <p:sldId id="381" r:id="rId12"/>
    <p:sldId id="382" r:id="rId13"/>
    <p:sldId id="383" r:id="rId14"/>
    <p:sldId id="387" r:id="rId15"/>
    <p:sldId id="388" r:id="rId16"/>
    <p:sldId id="377" r:id="rId17"/>
    <p:sldId id="389" r:id="rId18"/>
    <p:sldId id="391" r:id="rId19"/>
    <p:sldId id="390" r:id="rId20"/>
    <p:sldId id="378" r:id="rId21"/>
    <p:sldId id="393" r:id="rId22"/>
    <p:sldId id="400" r:id="rId23"/>
    <p:sldId id="401" r:id="rId24"/>
    <p:sldId id="402" r:id="rId25"/>
    <p:sldId id="354" r:id="rId26"/>
    <p:sldId id="394" r:id="rId27"/>
    <p:sldId id="355" r:id="rId28"/>
    <p:sldId id="358" r:id="rId29"/>
    <p:sldId id="396" r:id="rId30"/>
    <p:sldId id="403" r:id="rId31"/>
    <p:sldId id="395" r:id="rId32"/>
    <p:sldId id="360" r:id="rId33"/>
    <p:sldId id="397" r:id="rId34"/>
    <p:sldId id="288" r:id="rId35"/>
    <p:sldId id="404" r:id="rId36"/>
    <p:sldId id="346" r:id="rId37"/>
    <p:sldId id="385" r:id="rId38"/>
    <p:sldId id="384" r:id="rId39"/>
    <p:sldId id="398" r:id="rId40"/>
    <p:sldId id="336" r:id="rId41"/>
    <p:sldId id="314" r:id="rId42"/>
    <p:sldId id="315" r:id="rId43"/>
    <p:sldId id="318" r:id="rId44"/>
    <p:sldId id="319" r:id="rId45"/>
    <p:sldId id="308" r:id="rId46"/>
    <p:sldId id="356" r:id="rId47"/>
    <p:sldId id="347" r:id="rId48"/>
    <p:sldId id="359" r:id="rId49"/>
    <p:sldId id="386" r:id="rId50"/>
    <p:sldId id="292" r:id="rId51"/>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367"/>
    <a:srgbClr val="A31B1B"/>
    <a:srgbClr val="C4211F"/>
    <a:srgbClr val="FF2B27"/>
    <a:srgbClr val="DB2F35"/>
    <a:srgbClr val="FF6B7A"/>
    <a:srgbClr val="DF0602"/>
    <a:srgbClr val="1D4865"/>
    <a:srgbClr val="1D4971"/>
    <a:srgbClr val="51B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8" autoAdjust="0"/>
    <p:restoredTop sz="86599" autoAdjust="0"/>
  </p:normalViewPr>
  <p:slideViewPr>
    <p:cSldViewPr snapToGrid="0">
      <p:cViewPr varScale="1">
        <p:scale>
          <a:sx n="147" d="100"/>
          <a:sy n="147" d="100"/>
        </p:scale>
        <p:origin x="92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Sheet1!$A$2:$A$9</c:f>
              <c:numCache>
                <c:formatCode>General</c:formatCode>
                <c:ptCount val="8"/>
                <c:pt idx="0">
                  <c:v>0</c:v>
                </c:pt>
                <c:pt idx="2">
                  <c:v>30</c:v>
                </c:pt>
                <c:pt idx="5">
                  <c:v>60</c:v>
                </c:pt>
              </c:numCache>
            </c:numRef>
          </c:cat>
          <c:val>
            <c:numRef>
              <c:f>Sheet1!$B$2:$B$9</c:f>
              <c:numCache>
                <c:formatCode>General</c:formatCode>
                <c:ptCount val="8"/>
                <c:pt idx="0">
                  <c:v>2.5</c:v>
                </c:pt>
                <c:pt idx="1">
                  <c:v>4.5</c:v>
                </c:pt>
                <c:pt idx="2">
                  <c:v>6.9</c:v>
                </c:pt>
                <c:pt idx="3">
                  <c:v>4.5</c:v>
                </c:pt>
                <c:pt idx="4">
                  <c:v>2.2999999999999998</c:v>
                </c:pt>
                <c:pt idx="5">
                  <c:v>5.3</c:v>
                </c:pt>
                <c:pt idx="6">
                  <c:v>6.2</c:v>
                </c:pt>
                <c:pt idx="7">
                  <c:v>5.0999999999999996</c:v>
                </c:pt>
              </c:numCache>
            </c:numRef>
          </c:val>
          <c:smooth val="0"/>
          <c:extLst>
            <c:ext xmlns:c16="http://schemas.microsoft.com/office/drawing/2014/chart" uri="{C3380CC4-5D6E-409C-BE32-E72D297353CC}">
              <c16:uniqueId val="{00000000-84DC-1849-AD20-06CBA06C6178}"/>
            </c:ext>
          </c:extLst>
        </c:ser>
        <c:ser>
          <c:idx val="1"/>
          <c:order val="1"/>
          <c:tx>
            <c:strRef>
              <c:f>Sheet1!$C$1</c:f>
              <c:strCache>
                <c:ptCount val="1"/>
                <c:pt idx="0">
                  <c:v>Series 2</c:v>
                </c:pt>
              </c:strCache>
            </c:strRef>
          </c:tx>
          <c:spPr>
            <a:ln w="28575" cap="rnd">
              <a:solidFill>
                <a:schemeClr val="accent2"/>
              </a:solidFill>
              <a:prstDash val="dash"/>
              <a:round/>
            </a:ln>
            <a:effectLst/>
          </c:spPr>
          <c:marker>
            <c:symbol val="none"/>
          </c:marker>
          <c:cat>
            <c:numRef>
              <c:f>Sheet1!$A$2:$A$9</c:f>
              <c:numCache>
                <c:formatCode>General</c:formatCode>
                <c:ptCount val="8"/>
                <c:pt idx="0">
                  <c:v>0</c:v>
                </c:pt>
                <c:pt idx="2">
                  <c:v>30</c:v>
                </c:pt>
                <c:pt idx="5">
                  <c:v>60</c:v>
                </c:pt>
              </c:numCache>
            </c:numRef>
          </c:cat>
          <c:val>
            <c:numRef>
              <c:f>Sheet1!$C$2:$C$9</c:f>
              <c:numCache>
                <c:formatCode>General</c:formatCode>
                <c:ptCount val="8"/>
                <c:pt idx="0">
                  <c:v>6.5</c:v>
                </c:pt>
                <c:pt idx="1">
                  <c:v>6.5</c:v>
                </c:pt>
                <c:pt idx="2">
                  <c:v>6.5</c:v>
                </c:pt>
                <c:pt idx="3">
                  <c:v>6.5</c:v>
                </c:pt>
                <c:pt idx="4">
                  <c:v>6.5</c:v>
                </c:pt>
                <c:pt idx="5">
                  <c:v>6.5</c:v>
                </c:pt>
                <c:pt idx="6">
                  <c:v>6.5</c:v>
                </c:pt>
                <c:pt idx="7">
                  <c:v>6.5</c:v>
                </c:pt>
              </c:numCache>
            </c:numRef>
          </c:val>
          <c:smooth val="0"/>
          <c:extLst>
            <c:ext xmlns:c16="http://schemas.microsoft.com/office/drawing/2014/chart" uri="{C3380CC4-5D6E-409C-BE32-E72D297353CC}">
              <c16:uniqueId val="{00000001-84DC-1849-AD20-06CBA06C6178}"/>
            </c:ext>
          </c:extLst>
        </c:ser>
        <c:dLbls>
          <c:showLegendKey val="0"/>
          <c:showVal val="0"/>
          <c:showCatName val="0"/>
          <c:showSerName val="0"/>
          <c:showPercent val="0"/>
          <c:showBubbleSize val="0"/>
        </c:dLbls>
        <c:smooth val="0"/>
        <c:axId val="713674576"/>
        <c:axId val="701380928"/>
      </c:lineChart>
      <c:catAx>
        <c:axId val="713674576"/>
        <c:scaling>
          <c:orientation val="minMax"/>
        </c:scaling>
        <c:delete val="1"/>
        <c:axPos val="b"/>
        <c:numFmt formatCode="General" sourceLinked="1"/>
        <c:majorTickMark val="none"/>
        <c:minorTickMark val="none"/>
        <c:tickLblPos val="nextTo"/>
        <c:crossAx val="701380928"/>
        <c:crosses val="autoZero"/>
        <c:auto val="1"/>
        <c:lblAlgn val="ctr"/>
        <c:lblOffset val="100"/>
        <c:noMultiLvlLbl val="0"/>
      </c:catAx>
      <c:valAx>
        <c:axId val="7013809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1367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Sheet1!$A$2:$A$10</c:f>
              <c:numCache>
                <c:formatCode>General</c:formatCode>
                <c:ptCount val="9"/>
                <c:pt idx="0">
                  <c:v>0</c:v>
                </c:pt>
                <c:pt idx="3">
                  <c:v>30</c:v>
                </c:pt>
                <c:pt idx="6">
                  <c:v>60</c:v>
                </c:pt>
              </c:numCache>
            </c:numRef>
          </c:cat>
          <c:val>
            <c:numRef>
              <c:f>Sheet1!$B$2:$B$10</c:f>
              <c:numCache>
                <c:formatCode>General</c:formatCode>
                <c:ptCount val="9"/>
                <c:pt idx="0">
                  <c:v>2.5</c:v>
                </c:pt>
                <c:pt idx="1">
                  <c:v>4.5</c:v>
                </c:pt>
                <c:pt idx="2">
                  <c:v>6.5</c:v>
                </c:pt>
                <c:pt idx="3">
                  <c:v>6.5</c:v>
                </c:pt>
                <c:pt idx="4">
                  <c:v>4.5</c:v>
                </c:pt>
                <c:pt idx="5">
                  <c:v>2.2999999999999998</c:v>
                </c:pt>
                <c:pt idx="6">
                  <c:v>5.3</c:v>
                </c:pt>
                <c:pt idx="7">
                  <c:v>6.2</c:v>
                </c:pt>
                <c:pt idx="8">
                  <c:v>5.0999999999999996</c:v>
                </c:pt>
              </c:numCache>
            </c:numRef>
          </c:val>
          <c:smooth val="0"/>
          <c:extLst>
            <c:ext xmlns:c16="http://schemas.microsoft.com/office/drawing/2014/chart" uri="{C3380CC4-5D6E-409C-BE32-E72D297353CC}">
              <c16:uniqueId val="{00000000-66A9-3F44-BF1D-3344CFEB6846}"/>
            </c:ext>
          </c:extLst>
        </c:ser>
        <c:ser>
          <c:idx val="1"/>
          <c:order val="1"/>
          <c:tx>
            <c:strRef>
              <c:f>Sheet1!$C$1</c:f>
              <c:strCache>
                <c:ptCount val="1"/>
                <c:pt idx="0">
                  <c:v>Series 2</c:v>
                </c:pt>
              </c:strCache>
            </c:strRef>
          </c:tx>
          <c:spPr>
            <a:ln w="28575" cap="rnd">
              <a:solidFill>
                <a:schemeClr val="accent2"/>
              </a:solidFill>
              <a:prstDash val="dash"/>
              <a:round/>
            </a:ln>
            <a:effectLst/>
          </c:spPr>
          <c:marker>
            <c:symbol val="none"/>
          </c:marker>
          <c:cat>
            <c:numRef>
              <c:f>Sheet1!$A$2:$A$10</c:f>
              <c:numCache>
                <c:formatCode>General</c:formatCode>
                <c:ptCount val="9"/>
                <c:pt idx="0">
                  <c:v>0</c:v>
                </c:pt>
                <c:pt idx="3">
                  <c:v>30</c:v>
                </c:pt>
                <c:pt idx="6">
                  <c:v>60</c:v>
                </c:pt>
              </c:numCache>
            </c:numRef>
          </c:cat>
          <c:val>
            <c:numRef>
              <c:f>Sheet1!$C$2:$C$10</c:f>
              <c:numCache>
                <c:formatCode>General</c:formatCode>
                <c:ptCount val="9"/>
                <c:pt idx="0">
                  <c:v>6.5</c:v>
                </c:pt>
                <c:pt idx="1">
                  <c:v>6.5</c:v>
                </c:pt>
                <c:pt idx="2">
                  <c:v>6.5</c:v>
                </c:pt>
                <c:pt idx="3">
                  <c:v>6.5</c:v>
                </c:pt>
                <c:pt idx="4">
                  <c:v>6.5</c:v>
                </c:pt>
                <c:pt idx="5">
                  <c:v>6.5</c:v>
                </c:pt>
                <c:pt idx="6">
                  <c:v>6.5</c:v>
                </c:pt>
                <c:pt idx="7">
                  <c:v>6.5</c:v>
                </c:pt>
                <c:pt idx="8">
                  <c:v>6.5</c:v>
                </c:pt>
              </c:numCache>
            </c:numRef>
          </c:val>
          <c:smooth val="0"/>
          <c:extLst>
            <c:ext xmlns:c16="http://schemas.microsoft.com/office/drawing/2014/chart" uri="{C3380CC4-5D6E-409C-BE32-E72D297353CC}">
              <c16:uniqueId val="{00000001-66A9-3F44-BF1D-3344CFEB6846}"/>
            </c:ext>
          </c:extLst>
        </c:ser>
        <c:dLbls>
          <c:showLegendKey val="0"/>
          <c:showVal val="0"/>
          <c:showCatName val="0"/>
          <c:showSerName val="0"/>
          <c:showPercent val="0"/>
          <c:showBubbleSize val="0"/>
        </c:dLbls>
        <c:smooth val="0"/>
        <c:axId val="713674576"/>
        <c:axId val="701380928"/>
      </c:lineChart>
      <c:catAx>
        <c:axId val="713674576"/>
        <c:scaling>
          <c:orientation val="minMax"/>
        </c:scaling>
        <c:delete val="1"/>
        <c:axPos val="b"/>
        <c:numFmt formatCode="General" sourceLinked="1"/>
        <c:majorTickMark val="none"/>
        <c:minorTickMark val="none"/>
        <c:tickLblPos val="nextTo"/>
        <c:crossAx val="701380928"/>
        <c:crosses val="autoZero"/>
        <c:auto val="1"/>
        <c:lblAlgn val="ctr"/>
        <c:lblOffset val="100"/>
        <c:noMultiLvlLbl val="0"/>
      </c:catAx>
      <c:valAx>
        <c:axId val="7013809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1367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67F557-FD4F-EB47-B2DB-1D631891A159}" type="doc">
      <dgm:prSet loTypeId="urn:microsoft.com/office/officeart/2005/8/layout/hProcess9" loCatId="" qsTypeId="urn:microsoft.com/office/officeart/2005/8/quickstyle/simple4" qsCatId="simple" csTypeId="urn:microsoft.com/office/officeart/2005/8/colors/accent1_2" csCatId="accent1" phldr="1"/>
      <dgm:spPr/>
    </dgm:pt>
    <dgm:pt modelId="{0B0F7017-3507-FE40-99A5-AED16872673C}">
      <dgm:prSet phldrT="[Text]"/>
      <dgm:spPr/>
      <dgm:t>
        <a:bodyPr/>
        <a:lstStyle/>
        <a:p>
          <a:r>
            <a:rPr lang="en-US" dirty="0"/>
            <a:t>Computing</a:t>
          </a:r>
        </a:p>
        <a:p>
          <a:r>
            <a:rPr lang="en-US" dirty="0"/>
            <a:t>Resource</a:t>
          </a:r>
        </a:p>
        <a:p>
          <a:r>
            <a:rPr lang="en-US" dirty="0"/>
            <a:t>Classifier</a:t>
          </a:r>
        </a:p>
      </dgm:t>
    </dgm:pt>
    <dgm:pt modelId="{F55B5BB5-E4A0-E942-B440-F1284C1D2CBE}" type="parTrans" cxnId="{27AAD2C4-C674-B34C-8B74-FD5A76EC6328}">
      <dgm:prSet/>
      <dgm:spPr/>
      <dgm:t>
        <a:bodyPr/>
        <a:lstStyle/>
        <a:p>
          <a:endParaRPr lang="en-US"/>
        </a:p>
      </dgm:t>
    </dgm:pt>
    <dgm:pt modelId="{5B619733-AECE-D648-8067-CD4567830F58}" type="sibTrans" cxnId="{27AAD2C4-C674-B34C-8B74-FD5A76EC6328}">
      <dgm:prSet/>
      <dgm:spPr/>
      <dgm:t>
        <a:bodyPr/>
        <a:lstStyle/>
        <a:p>
          <a:endParaRPr lang="en-US"/>
        </a:p>
      </dgm:t>
    </dgm:pt>
    <dgm:pt modelId="{CC2C456B-5C7E-8C40-9E61-131F742D0835}">
      <dgm:prSet phldrT="[Text]"/>
      <dgm:spPr/>
      <dgm:t>
        <a:bodyPr/>
        <a:lstStyle/>
        <a:p>
          <a:r>
            <a:rPr lang="en-US" dirty="0"/>
            <a:t>Memory</a:t>
          </a:r>
        </a:p>
        <a:p>
          <a:r>
            <a:rPr lang="en-US" dirty="0"/>
            <a:t>Resource</a:t>
          </a:r>
        </a:p>
        <a:p>
          <a:r>
            <a:rPr lang="en-US" dirty="0"/>
            <a:t>Classifier</a:t>
          </a:r>
        </a:p>
      </dgm:t>
    </dgm:pt>
    <dgm:pt modelId="{4492233E-8799-B24B-AB19-AC193056AB40}" type="parTrans" cxnId="{71C224F0-C7D3-044E-AAD5-EDD79DDF415B}">
      <dgm:prSet/>
      <dgm:spPr/>
      <dgm:t>
        <a:bodyPr/>
        <a:lstStyle/>
        <a:p>
          <a:endParaRPr lang="en-US"/>
        </a:p>
      </dgm:t>
    </dgm:pt>
    <dgm:pt modelId="{FF67E1BA-1A4D-E949-9BEA-DB05BA9320BE}" type="sibTrans" cxnId="{71C224F0-C7D3-044E-AAD5-EDD79DDF415B}">
      <dgm:prSet/>
      <dgm:spPr/>
      <dgm:t>
        <a:bodyPr/>
        <a:lstStyle/>
        <a:p>
          <a:endParaRPr lang="en-US"/>
        </a:p>
      </dgm:t>
    </dgm:pt>
    <dgm:pt modelId="{79B2B91F-5D26-D646-AE22-DB773B51F5FD}" type="pres">
      <dgm:prSet presAssocID="{6367F557-FD4F-EB47-B2DB-1D631891A159}" presName="CompostProcess" presStyleCnt="0">
        <dgm:presLayoutVars>
          <dgm:dir/>
          <dgm:resizeHandles val="exact"/>
        </dgm:presLayoutVars>
      </dgm:prSet>
      <dgm:spPr/>
    </dgm:pt>
    <dgm:pt modelId="{86192AD8-F595-4149-A7DF-6CB9074DF3AD}" type="pres">
      <dgm:prSet presAssocID="{6367F557-FD4F-EB47-B2DB-1D631891A159}" presName="arrow" presStyleLbl="bgShp" presStyleIdx="0" presStyleCnt="1"/>
      <dgm:spPr/>
    </dgm:pt>
    <dgm:pt modelId="{8C0D3F82-8011-E44B-9A43-21824B645F2A}" type="pres">
      <dgm:prSet presAssocID="{6367F557-FD4F-EB47-B2DB-1D631891A159}" presName="linearProcess" presStyleCnt="0"/>
      <dgm:spPr/>
    </dgm:pt>
    <dgm:pt modelId="{04F87B95-2DDF-2A4A-9DCD-A32E390CFAE4}" type="pres">
      <dgm:prSet presAssocID="{0B0F7017-3507-FE40-99A5-AED16872673C}" presName="textNode" presStyleLbl="node1" presStyleIdx="0" presStyleCnt="2">
        <dgm:presLayoutVars>
          <dgm:bulletEnabled val="1"/>
        </dgm:presLayoutVars>
      </dgm:prSet>
      <dgm:spPr/>
    </dgm:pt>
    <dgm:pt modelId="{A579D5BD-8B15-7846-AF2F-33C486206298}" type="pres">
      <dgm:prSet presAssocID="{5B619733-AECE-D648-8067-CD4567830F58}" presName="sibTrans" presStyleCnt="0"/>
      <dgm:spPr/>
    </dgm:pt>
    <dgm:pt modelId="{E4F1B192-6ADE-4845-98AC-86837CD12AAC}" type="pres">
      <dgm:prSet presAssocID="{CC2C456B-5C7E-8C40-9E61-131F742D0835}" presName="textNode" presStyleLbl="node1" presStyleIdx="1" presStyleCnt="2">
        <dgm:presLayoutVars>
          <dgm:bulletEnabled val="1"/>
        </dgm:presLayoutVars>
      </dgm:prSet>
      <dgm:spPr/>
    </dgm:pt>
  </dgm:ptLst>
  <dgm:cxnLst>
    <dgm:cxn modelId="{9EB90A4A-70C5-8745-92AD-19171916F860}" type="presOf" srcId="{6367F557-FD4F-EB47-B2DB-1D631891A159}" destId="{79B2B91F-5D26-D646-AE22-DB773B51F5FD}" srcOrd="0" destOrd="0" presId="urn:microsoft.com/office/officeart/2005/8/layout/hProcess9"/>
    <dgm:cxn modelId="{940AD06B-9594-4142-AAA9-B6448C9985F1}" type="presOf" srcId="{0B0F7017-3507-FE40-99A5-AED16872673C}" destId="{04F87B95-2DDF-2A4A-9DCD-A32E390CFAE4}" srcOrd="0" destOrd="0" presId="urn:microsoft.com/office/officeart/2005/8/layout/hProcess9"/>
    <dgm:cxn modelId="{2387D7C0-47F2-054C-8512-DB436B53B82B}" type="presOf" srcId="{CC2C456B-5C7E-8C40-9E61-131F742D0835}" destId="{E4F1B192-6ADE-4845-98AC-86837CD12AAC}" srcOrd="0" destOrd="0" presId="urn:microsoft.com/office/officeart/2005/8/layout/hProcess9"/>
    <dgm:cxn modelId="{27AAD2C4-C674-B34C-8B74-FD5A76EC6328}" srcId="{6367F557-FD4F-EB47-B2DB-1D631891A159}" destId="{0B0F7017-3507-FE40-99A5-AED16872673C}" srcOrd="0" destOrd="0" parTransId="{F55B5BB5-E4A0-E942-B440-F1284C1D2CBE}" sibTransId="{5B619733-AECE-D648-8067-CD4567830F58}"/>
    <dgm:cxn modelId="{71C224F0-C7D3-044E-AAD5-EDD79DDF415B}" srcId="{6367F557-FD4F-EB47-B2DB-1D631891A159}" destId="{CC2C456B-5C7E-8C40-9E61-131F742D0835}" srcOrd="1" destOrd="0" parTransId="{4492233E-8799-B24B-AB19-AC193056AB40}" sibTransId="{FF67E1BA-1A4D-E949-9BEA-DB05BA9320BE}"/>
    <dgm:cxn modelId="{5C46F4E5-E7CB-8742-973F-CB669B4C8877}" type="presParOf" srcId="{79B2B91F-5D26-D646-AE22-DB773B51F5FD}" destId="{86192AD8-F595-4149-A7DF-6CB9074DF3AD}" srcOrd="0" destOrd="0" presId="urn:microsoft.com/office/officeart/2005/8/layout/hProcess9"/>
    <dgm:cxn modelId="{8D54549D-DA3F-794D-905C-86FD762C611C}" type="presParOf" srcId="{79B2B91F-5D26-D646-AE22-DB773B51F5FD}" destId="{8C0D3F82-8011-E44B-9A43-21824B645F2A}" srcOrd="1" destOrd="0" presId="urn:microsoft.com/office/officeart/2005/8/layout/hProcess9"/>
    <dgm:cxn modelId="{6103BE5C-6258-7D4D-AD88-041ECA7730D2}" type="presParOf" srcId="{8C0D3F82-8011-E44B-9A43-21824B645F2A}" destId="{04F87B95-2DDF-2A4A-9DCD-A32E390CFAE4}" srcOrd="0" destOrd="0" presId="urn:microsoft.com/office/officeart/2005/8/layout/hProcess9"/>
    <dgm:cxn modelId="{D25742BD-795C-EC44-9C63-7ED1430FB202}" type="presParOf" srcId="{8C0D3F82-8011-E44B-9A43-21824B645F2A}" destId="{A579D5BD-8B15-7846-AF2F-33C486206298}" srcOrd="1" destOrd="0" presId="urn:microsoft.com/office/officeart/2005/8/layout/hProcess9"/>
    <dgm:cxn modelId="{24FB1984-6848-874D-90DC-6383E66F78D0}" type="presParOf" srcId="{8C0D3F82-8011-E44B-9A43-21824B645F2A}" destId="{E4F1B192-6ADE-4845-98AC-86837CD12AA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92AD8-F595-4149-A7DF-6CB9074DF3AD}">
      <dsp:nvSpPr>
        <dsp:cNvPr id="0" name=""/>
        <dsp:cNvSpPr/>
      </dsp:nvSpPr>
      <dsp:spPr>
        <a:xfrm>
          <a:off x="207280" y="0"/>
          <a:ext cx="2349173" cy="26188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F87B95-2DDF-2A4A-9DCD-A32E390CFAE4}">
      <dsp:nvSpPr>
        <dsp:cNvPr id="0" name=""/>
        <dsp:cNvSpPr/>
      </dsp:nvSpPr>
      <dsp:spPr>
        <a:xfrm>
          <a:off x="398130" y="785640"/>
          <a:ext cx="950033" cy="104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Computing</a:t>
          </a:r>
        </a:p>
        <a:p>
          <a:pPr marL="0" lvl="0" indent="0" algn="ctr" defTabSz="488950">
            <a:lnSpc>
              <a:spcPct val="90000"/>
            </a:lnSpc>
            <a:spcBef>
              <a:spcPct val="0"/>
            </a:spcBef>
            <a:spcAft>
              <a:spcPct val="35000"/>
            </a:spcAft>
            <a:buNone/>
          </a:pPr>
          <a:r>
            <a:rPr lang="en-US" sz="1100" kern="1200" dirty="0"/>
            <a:t>Resource</a:t>
          </a:r>
        </a:p>
        <a:p>
          <a:pPr marL="0" lvl="0" indent="0" algn="ctr" defTabSz="488950">
            <a:lnSpc>
              <a:spcPct val="90000"/>
            </a:lnSpc>
            <a:spcBef>
              <a:spcPct val="0"/>
            </a:spcBef>
            <a:spcAft>
              <a:spcPct val="35000"/>
            </a:spcAft>
            <a:buNone/>
          </a:pPr>
          <a:r>
            <a:rPr lang="en-US" sz="1100" kern="1200" dirty="0"/>
            <a:t>Classifier</a:t>
          </a:r>
        </a:p>
      </dsp:txBody>
      <dsp:txXfrm>
        <a:off x="444507" y="832017"/>
        <a:ext cx="857279" cy="954766"/>
      </dsp:txXfrm>
    </dsp:sp>
    <dsp:sp modelId="{E4F1B192-6ADE-4845-98AC-86837CD12AAC}">
      <dsp:nvSpPr>
        <dsp:cNvPr id="0" name=""/>
        <dsp:cNvSpPr/>
      </dsp:nvSpPr>
      <dsp:spPr>
        <a:xfrm>
          <a:off x="1415570" y="785640"/>
          <a:ext cx="950033" cy="104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Memory</a:t>
          </a:r>
        </a:p>
        <a:p>
          <a:pPr marL="0" lvl="0" indent="0" algn="ctr" defTabSz="488950">
            <a:lnSpc>
              <a:spcPct val="90000"/>
            </a:lnSpc>
            <a:spcBef>
              <a:spcPct val="0"/>
            </a:spcBef>
            <a:spcAft>
              <a:spcPct val="35000"/>
            </a:spcAft>
            <a:buNone/>
          </a:pPr>
          <a:r>
            <a:rPr lang="en-US" sz="1100" kern="1200" dirty="0"/>
            <a:t>Resource</a:t>
          </a:r>
        </a:p>
        <a:p>
          <a:pPr marL="0" lvl="0" indent="0" algn="ctr" defTabSz="488950">
            <a:lnSpc>
              <a:spcPct val="90000"/>
            </a:lnSpc>
            <a:spcBef>
              <a:spcPct val="0"/>
            </a:spcBef>
            <a:spcAft>
              <a:spcPct val="35000"/>
            </a:spcAft>
            <a:buNone/>
          </a:pPr>
          <a:r>
            <a:rPr lang="en-US" sz="1100" kern="1200" dirty="0"/>
            <a:t>Classifier</a:t>
          </a:r>
        </a:p>
      </dsp:txBody>
      <dsp:txXfrm>
        <a:off x="1461947" y="832017"/>
        <a:ext cx="857279" cy="9547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64900-E59D-5A41-B127-DFBD4F18B44D}" type="datetime1">
              <a:rPr lang="en-US" altLang="zh-CN" smtClean="0"/>
              <a:t>12/3/19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196719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E1931-7CAB-F341-A90B-3B94408BAA09}" type="datetime1">
              <a:rPr lang="en-US" altLang="zh-CN" smtClean="0"/>
              <a:t>12/3/19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26497151"/>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4999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Configuration classifier tries to address this by</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36735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03805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Whole</a:t>
            </a:r>
            <a:r>
              <a:rPr lang="en-US" altLang="zh-CN" baseline="0" dirty="0"/>
              <a:t> learning pipeline</a:t>
            </a:r>
          </a:p>
          <a:p>
            <a:endParaRPr lang="en-US" altLang="zh-CN" baseline="0" dirty="0"/>
          </a:p>
          <a:p>
            <a:r>
              <a:rPr lang="en-US" altLang="zh-CN" baseline="0" dirty="0"/>
              <a:t>Common Orthogonal transformation approach PCA</a:t>
            </a:r>
          </a:p>
          <a:p>
            <a:r>
              <a:rPr lang="en-US" altLang="zh-CN" baseline="0" dirty="0"/>
              <a:t>Reduce computing complexity</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966667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PCA variance explained</a:t>
            </a:r>
            <a:r>
              <a:rPr lang="en-US" altLang="zh-CN" baseline="0" dirty="0"/>
              <a:t> for each component of PCA, </a:t>
            </a:r>
          </a:p>
          <a:p>
            <a:r>
              <a:rPr lang="en-US" altLang="zh-CN" baseline="0" dirty="0"/>
              <a:t>First 5 </a:t>
            </a:r>
            <a:r>
              <a:rPr lang="en-US" altLang="zh-CN" baseline="0" dirty="0" err="1"/>
              <a:t>copmpennt</a:t>
            </a:r>
            <a:r>
              <a:rPr lang="en-US" altLang="zh-CN" baseline="0" dirty="0"/>
              <a:t> can explain  for 98% of the </a:t>
            </a:r>
            <a:r>
              <a:rPr lang="en-US" altLang="zh-CN" baseline="0" dirty="0" err="1"/>
              <a:t>vairablity</a:t>
            </a:r>
            <a:endParaRPr lang="en-US" altLang="zh-CN" baseline="0" dirty="0"/>
          </a:p>
          <a:p>
            <a:r>
              <a:rPr lang="en-US" altLang="zh-CN" baseline="0" dirty="0"/>
              <a:t>Feature </a:t>
            </a:r>
            <a:r>
              <a:rPr lang="en-US" altLang="zh-CN" baseline="0" dirty="0" err="1"/>
              <a:t>dimesion</a:t>
            </a:r>
            <a:r>
              <a:rPr lang="en-US" altLang="zh-CN" baseline="0" dirty="0"/>
              <a:t> comes down to 5 from 13</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99040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Recall</a:t>
            </a:r>
            <a:r>
              <a:rPr lang="en-US" altLang="zh-CN" baseline="0" dirty="0"/>
              <a:t> :  among those actually favors a non-default resource usage, how many percent of those we have capture?</a:t>
            </a:r>
          </a:p>
          <a:p>
            <a:r>
              <a:rPr lang="en-US" altLang="zh-CN" baseline="0" dirty="0"/>
              <a:t>Precision: among those the classifier thinks favoring a resource, how many percent of those is correctly predicted?</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52462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evaluation, we try</a:t>
            </a:r>
            <a:r>
              <a:rPr lang="en-US" altLang="zh-CN" baseline="0" dirty="0"/>
              <a:t> to tune each model to hit at least 95% recall and compare the precision</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6439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745950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0010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21736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Performance is non-decreasing with power grows</a:t>
            </a:r>
          </a:p>
          <a:p>
            <a:r>
              <a:rPr lang="en-US" altLang="zh-CN" dirty="0"/>
              <a:t>Fits into part of the quadratic function</a:t>
            </a:r>
          </a:p>
          <a:p>
            <a:r>
              <a:rPr lang="en-US" altLang="zh-CN" dirty="0"/>
              <a:t>Too ex to fit into our </a:t>
            </a:r>
            <a:r>
              <a:rPr lang="en-US" altLang="zh-CN" dirty="0" err="1"/>
              <a:t>realtime</a:t>
            </a:r>
            <a:r>
              <a:rPr lang="en-US" altLang="zh-CN" dirty="0"/>
              <a:t> control system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233768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lnSpc>
                <a:spcPct val="90000"/>
              </a:lnSpc>
              <a:spcBef>
                <a:spcPct val="0"/>
              </a:spcBef>
              <a:spcAft>
                <a:spcPts val="600"/>
              </a:spcAft>
            </a:pPr>
            <a:r>
              <a:rPr lang="en-US" sz="900" kern="1200" dirty="0">
                <a:solidFill>
                  <a:schemeClr val="tx1"/>
                </a:solidFill>
                <a:latin typeface="+mn-lt"/>
                <a:ea typeface="+mn-ea"/>
                <a:cs typeface="+mn-cs"/>
              </a:rPr>
              <a:t>The picture here is the power supply infrastructure of datacenter, let’s assume it can provide 5MW of power. </a:t>
            </a:r>
          </a:p>
          <a:p>
            <a:pPr defTabSz="914400">
              <a:lnSpc>
                <a:spcPct val="90000"/>
              </a:lnSpc>
              <a:spcBef>
                <a:spcPct val="0"/>
              </a:spcBef>
              <a:spcAft>
                <a:spcPts val="600"/>
              </a:spcAft>
            </a:pPr>
            <a:r>
              <a:rPr lang="en-US" sz="900" kern="1200" dirty="0">
                <a:solidFill>
                  <a:schemeClr val="tx1"/>
                </a:solidFill>
                <a:latin typeface="+mn-lt"/>
                <a:ea typeface="+mn-ea"/>
                <a:cs typeface="+mn-cs"/>
              </a:rPr>
              <a:t>For this power budget, how many we should put into it?</a:t>
            </a:r>
          </a:p>
          <a:p>
            <a:pPr defTabSz="914400">
              <a:lnSpc>
                <a:spcPct val="90000"/>
              </a:lnSpc>
              <a:spcBef>
                <a:spcPct val="0"/>
              </a:spcBef>
              <a:spcAft>
                <a:spcPts val="600"/>
              </a:spcAft>
            </a:pPr>
            <a:r>
              <a:rPr lang="en-US" sz="900" kern="1200" dirty="0">
                <a:solidFill>
                  <a:schemeClr val="tx1"/>
                </a:solidFill>
                <a:latin typeface="+mn-lt"/>
                <a:ea typeface="+mn-ea"/>
                <a:cs typeface="+mn-cs"/>
              </a:rPr>
              <a:t>OK, here’s 2 </a:t>
            </a:r>
            <a:r>
              <a:rPr lang="en-US" sz="900" kern="1200" dirty="0" err="1">
                <a:solidFill>
                  <a:schemeClr val="tx1"/>
                </a:solidFill>
                <a:latin typeface="+mn-lt"/>
                <a:ea typeface="+mn-ea"/>
                <a:cs typeface="+mn-cs"/>
              </a:rPr>
              <a:t>choices:servers</a:t>
            </a:r>
            <a:endParaRPr lang="en-US" sz="900" kern="1200" dirty="0">
              <a:solidFill>
                <a:schemeClr val="tx1"/>
              </a:solidFill>
              <a:latin typeface="+mn-lt"/>
              <a:ea typeface="+mn-ea"/>
              <a:cs typeface="+mn-cs"/>
            </a:endParaRPr>
          </a:p>
          <a:p>
            <a:pPr defTabSz="914400">
              <a:lnSpc>
                <a:spcPct val="90000"/>
              </a:lnSpc>
              <a:spcBef>
                <a:spcPct val="0"/>
              </a:spcBef>
              <a:spcAft>
                <a:spcPts val="600"/>
              </a:spcAft>
            </a:pPr>
            <a:r>
              <a:rPr lang="en-US" sz="900" kern="1200" dirty="0">
                <a:solidFill>
                  <a:schemeClr val="tx1"/>
                </a:solidFill>
                <a:latin typeface="+mn-lt"/>
                <a:ea typeface="+mn-ea"/>
                <a:cs typeface="+mn-cs"/>
              </a:rPr>
              <a:t>So which one is the datacenter using?</a:t>
            </a:r>
          </a:p>
          <a:p>
            <a:pPr defTabSz="914400">
              <a:lnSpc>
                <a:spcPct val="90000"/>
              </a:lnSpc>
              <a:spcBef>
                <a:spcPct val="0"/>
              </a:spcBef>
              <a:spcAft>
                <a:spcPts val="600"/>
              </a:spcAft>
            </a:pPr>
            <a:r>
              <a:rPr lang="en-US" sz="900" kern="1200" dirty="0">
                <a:solidFill>
                  <a:schemeClr val="tx1"/>
                </a:solidFill>
                <a:latin typeface="+mn-lt"/>
                <a:ea typeface="+mn-ea"/>
                <a:cs typeface="+mn-cs"/>
              </a:rPr>
              <a:t>At large-scale computing systems, power is usually budgeted by peak usage NOT maximum usage.</a:t>
            </a:r>
          </a:p>
          <a:p>
            <a:pPr defTabSz="914400">
              <a:lnSpc>
                <a:spcPct val="90000"/>
              </a:lnSpc>
              <a:spcBef>
                <a:spcPct val="0"/>
              </a:spcBef>
              <a:spcAft>
                <a:spcPts val="600"/>
              </a:spcAft>
            </a:pPr>
            <a:r>
              <a:rPr lang="en-US" sz="900" kern="1200" dirty="0">
                <a:solidFill>
                  <a:schemeClr val="tx1"/>
                </a:solidFill>
                <a:latin typeface="+mn-lt"/>
                <a:ea typeface="+mn-ea"/>
                <a:cs typeface="+mn-cs"/>
              </a:rPr>
              <a:t>This increases the computing capacity, however, risks of tripping power breakers.</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288607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52913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pool component is an extension work from </a:t>
            </a:r>
            <a:r>
              <a:rPr lang="en-US" dirty="0" err="1"/>
              <a:t>PowerShift</a:t>
            </a:r>
            <a:r>
              <a:rPr lang="en-US" dirty="0"/>
              <a:t>. As shown in the figure, left side is the architecture of power pool from </a:t>
            </a:r>
            <a:r>
              <a:rPr lang="en-US" dirty="0" err="1"/>
              <a:t>PowerShift</a:t>
            </a:r>
            <a:r>
              <a:rPr lang="en-US" dirty="0"/>
              <a:t>.</a:t>
            </a:r>
          </a:p>
          <a:p>
            <a:r>
              <a:rPr lang="en-US" dirty="0"/>
              <a:t>Each local decider gets initialized with offline profile and make local decisions based on local feedback and </a:t>
            </a:r>
            <a:r>
              <a:rPr lang="en-US" dirty="0" err="1"/>
              <a:t>informantion</a:t>
            </a:r>
            <a:r>
              <a:rPr lang="en-US" dirty="0"/>
              <a:t> exchange with Power Pool. Power Pool keeps track of total extra power and key power states of the nodes. It only updates after local deciders have taken actions, which enforces a strict power budget.</a:t>
            </a:r>
          </a:p>
          <a:p>
            <a:r>
              <a:rPr lang="en-US" dirty="0"/>
              <a:t>And in </a:t>
            </a:r>
            <a:r>
              <a:rPr lang="en-US" dirty="0" err="1"/>
              <a:t>PoDD</a:t>
            </a:r>
            <a:r>
              <a:rPr lang="en-US" dirty="0"/>
              <a:t>, the only difference is, instead of taking in offline profiles, it consumes the power model from online model builder. At runtime, it adapts to dynamic change by shifting the power to where needed. </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4276196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15 pairs</a:t>
            </a:r>
          </a:p>
          <a:p>
            <a:r>
              <a:rPr lang="en-US" dirty="0"/>
              <a:t>Scientific simulation,</a:t>
            </a:r>
            <a:r>
              <a:rPr lang="en-US" baseline="0" dirty="0"/>
              <a:t> </a:t>
            </a:r>
            <a:r>
              <a:rPr lang="en-US" dirty="0"/>
              <a:t>Visualization</a:t>
            </a:r>
            <a:r>
              <a:rPr lang="en-US" baseline="0" dirty="0"/>
              <a:t>, </a:t>
            </a:r>
            <a:r>
              <a:rPr lang="en-US" dirty="0"/>
              <a:t>Spark</a:t>
            </a:r>
            <a:r>
              <a:rPr lang="en-US" baseline="0" dirty="0"/>
              <a:t>, Distributed compression, Data mining</a:t>
            </a:r>
          </a:p>
          <a:p>
            <a:endParaRPr lang="en-US" baseline="0" dirty="0"/>
          </a:p>
          <a:p>
            <a:r>
              <a:rPr lang="en-US" baseline="0" dirty="0"/>
              <a:t>Some insights of this results: cluster and galaxy are two applications favoring using less computing resources, so not only their performance is boosted by tuning node-level configuration, but also they offer a lot of extra power to the other end, the overall performance of the pair is generally pretty high.</a:t>
            </a:r>
          </a:p>
          <a:p>
            <a:r>
              <a:rPr lang="en-US" baseline="0" dirty="0"/>
              <a:t>In cases, where default configuration is the optimal one, </a:t>
            </a:r>
            <a:r>
              <a:rPr lang="en-US" baseline="0" dirty="0" err="1"/>
              <a:t>podd</a:t>
            </a:r>
            <a:r>
              <a:rPr lang="en-US" baseline="0" dirty="0"/>
              <a:t> performs slightly worse than </a:t>
            </a:r>
            <a:r>
              <a:rPr lang="en-US" baseline="0" dirty="0" err="1"/>
              <a:t>pwoershift</a:t>
            </a:r>
            <a:r>
              <a:rPr lang="en-US" baseline="0" dirty="0"/>
              <a:t>-D because of the overhead of searching for optimal configuration and building online model. For example, </a:t>
            </a:r>
            <a:r>
              <a:rPr lang="en-US" baseline="0" dirty="0" err="1"/>
              <a:t>lulesh-kmeans</a:t>
            </a:r>
            <a:r>
              <a:rPr lang="en-US" baseline="0" dirty="0"/>
              <a:t>, </a:t>
            </a:r>
            <a:r>
              <a:rPr lang="en-US" baseline="0" dirty="0" err="1"/>
              <a:t>lulesh</a:t>
            </a:r>
            <a:r>
              <a:rPr lang="en-US" baseline="0" dirty="0"/>
              <a:t>-visit</a:t>
            </a:r>
          </a:p>
          <a:p>
            <a:r>
              <a:rPr lang="en-US" baseline="0" dirty="0"/>
              <a:t>Also in very high power cap, the speedup is lower, simple because of there is not much power to be shifted around since both end has been running near max power.</a:t>
            </a:r>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3151061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figure shows the normalized runtime of the nodes in </a:t>
            </a:r>
            <a:r>
              <a:rPr lang="en-US" baseline="0" dirty="0" err="1"/>
              <a:t>pigz</a:t>
            </a:r>
            <a:r>
              <a:rPr lang="en-US" baseline="0" dirty="0"/>
              <a:t>, which is an application known to have tail behavior b/c of workload imbalance.</a:t>
            </a:r>
          </a:p>
          <a:p>
            <a:r>
              <a:rPr lang="en-US" baseline="0" dirty="0"/>
              <a:t>X: a range of normalized runtime Y: accumulated node number in terms of percentage of all nodes</a:t>
            </a:r>
          </a:p>
          <a:p>
            <a:r>
              <a:rPr lang="en-US" baseline="0" dirty="0"/>
              <a:t>The next figure shows the </a:t>
            </a:r>
            <a:r>
              <a:rPr lang="en-US" baseline="0" dirty="0" err="1"/>
              <a:t>senario</a:t>
            </a:r>
            <a:r>
              <a:rPr lang="en-US" baseline="0" dirty="0"/>
              <a:t> when system noise exists. We achieves this by manually adding 2 stress program randomly onto the nodes running </a:t>
            </a:r>
            <a:r>
              <a:rPr lang="en-US" baseline="0" dirty="0" err="1"/>
              <a:t>pigz</a:t>
            </a:r>
            <a:r>
              <a:rPr lang="en-US" baseline="0" dirty="0"/>
              <a:t>. This will create even more dramatic tail effect.</a:t>
            </a:r>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70243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Network bottleneck is often the limiting factor for such control system.</a:t>
            </a:r>
          </a:p>
          <a:p>
            <a:r>
              <a:rPr lang="en-US" baseline="0" dirty="0"/>
              <a:t>The 2 most network stressing part comes from the communication between classifier and </a:t>
            </a:r>
            <a:r>
              <a:rPr lang="en-US" baseline="0" dirty="0" err="1"/>
              <a:t>copmuting</a:t>
            </a:r>
            <a:r>
              <a:rPr lang="en-US" baseline="0" dirty="0"/>
              <a:t> nodes; and between power pool and computing nodes.</a:t>
            </a:r>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157112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Given we don’t have access to thousands of node, we emulate the largescale stress.</a:t>
            </a:r>
          </a:p>
          <a:p>
            <a:r>
              <a:rPr lang="en-US" baseline="0" dirty="0"/>
              <a:t>We emulate it by feeding the classifier more inputs remotely as if they come from a lot of  local deciders.</a:t>
            </a:r>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4264704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emulate power pool at scale by running multiple local deciders per node, tested up to 1000 local decider instances, until local decider is too overloaded to be reliable.</a:t>
            </a:r>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3079300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comparison table between </a:t>
            </a:r>
            <a:r>
              <a:rPr lang="en-US" dirty="0" err="1"/>
              <a:t>podd</a:t>
            </a:r>
            <a:r>
              <a:rPr lang="en-US" dirty="0"/>
              <a:t> and existing systems, pretty well summarized the capability of </a:t>
            </a:r>
            <a:r>
              <a:rPr lang="en-US" dirty="0" err="1"/>
              <a:t>PoDD</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2636086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We are extremely grateful to the Chameleon team for making large clusters of bare-metal machines available. </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659458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387837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don’t budget for worst case, what happens when worst case shows up? </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163521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706488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Instead of predicting computing and memory resources</a:t>
            </a:r>
            <a:r>
              <a:rPr lang="en-US" altLang="zh-CN" baseline="0" dirty="0"/>
              <a:t> all together, we predict them serially</a:t>
            </a:r>
          </a:p>
          <a:p>
            <a:r>
              <a:rPr lang="en-US" altLang="zh-CN" baseline="0" dirty="0"/>
              <a:t>There is interference between computing and memory resource: low IPC can be caused by either bad computing or </a:t>
            </a:r>
          </a:p>
          <a:p>
            <a:r>
              <a:rPr lang="en-US" altLang="zh-CN" baseline="0" dirty="0"/>
              <a:t>Memory resource allocation, or </a:t>
            </a:r>
            <a:r>
              <a:rPr lang="en-US" altLang="zh-CN" baseline="0" dirty="0" err="1"/>
              <a:t>boh</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3345723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a:t>
            </a:r>
            <a:r>
              <a:rPr lang="en-US" altLang="zh-CN" baseline="0" dirty="0"/>
              <a:t> hoping to give some insights which features are more important in making predication</a:t>
            </a:r>
          </a:p>
          <a:p>
            <a:endParaRPr lang="en-US" altLang="zh-CN" baseline="0" dirty="0"/>
          </a:p>
          <a:p>
            <a:r>
              <a:rPr lang="en-US" altLang="zh-CN" baseline="0" dirty="0"/>
              <a:t>LMPI, M, IPC</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extLst>
      <p:ext uri="{BB962C8B-B14F-4D97-AF65-F5344CB8AC3E}">
        <p14:creationId xmlns:p14="http://schemas.microsoft.com/office/powerpoint/2010/main" val="1247707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stressed is </a:t>
            </a:r>
            <a:r>
              <a:rPr lang="en-US" dirty="0" err="1"/>
              <a:t>cpu</a:t>
            </a:r>
            <a:r>
              <a:rPr lang="en-US" baseline="0" dirty="0"/>
              <a:t> peak usage. This happened when the controller is running classifier model. However, notice that the computing workload does not increase proportionally to increased node number, b/c we run classifier for each application not each node.</a:t>
            </a:r>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3364099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40</a:t>
            </a:fld>
            <a:endParaRPr lang="zh-CN" altLang="en-US"/>
          </a:p>
        </p:txBody>
      </p:sp>
    </p:spTree>
    <p:extLst>
      <p:ext uri="{BB962C8B-B14F-4D97-AF65-F5344CB8AC3E}">
        <p14:creationId xmlns:p14="http://schemas.microsoft.com/office/powerpoint/2010/main" val="3100345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1866642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42</a:t>
            </a:fld>
            <a:endParaRPr lang="zh-CN" altLang="en-US"/>
          </a:p>
        </p:txBody>
      </p:sp>
    </p:spTree>
    <p:extLst>
      <p:ext uri="{BB962C8B-B14F-4D97-AF65-F5344CB8AC3E}">
        <p14:creationId xmlns:p14="http://schemas.microsoft.com/office/powerpoint/2010/main" val="160276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3751432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44</a:t>
            </a:fld>
            <a:endParaRPr lang="zh-CN" altLang="en-US"/>
          </a:p>
        </p:txBody>
      </p:sp>
    </p:spTree>
    <p:extLst>
      <p:ext uri="{BB962C8B-B14F-4D97-AF65-F5344CB8AC3E}">
        <p14:creationId xmlns:p14="http://schemas.microsoft.com/office/powerpoint/2010/main" val="913224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power priority groups for power shifting, goes from lower</a:t>
            </a:r>
            <a:r>
              <a:rPr lang="en-US" baseline="0" dirty="0"/>
              <a:t> to higher</a:t>
            </a:r>
          </a:p>
          <a:p>
            <a:endParaRPr lang="en-US" baseline="0" dirty="0"/>
          </a:p>
          <a:p>
            <a:r>
              <a:rPr lang="en-US" baseline="0" dirty="0"/>
              <a:t>We will have some examples to help us understand this in the following slides.</a:t>
            </a:r>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45</a:t>
            </a:fld>
            <a:endParaRPr lang="zh-CN" altLang="en-US"/>
          </a:p>
        </p:txBody>
      </p:sp>
    </p:spTree>
    <p:extLst>
      <p:ext uri="{BB962C8B-B14F-4D97-AF65-F5344CB8AC3E}">
        <p14:creationId xmlns:p14="http://schemas.microsoft.com/office/powerpoint/2010/main" val="7242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to run this type of workloads sequentially, which means we execute and finish the simulation first and dump the results to some disks through IO and then visualization application picks up the results from the disk again through network, to visualize it.</a:t>
            </a:r>
          </a:p>
          <a:p>
            <a:r>
              <a:rPr lang="en-US" dirty="0"/>
              <a:t>But now, as we have more hardware resources, we are able to run them simultaneously, which means simulation passes its output to visualization as it goes. And scientists can look at the visualization results at runtime and even be able to interact with simulation.</a:t>
            </a:r>
          </a:p>
          <a:p>
            <a:r>
              <a:rPr lang="en-US" dirty="0"/>
              <a:t>So DDA means some applications running in parallel with input/output dependency.</a:t>
            </a:r>
          </a:p>
          <a:p>
            <a:r>
              <a:rPr lang="en-US" dirty="0"/>
              <a:t>Data analysis pipeline; in-situ visualization, and so on</a:t>
            </a:r>
            <a:br>
              <a:rPr lang="en-US" dirty="0"/>
            </a:b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240208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evaluation shows</a:t>
            </a:r>
            <a:r>
              <a:rPr lang="en-US" baseline="0" dirty="0"/>
              <a:t> the extra speedup when the profiles exist.</a:t>
            </a:r>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46</a:t>
            </a:fld>
            <a:endParaRPr lang="zh-CN" altLang="en-US"/>
          </a:p>
        </p:txBody>
      </p:sp>
    </p:spTree>
    <p:extLst>
      <p:ext uri="{BB962C8B-B14F-4D97-AF65-F5344CB8AC3E}">
        <p14:creationId xmlns:p14="http://schemas.microsoft.com/office/powerpoint/2010/main" val="1922810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48</a:t>
            </a:fld>
            <a:endParaRPr lang="zh-CN" altLang="en-US"/>
          </a:p>
        </p:txBody>
      </p:sp>
    </p:spTree>
    <p:extLst>
      <p:ext uri="{BB962C8B-B14F-4D97-AF65-F5344CB8AC3E}">
        <p14:creationId xmlns:p14="http://schemas.microsoft.com/office/powerpoint/2010/main" val="2883766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49</a:t>
            </a:fld>
            <a:endParaRPr lang="zh-CN" altLang="en-US"/>
          </a:p>
        </p:txBody>
      </p:sp>
    </p:spTree>
    <p:extLst>
      <p:ext uri="{BB962C8B-B14F-4D97-AF65-F5344CB8AC3E}">
        <p14:creationId xmlns:p14="http://schemas.microsoft.com/office/powerpoint/2010/main" val="338393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a:t>
            </a:r>
            <a:r>
              <a:rPr lang="en-US" baseline="0" dirty="0"/>
              <a:t> you an idea of how much of heat a chip can generate, let’s compare a intel </a:t>
            </a:r>
            <a:r>
              <a:rPr lang="en-US" baseline="0" dirty="0" err="1"/>
              <a:t>xeon</a:t>
            </a:r>
            <a:r>
              <a:rPr lang="en-US" baseline="0" dirty="0"/>
              <a:t> processor 2017 to a powerful microwave oven I find on amazon</a:t>
            </a:r>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50</a:t>
            </a:fld>
            <a:endParaRPr lang="zh-CN" altLang="en-US"/>
          </a:p>
        </p:txBody>
      </p:sp>
    </p:spTree>
    <p:extLst>
      <p:ext uri="{BB962C8B-B14F-4D97-AF65-F5344CB8AC3E}">
        <p14:creationId xmlns:p14="http://schemas.microsoft.com/office/powerpoint/2010/main" val="85804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36893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78828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architecture of </a:t>
            </a:r>
            <a:r>
              <a:rPr lang="en-US" dirty="0" err="1"/>
              <a:t>PoDD</a:t>
            </a:r>
            <a:r>
              <a:rPr lang="en-US" dirty="0"/>
              <a:t>, don’t worry about how exactly each component works for now, just want you to have a high level picture of the system.</a:t>
            </a:r>
          </a:p>
          <a:p>
            <a:r>
              <a:rPr lang="en-US" dirty="0"/>
              <a:t>The green box stands for controller server, which runs with 3 key component: </a:t>
            </a:r>
            <a:r>
              <a:rPr lang="en-US" dirty="0" err="1"/>
              <a:t>a,b,c</a:t>
            </a:r>
            <a:endParaRPr lang="en-US" dirty="0"/>
          </a:p>
          <a:p>
            <a:r>
              <a:rPr lang="en-US" dirty="0"/>
              <a:t>The blue boxes stands for the computing clusters, where the applications are executed and each node runs a local decider, and they communicate with controller at runtime to manage the power.</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26145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77905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performance challenge has been well studied, that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48250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lvl1pPr>
              <a:defRPr sz="2000" b="1">
                <a:solidFill>
                  <a:srgbClr val="3366FF"/>
                </a:solidFill>
              </a:defRPr>
            </a:lvl1pPr>
          </a:lstStyle>
          <a:p>
            <a:fld id="{7D9BB5D0-35E4-459D-AEF3-FE4D7C45CC19}"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3"/>
            <a:ext cx="7886700" cy="43588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灯片编号占位符 5"/>
          <p:cNvSpPr>
            <a:spLocks noGrp="1"/>
          </p:cNvSpPr>
          <p:nvPr>
            <p:ph type="sldNum" sz="quarter" idx="12"/>
          </p:nvPr>
        </p:nvSpPr>
        <p:spPr>
          <a:xfrm>
            <a:off x="6994168" y="4767263"/>
            <a:ext cx="2057400" cy="273844"/>
          </a:xfrm>
        </p:spPr>
        <p:txBody>
          <a:bodyPr/>
          <a:lstStyle/>
          <a:p>
            <a:fld id="{7D9BB5D0-35E4-459D-AEF3-FE4D7C45CC19}"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8"/>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8"/>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890080"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400"/>
            </a:lvl4pPr>
            <a:lvl5pPr marL="1371600" indent="0">
              <a:buNone/>
              <a:defRPr sz="1400"/>
            </a:lvl5pPr>
            <a:lvl6pPr marL="1714500" indent="0">
              <a:buNone/>
              <a:defRPr sz="1400"/>
            </a:lvl6pPr>
            <a:lvl7pPr marL="2057400" indent="0">
              <a:buNone/>
              <a:defRPr sz="1400"/>
            </a:lvl7pPr>
            <a:lvl8pPr marL="2400300" indent="0">
              <a:buNone/>
              <a:defRPr sz="1400"/>
            </a:lvl8pPr>
            <a:lvl9pPr marL="2743200" indent="0">
              <a:buNone/>
              <a:defRPr sz="1400"/>
            </a:lvl9pPr>
          </a:lstStyle>
          <a:p>
            <a:pPr lvl="0"/>
            <a:r>
              <a:rPr lang="zh-CN" altLang="en-US"/>
              <a:t>单击此处编辑母版文本样式</a:t>
            </a:r>
          </a:p>
        </p:txBody>
      </p:sp>
      <p:sp>
        <p:nvSpPr>
          <p:cNvPr id="4" name="内容占位符 3"/>
          <p:cNvSpPr>
            <a:spLocks noGrp="1"/>
          </p:cNvSpPr>
          <p:nvPr>
            <p:ph sz="half" idx="2"/>
          </p:nvPr>
        </p:nvSpPr>
        <p:spPr>
          <a:xfrm>
            <a:off x="890080" y="1999034"/>
            <a:ext cx="3655181"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400"/>
            </a:lvl4pPr>
            <a:lvl5pPr marL="1371600" indent="0">
              <a:buNone/>
              <a:defRPr sz="1400"/>
            </a:lvl5pPr>
            <a:lvl6pPr marL="1714500" indent="0">
              <a:buNone/>
              <a:defRPr sz="1400"/>
            </a:lvl6pPr>
            <a:lvl7pPr marL="2057400" indent="0">
              <a:buNone/>
              <a:defRPr sz="1400"/>
            </a:lvl7pPr>
            <a:lvl8pPr marL="2400300" indent="0">
              <a:buNone/>
              <a:defRPr sz="1400"/>
            </a:lvl8pPr>
            <a:lvl9pPr marL="2743200" indent="0">
              <a:buNone/>
              <a:defRPr sz="140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0"/>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3"/>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3"/>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994168" y="4767263"/>
            <a:ext cx="2057400" cy="273844"/>
          </a:xfrm>
          <a:prstGeom prst="rect">
            <a:avLst/>
          </a:prstGeom>
        </p:spPr>
        <p:txBody>
          <a:bodyPr vert="horz" lIns="68580" tIns="34290" rIns="68580" bIns="34290" rtlCol="0" anchor="ctr"/>
          <a:lstStyle>
            <a:lvl1pPr algn="r">
              <a:defRPr sz="2000" b="1">
                <a:solidFill>
                  <a:srgbClr val="3366FF"/>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5" name="文本框 3074"/>
          <p:cNvSpPr txBox="1"/>
          <p:nvPr/>
        </p:nvSpPr>
        <p:spPr>
          <a:xfrm>
            <a:off x="5290424" y="3135136"/>
            <a:ext cx="3313645" cy="992579"/>
          </a:xfrm>
          <a:prstGeom prst="rect">
            <a:avLst/>
          </a:prstGeom>
          <a:noFill/>
          <a:ln w="9525">
            <a:noFill/>
            <a:miter/>
          </a:ln>
          <a:effectLst/>
        </p:spPr>
        <p:txBody>
          <a:bodyPr vert="horz" wrap="square" lIns="68580" tIns="34290" rIns="68580" bIns="34290" anchor="t">
            <a:spAutoFit/>
          </a:bodyPr>
          <a:lstStyle/>
          <a:p>
            <a:pPr lvl="0" eaLnBrk="0" hangingPunct="0"/>
            <a:r>
              <a:rPr lang="en-US" altLang="zh-CN" sz="2000" dirty="0">
                <a:solidFill>
                  <a:schemeClr val="tx1">
                    <a:lumMod val="75000"/>
                    <a:lumOff val="25000"/>
                  </a:schemeClr>
                </a:solidFill>
                <a:cs typeface="+mn-ea"/>
                <a:sym typeface="+mn-lt"/>
              </a:rPr>
              <a:t>Huazhe(Harper) Zhang, </a:t>
            </a:r>
          </a:p>
          <a:p>
            <a:pPr eaLnBrk="0" hangingPunct="0"/>
            <a:r>
              <a:rPr lang="en-US" altLang="zh-CN" sz="2000" dirty="0">
                <a:solidFill>
                  <a:schemeClr val="tx1">
                    <a:lumMod val="75000"/>
                    <a:lumOff val="25000"/>
                  </a:schemeClr>
                </a:solidFill>
                <a:cs typeface="+mn-ea"/>
                <a:sym typeface="+mn-lt"/>
              </a:rPr>
              <a:t>Henry(Hank) Hoffmann</a:t>
            </a:r>
            <a:endParaRPr lang="zh-CN" altLang="en-US" sz="2000" dirty="0">
              <a:solidFill>
                <a:schemeClr val="tx1">
                  <a:lumMod val="75000"/>
                  <a:lumOff val="25000"/>
                </a:schemeClr>
              </a:solidFill>
              <a:cs typeface="+mn-ea"/>
              <a:sym typeface="+mn-lt"/>
            </a:endParaRPr>
          </a:p>
          <a:p>
            <a:pPr lvl="0" eaLnBrk="0" hangingPunct="0"/>
            <a:endParaRPr lang="zh-CN" altLang="en-US" sz="2000" dirty="0">
              <a:solidFill>
                <a:schemeClr val="tx1">
                  <a:lumMod val="75000"/>
                  <a:lumOff val="25000"/>
                </a:schemeClr>
              </a:solidFill>
              <a:cs typeface="+mn-ea"/>
              <a:sym typeface="+mn-lt"/>
            </a:endParaRPr>
          </a:p>
        </p:txBody>
      </p:sp>
      <p:sp>
        <p:nvSpPr>
          <p:cNvPr id="9" name="文本框 8"/>
          <p:cNvSpPr txBox="1"/>
          <p:nvPr/>
        </p:nvSpPr>
        <p:spPr>
          <a:xfrm>
            <a:off x="1467362" y="1400379"/>
            <a:ext cx="7646124" cy="1054135"/>
          </a:xfrm>
          <a:prstGeom prst="rect">
            <a:avLst/>
          </a:prstGeom>
          <a:noFill/>
        </p:spPr>
        <p:txBody>
          <a:bodyPr wrap="square" lIns="68580" tIns="34290" rIns="68580" bIns="34290" rtlCol="0">
            <a:spAutoFit/>
          </a:bodyPr>
          <a:lstStyle/>
          <a:p>
            <a:pPr lvl="0" algn="ctr" eaLnBrk="0" latinLnBrk="0" hangingPunct="0"/>
            <a:r>
              <a:rPr lang="en-US" altLang="zh-CN" sz="3200" b="1" dirty="0" err="1">
                <a:solidFill>
                  <a:srgbClr val="1B4367"/>
                </a:solidFill>
                <a:cs typeface="+mn-ea"/>
                <a:sym typeface="+mn-lt"/>
              </a:rPr>
              <a:t>PoDD</a:t>
            </a:r>
            <a:r>
              <a:rPr lang="en-US" altLang="zh-CN" sz="3200" b="1" dirty="0">
                <a:solidFill>
                  <a:srgbClr val="1B4367"/>
                </a:solidFill>
                <a:cs typeface="+mn-ea"/>
                <a:sym typeface="+mn-lt"/>
              </a:rPr>
              <a:t>: Power-Capping </a:t>
            </a:r>
          </a:p>
          <a:p>
            <a:pPr lvl="0" algn="ctr" eaLnBrk="0" latinLnBrk="0" hangingPunct="0"/>
            <a:r>
              <a:rPr lang="en-US" altLang="zh-CN" sz="3200" b="1" dirty="0">
                <a:solidFill>
                  <a:srgbClr val="1B4367"/>
                </a:solidFill>
                <a:cs typeface="+mn-ea"/>
                <a:sym typeface="+mn-lt"/>
              </a:rPr>
              <a:t>Dependent Distributed Applications</a:t>
            </a:r>
          </a:p>
        </p:txBody>
      </p:sp>
      <p:pic>
        <p:nvPicPr>
          <p:cNvPr id="2" name="Picture 1" descr="uchicago_burn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620" y="226773"/>
            <a:ext cx="1526502" cy="1526502"/>
          </a:xfrm>
          <a:prstGeom prst="rect">
            <a:avLst/>
          </a:prstGeom>
        </p:spPr>
      </p:pic>
      <p:cxnSp>
        <p:nvCxnSpPr>
          <p:cNvPr id="5" name="Straight Connector 4">
            <a:extLst>
              <a:ext uri="{FF2B5EF4-FFF2-40B4-BE49-F238E27FC236}">
                <a16:creationId xmlns:a16="http://schemas.microsoft.com/office/drawing/2014/main" id="{4437693F-3E79-D742-B07E-F9B0E60231DD}"/>
              </a:ext>
            </a:extLst>
          </p:cNvPr>
          <p:cNvCxnSpPr/>
          <p:nvPr/>
        </p:nvCxnSpPr>
        <p:spPr>
          <a:xfrm>
            <a:off x="4414982" y="1911928"/>
            <a:ext cx="318654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E692CE-D475-5248-BD42-4CB248C7B479}"/>
              </a:ext>
            </a:extLst>
          </p:cNvPr>
          <p:cNvCxnSpPr>
            <a:cxnSpLocks/>
          </p:cNvCxnSpPr>
          <p:nvPr/>
        </p:nvCxnSpPr>
        <p:spPr>
          <a:xfrm>
            <a:off x="1611745" y="2454514"/>
            <a:ext cx="732905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15"/>
          <p:cNvSpPr txBox="1"/>
          <p:nvPr/>
        </p:nvSpPr>
        <p:spPr>
          <a:xfrm>
            <a:off x="477977" y="169106"/>
            <a:ext cx="318401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a:t>
            </a:r>
            <a:endParaRPr lang="zh-CN" altLang="en-US" sz="2000" b="1" dirty="0">
              <a:solidFill>
                <a:srgbClr val="1B4367"/>
              </a:solidFill>
              <a:cs typeface="+mn-ea"/>
              <a:sym typeface="+mn-lt"/>
            </a:endParaRPr>
          </a:p>
        </p:txBody>
      </p:sp>
      <p:sp>
        <p:nvSpPr>
          <p:cNvPr id="13" name="TextBox 12"/>
          <p:cNvSpPr txBox="1"/>
          <p:nvPr/>
        </p:nvSpPr>
        <p:spPr>
          <a:xfrm>
            <a:off x="999579" y="1094568"/>
            <a:ext cx="6070188" cy="400110"/>
          </a:xfrm>
          <a:prstGeom prst="rect">
            <a:avLst/>
          </a:prstGeom>
          <a:noFill/>
        </p:spPr>
        <p:txBody>
          <a:bodyPr wrap="none" rtlCol="0">
            <a:spAutoFit/>
          </a:bodyPr>
          <a:lstStyle/>
          <a:p>
            <a:r>
              <a:rPr lang="en-US" sz="2000" dirty="0"/>
              <a:t>a </a:t>
            </a:r>
            <a:r>
              <a:rPr lang="en-US" sz="2000" dirty="0">
                <a:solidFill>
                  <a:srgbClr val="000000"/>
                </a:solidFill>
              </a:rPr>
              <a:t>learning</a:t>
            </a:r>
            <a:r>
              <a:rPr lang="en-US" sz="2000" dirty="0">
                <a:solidFill>
                  <a:srgbClr val="FF0000"/>
                </a:solidFill>
              </a:rPr>
              <a:t> </a:t>
            </a:r>
            <a:r>
              <a:rPr lang="en-US" sz="2000" dirty="0"/>
              <a:t>classifier</a:t>
            </a:r>
            <a:r>
              <a:rPr lang="en-US" sz="2000" dirty="0">
                <a:solidFill>
                  <a:srgbClr val="FF0000"/>
                </a:solidFill>
              </a:rPr>
              <a:t> X</a:t>
            </a:r>
            <a:r>
              <a:rPr lang="en-US" sz="2000" dirty="0"/>
              <a:t> hardware hybrid approach</a:t>
            </a:r>
          </a:p>
        </p:txBody>
      </p:sp>
      <p:sp>
        <p:nvSpPr>
          <p:cNvPr id="3" name="Rounded Rectangle 2"/>
          <p:cNvSpPr/>
          <p:nvPr/>
        </p:nvSpPr>
        <p:spPr>
          <a:xfrm>
            <a:off x="1265381" y="967159"/>
            <a:ext cx="3639127" cy="64558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16988" y="2391834"/>
            <a:ext cx="1420845" cy="707886"/>
          </a:xfrm>
          <a:prstGeom prst="rect">
            <a:avLst/>
          </a:prstGeom>
        </p:spPr>
        <p:txBody>
          <a:bodyPr wrap="square">
            <a:spAutoFit/>
          </a:bodyPr>
          <a:lstStyle/>
          <a:p>
            <a:r>
              <a:rPr lang="en-US" sz="2000" dirty="0">
                <a:solidFill>
                  <a:srgbClr val="000000"/>
                </a:solidFill>
              </a:rPr>
              <a:t>Learning</a:t>
            </a:r>
            <a:r>
              <a:rPr lang="en-US" sz="2000" dirty="0">
                <a:solidFill>
                  <a:srgbClr val="FF0000"/>
                </a:solidFill>
              </a:rPr>
              <a:t> </a:t>
            </a:r>
            <a:r>
              <a:rPr lang="en-US" sz="2000" dirty="0"/>
              <a:t>Classifier</a:t>
            </a:r>
            <a:r>
              <a:rPr lang="en-US" sz="2000" dirty="0">
                <a:solidFill>
                  <a:srgbClr val="FF0000"/>
                </a:solidFill>
              </a:rPr>
              <a:t> </a:t>
            </a:r>
            <a:endParaRPr lang="en-US" sz="2000" dirty="0"/>
          </a:p>
        </p:txBody>
      </p:sp>
      <p:sp>
        <p:nvSpPr>
          <p:cNvPr id="12" name="Rectangle 11"/>
          <p:cNvSpPr/>
          <p:nvPr/>
        </p:nvSpPr>
        <p:spPr>
          <a:xfrm>
            <a:off x="729344" y="3698445"/>
            <a:ext cx="1408489" cy="707886"/>
          </a:xfrm>
          <a:prstGeom prst="rect">
            <a:avLst/>
          </a:prstGeom>
        </p:spPr>
        <p:txBody>
          <a:bodyPr wrap="square">
            <a:spAutoFit/>
          </a:bodyPr>
          <a:lstStyle/>
          <a:p>
            <a:r>
              <a:rPr lang="en-US" sz="2000" dirty="0"/>
              <a:t>Hardware(RAPL)</a:t>
            </a:r>
            <a:r>
              <a:rPr lang="en-US" dirty="0"/>
              <a:t> </a:t>
            </a:r>
          </a:p>
        </p:txBody>
      </p:sp>
      <p:sp>
        <p:nvSpPr>
          <p:cNvPr id="15" name="Right Arrow 14"/>
          <p:cNvSpPr/>
          <p:nvPr/>
        </p:nvSpPr>
        <p:spPr>
          <a:xfrm>
            <a:off x="2349501" y="25505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661990" y="2365886"/>
            <a:ext cx="4771529" cy="892552"/>
          </a:xfrm>
          <a:prstGeom prst="rect">
            <a:avLst/>
          </a:prstGeom>
        </p:spPr>
        <p:txBody>
          <a:bodyPr wrap="square">
            <a:spAutoFit/>
          </a:bodyPr>
          <a:lstStyle/>
          <a:p>
            <a:r>
              <a:rPr lang="en-US" sz="2000" dirty="0">
                <a:solidFill>
                  <a:srgbClr val="000000"/>
                </a:solidFill>
              </a:rPr>
              <a:t>Predicts optimal resource allocation</a:t>
            </a:r>
          </a:p>
          <a:p>
            <a:r>
              <a:rPr lang="en-US" sz="1600" dirty="0">
                <a:solidFill>
                  <a:srgbClr val="000000"/>
                </a:solidFill>
              </a:rPr>
              <a:t>E.g. whether to use hyper-thread,</a:t>
            </a:r>
          </a:p>
          <a:p>
            <a:r>
              <a:rPr lang="en-US" sz="1600" dirty="0">
                <a:solidFill>
                  <a:srgbClr val="000000"/>
                </a:solidFill>
              </a:rPr>
              <a:t>whether to use dual memory-controller</a:t>
            </a:r>
            <a:endParaRPr lang="en-US" sz="1600" dirty="0"/>
          </a:p>
        </p:txBody>
      </p:sp>
      <p:sp>
        <p:nvSpPr>
          <p:cNvPr id="19" name="Right Arrow 18"/>
          <p:cNvSpPr/>
          <p:nvPr/>
        </p:nvSpPr>
        <p:spPr>
          <a:xfrm>
            <a:off x="2343151" y="372956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661275" y="3795952"/>
            <a:ext cx="4771529" cy="400110"/>
          </a:xfrm>
          <a:prstGeom prst="rect">
            <a:avLst/>
          </a:prstGeom>
        </p:spPr>
        <p:txBody>
          <a:bodyPr wrap="square">
            <a:spAutoFit/>
          </a:bodyPr>
          <a:lstStyle/>
          <a:p>
            <a:r>
              <a:rPr lang="en-US" sz="2000" dirty="0">
                <a:solidFill>
                  <a:srgbClr val="000000"/>
                </a:solidFill>
              </a:rPr>
              <a:t>Enforce power limit</a:t>
            </a:r>
            <a:endParaRPr lang="en-US" sz="2000" dirty="0"/>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10</a:t>
            </a:fld>
            <a:endParaRPr lang="zh-CN" altLang="en-US" dirty="0"/>
          </a:p>
        </p:txBody>
      </p:sp>
    </p:spTree>
    <p:extLst>
      <p:ext uri="{BB962C8B-B14F-4D97-AF65-F5344CB8AC3E}">
        <p14:creationId xmlns:p14="http://schemas.microsoft.com/office/powerpoint/2010/main" val="33621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animBg="1"/>
      <p:bldP spid="18" grpId="0"/>
      <p:bldP spid="19"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105" y="701586"/>
            <a:ext cx="6427063" cy="400110"/>
          </a:xfrm>
          <a:prstGeom prst="rect">
            <a:avLst/>
          </a:prstGeom>
          <a:noFill/>
        </p:spPr>
        <p:txBody>
          <a:bodyPr wrap="square" rtlCol="0">
            <a:spAutoFit/>
          </a:bodyPr>
          <a:lstStyle/>
          <a:p>
            <a:r>
              <a:rPr lang="en-US" sz="2000" dirty="0"/>
              <a:t>Input: runtime collected performance counter info</a:t>
            </a:r>
          </a:p>
        </p:txBody>
      </p:sp>
      <p:pic>
        <p:nvPicPr>
          <p:cNvPr id="3" name="Picture 2" descr="hardware coun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87" y="1952402"/>
            <a:ext cx="5614535" cy="3092450"/>
          </a:xfrm>
          <a:prstGeom prst="rect">
            <a:avLst/>
          </a:prstGeom>
        </p:spPr>
      </p:pic>
      <p:sp>
        <p:nvSpPr>
          <p:cNvPr id="7" name="TextBox 6"/>
          <p:cNvSpPr txBox="1"/>
          <p:nvPr/>
        </p:nvSpPr>
        <p:spPr>
          <a:xfrm>
            <a:off x="7081397" y="1078472"/>
            <a:ext cx="1843774" cy="400110"/>
          </a:xfrm>
          <a:prstGeom prst="rect">
            <a:avLst/>
          </a:prstGeom>
          <a:noFill/>
        </p:spPr>
        <p:txBody>
          <a:bodyPr wrap="none" rtlCol="0">
            <a:spAutoFit/>
          </a:bodyPr>
          <a:lstStyle/>
          <a:p>
            <a:r>
              <a:rPr lang="en-US" sz="2000" dirty="0">
                <a:solidFill>
                  <a:srgbClr val="FF0000"/>
                </a:solidFill>
              </a:rPr>
              <a:t>low overhead</a:t>
            </a:r>
          </a:p>
        </p:txBody>
      </p:sp>
      <p:sp>
        <p:nvSpPr>
          <p:cNvPr id="8" name="TextBox 7"/>
          <p:cNvSpPr txBox="1"/>
          <p:nvPr/>
        </p:nvSpPr>
        <p:spPr>
          <a:xfrm>
            <a:off x="7035217" y="266077"/>
            <a:ext cx="2252398" cy="707886"/>
          </a:xfrm>
          <a:prstGeom prst="rect">
            <a:avLst/>
          </a:prstGeom>
          <a:noFill/>
        </p:spPr>
        <p:txBody>
          <a:bodyPr wrap="square" rtlCol="0">
            <a:spAutoFit/>
          </a:bodyPr>
          <a:lstStyle/>
          <a:p>
            <a:r>
              <a:rPr lang="en-US" sz="2000" dirty="0">
                <a:solidFill>
                  <a:srgbClr val="FF0000"/>
                </a:solidFill>
              </a:rPr>
              <a:t>No code instrumentation</a:t>
            </a:r>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11</a:t>
            </a:fld>
            <a:endParaRPr lang="zh-CN" altLang="en-US" dirty="0"/>
          </a:p>
        </p:txBody>
      </p:sp>
      <p:sp>
        <p:nvSpPr>
          <p:cNvPr id="9" name="TextBox 8"/>
          <p:cNvSpPr txBox="1"/>
          <p:nvPr/>
        </p:nvSpPr>
        <p:spPr>
          <a:xfrm>
            <a:off x="567105" y="1425403"/>
            <a:ext cx="7329985" cy="400110"/>
          </a:xfrm>
          <a:prstGeom prst="rect">
            <a:avLst/>
          </a:prstGeom>
          <a:noFill/>
        </p:spPr>
        <p:txBody>
          <a:bodyPr wrap="square" rtlCol="0">
            <a:spAutoFit/>
          </a:bodyPr>
          <a:lstStyle/>
          <a:p>
            <a:r>
              <a:rPr lang="en-US" sz="2000" dirty="0"/>
              <a:t>Output: optimal hardware configuration</a:t>
            </a:r>
          </a:p>
        </p:txBody>
      </p:sp>
      <p:sp>
        <p:nvSpPr>
          <p:cNvPr id="10" name="文本框 15">
            <a:extLst>
              <a:ext uri="{FF2B5EF4-FFF2-40B4-BE49-F238E27FC236}">
                <a16:creationId xmlns:a16="http://schemas.microsoft.com/office/drawing/2014/main" id="{9D762AAD-D5E1-9049-8E1A-F68C328339A2}"/>
              </a:ext>
            </a:extLst>
          </p:cNvPr>
          <p:cNvSpPr txBox="1"/>
          <p:nvPr/>
        </p:nvSpPr>
        <p:spPr>
          <a:xfrm>
            <a:off x="477977" y="169106"/>
            <a:ext cx="318401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a:t>
            </a:r>
            <a:endParaRPr lang="zh-CN" altLang="en-US" sz="2000" b="1" dirty="0">
              <a:solidFill>
                <a:srgbClr val="1B4367"/>
              </a:solidFill>
              <a:cs typeface="+mn-ea"/>
              <a:sym typeface="+mn-lt"/>
            </a:endParaRPr>
          </a:p>
        </p:txBody>
      </p:sp>
      <p:sp>
        <p:nvSpPr>
          <p:cNvPr id="6" name="Left Brace 5">
            <a:extLst>
              <a:ext uri="{FF2B5EF4-FFF2-40B4-BE49-F238E27FC236}">
                <a16:creationId xmlns:a16="http://schemas.microsoft.com/office/drawing/2014/main" id="{17C9CDBD-28F9-D04A-9D99-122EDE026E0A}"/>
              </a:ext>
            </a:extLst>
          </p:cNvPr>
          <p:cNvSpPr/>
          <p:nvPr/>
        </p:nvSpPr>
        <p:spPr>
          <a:xfrm>
            <a:off x="6855491" y="495072"/>
            <a:ext cx="155448" cy="914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742AAC2-7752-E944-AAF6-6AAD70843726}"/>
              </a:ext>
            </a:extLst>
          </p:cNvPr>
          <p:cNvSpPr txBox="1"/>
          <p:nvPr/>
        </p:nvSpPr>
        <p:spPr>
          <a:xfrm>
            <a:off x="5597268" y="1441334"/>
            <a:ext cx="2425600" cy="400110"/>
          </a:xfrm>
          <a:prstGeom prst="rect">
            <a:avLst/>
          </a:prstGeom>
          <a:noFill/>
        </p:spPr>
        <p:txBody>
          <a:bodyPr wrap="none" rtlCol="0">
            <a:spAutoFit/>
          </a:bodyPr>
          <a:lstStyle/>
          <a:p>
            <a:r>
              <a:rPr lang="en-US" sz="2000" dirty="0">
                <a:solidFill>
                  <a:srgbClr val="FF0000"/>
                </a:solidFill>
              </a:rPr>
              <a:t>High performance</a:t>
            </a:r>
          </a:p>
        </p:txBody>
      </p:sp>
    </p:spTree>
    <p:extLst>
      <p:ext uri="{BB962C8B-B14F-4D97-AF65-F5344CB8AC3E}">
        <p14:creationId xmlns:p14="http://schemas.microsoft.com/office/powerpoint/2010/main" val="33872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燕尾形 12"/>
          <p:cNvSpPr>
            <a:spLocks noChangeArrowheads="1"/>
          </p:cNvSpPr>
          <p:nvPr/>
        </p:nvSpPr>
        <p:spPr bwMode="auto">
          <a:xfrm>
            <a:off x="1260956" y="1591909"/>
            <a:ext cx="1646635"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Noise</a:t>
            </a:r>
          </a:p>
          <a:p>
            <a:pPr algn="ctr"/>
            <a:r>
              <a:rPr lang="en-US" altLang="zh-CN" b="1" dirty="0">
                <a:solidFill>
                  <a:schemeClr val="bg1"/>
                </a:solidFill>
              </a:rPr>
              <a:t> filter</a:t>
            </a:r>
            <a:endParaRPr lang="zh-CN" altLang="en-US" b="1" dirty="0">
              <a:solidFill>
                <a:schemeClr val="bg1"/>
              </a:solidFill>
            </a:endParaRPr>
          </a:p>
        </p:txBody>
      </p:sp>
      <p:sp>
        <p:nvSpPr>
          <p:cNvPr id="10" name="燕尾形 13"/>
          <p:cNvSpPr>
            <a:spLocks noChangeArrowheads="1"/>
          </p:cNvSpPr>
          <p:nvPr/>
        </p:nvSpPr>
        <p:spPr bwMode="auto">
          <a:xfrm>
            <a:off x="2753513" y="1591909"/>
            <a:ext cx="1646635"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Data standardization</a:t>
            </a:r>
            <a:endParaRPr lang="zh-CN" altLang="en-US" b="1" dirty="0">
              <a:solidFill>
                <a:schemeClr val="bg1"/>
              </a:solidFill>
            </a:endParaRPr>
          </a:p>
        </p:txBody>
      </p:sp>
      <p:sp>
        <p:nvSpPr>
          <p:cNvPr id="11" name="燕尾形 14"/>
          <p:cNvSpPr>
            <a:spLocks noChangeArrowheads="1"/>
          </p:cNvSpPr>
          <p:nvPr/>
        </p:nvSpPr>
        <p:spPr bwMode="auto">
          <a:xfrm>
            <a:off x="4241132" y="1591909"/>
            <a:ext cx="1646634"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PCA</a:t>
            </a:r>
            <a:endParaRPr lang="zh-CN" altLang="en-US" b="1" dirty="0">
              <a:solidFill>
                <a:schemeClr val="bg1"/>
              </a:solidFill>
            </a:endParaRPr>
          </a:p>
        </p:txBody>
      </p:sp>
      <p:sp>
        <p:nvSpPr>
          <p:cNvPr id="12" name="燕尾形 15"/>
          <p:cNvSpPr>
            <a:spLocks noChangeArrowheads="1"/>
          </p:cNvSpPr>
          <p:nvPr/>
        </p:nvSpPr>
        <p:spPr bwMode="auto">
          <a:xfrm>
            <a:off x="5722255" y="1591909"/>
            <a:ext cx="1646634"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Feature selection</a:t>
            </a:r>
            <a:endParaRPr lang="zh-CN" altLang="en-US" b="1" dirty="0">
              <a:solidFill>
                <a:schemeClr val="bg1"/>
              </a:solidFill>
            </a:endParaRPr>
          </a:p>
        </p:txBody>
      </p:sp>
      <p:sp>
        <p:nvSpPr>
          <p:cNvPr id="5" name="TextBox 4"/>
          <p:cNvSpPr txBox="1"/>
          <p:nvPr/>
        </p:nvSpPr>
        <p:spPr>
          <a:xfrm>
            <a:off x="2738701" y="892253"/>
            <a:ext cx="3164417" cy="400110"/>
          </a:xfrm>
          <a:prstGeom prst="rect">
            <a:avLst/>
          </a:prstGeom>
          <a:noFill/>
        </p:spPr>
        <p:txBody>
          <a:bodyPr wrap="square" rtlCol="0">
            <a:spAutoFit/>
          </a:bodyPr>
          <a:lstStyle/>
          <a:p>
            <a:r>
              <a:rPr lang="en-US" sz="2000" dirty="0"/>
              <a:t>Pre-learning process</a:t>
            </a:r>
          </a:p>
        </p:txBody>
      </p:sp>
      <p:sp>
        <p:nvSpPr>
          <p:cNvPr id="17" name="Rounded Rectangle 16"/>
          <p:cNvSpPr/>
          <p:nvPr/>
        </p:nvSpPr>
        <p:spPr>
          <a:xfrm>
            <a:off x="7524751" y="1471082"/>
            <a:ext cx="1185332" cy="8360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classifier</a:t>
            </a:r>
          </a:p>
        </p:txBody>
      </p:sp>
      <p:sp>
        <p:nvSpPr>
          <p:cNvPr id="21" name="Rounded Rectangle 20"/>
          <p:cNvSpPr/>
          <p:nvPr/>
        </p:nvSpPr>
        <p:spPr>
          <a:xfrm>
            <a:off x="120651" y="1485900"/>
            <a:ext cx="1026584" cy="836083"/>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Raw </a:t>
            </a:r>
          </a:p>
          <a:p>
            <a:pPr algn="ctr"/>
            <a:r>
              <a:rPr lang="en-US" b="1" dirty="0"/>
              <a:t>data</a:t>
            </a:r>
          </a:p>
        </p:txBody>
      </p:sp>
      <p:sp>
        <p:nvSpPr>
          <p:cNvPr id="22" name="Left Brace 21"/>
          <p:cNvSpPr/>
          <p:nvPr/>
        </p:nvSpPr>
        <p:spPr>
          <a:xfrm rot="5400000">
            <a:off x="4065213" y="-1514387"/>
            <a:ext cx="260505" cy="5807437"/>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502094" y="2731365"/>
            <a:ext cx="853193" cy="738664"/>
          </a:xfrm>
          <a:prstGeom prst="rect">
            <a:avLst/>
          </a:prstGeom>
          <a:noFill/>
        </p:spPr>
        <p:txBody>
          <a:bodyPr wrap="none" rtlCol="0">
            <a:spAutoFit/>
          </a:bodyPr>
          <a:lstStyle/>
          <a:p>
            <a:r>
              <a:rPr lang="en-US" dirty="0"/>
              <a:t>Remove</a:t>
            </a:r>
          </a:p>
          <a:p>
            <a:r>
              <a:rPr lang="en-US" dirty="0"/>
              <a:t>noised</a:t>
            </a:r>
          </a:p>
          <a:p>
            <a:r>
              <a:rPr lang="en-US" dirty="0"/>
              <a:t>outlier </a:t>
            </a:r>
          </a:p>
        </p:txBody>
      </p:sp>
      <p:sp>
        <p:nvSpPr>
          <p:cNvPr id="16" name="TextBox 15"/>
          <p:cNvSpPr txBox="1"/>
          <p:nvPr/>
        </p:nvSpPr>
        <p:spPr>
          <a:xfrm>
            <a:off x="3006379" y="2719882"/>
            <a:ext cx="1281418" cy="954107"/>
          </a:xfrm>
          <a:prstGeom prst="rect">
            <a:avLst/>
          </a:prstGeom>
          <a:noFill/>
        </p:spPr>
        <p:txBody>
          <a:bodyPr wrap="square" rtlCol="0">
            <a:spAutoFit/>
          </a:bodyPr>
          <a:lstStyle/>
          <a:p>
            <a:r>
              <a:rPr lang="en-US" dirty="0"/>
              <a:t>Bring features into same order of magnitude</a:t>
            </a:r>
          </a:p>
        </p:txBody>
      </p:sp>
      <p:sp>
        <p:nvSpPr>
          <p:cNvPr id="18" name="TextBox 17"/>
          <p:cNvSpPr txBox="1"/>
          <p:nvPr/>
        </p:nvSpPr>
        <p:spPr>
          <a:xfrm>
            <a:off x="4497010" y="2776683"/>
            <a:ext cx="1281418" cy="523220"/>
          </a:xfrm>
          <a:prstGeom prst="rect">
            <a:avLst/>
          </a:prstGeom>
          <a:noFill/>
        </p:spPr>
        <p:txBody>
          <a:bodyPr wrap="square" rtlCol="0">
            <a:spAutoFit/>
          </a:bodyPr>
          <a:lstStyle/>
          <a:p>
            <a:r>
              <a:rPr lang="en-US" dirty="0"/>
              <a:t>Remove correlation</a:t>
            </a:r>
          </a:p>
        </p:txBody>
      </p:sp>
      <p:sp>
        <p:nvSpPr>
          <p:cNvPr id="19" name="TextBox 18"/>
          <p:cNvSpPr txBox="1"/>
          <p:nvPr/>
        </p:nvSpPr>
        <p:spPr>
          <a:xfrm>
            <a:off x="5987639" y="2792515"/>
            <a:ext cx="1281418" cy="1169551"/>
          </a:xfrm>
          <a:prstGeom prst="rect">
            <a:avLst/>
          </a:prstGeom>
          <a:noFill/>
        </p:spPr>
        <p:txBody>
          <a:bodyPr wrap="square" rtlCol="0">
            <a:spAutoFit/>
          </a:bodyPr>
          <a:lstStyle/>
          <a:p>
            <a:r>
              <a:rPr lang="en-US" dirty="0"/>
              <a:t>Remove noise feature</a:t>
            </a:r>
          </a:p>
          <a:p>
            <a:r>
              <a:rPr lang="en-US" dirty="0"/>
              <a:t>Increase computing </a:t>
            </a:r>
          </a:p>
          <a:p>
            <a:r>
              <a:rPr lang="en-US" dirty="0"/>
              <a:t>efficiency</a:t>
            </a:r>
          </a:p>
        </p:txBody>
      </p:sp>
      <p:sp>
        <p:nvSpPr>
          <p:cNvPr id="2" name="Slide Number Placeholder 1"/>
          <p:cNvSpPr>
            <a:spLocks noGrp="1"/>
          </p:cNvSpPr>
          <p:nvPr>
            <p:ph type="sldNum" sz="quarter" idx="12"/>
          </p:nvPr>
        </p:nvSpPr>
        <p:spPr/>
        <p:txBody>
          <a:bodyPr/>
          <a:lstStyle/>
          <a:p>
            <a:fld id="{7D9BB5D0-35E4-459D-AEF3-FE4D7C45CC19}" type="slidenum">
              <a:rPr lang="zh-CN" altLang="en-US" smtClean="0"/>
              <a:t>12</a:t>
            </a:fld>
            <a:endParaRPr lang="zh-CN" altLang="en-US" dirty="0"/>
          </a:p>
        </p:txBody>
      </p:sp>
      <p:sp>
        <p:nvSpPr>
          <p:cNvPr id="20" name="文本框 15">
            <a:extLst>
              <a:ext uri="{FF2B5EF4-FFF2-40B4-BE49-F238E27FC236}">
                <a16:creationId xmlns:a16="http://schemas.microsoft.com/office/drawing/2014/main" id="{138BC94C-8D46-FC4F-9EC6-D440701267EC}"/>
              </a:ext>
            </a:extLst>
          </p:cNvPr>
          <p:cNvSpPr txBox="1"/>
          <p:nvPr/>
        </p:nvSpPr>
        <p:spPr>
          <a:xfrm>
            <a:off x="477977" y="169106"/>
            <a:ext cx="4445005"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 Pipeline</a:t>
            </a:r>
            <a:endParaRPr lang="zh-CN" altLang="en-US" sz="2000" b="1" dirty="0">
              <a:solidFill>
                <a:srgbClr val="1B4367"/>
              </a:solidFill>
              <a:cs typeface="+mn-ea"/>
              <a:sym typeface="+mn-lt"/>
            </a:endParaRPr>
          </a:p>
        </p:txBody>
      </p:sp>
      <p:sp>
        <p:nvSpPr>
          <p:cNvPr id="23" name="TextBox 22">
            <a:extLst>
              <a:ext uri="{FF2B5EF4-FFF2-40B4-BE49-F238E27FC236}">
                <a16:creationId xmlns:a16="http://schemas.microsoft.com/office/drawing/2014/main" id="{14889455-F86C-B248-B0F6-F7362B88FCDE}"/>
              </a:ext>
            </a:extLst>
          </p:cNvPr>
          <p:cNvSpPr txBox="1"/>
          <p:nvPr/>
        </p:nvSpPr>
        <p:spPr>
          <a:xfrm>
            <a:off x="120651" y="2719881"/>
            <a:ext cx="1205819" cy="954107"/>
          </a:xfrm>
          <a:prstGeom prst="rect">
            <a:avLst/>
          </a:prstGeom>
          <a:noFill/>
        </p:spPr>
        <p:txBody>
          <a:bodyPr wrap="square" rtlCol="0">
            <a:spAutoFit/>
          </a:bodyPr>
          <a:lstStyle/>
          <a:p>
            <a:r>
              <a:rPr lang="en-US" dirty="0"/>
              <a:t>Gathered from each computing node</a:t>
            </a:r>
          </a:p>
        </p:txBody>
      </p:sp>
    </p:spTree>
    <p:extLst>
      <p:ext uri="{BB962C8B-B14F-4D97-AF65-F5344CB8AC3E}">
        <p14:creationId xmlns:p14="http://schemas.microsoft.com/office/powerpoint/2010/main" val="38894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5" grpId="0"/>
      <p:bldP spid="17" grpId="0" animBg="1"/>
      <p:bldP spid="22" grpId="0" animBg="1"/>
      <p:bldP spid="6"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a-compon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7" y="2794652"/>
            <a:ext cx="7790223" cy="2110651"/>
          </a:xfrm>
          <a:prstGeom prst="rect">
            <a:avLst/>
          </a:prstGeom>
        </p:spPr>
      </p:pic>
      <p:sp>
        <p:nvSpPr>
          <p:cNvPr id="9" name="燕尾形 12"/>
          <p:cNvSpPr>
            <a:spLocks noChangeArrowheads="1"/>
          </p:cNvSpPr>
          <p:nvPr/>
        </p:nvSpPr>
        <p:spPr bwMode="auto">
          <a:xfrm>
            <a:off x="1260956" y="1591909"/>
            <a:ext cx="1646635"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Noise filtering</a:t>
            </a:r>
            <a:endParaRPr lang="zh-CN" altLang="en-US" b="1" dirty="0">
              <a:solidFill>
                <a:schemeClr val="bg1"/>
              </a:solidFill>
            </a:endParaRPr>
          </a:p>
        </p:txBody>
      </p:sp>
      <p:sp>
        <p:nvSpPr>
          <p:cNvPr id="10" name="燕尾形 13"/>
          <p:cNvSpPr>
            <a:spLocks noChangeArrowheads="1"/>
          </p:cNvSpPr>
          <p:nvPr/>
        </p:nvSpPr>
        <p:spPr bwMode="auto">
          <a:xfrm>
            <a:off x="2753513" y="1591909"/>
            <a:ext cx="1646635"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Data standardization</a:t>
            </a:r>
            <a:endParaRPr lang="zh-CN" altLang="en-US" b="1" dirty="0">
              <a:solidFill>
                <a:schemeClr val="bg1"/>
              </a:solidFill>
            </a:endParaRPr>
          </a:p>
        </p:txBody>
      </p:sp>
      <p:sp>
        <p:nvSpPr>
          <p:cNvPr id="11" name="燕尾形 14"/>
          <p:cNvSpPr>
            <a:spLocks noChangeArrowheads="1"/>
          </p:cNvSpPr>
          <p:nvPr/>
        </p:nvSpPr>
        <p:spPr bwMode="auto">
          <a:xfrm>
            <a:off x="4241132" y="1591909"/>
            <a:ext cx="1646634" cy="614363"/>
          </a:xfrm>
          <a:prstGeom prst="chevron">
            <a:avLst>
              <a:gd name="adj" fmla="val 38367"/>
            </a:avLst>
          </a:prstGeom>
          <a:solidFill>
            <a:srgbClr val="FF6B7A"/>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PCA</a:t>
            </a:r>
            <a:endParaRPr lang="zh-CN" altLang="en-US" b="1" dirty="0">
              <a:solidFill>
                <a:schemeClr val="bg1"/>
              </a:solidFill>
            </a:endParaRPr>
          </a:p>
        </p:txBody>
      </p:sp>
      <p:sp>
        <p:nvSpPr>
          <p:cNvPr id="12" name="燕尾形 15"/>
          <p:cNvSpPr>
            <a:spLocks noChangeArrowheads="1"/>
          </p:cNvSpPr>
          <p:nvPr/>
        </p:nvSpPr>
        <p:spPr bwMode="auto">
          <a:xfrm>
            <a:off x="5722255" y="1591909"/>
            <a:ext cx="1646634" cy="614363"/>
          </a:xfrm>
          <a:prstGeom prst="chevron">
            <a:avLst>
              <a:gd name="adj" fmla="val 38367"/>
            </a:avLst>
          </a:prstGeom>
          <a:solidFill>
            <a:srgbClr val="FF6B7A"/>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Feature selection</a:t>
            </a:r>
            <a:endParaRPr lang="zh-CN" altLang="en-US" b="1" dirty="0">
              <a:solidFill>
                <a:schemeClr val="bg1"/>
              </a:solidFill>
            </a:endParaRPr>
          </a:p>
        </p:txBody>
      </p:sp>
      <p:sp>
        <p:nvSpPr>
          <p:cNvPr id="17" name="Rounded Rectangle 16"/>
          <p:cNvSpPr/>
          <p:nvPr/>
        </p:nvSpPr>
        <p:spPr>
          <a:xfrm>
            <a:off x="7524751" y="1471082"/>
            <a:ext cx="1185332" cy="8360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classifier</a:t>
            </a:r>
          </a:p>
        </p:txBody>
      </p:sp>
      <p:sp>
        <p:nvSpPr>
          <p:cNvPr id="21" name="Rounded Rectangle 20"/>
          <p:cNvSpPr/>
          <p:nvPr/>
        </p:nvSpPr>
        <p:spPr>
          <a:xfrm>
            <a:off x="120651" y="1485900"/>
            <a:ext cx="1026584" cy="836083"/>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Raw </a:t>
            </a:r>
          </a:p>
          <a:p>
            <a:pPr algn="ctr"/>
            <a:r>
              <a:rPr lang="en-US" b="1" dirty="0"/>
              <a:t>data</a:t>
            </a:r>
          </a:p>
        </p:txBody>
      </p:sp>
      <p:sp>
        <p:nvSpPr>
          <p:cNvPr id="19" name="Rounded Rectangle 18"/>
          <p:cNvSpPr/>
          <p:nvPr/>
        </p:nvSpPr>
        <p:spPr>
          <a:xfrm>
            <a:off x="1640417" y="3026833"/>
            <a:ext cx="3333750" cy="1587500"/>
          </a:xfrm>
          <a:prstGeom prst="roundRect">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957917" y="2709332"/>
            <a:ext cx="2874380" cy="307777"/>
          </a:xfrm>
          <a:prstGeom prst="rect">
            <a:avLst/>
          </a:prstGeom>
          <a:noFill/>
        </p:spPr>
        <p:txBody>
          <a:bodyPr wrap="none" rtlCol="0">
            <a:spAutoFit/>
          </a:bodyPr>
          <a:lstStyle/>
          <a:p>
            <a:r>
              <a:rPr lang="en-US" dirty="0"/>
              <a:t>Selected features &gt; 98% variance</a:t>
            </a:r>
          </a:p>
        </p:txBody>
      </p:sp>
      <p:sp>
        <p:nvSpPr>
          <p:cNvPr id="24" name="Rounded Rectangle 23"/>
          <p:cNvSpPr/>
          <p:nvPr/>
        </p:nvSpPr>
        <p:spPr>
          <a:xfrm>
            <a:off x="5115985" y="3062816"/>
            <a:ext cx="1784696" cy="156210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306484" y="2713566"/>
            <a:ext cx="1412053" cy="307777"/>
          </a:xfrm>
          <a:prstGeom prst="rect">
            <a:avLst/>
          </a:prstGeom>
          <a:noFill/>
        </p:spPr>
        <p:txBody>
          <a:bodyPr wrap="none" rtlCol="0">
            <a:spAutoFit/>
          </a:bodyPr>
          <a:lstStyle/>
          <a:p>
            <a:r>
              <a:rPr lang="en-US" dirty="0"/>
              <a:t>Filter out noise </a:t>
            </a:r>
          </a:p>
        </p:txBody>
      </p:sp>
      <p:sp>
        <p:nvSpPr>
          <p:cNvPr id="16" name="TextBox 15"/>
          <p:cNvSpPr txBox="1"/>
          <p:nvPr/>
        </p:nvSpPr>
        <p:spPr>
          <a:xfrm>
            <a:off x="2738701" y="892253"/>
            <a:ext cx="3164417" cy="400110"/>
          </a:xfrm>
          <a:prstGeom prst="rect">
            <a:avLst/>
          </a:prstGeom>
          <a:noFill/>
        </p:spPr>
        <p:txBody>
          <a:bodyPr wrap="square" rtlCol="0">
            <a:spAutoFit/>
          </a:bodyPr>
          <a:lstStyle/>
          <a:p>
            <a:r>
              <a:rPr lang="en-US" sz="2000" dirty="0"/>
              <a:t>Pre-learning process</a:t>
            </a:r>
          </a:p>
        </p:txBody>
      </p:sp>
      <p:sp>
        <p:nvSpPr>
          <p:cNvPr id="18" name="Left Brace 17"/>
          <p:cNvSpPr/>
          <p:nvPr/>
        </p:nvSpPr>
        <p:spPr>
          <a:xfrm rot="5400000">
            <a:off x="4065213" y="-1514387"/>
            <a:ext cx="260505" cy="5807437"/>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D9BB5D0-35E4-459D-AEF3-FE4D7C45CC19}" type="slidenum">
              <a:rPr lang="zh-CN" altLang="en-US" smtClean="0"/>
              <a:t>13</a:t>
            </a:fld>
            <a:endParaRPr lang="zh-CN" altLang="en-US" dirty="0"/>
          </a:p>
        </p:txBody>
      </p:sp>
      <p:sp>
        <p:nvSpPr>
          <p:cNvPr id="22" name="TextBox 21"/>
          <p:cNvSpPr txBox="1"/>
          <p:nvPr/>
        </p:nvSpPr>
        <p:spPr>
          <a:xfrm>
            <a:off x="7359708" y="3033721"/>
            <a:ext cx="1784292" cy="923330"/>
          </a:xfrm>
          <a:prstGeom prst="rect">
            <a:avLst/>
          </a:prstGeom>
          <a:noFill/>
        </p:spPr>
        <p:txBody>
          <a:bodyPr wrap="square" rtlCol="0">
            <a:spAutoFit/>
          </a:bodyPr>
          <a:lstStyle/>
          <a:p>
            <a:r>
              <a:rPr lang="en-US" sz="1800" dirty="0">
                <a:solidFill>
                  <a:srgbClr val="FF0000"/>
                </a:solidFill>
              </a:rPr>
              <a:t>Dimension reduction:</a:t>
            </a:r>
          </a:p>
          <a:p>
            <a:r>
              <a:rPr lang="en-US" sz="1800" dirty="0">
                <a:solidFill>
                  <a:srgbClr val="FF0000"/>
                </a:solidFill>
              </a:rPr>
              <a:t>13 down to </a:t>
            </a:r>
            <a:r>
              <a:rPr lang="en-US" sz="1800" dirty="0">
                <a:solidFill>
                  <a:srgbClr val="FF0000"/>
                </a:solidFill>
                <a:sym typeface="Wingdings"/>
              </a:rPr>
              <a:t>5</a:t>
            </a:r>
            <a:endParaRPr lang="en-US" sz="1800" dirty="0">
              <a:solidFill>
                <a:srgbClr val="FF0000"/>
              </a:solidFill>
            </a:endParaRPr>
          </a:p>
        </p:txBody>
      </p:sp>
      <p:sp>
        <p:nvSpPr>
          <p:cNvPr id="23" name="文本框 15">
            <a:extLst>
              <a:ext uri="{FF2B5EF4-FFF2-40B4-BE49-F238E27FC236}">
                <a16:creationId xmlns:a16="http://schemas.microsoft.com/office/drawing/2014/main" id="{8635AF7C-8E30-EA4F-89F5-3200E84DC885}"/>
              </a:ext>
            </a:extLst>
          </p:cNvPr>
          <p:cNvSpPr txBox="1"/>
          <p:nvPr/>
        </p:nvSpPr>
        <p:spPr>
          <a:xfrm>
            <a:off x="477977" y="169106"/>
            <a:ext cx="318401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a:t>
            </a:r>
            <a:endParaRPr lang="zh-CN" altLang="en-US" sz="2000" b="1" dirty="0">
              <a:solidFill>
                <a:srgbClr val="1B4367"/>
              </a:solidFill>
              <a:cs typeface="+mn-ea"/>
              <a:sym typeface="+mn-lt"/>
            </a:endParaRPr>
          </a:p>
        </p:txBody>
      </p:sp>
    </p:spTree>
    <p:extLst>
      <p:ext uri="{BB962C8B-B14F-4D97-AF65-F5344CB8AC3E}">
        <p14:creationId xmlns:p14="http://schemas.microsoft.com/office/powerpoint/2010/main" val="31182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P spid="25"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3182" y="977313"/>
            <a:ext cx="5645902" cy="400110"/>
          </a:xfrm>
          <a:prstGeom prst="rect">
            <a:avLst/>
          </a:prstGeom>
          <a:noFill/>
        </p:spPr>
        <p:txBody>
          <a:bodyPr wrap="square" rtlCol="0">
            <a:spAutoFit/>
          </a:bodyPr>
          <a:lstStyle/>
          <a:p>
            <a:r>
              <a:rPr lang="en-US" sz="2000" dirty="0"/>
              <a:t>Important performance criteria for classifier: </a:t>
            </a:r>
          </a:p>
        </p:txBody>
      </p:sp>
      <p:cxnSp>
        <p:nvCxnSpPr>
          <p:cNvPr id="5" name="Straight Arrow Connector 4"/>
          <p:cNvCxnSpPr/>
          <p:nvPr/>
        </p:nvCxnSpPr>
        <p:spPr>
          <a:xfrm>
            <a:off x="2626222" y="1750979"/>
            <a:ext cx="604155"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344637" y="1531759"/>
            <a:ext cx="1653167" cy="400110"/>
          </a:xfrm>
          <a:prstGeom prst="rect">
            <a:avLst/>
          </a:prstGeom>
          <a:noFill/>
        </p:spPr>
        <p:txBody>
          <a:bodyPr wrap="none" rtlCol="0">
            <a:spAutoFit/>
          </a:bodyPr>
          <a:lstStyle/>
          <a:p>
            <a:r>
              <a:rPr lang="en-US" sz="2000" dirty="0">
                <a:solidFill>
                  <a:srgbClr val="FF0000"/>
                </a:solidFill>
              </a:rPr>
              <a:t>Must </a:t>
            </a:r>
            <a:r>
              <a:rPr lang="en-US" sz="2000" dirty="0"/>
              <a:t>be high</a:t>
            </a:r>
          </a:p>
        </p:txBody>
      </p:sp>
      <p:cxnSp>
        <p:nvCxnSpPr>
          <p:cNvPr id="13" name="Straight Arrow Connector 12"/>
          <p:cNvCxnSpPr/>
          <p:nvPr/>
        </p:nvCxnSpPr>
        <p:spPr>
          <a:xfrm flipV="1">
            <a:off x="2848156" y="2515491"/>
            <a:ext cx="530177" cy="1233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90605" y="2297380"/>
            <a:ext cx="1363124" cy="400110"/>
          </a:xfrm>
          <a:prstGeom prst="rect">
            <a:avLst/>
          </a:prstGeom>
          <a:noFill/>
        </p:spPr>
        <p:txBody>
          <a:bodyPr wrap="none" rtlCol="0">
            <a:spAutoFit/>
          </a:bodyPr>
          <a:lstStyle/>
          <a:p>
            <a:r>
              <a:rPr lang="en-US" sz="2000" dirty="0">
                <a:solidFill>
                  <a:srgbClr val="FF0000"/>
                </a:solidFill>
              </a:rPr>
              <a:t>Best-effort</a:t>
            </a:r>
            <a:endParaRPr lang="en-US" sz="2000" dirty="0"/>
          </a:p>
        </p:txBody>
      </p:sp>
      <p:sp>
        <p:nvSpPr>
          <p:cNvPr id="19" name="TextBox 18"/>
          <p:cNvSpPr txBox="1"/>
          <p:nvPr/>
        </p:nvSpPr>
        <p:spPr>
          <a:xfrm>
            <a:off x="6189084" y="1391099"/>
            <a:ext cx="2722890" cy="646331"/>
          </a:xfrm>
          <a:prstGeom prst="rect">
            <a:avLst/>
          </a:prstGeom>
          <a:noFill/>
        </p:spPr>
        <p:txBody>
          <a:bodyPr wrap="square" rtlCol="0">
            <a:spAutoFit/>
          </a:bodyPr>
          <a:lstStyle/>
          <a:p>
            <a:r>
              <a:rPr lang="en-US" sz="1800" dirty="0">
                <a:solidFill>
                  <a:srgbClr val="000000"/>
                </a:solidFill>
              </a:rPr>
              <a:t>Able to find </a:t>
            </a:r>
            <a:r>
              <a:rPr lang="en-US" sz="1800" dirty="0">
                <a:solidFill>
                  <a:srgbClr val="FF0000"/>
                </a:solidFill>
              </a:rPr>
              <a:t>almost</a:t>
            </a:r>
            <a:r>
              <a:rPr lang="en-US" sz="1800" dirty="0">
                <a:solidFill>
                  <a:srgbClr val="000000"/>
                </a:solidFill>
              </a:rPr>
              <a:t> all optimal allocation</a:t>
            </a:r>
          </a:p>
        </p:txBody>
      </p:sp>
      <p:sp>
        <p:nvSpPr>
          <p:cNvPr id="23" name="TextBox 22"/>
          <p:cNvSpPr txBox="1"/>
          <p:nvPr/>
        </p:nvSpPr>
        <p:spPr>
          <a:xfrm>
            <a:off x="6211224" y="2129622"/>
            <a:ext cx="2722890" cy="646331"/>
          </a:xfrm>
          <a:prstGeom prst="rect">
            <a:avLst/>
          </a:prstGeom>
          <a:noFill/>
        </p:spPr>
        <p:txBody>
          <a:bodyPr wrap="square" rtlCol="0">
            <a:spAutoFit/>
          </a:bodyPr>
          <a:lstStyle/>
          <a:p>
            <a:r>
              <a:rPr lang="en-US" sz="1800" dirty="0">
                <a:solidFill>
                  <a:srgbClr val="000000"/>
                </a:solidFill>
              </a:rPr>
              <a:t>will make false positives, but it is </a:t>
            </a:r>
            <a:r>
              <a:rPr lang="en-US" sz="1800" dirty="0">
                <a:solidFill>
                  <a:srgbClr val="FF0000"/>
                </a:solidFill>
              </a:rPr>
              <a:t>okay</a:t>
            </a:r>
          </a:p>
        </p:txBody>
      </p:sp>
      <p:sp>
        <p:nvSpPr>
          <p:cNvPr id="17" name="Down Arrow 16"/>
          <p:cNvSpPr/>
          <p:nvPr/>
        </p:nvSpPr>
        <p:spPr>
          <a:xfrm>
            <a:off x="6371899" y="2919761"/>
            <a:ext cx="484632" cy="6512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02530" y="3657841"/>
            <a:ext cx="4331154" cy="923330"/>
          </a:xfrm>
          <a:prstGeom prst="rect">
            <a:avLst/>
          </a:prstGeom>
          <a:noFill/>
        </p:spPr>
        <p:txBody>
          <a:bodyPr wrap="square" rtlCol="0">
            <a:spAutoFit/>
          </a:bodyPr>
          <a:lstStyle/>
          <a:p>
            <a:r>
              <a:rPr lang="en-US" sz="1800" dirty="0"/>
              <a:t>Thanks to feedback control system, we are able to </a:t>
            </a:r>
            <a:r>
              <a:rPr lang="en-US" sz="1800" dirty="0">
                <a:solidFill>
                  <a:srgbClr val="FF0000"/>
                </a:solidFill>
              </a:rPr>
              <a:t>roll back </a:t>
            </a:r>
            <a:r>
              <a:rPr lang="en-US" sz="1800" dirty="0"/>
              <a:t>when false positive happens</a:t>
            </a:r>
          </a:p>
        </p:txBody>
      </p:sp>
      <p:cxnSp>
        <p:nvCxnSpPr>
          <p:cNvPr id="24" name="Straight Arrow Connector 23"/>
          <p:cNvCxnSpPr/>
          <p:nvPr/>
        </p:nvCxnSpPr>
        <p:spPr>
          <a:xfrm flipV="1">
            <a:off x="5128668" y="2532956"/>
            <a:ext cx="878706" cy="580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152469" y="1773930"/>
            <a:ext cx="878706" cy="580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7D9BB5D0-35E4-459D-AEF3-FE4D7C45CC19}" type="slidenum">
              <a:rPr lang="zh-CN" altLang="en-US" smtClean="0"/>
              <a:t>14</a:t>
            </a:fld>
            <a:endParaRPr lang="zh-CN" altLang="en-US" dirty="0"/>
          </a:p>
        </p:txBody>
      </p:sp>
      <p:pic>
        <p:nvPicPr>
          <p:cNvPr id="8" name="Picture 7" descr="math-20190401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8" y="2117386"/>
            <a:ext cx="2703575" cy="782385"/>
          </a:xfrm>
          <a:prstGeom prst="rect">
            <a:avLst/>
          </a:prstGeom>
        </p:spPr>
      </p:pic>
      <p:pic>
        <p:nvPicPr>
          <p:cNvPr id="9" name="Picture 8" descr="math-20190401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1" y="1314559"/>
            <a:ext cx="2443990" cy="833178"/>
          </a:xfrm>
          <a:prstGeom prst="rect">
            <a:avLst/>
          </a:prstGeom>
        </p:spPr>
      </p:pic>
      <p:sp>
        <p:nvSpPr>
          <p:cNvPr id="20" name="文本框 15">
            <a:extLst>
              <a:ext uri="{FF2B5EF4-FFF2-40B4-BE49-F238E27FC236}">
                <a16:creationId xmlns:a16="http://schemas.microsoft.com/office/drawing/2014/main" id="{20F18ED7-DF43-5E49-9AAF-5F96777F7E7B}"/>
              </a:ext>
            </a:extLst>
          </p:cNvPr>
          <p:cNvSpPr txBox="1"/>
          <p:nvPr/>
        </p:nvSpPr>
        <p:spPr>
          <a:xfrm>
            <a:off x="258618" y="169106"/>
            <a:ext cx="8653356"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a:t>
            </a:r>
            <a:endParaRPr lang="zh-CN" altLang="en-US" sz="2000" b="1" dirty="0">
              <a:solidFill>
                <a:srgbClr val="1B4367"/>
              </a:solidFill>
              <a:cs typeface="+mn-ea"/>
              <a:sym typeface="+mn-lt"/>
            </a:endParaRPr>
          </a:p>
        </p:txBody>
      </p:sp>
    </p:spTree>
    <p:extLst>
      <p:ext uri="{BB962C8B-B14F-4D97-AF65-F5344CB8AC3E}">
        <p14:creationId xmlns:p14="http://schemas.microsoft.com/office/powerpoint/2010/main" val="203043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l-comparion-ra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424" y="879184"/>
            <a:ext cx="6141161" cy="3571967"/>
          </a:xfrm>
          <a:prstGeom prst="rect">
            <a:avLst/>
          </a:prstGeom>
        </p:spPr>
      </p:pic>
      <p:sp>
        <p:nvSpPr>
          <p:cNvPr id="5" name="TextBox 4"/>
          <p:cNvSpPr txBox="1"/>
          <p:nvPr/>
        </p:nvSpPr>
        <p:spPr>
          <a:xfrm>
            <a:off x="565322" y="1433630"/>
            <a:ext cx="1703010" cy="400110"/>
          </a:xfrm>
          <a:prstGeom prst="rect">
            <a:avLst/>
          </a:prstGeom>
          <a:noFill/>
        </p:spPr>
        <p:txBody>
          <a:bodyPr wrap="none" rtlCol="0">
            <a:spAutoFit/>
          </a:bodyPr>
          <a:lstStyle/>
          <a:p>
            <a:r>
              <a:rPr lang="en-US" sz="2000" dirty="0"/>
              <a:t>Recall &gt; 95%</a:t>
            </a:r>
          </a:p>
        </p:txBody>
      </p:sp>
      <p:cxnSp>
        <p:nvCxnSpPr>
          <p:cNvPr id="4" name="Straight Connector 3"/>
          <p:cNvCxnSpPr/>
          <p:nvPr/>
        </p:nvCxnSpPr>
        <p:spPr>
          <a:xfrm flipV="1">
            <a:off x="2887436" y="3451613"/>
            <a:ext cx="1085502" cy="803206"/>
          </a:xfrm>
          <a:prstGeom prst="line">
            <a:avLst/>
          </a:prstGeom>
          <a:ln w="57150" cmpd="sng">
            <a:solidFill>
              <a:srgbClr val="FF2B27"/>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7D9BB5D0-35E4-459D-AEF3-FE4D7C45CC19}" type="slidenum">
              <a:rPr lang="zh-CN" altLang="en-US" smtClean="0"/>
              <a:t>15</a:t>
            </a:fld>
            <a:endParaRPr lang="zh-CN" altLang="en-US" dirty="0"/>
          </a:p>
        </p:txBody>
      </p:sp>
      <p:sp>
        <p:nvSpPr>
          <p:cNvPr id="8" name="文本框 15">
            <a:extLst>
              <a:ext uri="{FF2B5EF4-FFF2-40B4-BE49-F238E27FC236}">
                <a16:creationId xmlns:a16="http://schemas.microsoft.com/office/drawing/2014/main" id="{61F95BC8-6C3F-4042-B7AF-CCAF5B48EC32}"/>
              </a:ext>
            </a:extLst>
          </p:cNvPr>
          <p:cNvSpPr txBox="1"/>
          <p:nvPr/>
        </p:nvSpPr>
        <p:spPr>
          <a:xfrm>
            <a:off x="477977" y="169106"/>
            <a:ext cx="318401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a:t>
            </a:r>
            <a:endParaRPr lang="zh-CN" altLang="en-US" sz="2000" b="1" dirty="0">
              <a:solidFill>
                <a:srgbClr val="1B4367"/>
              </a:solidFill>
              <a:cs typeface="+mn-ea"/>
              <a:sym typeface="+mn-lt"/>
            </a:endParaRPr>
          </a:p>
        </p:txBody>
      </p:sp>
    </p:spTree>
    <p:extLst>
      <p:ext uri="{BB962C8B-B14F-4D97-AF65-F5344CB8AC3E}">
        <p14:creationId xmlns:p14="http://schemas.microsoft.com/office/powerpoint/2010/main" val="12143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626861" y="680867"/>
            <a:ext cx="1500028" cy="1500028"/>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11"/>
          <p:cNvSpPr txBox="1"/>
          <p:nvPr/>
        </p:nvSpPr>
        <p:spPr>
          <a:xfrm>
            <a:off x="3514388" y="1365469"/>
            <a:ext cx="1732894" cy="836126"/>
          </a:xfrm>
          <a:prstGeom prst="rect">
            <a:avLst/>
          </a:prstGeom>
          <a:noFill/>
        </p:spPr>
        <p:txBody>
          <a:bodyPr wrap="square" lIns="68580" tIns="34290" rIns="68580" bIns="34290" rtlCol="0">
            <a:spAutoFit/>
          </a:bodyPr>
          <a:lstStyle/>
          <a:p>
            <a:pPr algn="ctr">
              <a:lnSpc>
                <a:spcPts val="3000"/>
              </a:lnSpc>
            </a:pPr>
            <a:r>
              <a:rPr lang="en-US" altLang="zh-CN" sz="5400" dirty="0">
                <a:solidFill>
                  <a:schemeClr val="bg1"/>
                </a:solidFill>
                <a:cs typeface="+mn-ea"/>
                <a:sym typeface="+mn-lt"/>
              </a:rPr>
              <a:t>2</a:t>
            </a:r>
            <a:endParaRPr lang="zh-CN" altLang="en-US" sz="5400" dirty="0">
              <a:solidFill>
                <a:schemeClr val="bg1"/>
              </a:solidFill>
              <a:cs typeface="+mn-ea"/>
              <a:sym typeface="+mn-lt"/>
            </a:endParaRPr>
          </a:p>
          <a:p>
            <a:pPr algn="ctr">
              <a:lnSpc>
                <a:spcPts val="3000"/>
              </a:lnSpc>
            </a:pPr>
            <a:endParaRPr lang="en-US" altLang="zh-CN" sz="2400" dirty="0">
              <a:solidFill>
                <a:schemeClr val="bg1"/>
              </a:solidFill>
              <a:cs typeface="+mn-ea"/>
              <a:sym typeface="+mn-lt"/>
            </a:endParaRPr>
          </a:p>
        </p:txBody>
      </p:sp>
      <p:sp>
        <p:nvSpPr>
          <p:cNvPr id="5" name="文本框 11">
            <a:extLst>
              <a:ext uri="{FF2B5EF4-FFF2-40B4-BE49-F238E27FC236}">
                <a16:creationId xmlns:a16="http://schemas.microsoft.com/office/drawing/2014/main" id="{DA748654-11A0-CB45-ABE1-14CAC5A99274}"/>
              </a:ext>
            </a:extLst>
          </p:cNvPr>
          <p:cNvSpPr txBox="1"/>
          <p:nvPr/>
        </p:nvSpPr>
        <p:spPr>
          <a:xfrm>
            <a:off x="2123212" y="2335902"/>
            <a:ext cx="4581214" cy="1792798"/>
          </a:xfrm>
          <a:prstGeom prst="rect">
            <a:avLst/>
          </a:prstGeom>
          <a:noFill/>
        </p:spPr>
        <p:txBody>
          <a:bodyPr wrap="square" lIns="68580" tIns="34290" rIns="68580" bIns="34290" rtlCol="0">
            <a:spAutoFit/>
          </a:bodyPr>
          <a:lstStyle/>
          <a:p>
            <a:pPr algn="ctr"/>
            <a:r>
              <a:rPr lang="en-US" altLang="zh-CN" sz="2800" b="1" dirty="0">
                <a:solidFill>
                  <a:srgbClr val="1B4367"/>
                </a:solidFill>
                <a:cs typeface="+mn-ea"/>
                <a:sym typeface="+mn-lt"/>
              </a:rPr>
              <a:t>Online Model Builder</a:t>
            </a:r>
          </a:p>
          <a:p>
            <a:pPr algn="ctr"/>
            <a:endParaRPr kumimoji="1" lang="en-US" altLang="zh-CN" sz="2800" dirty="0">
              <a:solidFill>
                <a:srgbClr val="000000"/>
              </a:solidFill>
            </a:endParaRPr>
          </a:p>
          <a:p>
            <a:pPr algn="ctr"/>
            <a:r>
              <a:rPr kumimoji="1" lang="en-US" altLang="zh-CN" sz="2800" dirty="0">
                <a:solidFill>
                  <a:srgbClr val="000000"/>
                </a:solidFill>
              </a:rPr>
              <a:t>Dependency-aware</a:t>
            </a:r>
          </a:p>
          <a:p>
            <a:pPr algn="ctr"/>
            <a:r>
              <a:rPr kumimoji="1" lang="en-US" altLang="zh-CN" sz="2800" dirty="0">
                <a:solidFill>
                  <a:srgbClr val="000000"/>
                </a:solidFill>
              </a:rPr>
              <a:t>No offline profiling</a:t>
            </a:r>
          </a:p>
        </p:txBody>
      </p:sp>
    </p:spTree>
    <p:extLst>
      <p:ext uri="{BB962C8B-B14F-4D97-AF65-F5344CB8AC3E}">
        <p14:creationId xmlns:p14="http://schemas.microsoft.com/office/powerpoint/2010/main" val="2281739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5"/>
          <p:cNvSpPr txBox="1"/>
          <p:nvPr/>
        </p:nvSpPr>
        <p:spPr>
          <a:xfrm>
            <a:off x="477977" y="169106"/>
            <a:ext cx="8464939"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Online Model Builder</a:t>
            </a:r>
            <a:endParaRPr lang="zh-CN" altLang="en-US" sz="2000" b="1" dirty="0">
              <a:solidFill>
                <a:srgbClr val="1B4367"/>
              </a:solidFill>
              <a:cs typeface="+mn-ea"/>
              <a:sym typeface="+mn-lt"/>
            </a:endParaRPr>
          </a:p>
        </p:txBody>
      </p:sp>
      <p:sp>
        <p:nvSpPr>
          <p:cNvPr id="2" name="TextBox 1"/>
          <p:cNvSpPr txBox="1"/>
          <p:nvPr/>
        </p:nvSpPr>
        <p:spPr>
          <a:xfrm>
            <a:off x="920974" y="1696524"/>
            <a:ext cx="7302052" cy="400110"/>
          </a:xfrm>
          <a:prstGeom prst="rect">
            <a:avLst/>
          </a:prstGeom>
          <a:noFill/>
        </p:spPr>
        <p:txBody>
          <a:bodyPr wrap="square" rtlCol="0">
            <a:spAutoFit/>
          </a:bodyPr>
          <a:lstStyle/>
          <a:p>
            <a:r>
              <a:rPr lang="en-US" sz="2000" b="1" dirty="0"/>
              <a:t>Coordinate applications to run at the same speed</a:t>
            </a:r>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17</a:t>
            </a:fld>
            <a:endParaRPr lang="zh-CN" altLang="en-US" dirty="0"/>
          </a:p>
        </p:txBody>
      </p:sp>
      <p:sp>
        <p:nvSpPr>
          <p:cNvPr id="8" name="TextBox 7">
            <a:extLst>
              <a:ext uri="{FF2B5EF4-FFF2-40B4-BE49-F238E27FC236}">
                <a16:creationId xmlns:a16="http://schemas.microsoft.com/office/drawing/2014/main" id="{8FF14078-7D25-3346-AADD-1E960EBE5A14}"/>
              </a:ext>
            </a:extLst>
          </p:cNvPr>
          <p:cNvSpPr txBox="1"/>
          <p:nvPr/>
        </p:nvSpPr>
        <p:spPr>
          <a:xfrm>
            <a:off x="477977" y="767385"/>
            <a:ext cx="7302052" cy="707886"/>
          </a:xfrm>
          <a:prstGeom prst="rect">
            <a:avLst/>
          </a:prstGeom>
          <a:noFill/>
        </p:spPr>
        <p:txBody>
          <a:bodyPr wrap="square" rtlCol="0">
            <a:spAutoFit/>
          </a:bodyPr>
          <a:lstStyle/>
          <a:p>
            <a:r>
              <a:rPr lang="en-US" sz="2000" dirty="0"/>
              <a:t>To be dependency-aware, </a:t>
            </a:r>
            <a:r>
              <a:rPr lang="en-US" sz="2000" i="1" dirty="0" err="1"/>
              <a:t>PowerShift</a:t>
            </a:r>
            <a:r>
              <a:rPr lang="en-US" sz="2000" i="1" dirty="0"/>
              <a:t> [</a:t>
            </a:r>
            <a:r>
              <a:rPr lang="en-US" sz="2000" i="1" dirty="0" err="1"/>
              <a:t>H.Zhang</a:t>
            </a:r>
            <a:r>
              <a:rPr lang="en-US" sz="2000" i="1" dirty="0"/>
              <a:t> ICPP 2018] </a:t>
            </a:r>
            <a:r>
              <a:rPr lang="en-US" sz="2000" dirty="0"/>
              <a:t>has shown: </a:t>
            </a:r>
          </a:p>
        </p:txBody>
      </p:sp>
      <p:sp>
        <p:nvSpPr>
          <p:cNvPr id="10" name="TextBox 9">
            <a:extLst>
              <a:ext uri="{FF2B5EF4-FFF2-40B4-BE49-F238E27FC236}">
                <a16:creationId xmlns:a16="http://schemas.microsoft.com/office/drawing/2014/main" id="{BD474761-9B45-0A46-83E1-1A853DE6DC52}"/>
              </a:ext>
            </a:extLst>
          </p:cNvPr>
          <p:cNvSpPr txBox="1"/>
          <p:nvPr/>
        </p:nvSpPr>
        <p:spPr>
          <a:xfrm>
            <a:off x="477976" y="2469839"/>
            <a:ext cx="7745049" cy="707886"/>
          </a:xfrm>
          <a:prstGeom prst="rect">
            <a:avLst/>
          </a:prstGeom>
          <a:noFill/>
        </p:spPr>
        <p:txBody>
          <a:bodyPr wrap="square" rtlCol="0">
            <a:spAutoFit/>
          </a:bodyPr>
          <a:lstStyle/>
          <a:p>
            <a:r>
              <a:rPr lang="en-US" sz="2000" dirty="0"/>
              <a:t>To achieve this, it needs the performance/power profile of the applications.</a:t>
            </a:r>
          </a:p>
        </p:txBody>
      </p:sp>
      <p:sp>
        <p:nvSpPr>
          <p:cNvPr id="13" name="TextBox 12">
            <a:extLst>
              <a:ext uri="{FF2B5EF4-FFF2-40B4-BE49-F238E27FC236}">
                <a16:creationId xmlns:a16="http://schemas.microsoft.com/office/drawing/2014/main" id="{70BDB1B9-E747-5C4E-8CFA-463D2010732D}"/>
              </a:ext>
            </a:extLst>
          </p:cNvPr>
          <p:cNvSpPr txBox="1"/>
          <p:nvPr/>
        </p:nvSpPr>
        <p:spPr>
          <a:xfrm>
            <a:off x="920974" y="3593223"/>
            <a:ext cx="7302052" cy="400110"/>
          </a:xfrm>
          <a:prstGeom prst="rect">
            <a:avLst/>
          </a:prstGeom>
          <a:noFill/>
        </p:spPr>
        <p:txBody>
          <a:bodyPr wrap="square" rtlCol="0">
            <a:spAutoFit/>
          </a:bodyPr>
          <a:lstStyle/>
          <a:p>
            <a:r>
              <a:rPr lang="en-US" altLang="zh-CN" sz="2000" b="1" dirty="0">
                <a:cs typeface="+mn-ea"/>
                <a:sym typeface="+mn-lt"/>
              </a:rPr>
              <a:t>Online Model Builder profiles the applications </a:t>
            </a:r>
            <a:r>
              <a:rPr lang="en-US" altLang="zh-CN" sz="2000" b="1" dirty="0">
                <a:solidFill>
                  <a:srgbClr val="FF0000"/>
                </a:solidFill>
                <a:cs typeface="+mn-ea"/>
                <a:sym typeface="+mn-lt"/>
              </a:rPr>
              <a:t>online</a:t>
            </a:r>
            <a:endParaRPr lang="zh-CN" altLang="en-US" sz="2000" b="1" dirty="0">
              <a:cs typeface="+mn-ea"/>
              <a:sym typeface="+mn-lt"/>
            </a:endParaRPr>
          </a:p>
        </p:txBody>
      </p:sp>
    </p:spTree>
    <p:extLst>
      <p:ext uri="{BB962C8B-B14F-4D97-AF65-F5344CB8AC3E}">
        <p14:creationId xmlns:p14="http://schemas.microsoft.com/office/powerpoint/2010/main" val="186013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5"/>
          <p:cNvSpPr txBox="1"/>
          <p:nvPr/>
        </p:nvSpPr>
        <p:spPr>
          <a:xfrm>
            <a:off x="477977" y="169106"/>
            <a:ext cx="8464939"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Online Model Builder</a:t>
            </a:r>
            <a:endParaRPr lang="zh-CN" altLang="en-US" sz="2000" b="1" dirty="0">
              <a:solidFill>
                <a:srgbClr val="1B4367"/>
              </a:solidFill>
              <a:cs typeface="+mn-ea"/>
              <a:sym typeface="+mn-lt"/>
            </a:endParaRPr>
          </a:p>
        </p:txBody>
      </p:sp>
      <p:sp>
        <p:nvSpPr>
          <p:cNvPr id="3" name="TextBox 2"/>
          <p:cNvSpPr txBox="1"/>
          <p:nvPr/>
        </p:nvSpPr>
        <p:spPr>
          <a:xfrm>
            <a:off x="571712" y="2559263"/>
            <a:ext cx="6524607" cy="1354217"/>
          </a:xfrm>
          <a:prstGeom prst="rect">
            <a:avLst/>
          </a:prstGeom>
          <a:noFill/>
        </p:spPr>
        <p:txBody>
          <a:bodyPr wrap="none" rtlCol="0">
            <a:spAutoFit/>
          </a:bodyPr>
          <a:lstStyle/>
          <a:p>
            <a:r>
              <a:rPr lang="en-US" sz="2000" dirty="0"/>
              <a:t>Model exploration by 2 metrics:</a:t>
            </a:r>
          </a:p>
          <a:p>
            <a:pPr marL="800100" lvl="1" indent="-457200">
              <a:buAutoNum type="arabicPeriod"/>
            </a:pPr>
            <a:r>
              <a:rPr lang="en-US" sz="2400" b="1" dirty="0"/>
              <a:t>#data points(observations) needed </a:t>
            </a:r>
          </a:p>
          <a:p>
            <a:pPr marL="800100" lvl="1" indent="-457200">
              <a:buAutoNum type="arabicPeriod"/>
            </a:pPr>
            <a:r>
              <a:rPr lang="en-US" sz="2400" b="1" dirty="0"/>
              <a:t>Accuracy(power error)</a:t>
            </a:r>
          </a:p>
          <a:p>
            <a:endParaRPr lang="en-US" dirty="0"/>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18</a:t>
            </a:fld>
            <a:endParaRPr lang="zh-CN" altLang="en-US" dirty="0"/>
          </a:p>
        </p:txBody>
      </p:sp>
      <p:sp>
        <p:nvSpPr>
          <p:cNvPr id="8" name="TextBox 7">
            <a:extLst>
              <a:ext uri="{FF2B5EF4-FFF2-40B4-BE49-F238E27FC236}">
                <a16:creationId xmlns:a16="http://schemas.microsoft.com/office/drawing/2014/main" id="{8FF14078-7D25-3346-AADD-1E960EBE5A14}"/>
              </a:ext>
            </a:extLst>
          </p:cNvPr>
          <p:cNvSpPr txBox="1"/>
          <p:nvPr/>
        </p:nvSpPr>
        <p:spPr>
          <a:xfrm>
            <a:off x="477977" y="1199243"/>
            <a:ext cx="7302052" cy="707886"/>
          </a:xfrm>
          <a:prstGeom prst="rect">
            <a:avLst/>
          </a:prstGeom>
          <a:noFill/>
        </p:spPr>
        <p:txBody>
          <a:bodyPr wrap="square" rtlCol="0">
            <a:spAutoFit/>
          </a:bodyPr>
          <a:lstStyle/>
          <a:p>
            <a:r>
              <a:rPr lang="en-US" sz="2000" dirty="0"/>
              <a:t>Online Model Builder collects</a:t>
            </a:r>
            <a:r>
              <a:rPr lang="en-US" sz="2000" dirty="0">
                <a:solidFill>
                  <a:srgbClr val="3366FF"/>
                </a:solidFill>
              </a:rPr>
              <a:t> &lt;power, performance&gt; </a:t>
            </a:r>
            <a:r>
              <a:rPr lang="en-US" sz="2000" dirty="0">
                <a:solidFill>
                  <a:srgbClr val="FF0000"/>
                </a:solidFill>
              </a:rPr>
              <a:t>online</a:t>
            </a:r>
            <a:r>
              <a:rPr lang="en-US" sz="2000" dirty="0"/>
              <a:t> to build the profile of each application.</a:t>
            </a:r>
          </a:p>
        </p:txBody>
      </p:sp>
    </p:spTree>
    <p:extLst>
      <p:ext uri="{BB962C8B-B14F-4D97-AF65-F5344CB8AC3E}">
        <p14:creationId xmlns:p14="http://schemas.microsoft.com/office/powerpoint/2010/main" val="32705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30785760"/>
              </p:ext>
            </p:extLst>
          </p:nvPr>
        </p:nvGraphicFramePr>
        <p:xfrm>
          <a:off x="3076044" y="994992"/>
          <a:ext cx="5666322" cy="3467470"/>
        </p:xfrm>
        <a:graphic>
          <a:graphicData uri="http://schemas.openxmlformats.org/drawingml/2006/table">
            <a:tbl>
              <a:tblPr firstRow="1" bandRow="1">
                <a:tableStyleId>{306799F8-075E-4A3A-A7F6-7FBC6576F1A4}</a:tableStyleId>
              </a:tblPr>
              <a:tblGrid>
                <a:gridCol w="1888774">
                  <a:extLst>
                    <a:ext uri="{9D8B030D-6E8A-4147-A177-3AD203B41FA5}">
                      <a16:colId xmlns:a16="http://schemas.microsoft.com/office/drawing/2014/main" val="20000"/>
                    </a:ext>
                  </a:extLst>
                </a:gridCol>
                <a:gridCol w="1888774">
                  <a:extLst>
                    <a:ext uri="{9D8B030D-6E8A-4147-A177-3AD203B41FA5}">
                      <a16:colId xmlns:a16="http://schemas.microsoft.com/office/drawing/2014/main" val="20001"/>
                    </a:ext>
                  </a:extLst>
                </a:gridCol>
                <a:gridCol w="1888774">
                  <a:extLst>
                    <a:ext uri="{9D8B030D-6E8A-4147-A177-3AD203B41FA5}">
                      <a16:colId xmlns:a16="http://schemas.microsoft.com/office/drawing/2014/main" val="20002"/>
                    </a:ext>
                  </a:extLst>
                </a:gridCol>
              </a:tblGrid>
              <a:tr h="663310">
                <a:tc>
                  <a:txBody>
                    <a:bodyPr/>
                    <a:lstStyle/>
                    <a:p>
                      <a:pPr algn="ctr"/>
                      <a:r>
                        <a:rPr lang="en-US" sz="2000" dirty="0">
                          <a:solidFill>
                            <a:schemeClr val="tx1"/>
                          </a:solidFill>
                        </a:rPr>
                        <a:t>Approach</a:t>
                      </a:r>
                    </a:p>
                  </a:txBody>
                  <a:tcPr/>
                </a:tc>
                <a:tc>
                  <a:txBody>
                    <a:bodyPr/>
                    <a:lstStyle/>
                    <a:p>
                      <a:pPr algn="ctr"/>
                      <a:r>
                        <a:rPr lang="en-US" sz="2000" dirty="0">
                          <a:solidFill>
                            <a:schemeClr val="tx1"/>
                          </a:solidFill>
                        </a:rPr>
                        <a:t>#Data points</a:t>
                      </a:r>
                    </a:p>
                  </a:txBody>
                  <a:tcPr/>
                </a:tc>
                <a:tc>
                  <a:txBody>
                    <a:bodyPr/>
                    <a:lstStyle/>
                    <a:p>
                      <a:pPr algn="ctr"/>
                      <a:r>
                        <a:rPr lang="en-US" sz="2000" dirty="0">
                          <a:solidFill>
                            <a:schemeClr val="tx1"/>
                          </a:solidFill>
                        </a:rPr>
                        <a:t>Power error</a:t>
                      </a:r>
                    </a:p>
                  </a:txBody>
                  <a:tcPr/>
                </a:tc>
                <a:extLst>
                  <a:ext uri="{0D108BD9-81ED-4DB2-BD59-A6C34878D82A}">
                    <a16:rowId xmlns:a16="http://schemas.microsoft.com/office/drawing/2014/main" val="10000"/>
                  </a:ext>
                </a:extLst>
              </a:tr>
              <a:tr h="650040">
                <a:tc>
                  <a:txBody>
                    <a:bodyPr/>
                    <a:lstStyle/>
                    <a:p>
                      <a:pPr algn="ctr"/>
                      <a:r>
                        <a:rPr lang="en-US" sz="2000" b="1" dirty="0">
                          <a:solidFill>
                            <a:schemeClr val="tx1"/>
                          </a:solidFill>
                        </a:rPr>
                        <a:t>Binary-search</a:t>
                      </a:r>
                    </a:p>
                  </a:txBody>
                  <a:tcPr/>
                </a:tc>
                <a:tc>
                  <a:txBody>
                    <a:bodyPr/>
                    <a:lstStyle/>
                    <a:p>
                      <a:pPr algn="ctr"/>
                      <a:r>
                        <a:rPr lang="en-US" sz="2000" dirty="0">
                          <a:solidFill>
                            <a:schemeClr val="tx1"/>
                          </a:solidFill>
                        </a:rPr>
                        <a:t>4</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&lt;2W </a:t>
                      </a:r>
                      <a:endParaRPr lang="en-US" sz="2000" dirty="0">
                        <a:solidFill>
                          <a:schemeClr val="tx1"/>
                        </a:solidFill>
                      </a:endParaRPr>
                    </a:p>
                    <a:p>
                      <a:pPr algn="ctr"/>
                      <a:endParaRPr lang="en-US" sz="2000" dirty="0">
                        <a:solidFill>
                          <a:schemeClr val="tx1"/>
                        </a:solidFill>
                      </a:endParaRPr>
                    </a:p>
                  </a:txBody>
                  <a:tcPr/>
                </a:tc>
                <a:extLst>
                  <a:ext uri="{0D108BD9-81ED-4DB2-BD59-A6C34878D82A}">
                    <a16:rowId xmlns:a16="http://schemas.microsoft.com/office/drawing/2014/main" val="10001"/>
                  </a:ext>
                </a:extLst>
              </a:tr>
              <a:tr h="663310">
                <a:tc>
                  <a:txBody>
                    <a:bodyPr/>
                    <a:lstStyle/>
                    <a:p>
                      <a:pPr algn="ctr"/>
                      <a:r>
                        <a:rPr lang="en-US" sz="2000" b="1" dirty="0">
                          <a:solidFill>
                            <a:schemeClr val="tx1"/>
                          </a:solidFill>
                        </a:rPr>
                        <a:t>Quadratic</a:t>
                      </a:r>
                    </a:p>
                  </a:txBody>
                  <a:tcPr/>
                </a:tc>
                <a:tc>
                  <a:txBody>
                    <a:bodyPr/>
                    <a:lstStyle/>
                    <a:p>
                      <a:pPr algn="ctr"/>
                      <a:r>
                        <a:rPr lang="en-US" sz="2000" dirty="0">
                          <a:solidFill>
                            <a:schemeClr val="tx1"/>
                          </a:solidFill>
                        </a:rPr>
                        <a:t>3</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~3W</a:t>
                      </a:r>
                    </a:p>
                    <a:p>
                      <a:pPr algn="ctr"/>
                      <a:endParaRPr lang="en-US" sz="2000" dirty="0">
                        <a:solidFill>
                          <a:schemeClr val="tx1"/>
                        </a:solidFill>
                      </a:endParaRPr>
                    </a:p>
                  </a:txBody>
                  <a:tcPr/>
                </a:tc>
                <a:extLst>
                  <a:ext uri="{0D108BD9-81ED-4DB2-BD59-A6C34878D82A}">
                    <a16:rowId xmlns:a16="http://schemas.microsoft.com/office/drawing/2014/main" val="10002"/>
                  </a:ext>
                </a:extLst>
              </a:tr>
              <a:tr h="66331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Logarithm </a:t>
                      </a:r>
                      <a:endParaRPr lang="en-US" sz="2000" b="1" dirty="0">
                        <a:solidFill>
                          <a:schemeClr val="tx1"/>
                        </a:solidFill>
                        <a:effectLst/>
                      </a:endParaRPr>
                    </a:p>
                    <a:p>
                      <a:pPr algn="ctr"/>
                      <a:endParaRPr lang="en-US" sz="2000" dirty="0">
                        <a:solidFill>
                          <a:schemeClr val="tx1"/>
                        </a:solidFill>
                      </a:endParaRPr>
                    </a:p>
                  </a:txBody>
                  <a:tcPr/>
                </a:tc>
                <a:tc>
                  <a:txBody>
                    <a:bodyPr/>
                    <a:lstStyle/>
                    <a:p>
                      <a:pPr algn="ctr"/>
                      <a:r>
                        <a:rPr lang="en-US" sz="2000" dirty="0">
                          <a:solidFill>
                            <a:schemeClr val="tx1"/>
                          </a:solidFill>
                        </a:rPr>
                        <a:t>4</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~2W</a:t>
                      </a:r>
                    </a:p>
                  </a:txBody>
                  <a:tcPr/>
                </a:tc>
                <a:extLst>
                  <a:ext uri="{0D108BD9-81ED-4DB2-BD59-A6C34878D82A}">
                    <a16:rowId xmlns:a16="http://schemas.microsoft.com/office/drawing/2014/main" val="10003"/>
                  </a:ext>
                </a:extLst>
              </a:tr>
              <a:tr h="663310">
                <a:tc>
                  <a:txBody>
                    <a:bodyPr/>
                    <a:lstStyle/>
                    <a:p>
                      <a:pPr algn="ctr"/>
                      <a:r>
                        <a:rPr lang="en-US" sz="2000" b="1" dirty="0">
                          <a:solidFill>
                            <a:schemeClr val="tx1"/>
                          </a:solidFill>
                        </a:rPr>
                        <a:t>Complex</a:t>
                      </a:r>
                    </a:p>
                    <a:p>
                      <a:pPr algn="ctr"/>
                      <a:r>
                        <a:rPr lang="en-US" sz="2000" b="1" dirty="0">
                          <a:solidFill>
                            <a:schemeClr val="tx1"/>
                          </a:solidFill>
                        </a:rPr>
                        <a:t>Learning</a:t>
                      </a:r>
                    </a:p>
                  </a:txBody>
                  <a:tcPr/>
                </a:tc>
                <a:tc>
                  <a:txBody>
                    <a:bodyPr/>
                    <a:lstStyle/>
                    <a:p>
                      <a:pPr algn="ctr"/>
                      <a:r>
                        <a:rPr lang="en-US" sz="2000" dirty="0">
                          <a:solidFill>
                            <a:schemeClr val="tx1"/>
                          </a:solidFill>
                        </a:rPr>
                        <a:t>&gt;=3</a:t>
                      </a:r>
                    </a:p>
                  </a:txBody>
                  <a:tcPr/>
                </a:tc>
                <a:tc>
                  <a:txBody>
                    <a:bodyPr/>
                    <a:lstStyle/>
                    <a:p>
                      <a:pPr algn="ctr"/>
                      <a:r>
                        <a:rPr lang="en-US" sz="2000" dirty="0">
                          <a:solidFill>
                            <a:schemeClr val="tx1"/>
                          </a:solidFill>
                        </a:rPr>
                        <a:t>X</a:t>
                      </a:r>
                    </a:p>
                  </a:txBody>
                  <a:tcPr/>
                </a:tc>
                <a:extLst>
                  <a:ext uri="{0D108BD9-81ED-4DB2-BD59-A6C34878D82A}">
                    <a16:rowId xmlns:a16="http://schemas.microsoft.com/office/drawing/2014/main" val="10004"/>
                  </a:ext>
                </a:extLst>
              </a:tr>
            </a:tbl>
          </a:graphicData>
        </a:graphic>
      </p:graphicFrame>
      <p:pic>
        <p:nvPicPr>
          <p:cNvPr id="4" name="Picture 3" descr="quadrat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10" y="1682382"/>
            <a:ext cx="1980000" cy="1530572"/>
          </a:xfrm>
          <a:prstGeom prst="rect">
            <a:avLst/>
          </a:prstGeom>
        </p:spPr>
      </p:pic>
      <p:pic>
        <p:nvPicPr>
          <p:cNvPr id="5" name="Picture 4" descr="lo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42" y="3321356"/>
            <a:ext cx="1980000" cy="1530571"/>
          </a:xfrm>
          <a:prstGeom prst="rect">
            <a:avLst/>
          </a:prstGeom>
        </p:spPr>
      </p:pic>
      <p:cxnSp>
        <p:nvCxnSpPr>
          <p:cNvPr id="7" name="Straight Arrow Connector 6"/>
          <p:cNvCxnSpPr>
            <a:cxnSpLocks/>
            <a:endCxn id="4" idx="3"/>
          </p:cNvCxnSpPr>
          <p:nvPr/>
        </p:nvCxnSpPr>
        <p:spPr>
          <a:xfrm flipH="1" flipV="1">
            <a:off x="2218810" y="2447668"/>
            <a:ext cx="1015987" cy="12408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a:endCxn id="5" idx="3"/>
          </p:cNvCxnSpPr>
          <p:nvPr/>
        </p:nvCxnSpPr>
        <p:spPr>
          <a:xfrm flipH="1">
            <a:off x="2239342" y="3321356"/>
            <a:ext cx="995455" cy="76528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039099" y="4601890"/>
            <a:ext cx="1924813" cy="369332"/>
          </a:xfrm>
          <a:prstGeom prst="rect">
            <a:avLst/>
          </a:prstGeom>
          <a:noFill/>
        </p:spPr>
        <p:txBody>
          <a:bodyPr wrap="none" rtlCol="0">
            <a:spAutoFit/>
          </a:bodyPr>
          <a:lstStyle/>
          <a:p>
            <a:r>
              <a:rPr lang="en-US" sz="1800" b="1" dirty="0">
                <a:solidFill>
                  <a:srgbClr val="FF0000"/>
                </a:solidFill>
              </a:rPr>
              <a:t>Too expensive!!</a:t>
            </a:r>
          </a:p>
        </p:txBody>
      </p:sp>
      <p:sp>
        <p:nvSpPr>
          <p:cNvPr id="12" name="Rounded Rectangle 11"/>
          <p:cNvSpPr/>
          <p:nvPr/>
        </p:nvSpPr>
        <p:spPr>
          <a:xfrm>
            <a:off x="3234796" y="3767798"/>
            <a:ext cx="1579393" cy="69466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solidFill>
                <a:srgbClr val="FFFFFF"/>
              </a:solidFill>
            </a:endParaRPr>
          </a:p>
        </p:txBody>
      </p:sp>
      <p:cxnSp>
        <p:nvCxnSpPr>
          <p:cNvPr id="17" name="Straight Arrow Connector 16"/>
          <p:cNvCxnSpPr>
            <a:cxnSpLocks/>
          </p:cNvCxnSpPr>
          <p:nvPr/>
        </p:nvCxnSpPr>
        <p:spPr>
          <a:xfrm flipH="1" flipV="1">
            <a:off x="2218811" y="1275433"/>
            <a:ext cx="884976" cy="40694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8327" y="876058"/>
            <a:ext cx="2606804" cy="369332"/>
          </a:xfrm>
          <a:prstGeom prst="rect">
            <a:avLst/>
          </a:prstGeom>
          <a:noFill/>
        </p:spPr>
        <p:txBody>
          <a:bodyPr wrap="none" rtlCol="0">
            <a:spAutoFit/>
          </a:bodyPr>
          <a:lstStyle/>
          <a:p>
            <a:r>
              <a:rPr lang="en-US" sz="1800" dirty="0"/>
              <a:t>Minimum assumption</a:t>
            </a:r>
          </a:p>
        </p:txBody>
      </p:sp>
      <p:sp>
        <p:nvSpPr>
          <p:cNvPr id="18" name="Rounded Rectangle 17"/>
          <p:cNvSpPr/>
          <p:nvPr/>
        </p:nvSpPr>
        <p:spPr>
          <a:xfrm>
            <a:off x="3149600" y="1655874"/>
            <a:ext cx="5467927" cy="652366"/>
          </a:xfrm>
          <a:prstGeom prst="round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D9BB5D0-35E4-459D-AEF3-FE4D7C45CC19}" type="slidenum">
              <a:rPr lang="zh-CN" altLang="en-US" smtClean="0"/>
              <a:t>19</a:t>
            </a:fld>
            <a:endParaRPr lang="zh-CN" altLang="en-US" dirty="0"/>
          </a:p>
        </p:txBody>
      </p:sp>
      <p:sp>
        <p:nvSpPr>
          <p:cNvPr id="15" name="文本框 15">
            <a:extLst>
              <a:ext uri="{FF2B5EF4-FFF2-40B4-BE49-F238E27FC236}">
                <a16:creationId xmlns:a16="http://schemas.microsoft.com/office/drawing/2014/main" id="{37E159BF-45E1-684E-B983-F1B878A6D5D7}"/>
              </a:ext>
            </a:extLst>
          </p:cNvPr>
          <p:cNvSpPr txBox="1"/>
          <p:nvPr/>
        </p:nvSpPr>
        <p:spPr>
          <a:xfrm>
            <a:off x="477977" y="169106"/>
            <a:ext cx="8464939"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Online Model Builder</a:t>
            </a:r>
            <a:endParaRPr lang="zh-CN" altLang="en-US" sz="2000" b="1" dirty="0">
              <a:solidFill>
                <a:srgbClr val="1B4367"/>
              </a:solidFill>
              <a:cs typeface="+mn-ea"/>
              <a:sym typeface="+mn-lt"/>
            </a:endParaRPr>
          </a:p>
        </p:txBody>
      </p:sp>
    </p:spTree>
    <p:extLst>
      <p:ext uri="{BB962C8B-B14F-4D97-AF65-F5344CB8AC3E}">
        <p14:creationId xmlns:p14="http://schemas.microsoft.com/office/powerpoint/2010/main" val="13200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943DA-A20D-6A49-B1F2-473E8820A04A}"/>
              </a:ext>
            </a:extLst>
          </p:cNvPr>
          <p:cNvSpPr>
            <a:spLocks noGrp="1"/>
          </p:cNvSpPr>
          <p:nvPr>
            <p:ph type="sldNum" sz="quarter" idx="12"/>
          </p:nvPr>
        </p:nvSpPr>
        <p:spPr>
          <a:xfrm>
            <a:off x="6994168" y="4767263"/>
            <a:ext cx="2057400" cy="273844"/>
          </a:xfrm>
        </p:spPr>
        <p:txBody>
          <a:bodyPr/>
          <a:lstStyle/>
          <a:p>
            <a:fld id="{7D9BB5D0-35E4-459D-AEF3-FE4D7C45CC19}" type="slidenum">
              <a:rPr lang="zh-CN" altLang="en-US" smtClean="0"/>
              <a:t>2</a:t>
            </a:fld>
            <a:endParaRPr lang="zh-CN" altLang="en-US" dirty="0"/>
          </a:p>
        </p:txBody>
      </p:sp>
      <p:pic>
        <p:nvPicPr>
          <p:cNvPr id="6" name="Picture 5" descr="A picture containing outdoor, building, street, train&#10;&#10;Description automatically generated">
            <a:extLst>
              <a:ext uri="{FF2B5EF4-FFF2-40B4-BE49-F238E27FC236}">
                <a16:creationId xmlns:a16="http://schemas.microsoft.com/office/drawing/2014/main" id="{C12A1825-59E1-E845-9867-B576B4B20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03" y="758906"/>
            <a:ext cx="2515516" cy="1683999"/>
          </a:xfrm>
          <a:prstGeom prst="rect">
            <a:avLst/>
          </a:prstGeom>
        </p:spPr>
      </p:pic>
      <p:sp>
        <p:nvSpPr>
          <p:cNvPr id="14" name="TextBox 13">
            <a:extLst>
              <a:ext uri="{FF2B5EF4-FFF2-40B4-BE49-F238E27FC236}">
                <a16:creationId xmlns:a16="http://schemas.microsoft.com/office/drawing/2014/main" id="{2C613548-C319-2141-BCB9-08AA35E00539}"/>
              </a:ext>
            </a:extLst>
          </p:cNvPr>
          <p:cNvSpPr txBox="1"/>
          <p:nvPr/>
        </p:nvSpPr>
        <p:spPr>
          <a:xfrm>
            <a:off x="4622801" y="758906"/>
            <a:ext cx="4428767" cy="2830727"/>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400" dirty="0">
                <a:latin typeface="+mj-lt"/>
                <a:ea typeface="+mj-ea"/>
                <a:cs typeface="+mj-cs"/>
              </a:rPr>
              <a:t>At large-scale computing systems, power is usually budgeted by </a:t>
            </a:r>
            <a:r>
              <a:rPr lang="en-US" sz="2400" dirty="0">
                <a:solidFill>
                  <a:srgbClr val="00B050"/>
                </a:solidFill>
                <a:latin typeface="+mj-lt"/>
                <a:ea typeface="+mj-ea"/>
                <a:cs typeface="+mj-cs"/>
              </a:rPr>
              <a:t>peak usage</a:t>
            </a:r>
            <a:r>
              <a:rPr lang="en-US" sz="2400" dirty="0">
                <a:latin typeface="+mj-lt"/>
                <a:ea typeface="+mj-ea"/>
                <a:cs typeface="+mj-cs"/>
              </a:rPr>
              <a:t> NOT </a:t>
            </a:r>
            <a:r>
              <a:rPr lang="en-US" sz="2400" dirty="0">
                <a:solidFill>
                  <a:srgbClr val="FF0000"/>
                </a:solidFill>
                <a:latin typeface="+mj-lt"/>
                <a:ea typeface="+mj-ea"/>
                <a:cs typeface="+mj-cs"/>
              </a:rPr>
              <a:t>maximum usage</a:t>
            </a:r>
            <a:r>
              <a:rPr lang="en-US" sz="2400" dirty="0">
                <a:latin typeface="+mj-lt"/>
                <a:ea typeface="+mj-ea"/>
                <a:cs typeface="+mj-cs"/>
              </a:rPr>
              <a:t>.</a:t>
            </a:r>
          </a:p>
          <a:p>
            <a:pPr defTabSz="914400">
              <a:lnSpc>
                <a:spcPct val="90000"/>
              </a:lnSpc>
              <a:spcBef>
                <a:spcPct val="0"/>
              </a:spcBef>
              <a:spcAft>
                <a:spcPts val="600"/>
              </a:spcAft>
            </a:pPr>
            <a:endParaRPr lang="en-US" sz="2400" dirty="0"/>
          </a:p>
          <a:p>
            <a:pPr defTabSz="914400">
              <a:lnSpc>
                <a:spcPct val="90000"/>
              </a:lnSpc>
              <a:spcBef>
                <a:spcPct val="0"/>
              </a:spcBef>
              <a:spcAft>
                <a:spcPts val="600"/>
              </a:spcAft>
            </a:pPr>
            <a:r>
              <a:rPr lang="en-US" sz="2400" dirty="0"/>
              <a:t>Higher computing capacity per datacenter = </a:t>
            </a:r>
          </a:p>
          <a:p>
            <a:pPr defTabSz="914400">
              <a:lnSpc>
                <a:spcPct val="90000"/>
              </a:lnSpc>
              <a:spcBef>
                <a:spcPct val="0"/>
              </a:spcBef>
              <a:spcAft>
                <a:spcPts val="600"/>
              </a:spcAft>
            </a:pPr>
            <a:r>
              <a:rPr lang="en-US" sz="2400" dirty="0"/>
              <a:t>Lower cost/computing</a:t>
            </a:r>
            <a:endParaRPr lang="en-US" sz="2400" dirty="0">
              <a:latin typeface="+mj-lt"/>
              <a:ea typeface="+mj-ea"/>
              <a:cs typeface="+mj-cs"/>
            </a:endParaRPr>
          </a:p>
        </p:txBody>
      </p:sp>
      <p:sp>
        <p:nvSpPr>
          <p:cNvPr id="17" name="Down Arrow 16">
            <a:extLst>
              <a:ext uri="{FF2B5EF4-FFF2-40B4-BE49-F238E27FC236}">
                <a16:creationId xmlns:a16="http://schemas.microsoft.com/office/drawing/2014/main" id="{03286117-7CA4-454F-A6F5-F9B50E9C98BC}"/>
              </a:ext>
            </a:extLst>
          </p:cNvPr>
          <p:cNvSpPr/>
          <p:nvPr/>
        </p:nvSpPr>
        <p:spPr>
          <a:xfrm>
            <a:off x="1027076" y="2583733"/>
            <a:ext cx="370340" cy="692667"/>
          </a:xfrm>
          <a:prstGeom prst="downArrow">
            <a:avLst/>
          </a:prstGeom>
          <a:ln/>
        </p:spPr>
        <p:style>
          <a:lnRef idx="1">
            <a:schemeClr val="accent5"/>
          </a:lnRef>
          <a:fillRef idx="2">
            <a:schemeClr val="accent5"/>
          </a:fillRef>
          <a:effectRef idx="1">
            <a:schemeClr val="accent5"/>
          </a:effectRef>
          <a:fontRef idx="minor">
            <a:schemeClr val="dk1"/>
          </a:fontRef>
        </p:style>
        <p:txBody>
          <a:bodyPr/>
          <a:lstStyle/>
          <a:p>
            <a:endParaRPr lang="en-US" dirty="0"/>
          </a:p>
        </p:txBody>
      </p:sp>
      <p:sp>
        <p:nvSpPr>
          <p:cNvPr id="18" name="文本框 8">
            <a:extLst>
              <a:ext uri="{FF2B5EF4-FFF2-40B4-BE49-F238E27FC236}">
                <a16:creationId xmlns:a16="http://schemas.microsoft.com/office/drawing/2014/main" id="{093C0BEA-EB48-0B41-81E7-A87EAB2B4C87}"/>
              </a:ext>
            </a:extLst>
          </p:cNvPr>
          <p:cNvSpPr txBox="1"/>
          <p:nvPr/>
        </p:nvSpPr>
        <p:spPr>
          <a:xfrm>
            <a:off x="1014898" y="113012"/>
            <a:ext cx="7114204" cy="500137"/>
          </a:xfrm>
          <a:prstGeom prst="rect">
            <a:avLst/>
          </a:prstGeom>
          <a:noFill/>
        </p:spPr>
        <p:txBody>
          <a:bodyPr wrap="square" lIns="68580" tIns="34290" rIns="68580" bIns="34290" rtlCol="0">
            <a:spAutoFit/>
          </a:bodyPr>
          <a:lstStyle/>
          <a:p>
            <a:pPr lvl="0" algn="ctr" eaLnBrk="0" latinLnBrk="0" hangingPunct="0"/>
            <a:r>
              <a:rPr lang="en-US" altLang="zh-CN" sz="2800" b="1" dirty="0">
                <a:solidFill>
                  <a:srgbClr val="1B4367"/>
                </a:solidFill>
                <a:cs typeface="+mn-ea"/>
                <a:sym typeface="+mn-lt"/>
              </a:rPr>
              <a:t>Why power cap is important? </a:t>
            </a:r>
          </a:p>
        </p:txBody>
      </p:sp>
      <p:sp>
        <p:nvSpPr>
          <p:cNvPr id="19" name="TextBox 18">
            <a:extLst>
              <a:ext uri="{FF2B5EF4-FFF2-40B4-BE49-F238E27FC236}">
                <a16:creationId xmlns:a16="http://schemas.microsoft.com/office/drawing/2014/main" id="{6A24FE6C-6E3F-0B4B-8FF9-A4C33B4B87E3}"/>
              </a:ext>
            </a:extLst>
          </p:cNvPr>
          <p:cNvSpPr txBox="1"/>
          <p:nvPr/>
        </p:nvSpPr>
        <p:spPr>
          <a:xfrm>
            <a:off x="-102883" y="2591488"/>
            <a:ext cx="1285371" cy="510647"/>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1600" dirty="0">
                <a:solidFill>
                  <a:srgbClr val="FF0000"/>
                </a:solidFill>
                <a:latin typeface="+mj-lt"/>
                <a:ea typeface="+mj-ea"/>
                <a:cs typeface="+mj-cs"/>
              </a:rPr>
              <a:t>Budget by </a:t>
            </a:r>
          </a:p>
          <a:p>
            <a:pPr algn="ctr" defTabSz="914400">
              <a:lnSpc>
                <a:spcPct val="90000"/>
              </a:lnSpc>
              <a:spcBef>
                <a:spcPct val="0"/>
              </a:spcBef>
              <a:spcAft>
                <a:spcPts val="600"/>
              </a:spcAft>
            </a:pPr>
            <a:r>
              <a:rPr lang="en-US" sz="1600" dirty="0">
                <a:solidFill>
                  <a:srgbClr val="FF0000"/>
                </a:solidFill>
                <a:latin typeface="+mj-lt"/>
                <a:ea typeface="+mj-ea"/>
                <a:cs typeface="+mj-cs"/>
              </a:rPr>
              <a:t>Max Usage</a:t>
            </a:r>
          </a:p>
        </p:txBody>
      </p:sp>
      <p:pic>
        <p:nvPicPr>
          <p:cNvPr id="9" name="Picture 8" descr="A close up of a logo&#10;&#10;Description automatically generated">
            <a:extLst>
              <a:ext uri="{FF2B5EF4-FFF2-40B4-BE49-F238E27FC236}">
                <a16:creationId xmlns:a16="http://schemas.microsoft.com/office/drawing/2014/main" id="{9FC6E9A0-D2B9-6241-AF89-2A0151675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22" y="3982426"/>
            <a:ext cx="1051791" cy="892429"/>
          </a:xfrm>
          <a:prstGeom prst="rect">
            <a:avLst/>
          </a:prstGeom>
        </p:spPr>
      </p:pic>
      <p:pic>
        <p:nvPicPr>
          <p:cNvPr id="20" name="Picture 19" descr="A close up of a logo&#10;&#10;Description automatically generated">
            <a:extLst>
              <a:ext uri="{FF2B5EF4-FFF2-40B4-BE49-F238E27FC236}">
                <a16:creationId xmlns:a16="http://schemas.microsoft.com/office/drawing/2014/main" id="{5663B72F-D67D-CD4D-9A6F-5D2E9FB50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023" y="3417455"/>
            <a:ext cx="1051791" cy="892429"/>
          </a:xfrm>
          <a:prstGeom prst="rect">
            <a:avLst/>
          </a:prstGeom>
        </p:spPr>
      </p:pic>
      <p:pic>
        <p:nvPicPr>
          <p:cNvPr id="21" name="Picture 20" descr="A close up of a logo&#10;&#10;Description automatically generated">
            <a:extLst>
              <a:ext uri="{FF2B5EF4-FFF2-40B4-BE49-F238E27FC236}">
                <a16:creationId xmlns:a16="http://schemas.microsoft.com/office/drawing/2014/main" id="{07A78F29-5C6F-4946-B3AF-F81E16352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672" y="4128823"/>
            <a:ext cx="1051791" cy="892429"/>
          </a:xfrm>
          <a:prstGeom prst="rect">
            <a:avLst/>
          </a:prstGeom>
        </p:spPr>
      </p:pic>
      <p:pic>
        <p:nvPicPr>
          <p:cNvPr id="22" name="Picture 21" descr="A close up of a logo&#10;&#10;Description automatically generated">
            <a:extLst>
              <a:ext uri="{FF2B5EF4-FFF2-40B4-BE49-F238E27FC236}">
                <a16:creationId xmlns:a16="http://schemas.microsoft.com/office/drawing/2014/main" id="{718F9E6E-B3F0-2A47-9B53-834ECE229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818" y="3576356"/>
            <a:ext cx="1051791" cy="892429"/>
          </a:xfrm>
          <a:prstGeom prst="rect">
            <a:avLst/>
          </a:prstGeom>
        </p:spPr>
      </p:pic>
      <p:pic>
        <p:nvPicPr>
          <p:cNvPr id="24" name="Picture 23" descr="A close up of a logo&#10;&#10;Description automatically generated">
            <a:extLst>
              <a:ext uri="{FF2B5EF4-FFF2-40B4-BE49-F238E27FC236}">
                <a16:creationId xmlns:a16="http://schemas.microsoft.com/office/drawing/2014/main" id="{41DF4B76-AA30-974C-8E77-09891DC32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473" y="3032274"/>
            <a:ext cx="1051791" cy="892429"/>
          </a:xfrm>
          <a:prstGeom prst="rect">
            <a:avLst/>
          </a:prstGeom>
        </p:spPr>
      </p:pic>
      <p:sp>
        <p:nvSpPr>
          <p:cNvPr id="25" name="Down Arrow 24">
            <a:extLst>
              <a:ext uri="{FF2B5EF4-FFF2-40B4-BE49-F238E27FC236}">
                <a16:creationId xmlns:a16="http://schemas.microsoft.com/office/drawing/2014/main" id="{EBCB3A4C-2034-1D42-BAEC-27DF5EA16844}"/>
              </a:ext>
            </a:extLst>
          </p:cNvPr>
          <p:cNvSpPr/>
          <p:nvPr/>
        </p:nvSpPr>
        <p:spPr>
          <a:xfrm>
            <a:off x="2342205" y="2500717"/>
            <a:ext cx="370340" cy="510647"/>
          </a:xfrm>
          <a:prstGeom prst="downArrow">
            <a:avLst/>
          </a:prstGeom>
          <a:ln/>
        </p:spPr>
        <p:style>
          <a:lnRef idx="1">
            <a:schemeClr val="accent5"/>
          </a:lnRef>
          <a:fillRef idx="2">
            <a:schemeClr val="accent5"/>
          </a:fillRef>
          <a:effectRef idx="1">
            <a:schemeClr val="accent5"/>
          </a:effectRef>
          <a:fontRef idx="minor">
            <a:schemeClr val="dk1"/>
          </a:fontRef>
        </p:style>
        <p:txBody>
          <a:bodyPr/>
          <a:lstStyle/>
          <a:p>
            <a:endParaRPr lang="en-US" dirty="0"/>
          </a:p>
        </p:txBody>
      </p:sp>
      <p:sp>
        <p:nvSpPr>
          <p:cNvPr id="26" name="TextBox 25">
            <a:extLst>
              <a:ext uri="{FF2B5EF4-FFF2-40B4-BE49-F238E27FC236}">
                <a16:creationId xmlns:a16="http://schemas.microsoft.com/office/drawing/2014/main" id="{633D3B2D-3873-0D48-8D39-0A22353B599B}"/>
              </a:ext>
            </a:extLst>
          </p:cNvPr>
          <p:cNvSpPr txBox="1"/>
          <p:nvPr/>
        </p:nvSpPr>
        <p:spPr>
          <a:xfrm>
            <a:off x="2686182" y="2578001"/>
            <a:ext cx="1370871" cy="510647"/>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1600" dirty="0">
                <a:solidFill>
                  <a:srgbClr val="00B050"/>
                </a:solidFill>
                <a:latin typeface="+mj-lt"/>
                <a:ea typeface="+mj-ea"/>
                <a:cs typeface="+mj-cs"/>
              </a:rPr>
              <a:t>Budget by </a:t>
            </a:r>
          </a:p>
          <a:p>
            <a:pPr algn="ctr" defTabSz="914400">
              <a:lnSpc>
                <a:spcPct val="90000"/>
              </a:lnSpc>
              <a:spcBef>
                <a:spcPct val="0"/>
              </a:spcBef>
              <a:spcAft>
                <a:spcPts val="600"/>
              </a:spcAft>
            </a:pPr>
            <a:r>
              <a:rPr lang="en-US" sz="1600" dirty="0">
                <a:solidFill>
                  <a:srgbClr val="00B050"/>
                </a:solidFill>
                <a:latin typeface="+mj-lt"/>
                <a:ea typeface="+mj-ea"/>
                <a:cs typeface="+mj-cs"/>
              </a:rPr>
              <a:t>Peak Usage</a:t>
            </a:r>
          </a:p>
        </p:txBody>
      </p:sp>
      <p:pic>
        <p:nvPicPr>
          <p:cNvPr id="31" name="Picture 30" descr="A picture containing drawing&#10;&#10;Description automatically generated">
            <a:extLst>
              <a:ext uri="{FF2B5EF4-FFF2-40B4-BE49-F238E27FC236}">
                <a16:creationId xmlns:a16="http://schemas.microsoft.com/office/drawing/2014/main" id="{6D50E6B3-70ED-2E4B-AE0F-EC89CE63F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018" y="3327692"/>
            <a:ext cx="1460500" cy="1524000"/>
          </a:xfrm>
          <a:prstGeom prst="rect">
            <a:avLst/>
          </a:prstGeom>
        </p:spPr>
      </p:pic>
      <p:sp>
        <p:nvSpPr>
          <p:cNvPr id="32" name="TextBox 31">
            <a:extLst>
              <a:ext uri="{FF2B5EF4-FFF2-40B4-BE49-F238E27FC236}">
                <a16:creationId xmlns:a16="http://schemas.microsoft.com/office/drawing/2014/main" id="{8A0EBA4A-C87A-8343-A4D6-FFCBB53569A5}"/>
              </a:ext>
            </a:extLst>
          </p:cNvPr>
          <p:cNvSpPr txBox="1"/>
          <p:nvPr/>
        </p:nvSpPr>
        <p:spPr>
          <a:xfrm>
            <a:off x="4646401" y="4128823"/>
            <a:ext cx="1415324" cy="646331"/>
          </a:xfrm>
          <a:prstGeom prst="rect">
            <a:avLst/>
          </a:prstGeom>
          <a:noFill/>
        </p:spPr>
        <p:txBody>
          <a:bodyPr wrap="none" rtlCol="0">
            <a:spAutoFit/>
          </a:bodyPr>
          <a:lstStyle/>
          <a:p>
            <a:r>
              <a:rPr lang="en-US" sz="3600" dirty="0"/>
              <a:t>BUT…</a:t>
            </a:r>
          </a:p>
        </p:txBody>
      </p:sp>
      <p:sp>
        <p:nvSpPr>
          <p:cNvPr id="33" name="TextBox 32">
            <a:extLst>
              <a:ext uri="{FF2B5EF4-FFF2-40B4-BE49-F238E27FC236}">
                <a16:creationId xmlns:a16="http://schemas.microsoft.com/office/drawing/2014/main" id="{5F98AC51-7C46-FF42-853E-057342732D7D}"/>
              </a:ext>
            </a:extLst>
          </p:cNvPr>
          <p:cNvSpPr txBox="1"/>
          <p:nvPr/>
        </p:nvSpPr>
        <p:spPr>
          <a:xfrm>
            <a:off x="1276131" y="2389698"/>
            <a:ext cx="1160895" cy="523220"/>
          </a:xfrm>
          <a:prstGeom prst="rect">
            <a:avLst/>
          </a:prstGeom>
          <a:noFill/>
        </p:spPr>
        <p:txBody>
          <a:bodyPr wrap="none" rtlCol="0">
            <a:spAutoFit/>
          </a:bodyPr>
          <a:lstStyle/>
          <a:p>
            <a:r>
              <a:rPr lang="en-US" sz="2800" b="1" dirty="0">
                <a:solidFill>
                  <a:srgbClr val="00B0F0"/>
                </a:solidFill>
              </a:rPr>
              <a:t>5MW</a:t>
            </a:r>
          </a:p>
        </p:txBody>
      </p:sp>
      <p:sp>
        <p:nvSpPr>
          <p:cNvPr id="34" name="TextBox 33">
            <a:extLst>
              <a:ext uri="{FF2B5EF4-FFF2-40B4-BE49-F238E27FC236}">
                <a16:creationId xmlns:a16="http://schemas.microsoft.com/office/drawing/2014/main" id="{402098DA-15F1-9946-9D87-72E62C2CC302}"/>
              </a:ext>
            </a:extLst>
          </p:cNvPr>
          <p:cNvSpPr txBox="1"/>
          <p:nvPr/>
        </p:nvSpPr>
        <p:spPr>
          <a:xfrm>
            <a:off x="485455" y="4575037"/>
            <a:ext cx="654346" cy="523220"/>
          </a:xfrm>
          <a:prstGeom prst="rect">
            <a:avLst/>
          </a:prstGeom>
          <a:noFill/>
        </p:spPr>
        <p:txBody>
          <a:bodyPr wrap="none" rtlCol="0">
            <a:spAutoFit/>
          </a:bodyPr>
          <a:lstStyle/>
          <a:p>
            <a:r>
              <a:rPr lang="en-US" sz="2800" b="1" dirty="0">
                <a:solidFill>
                  <a:srgbClr val="00B0F0"/>
                </a:solidFill>
              </a:rPr>
              <a:t>6K</a:t>
            </a:r>
          </a:p>
        </p:txBody>
      </p:sp>
      <p:sp>
        <p:nvSpPr>
          <p:cNvPr id="35" name="TextBox 34">
            <a:extLst>
              <a:ext uri="{FF2B5EF4-FFF2-40B4-BE49-F238E27FC236}">
                <a16:creationId xmlns:a16="http://schemas.microsoft.com/office/drawing/2014/main" id="{6AA0B3B1-30B8-6541-B12B-7DA312DCD383}"/>
              </a:ext>
            </a:extLst>
          </p:cNvPr>
          <p:cNvSpPr txBox="1"/>
          <p:nvPr/>
        </p:nvSpPr>
        <p:spPr>
          <a:xfrm>
            <a:off x="2259195" y="4642575"/>
            <a:ext cx="654346" cy="523220"/>
          </a:xfrm>
          <a:prstGeom prst="rect">
            <a:avLst/>
          </a:prstGeom>
          <a:noFill/>
        </p:spPr>
        <p:txBody>
          <a:bodyPr wrap="none" rtlCol="0">
            <a:spAutoFit/>
          </a:bodyPr>
          <a:lstStyle/>
          <a:p>
            <a:r>
              <a:rPr lang="en-US" sz="2800" b="1" dirty="0">
                <a:solidFill>
                  <a:srgbClr val="00B0F0"/>
                </a:solidFill>
              </a:rPr>
              <a:t>9K</a:t>
            </a:r>
          </a:p>
        </p:txBody>
      </p:sp>
    </p:spTree>
    <p:extLst>
      <p:ext uri="{BB962C8B-B14F-4D97-AF65-F5344CB8AC3E}">
        <p14:creationId xmlns:p14="http://schemas.microsoft.com/office/powerpoint/2010/main" val="295624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9" grpId="0"/>
      <p:bldP spid="25" grpId="0" animBg="1"/>
      <p:bldP spid="26"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626861" y="680867"/>
            <a:ext cx="1500028" cy="1500028"/>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11"/>
          <p:cNvSpPr txBox="1"/>
          <p:nvPr/>
        </p:nvSpPr>
        <p:spPr>
          <a:xfrm>
            <a:off x="3514388" y="1365469"/>
            <a:ext cx="1732894" cy="836126"/>
          </a:xfrm>
          <a:prstGeom prst="rect">
            <a:avLst/>
          </a:prstGeom>
          <a:noFill/>
        </p:spPr>
        <p:txBody>
          <a:bodyPr wrap="square" lIns="68580" tIns="34290" rIns="68580" bIns="34290" rtlCol="0">
            <a:spAutoFit/>
          </a:bodyPr>
          <a:lstStyle/>
          <a:p>
            <a:pPr algn="ctr">
              <a:lnSpc>
                <a:spcPts val="3000"/>
              </a:lnSpc>
            </a:pPr>
            <a:r>
              <a:rPr lang="en-US" altLang="zh-CN" sz="5400" dirty="0">
                <a:solidFill>
                  <a:schemeClr val="bg1"/>
                </a:solidFill>
                <a:cs typeface="+mn-ea"/>
                <a:sym typeface="+mn-lt"/>
              </a:rPr>
              <a:t>3</a:t>
            </a:r>
            <a:endParaRPr lang="zh-CN" altLang="en-US" sz="5400" dirty="0">
              <a:solidFill>
                <a:schemeClr val="bg1"/>
              </a:solidFill>
              <a:cs typeface="+mn-ea"/>
              <a:sym typeface="+mn-lt"/>
            </a:endParaRPr>
          </a:p>
          <a:p>
            <a:pPr algn="ctr">
              <a:lnSpc>
                <a:spcPts val="3000"/>
              </a:lnSpc>
            </a:pPr>
            <a:endParaRPr lang="en-US" altLang="zh-CN" sz="2400" dirty="0">
              <a:solidFill>
                <a:schemeClr val="bg1"/>
              </a:solidFill>
              <a:cs typeface="+mn-ea"/>
              <a:sym typeface="+mn-lt"/>
            </a:endParaRPr>
          </a:p>
        </p:txBody>
      </p:sp>
      <p:sp>
        <p:nvSpPr>
          <p:cNvPr id="5" name="文本框 11">
            <a:extLst>
              <a:ext uri="{FF2B5EF4-FFF2-40B4-BE49-F238E27FC236}">
                <a16:creationId xmlns:a16="http://schemas.microsoft.com/office/drawing/2014/main" id="{7A4F0E8B-2FF3-7746-91B7-392D84DB0283}"/>
              </a:ext>
            </a:extLst>
          </p:cNvPr>
          <p:cNvSpPr txBox="1"/>
          <p:nvPr/>
        </p:nvSpPr>
        <p:spPr>
          <a:xfrm>
            <a:off x="1705332" y="2432664"/>
            <a:ext cx="5503127" cy="1361911"/>
          </a:xfrm>
          <a:prstGeom prst="rect">
            <a:avLst/>
          </a:prstGeom>
          <a:noFill/>
        </p:spPr>
        <p:txBody>
          <a:bodyPr wrap="square" lIns="68580" tIns="34290" rIns="68580" bIns="34290" rtlCol="0">
            <a:spAutoFit/>
          </a:bodyPr>
          <a:lstStyle/>
          <a:p>
            <a:pPr algn="ctr"/>
            <a:r>
              <a:rPr lang="en-US" altLang="zh-CN" sz="2800" b="1" dirty="0">
                <a:solidFill>
                  <a:srgbClr val="1B4367"/>
                </a:solidFill>
                <a:cs typeface="+mn-ea"/>
                <a:sym typeface="+mn-lt"/>
              </a:rPr>
              <a:t>Power Pool Shifter</a:t>
            </a:r>
          </a:p>
          <a:p>
            <a:pPr algn="ctr"/>
            <a:endParaRPr lang="en-US" altLang="zh-CN" sz="2800" b="1" dirty="0">
              <a:solidFill>
                <a:srgbClr val="1B4367"/>
              </a:solidFill>
              <a:cs typeface="+mn-ea"/>
              <a:sym typeface="+mn-lt"/>
            </a:endParaRPr>
          </a:p>
          <a:p>
            <a:pPr algn="ctr"/>
            <a:r>
              <a:rPr lang="en-US" altLang="zh-CN" sz="2800" dirty="0">
                <a:cs typeface="+mn-ea"/>
                <a:sym typeface="+mn-lt"/>
              </a:rPr>
              <a:t>Dynamic adjustment</a:t>
            </a:r>
            <a:endParaRPr lang="zh-CN" altLang="en-US" sz="2800" dirty="0">
              <a:cs typeface="+mn-ea"/>
              <a:sym typeface="+mn-lt"/>
            </a:endParaRPr>
          </a:p>
        </p:txBody>
      </p:sp>
    </p:spTree>
    <p:extLst>
      <p:ext uri="{BB962C8B-B14F-4D97-AF65-F5344CB8AC3E}">
        <p14:creationId xmlns:p14="http://schemas.microsoft.com/office/powerpoint/2010/main" val="3538200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D84324-E666-7141-B247-E1896214B5B4}"/>
              </a:ext>
            </a:extLst>
          </p:cNvPr>
          <p:cNvSpPr txBox="1"/>
          <p:nvPr/>
        </p:nvSpPr>
        <p:spPr>
          <a:xfrm>
            <a:off x="417399" y="482600"/>
            <a:ext cx="8408193" cy="558627"/>
          </a:xfrm>
          <a:prstGeom prst="rect">
            <a:avLst/>
          </a:prstGeom>
        </p:spPr>
        <p:txBody>
          <a:bodyPr vert="horz" lIns="91440" tIns="45720" rIns="91440" bIns="45720" rtlCol="0" anchor="ctr">
            <a:normAutofit fontScale="92500"/>
          </a:bodyPr>
          <a:lstStyle/>
          <a:p>
            <a:pPr algn="ctr" defTabSz="914400">
              <a:lnSpc>
                <a:spcPct val="90000"/>
              </a:lnSpc>
              <a:spcBef>
                <a:spcPct val="0"/>
              </a:spcBef>
              <a:spcAft>
                <a:spcPts val="600"/>
              </a:spcAft>
            </a:pPr>
            <a:r>
              <a:rPr lang="en-US" sz="2400" dirty="0">
                <a:solidFill>
                  <a:schemeClr val="bg1"/>
                </a:solidFill>
                <a:latin typeface="+mj-lt"/>
                <a:ea typeface="+mj-ea"/>
                <a:cs typeface="+mj-cs"/>
              </a:rPr>
              <a:t>Power Pool e</a:t>
            </a:r>
            <a:r>
              <a:rPr lang="en-US" sz="2400" kern="1200" dirty="0">
                <a:solidFill>
                  <a:schemeClr val="bg1"/>
                </a:solidFill>
                <a:latin typeface="+mj-lt"/>
                <a:ea typeface="+mj-ea"/>
                <a:cs typeface="+mj-cs"/>
              </a:rPr>
              <a:t>xtended from </a:t>
            </a:r>
            <a:r>
              <a:rPr lang="en-US" sz="2400" i="1" kern="1200" dirty="0" err="1">
                <a:solidFill>
                  <a:schemeClr val="bg1"/>
                </a:solidFill>
                <a:latin typeface="+mj-lt"/>
                <a:ea typeface="+mj-ea"/>
                <a:cs typeface="+mj-cs"/>
              </a:rPr>
              <a:t>PowerShift</a:t>
            </a:r>
            <a:r>
              <a:rPr lang="en-US" sz="2400" i="1" kern="1200" dirty="0">
                <a:solidFill>
                  <a:schemeClr val="bg1"/>
                </a:solidFill>
                <a:latin typeface="+mj-lt"/>
                <a:ea typeface="+mj-ea"/>
                <a:cs typeface="+mj-cs"/>
              </a:rPr>
              <a:t> [</a:t>
            </a:r>
            <a:r>
              <a:rPr lang="en-US" sz="2400" i="1" kern="1200" dirty="0" err="1">
                <a:solidFill>
                  <a:schemeClr val="bg1"/>
                </a:solidFill>
                <a:latin typeface="+mj-lt"/>
                <a:ea typeface="+mj-ea"/>
                <a:cs typeface="+mj-cs"/>
              </a:rPr>
              <a:t>H.Zhang</a:t>
            </a:r>
            <a:r>
              <a:rPr lang="en-US" sz="2400" i="1" kern="1200" dirty="0">
                <a:solidFill>
                  <a:schemeClr val="bg1"/>
                </a:solidFill>
                <a:latin typeface="+mj-lt"/>
                <a:ea typeface="+mj-ea"/>
                <a:cs typeface="+mj-cs"/>
              </a:rPr>
              <a:t> ICPP 2018]</a:t>
            </a:r>
            <a:r>
              <a:rPr lang="en-US" sz="2400" kern="1200" dirty="0">
                <a:solidFill>
                  <a:schemeClr val="bg1"/>
                </a:solidFill>
                <a:latin typeface="+mj-lt"/>
                <a:ea typeface="+mj-ea"/>
                <a:cs typeface="+mj-cs"/>
              </a:rPr>
              <a:t> </a:t>
            </a:r>
          </a:p>
        </p:txBody>
      </p:sp>
      <p:pic>
        <p:nvPicPr>
          <p:cNvPr id="1026" name="Picture 2">
            <a:extLst>
              <a:ext uri="{FF2B5EF4-FFF2-40B4-BE49-F238E27FC236}">
                <a16:creationId xmlns:a16="http://schemas.microsoft.com/office/drawing/2014/main" id="{6F90FFC0-3B73-7D42-ABDD-565274D7BA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981" y="1227472"/>
            <a:ext cx="8960038" cy="3427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47C2419-1558-B146-88AF-4C6829DA9716}"/>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7D9BB5D0-35E4-459D-AEF3-FE4D7C45CC19}" type="slidenum">
              <a:rPr lang="en-US" altLang="zh-CN" sz="1200">
                <a:solidFill>
                  <a:schemeClr val="tx1">
                    <a:tint val="75000"/>
                  </a:schemeClr>
                </a:solidFill>
              </a:rPr>
              <a:pPr defTabSz="914400">
                <a:lnSpc>
                  <a:spcPct val="90000"/>
                </a:lnSpc>
                <a:spcAft>
                  <a:spcPts val="600"/>
                </a:spcAft>
              </a:pPr>
              <a:t>21</a:t>
            </a:fld>
            <a:endParaRPr lang="en-US" altLang="zh-CN" sz="1200">
              <a:solidFill>
                <a:schemeClr val="tx1">
                  <a:tint val="75000"/>
                </a:schemeClr>
              </a:solidFill>
            </a:endParaRPr>
          </a:p>
        </p:txBody>
      </p:sp>
    </p:spTree>
    <p:extLst>
      <p:ext uri="{BB962C8B-B14F-4D97-AF65-F5344CB8AC3E}">
        <p14:creationId xmlns:p14="http://schemas.microsoft.com/office/powerpoint/2010/main" val="326237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564FAF-73F4-FA40-BC41-79932ED1EA3C}"/>
              </a:ext>
            </a:extLst>
          </p:cNvPr>
          <p:cNvSpPr>
            <a:spLocks noGrp="1"/>
          </p:cNvSpPr>
          <p:nvPr>
            <p:ph type="sldNum" sz="quarter" idx="12"/>
          </p:nvPr>
        </p:nvSpPr>
        <p:spPr/>
        <p:txBody>
          <a:bodyPr/>
          <a:lstStyle/>
          <a:p>
            <a:fld id="{7D9BB5D0-35E4-459D-AEF3-FE4D7C45CC19}" type="slidenum">
              <a:rPr lang="zh-CN" altLang="en-US" smtClean="0"/>
              <a:t>22</a:t>
            </a:fld>
            <a:endParaRPr lang="zh-CN" altLang="en-US" dirty="0"/>
          </a:p>
        </p:txBody>
      </p:sp>
      <p:sp>
        <p:nvSpPr>
          <p:cNvPr id="4" name="文本框 15">
            <a:extLst>
              <a:ext uri="{FF2B5EF4-FFF2-40B4-BE49-F238E27FC236}">
                <a16:creationId xmlns:a16="http://schemas.microsoft.com/office/drawing/2014/main" id="{7D8EF147-44CE-E44E-9AED-3D42E38E2A51}"/>
              </a:ext>
            </a:extLst>
          </p:cNvPr>
          <p:cNvSpPr txBox="1"/>
          <p:nvPr/>
        </p:nvSpPr>
        <p:spPr>
          <a:xfrm>
            <a:off x="404087" y="108897"/>
            <a:ext cx="2708460" cy="438582"/>
          </a:xfrm>
          <a:prstGeom prst="rect">
            <a:avLst/>
          </a:prstGeom>
          <a:noFill/>
        </p:spPr>
        <p:txBody>
          <a:bodyPr wrap="square" lIns="68580" tIns="34290" rIns="68580" bIns="34290" rtlCol="0">
            <a:spAutoFit/>
          </a:bodyPr>
          <a:lstStyle/>
          <a:p>
            <a:r>
              <a:rPr lang="en-US" altLang="zh-CN" sz="2400" b="1" dirty="0">
                <a:solidFill>
                  <a:srgbClr val="1B4367"/>
                </a:solidFill>
                <a:cs typeface="+mn-ea"/>
                <a:sym typeface="+mn-lt"/>
              </a:rPr>
              <a:t>Architecture</a:t>
            </a:r>
            <a:endParaRPr lang="zh-CN" altLang="en-US" sz="2400" b="1" dirty="0">
              <a:solidFill>
                <a:srgbClr val="1B4367"/>
              </a:solidFill>
              <a:cs typeface="+mn-ea"/>
              <a:sym typeface="+mn-lt"/>
            </a:endParaRPr>
          </a:p>
        </p:txBody>
      </p:sp>
      <p:pic>
        <p:nvPicPr>
          <p:cNvPr id="6" name="Picture 5" descr="A screenshot of a cell phone&#10;&#10;Description automatically generated">
            <a:extLst>
              <a:ext uri="{FF2B5EF4-FFF2-40B4-BE49-F238E27FC236}">
                <a16:creationId xmlns:a16="http://schemas.microsoft.com/office/drawing/2014/main" id="{3E8AFCF5-79EA-C54D-9704-F1A733C2F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318" y="586185"/>
            <a:ext cx="5765800" cy="4318000"/>
          </a:xfrm>
          <a:prstGeom prst="rect">
            <a:avLst/>
          </a:prstGeom>
        </p:spPr>
      </p:pic>
      <p:sp>
        <p:nvSpPr>
          <p:cNvPr id="7" name="TextBox 6">
            <a:extLst>
              <a:ext uri="{FF2B5EF4-FFF2-40B4-BE49-F238E27FC236}">
                <a16:creationId xmlns:a16="http://schemas.microsoft.com/office/drawing/2014/main" id="{342363C9-9D9F-D342-A96D-2E1EEA4A9437}"/>
              </a:ext>
            </a:extLst>
          </p:cNvPr>
          <p:cNvSpPr txBox="1"/>
          <p:nvPr/>
        </p:nvSpPr>
        <p:spPr>
          <a:xfrm>
            <a:off x="2216728" y="2503055"/>
            <a:ext cx="1398268" cy="307777"/>
          </a:xfrm>
          <a:prstGeom prst="rect">
            <a:avLst/>
          </a:prstGeom>
          <a:noFill/>
        </p:spPr>
        <p:txBody>
          <a:bodyPr wrap="none" rtlCol="0">
            <a:spAutoFit/>
          </a:bodyPr>
          <a:lstStyle/>
          <a:p>
            <a:r>
              <a:rPr lang="en-US" dirty="0"/>
              <a:t>Info exchange</a:t>
            </a:r>
          </a:p>
        </p:txBody>
      </p:sp>
      <p:sp>
        <p:nvSpPr>
          <p:cNvPr id="8" name="TextBox 7">
            <a:extLst>
              <a:ext uri="{FF2B5EF4-FFF2-40B4-BE49-F238E27FC236}">
                <a16:creationId xmlns:a16="http://schemas.microsoft.com/office/drawing/2014/main" id="{C2651D11-7FC8-DA48-B7A7-0E16F913E799}"/>
              </a:ext>
            </a:extLst>
          </p:cNvPr>
          <p:cNvSpPr txBox="1"/>
          <p:nvPr/>
        </p:nvSpPr>
        <p:spPr>
          <a:xfrm>
            <a:off x="5297055" y="2503055"/>
            <a:ext cx="1398268" cy="307777"/>
          </a:xfrm>
          <a:prstGeom prst="rect">
            <a:avLst/>
          </a:prstGeom>
          <a:noFill/>
        </p:spPr>
        <p:txBody>
          <a:bodyPr wrap="none" rtlCol="0">
            <a:spAutoFit/>
          </a:bodyPr>
          <a:lstStyle/>
          <a:p>
            <a:r>
              <a:rPr lang="en-US" dirty="0"/>
              <a:t>Info exchange</a:t>
            </a:r>
          </a:p>
        </p:txBody>
      </p:sp>
      <p:sp>
        <p:nvSpPr>
          <p:cNvPr id="3" name="Rounded Rectangle 2">
            <a:extLst>
              <a:ext uri="{FF2B5EF4-FFF2-40B4-BE49-F238E27FC236}">
                <a16:creationId xmlns:a16="http://schemas.microsoft.com/office/drawing/2014/main" id="{66C974E9-E6D2-9349-A333-5BE6593C4559}"/>
              </a:ext>
            </a:extLst>
          </p:cNvPr>
          <p:cNvSpPr/>
          <p:nvPr/>
        </p:nvSpPr>
        <p:spPr>
          <a:xfrm>
            <a:off x="1911927" y="1209964"/>
            <a:ext cx="1200620" cy="9698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CF4BB1-A46A-4547-8B14-3C6E2AAA8A95}"/>
              </a:ext>
            </a:extLst>
          </p:cNvPr>
          <p:cNvSpPr txBox="1"/>
          <p:nvPr/>
        </p:nvSpPr>
        <p:spPr>
          <a:xfrm>
            <a:off x="138546" y="1402199"/>
            <a:ext cx="1292050" cy="1169551"/>
          </a:xfrm>
          <a:prstGeom prst="rect">
            <a:avLst/>
          </a:prstGeom>
          <a:noFill/>
        </p:spPr>
        <p:txBody>
          <a:bodyPr wrap="square" rtlCol="0">
            <a:spAutoFit/>
          </a:bodyPr>
          <a:lstStyle/>
          <a:p>
            <a:r>
              <a:rPr lang="en-US" dirty="0"/>
              <a:t>Get hardware counter info from each node</a:t>
            </a:r>
          </a:p>
        </p:txBody>
      </p:sp>
      <p:sp>
        <p:nvSpPr>
          <p:cNvPr id="10" name="TextBox 9">
            <a:extLst>
              <a:ext uri="{FF2B5EF4-FFF2-40B4-BE49-F238E27FC236}">
                <a16:creationId xmlns:a16="http://schemas.microsoft.com/office/drawing/2014/main" id="{FA293057-E0C5-0944-81E5-AEE5ADE77E3E}"/>
              </a:ext>
            </a:extLst>
          </p:cNvPr>
          <p:cNvSpPr txBox="1"/>
          <p:nvPr/>
        </p:nvSpPr>
        <p:spPr>
          <a:xfrm>
            <a:off x="138545" y="3057138"/>
            <a:ext cx="1402773" cy="1169551"/>
          </a:xfrm>
          <a:prstGeom prst="rect">
            <a:avLst/>
          </a:prstGeom>
          <a:noFill/>
        </p:spPr>
        <p:txBody>
          <a:bodyPr wrap="square" rtlCol="0">
            <a:spAutoFit/>
          </a:bodyPr>
          <a:lstStyle/>
          <a:p>
            <a:r>
              <a:rPr lang="en-US" dirty="0"/>
              <a:t>Learn and output to each node the</a:t>
            </a:r>
          </a:p>
          <a:p>
            <a:r>
              <a:rPr lang="en-US" dirty="0"/>
              <a:t>optimal configuration</a:t>
            </a:r>
          </a:p>
        </p:txBody>
      </p:sp>
    </p:spTree>
    <p:extLst>
      <p:ext uri="{BB962C8B-B14F-4D97-AF65-F5344CB8AC3E}">
        <p14:creationId xmlns:p14="http://schemas.microsoft.com/office/powerpoint/2010/main" val="29966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564FAF-73F4-FA40-BC41-79932ED1EA3C}"/>
              </a:ext>
            </a:extLst>
          </p:cNvPr>
          <p:cNvSpPr>
            <a:spLocks noGrp="1"/>
          </p:cNvSpPr>
          <p:nvPr>
            <p:ph type="sldNum" sz="quarter" idx="12"/>
          </p:nvPr>
        </p:nvSpPr>
        <p:spPr/>
        <p:txBody>
          <a:bodyPr/>
          <a:lstStyle/>
          <a:p>
            <a:fld id="{7D9BB5D0-35E4-459D-AEF3-FE4D7C45CC19}" type="slidenum">
              <a:rPr lang="zh-CN" altLang="en-US" smtClean="0"/>
              <a:t>23</a:t>
            </a:fld>
            <a:endParaRPr lang="zh-CN" altLang="en-US" dirty="0"/>
          </a:p>
        </p:txBody>
      </p:sp>
      <p:sp>
        <p:nvSpPr>
          <p:cNvPr id="4" name="文本框 15">
            <a:extLst>
              <a:ext uri="{FF2B5EF4-FFF2-40B4-BE49-F238E27FC236}">
                <a16:creationId xmlns:a16="http://schemas.microsoft.com/office/drawing/2014/main" id="{7D8EF147-44CE-E44E-9AED-3D42E38E2A51}"/>
              </a:ext>
            </a:extLst>
          </p:cNvPr>
          <p:cNvSpPr txBox="1"/>
          <p:nvPr/>
        </p:nvSpPr>
        <p:spPr>
          <a:xfrm>
            <a:off x="404087" y="108897"/>
            <a:ext cx="2708460" cy="438582"/>
          </a:xfrm>
          <a:prstGeom prst="rect">
            <a:avLst/>
          </a:prstGeom>
          <a:noFill/>
        </p:spPr>
        <p:txBody>
          <a:bodyPr wrap="square" lIns="68580" tIns="34290" rIns="68580" bIns="34290" rtlCol="0">
            <a:spAutoFit/>
          </a:bodyPr>
          <a:lstStyle/>
          <a:p>
            <a:r>
              <a:rPr lang="en-US" altLang="zh-CN" sz="2400" b="1" dirty="0">
                <a:solidFill>
                  <a:srgbClr val="1B4367"/>
                </a:solidFill>
                <a:cs typeface="+mn-ea"/>
                <a:sym typeface="+mn-lt"/>
              </a:rPr>
              <a:t>Architecture</a:t>
            </a:r>
            <a:endParaRPr lang="zh-CN" altLang="en-US" sz="2400" b="1" dirty="0">
              <a:solidFill>
                <a:srgbClr val="1B4367"/>
              </a:solidFill>
              <a:cs typeface="+mn-ea"/>
              <a:sym typeface="+mn-lt"/>
            </a:endParaRPr>
          </a:p>
        </p:txBody>
      </p:sp>
      <p:pic>
        <p:nvPicPr>
          <p:cNvPr id="6" name="Picture 5" descr="A screenshot of a cell phone&#10;&#10;Description automatically generated">
            <a:extLst>
              <a:ext uri="{FF2B5EF4-FFF2-40B4-BE49-F238E27FC236}">
                <a16:creationId xmlns:a16="http://schemas.microsoft.com/office/drawing/2014/main" id="{3E8AFCF5-79EA-C54D-9704-F1A733C2F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318" y="586185"/>
            <a:ext cx="5765800" cy="4318000"/>
          </a:xfrm>
          <a:prstGeom prst="rect">
            <a:avLst/>
          </a:prstGeom>
        </p:spPr>
      </p:pic>
      <p:sp>
        <p:nvSpPr>
          <p:cNvPr id="7" name="TextBox 6">
            <a:extLst>
              <a:ext uri="{FF2B5EF4-FFF2-40B4-BE49-F238E27FC236}">
                <a16:creationId xmlns:a16="http://schemas.microsoft.com/office/drawing/2014/main" id="{342363C9-9D9F-D342-A96D-2E1EEA4A9437}"/>
              </a:ext>
            </a:extLst>
          </p:cNvPr>
          <p:cNvSpPr txBox="1"/>
          <p:nvPr/>
        </p:nvSpPr>
        <p:spPr>
          <a:xfrm>
            <a:off x="2216728" y="2503055"/>
            <a:ext cx="1398268" cy="307777"/>
          </a:xfrm>
          <a:prstGeom prst="rect">
            <a:avLst/>
          </a:prstGeom>
          <a:noFill/>
        </p:spPr>
        <p:txBody>
          <a:bodyPr wrap="none" rtlCol="0">
            <a:spAutoFit/>
          </a:bodyPr>
          <a:lstStyle/>
          <a:p>
            <a:r>
              <a:rPr lang="en-US" dirty="0"/>
              <a:t>Info exchange</a:t>
            </a:r>
          </a:p>
        </p:txBody>
      </p:sp>
      <p:sp>
        <p:nvSpPr>
          <p:cNvPr id="8" name="TextBox 7">
            <a:extLst>
              <a:ext uri="{FF2B5EF4-FFF2-40B4-BE49-F238E27FC236}">
                <a16:creationId xmlns:a16="http://schemas.microsoft.com/office/drawing/2014/main" id="{C2651D11-7FC8-DA48-B7A7-0E16F913E799}"/>
              </a:ext>
            </a:extLst>
          </p:cNvPr>
          <p:cNvSpPr txBox="1"/>
          <p:nvPr/>
        </p:nvSpPr>
        <p:spPr>
          <a:xfrm>
            <a:off x="5297055" y="2503055"/>
            <a:ext cx="1398268" cy="307777"/>
          </a:xfrm>
          <a:prstGeom prst="rect">
            <a:avLst/>
          </a:prstGeom>
          <a:noFill/>
        </p:spPr>
        <p:txBody>
          <a:bodyPr wrap="none" rtlCol="0">
            <a:spAutoFit/>
          </a:bodyPr>
          <a:lstStyle/>
          <a:p>
            <a:r>
              <a:rPr lang="en-US" dirty="0"/>
              <a:t>Info exchange</a:t>
            </a:r>
          </a:p>
        </p:txBody>
      </p:sp>
      <p:sp>
        <p:nvSpPr>
          <p:cNvPr id="3" name="Rounded Rectangle 2">
            <a:extLst>
              <a:ext uri="{FF2B5EF4-FFF2-40B4-BE49-F238E27FC236}">
                <a16:creationId xmlns:a16="http://schemas.microsoft.com/office/drawing/2014/main" id="{66C974E9-E6D2-9349-A333-5BE6593C4559}"/>
              </a:ext>
            </a:extLst>
          </p:cNvPr>
          <p:cNvSpPr/>
          <p:nvPr/>
        </p:nvSpPr>
        <p:spPr>
          <a:xfrm>
            <a:off x="3614888" y="1200728"/>
            <a:ext cx="1200620" cy="9698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BA42EA-A1EF-574F-BF3D-ACE27097959B}"/>
              </a:ext>
            </a:extLst>
          </p:cNvPr>
          <p:cNvSpPr txBox="1"/>
          <p:nvPr/>
        </p:nvSpPr>
        <p:spPr>
          <a:xfrm>
            <a:off x="267855" y="1238953"/>
            <a:ext cx="1402773" cy="954107"/>
          </a:xfrm>
          <a:prstGeom prst="rect">
            <a:avLst/>
          </a:prstGeom>
          <a:noFill/>
        </p:spPr>
        <p:txBody>
          <a:bodyPr wrap="square" rtlCol="0">
            <a:spAutoFit/>
          </a:bodyPr>
          <a:lstStyle/>
          <a:p>
            <a:r>
              <a:rPr lang="en-US" dirty="0"/>
              <a:t>Build the model to initialize power pool</a:t>
            </a:r>
          </a:p>
        </p:txBody>
      </p:sp>
    </p:spTree>
    <p:extLst>
      <p:ext uri="{BB962C8B-B14F-4D97-AF65-F5344CB8AC3E}">
        <p14:creationId xmlns:p14="http://schemas.microsoft.com/office/powerpoint/2010/main" val="87734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564FAF-73F4-FA40-BC41-79932ED1EA3C}"/>
              </a:ext>
            </a:extLst>
          </p:cNvPr>
          <p:cNvSpPr>
            <a:spLocks noGrp="1"/>
          </p:cNvSpPr>
          <p:nvPr>
            <p:ph type="sldNum" sz="quarter" idx="12"/>
          </p:nvPr>
        </p:nvSpPr>
        <p:spPr/>
        <p:txBody>
          <a:bodyPr/>
          <a:lstStyle/>
          <a:p>
            <a:fld id="{7D9BB5D0-35E4-459D-AEF3-FE4D7C45CC19}" type="slidenum">
              <a:rPr lang="zh-CN" altLang="en-US" smtClean="0"/>
              <a:t>24</a:t>
            </a:fld>
            <a:endParaRPr lang="zh-CN" altLang="en-US" dirty="0"/>
          </a:p>
        </p:txBody>
      </p:sp>
      <p:sp>
        <p:nvSpPr>
          <p:cNvPr id="4" name="文本框 15">
            <a:extLst>
              <a:ext uri="{FF2B5EF4-FFF2-40B4-BE49-F238E27FC236}">
                <a16:creationId xmlns:a16="http://schemas.microsoft.com/office/drawing/2014/main" id="{7D8EF147-44CE-E44E-9AED-3D42E38E2A51}"/>
              </a:ext>
            </a:extLst>
          </p:cNvPr>
          <p:cNvSpPr txBox="1"/>
          <p:nvPr/>
        </p:nvSpPr>
        <p:spPr>
          <a:xfrm>
            <a:off x="404087" y="108897"/>
            <a:ext cx="2708460" cy="438582"/>
          </a:xfrm>
          <a:prstGeom prst="rect">
            <a:avLst/>
          </a:prstGeom>
          <a:noFill/>
        </p:spPr>
        <p:txBody>
          <a:bodyPr wrap="square" lIns="68580" tIns="34290" rIns="68580" bIns="34290" rtlCol="0">
            <a:spAutoFit/>
          </a:bodyPr>
          <a:lstStyle/>
          <a:p>
            <a:r>
              <a:rPr lang="en-US" altLang="zh-CN" sz="2400" b="1" dirty="0">
                <a:solidFill>
                  <a:srgbClr val="1B4367"/>
                </a:solidFill>
                <a:cs typeface="+mn-ea"/>
                <a:sym typeface="+mn-lt"/>
              </a:rPr>
              <a:t>Architecture</a:t>
            </a:r>
            <a:endParaRPr lang="zh-CN" altLang="en-US" sz="2400" b="1" dirty="0">
              <a:solidFill>
                <a:srgbClr val="1B4367"/>
              </a:solidFill>
              <a:cs typeface="+mn-ea"/>
              <a:sym typeface="+mn-lt"/>
            </a:endParaRPr>
          </a:p>
        </p:txBody>
      </p:sp>
      <p:pic>
        <p:nvPicPr>
          <p:cNvPr id="6" name="Picture 5" descr="A screenshot of a cell phone&#10;&#10;Description automatically generated">
            <a:extLst>
              <a:ext uri="{FF2B5EF4-FFF2-40B4-BE49-F238E27FC236}">
                <a16:creationId xmlns:a16="http://schemas.microsoft.com/office/drawing/2014/main" id="{3E8AFCF5-79EA-C54D-9704-F1A733C2F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318" y="586185"/>
            <a:ext cx="5765800" cy="4318000"/>
          </a:xfrm>
          <a:prstGeom prst="rect">
            <a:avLst/>
          </a:prstGeom>
        </p:spPr>
      </p:pic>
      <p:sp>
        <p:nvSpPr>
          <p:cNvPr id="7" name="TextBox 6">
            <a:extLst>
              <a:ext uri="{FF2B5EF4-FFF2-40B4-BE49-F238E27FC236}">
                <a16:creationId xmlns:a16="http://schemas.microsoft.com/office/drawing/2014/main" id="{342363C9-9D9F-D342-A96D-2E1EEA4A9437}"/>
              </a:ext>
            </a:extLst>
          </p:cNvPr>
          <p:cNvSpPr txBox="1"/>
          <p:nvPr/>
        </p:nvSpPr>
        <p:spPr>
          <a:xfrm>
            <a:off x="2216728" y="2503055"/>
            <a:ext cx="1398268" cy="307777"/>
          </a:xfrm>
          <a:prstGeom prst="rect">
            <a:avLst/>
          </a:prstGeom>
          <a:noFill/>
        </p:spPr>
        <p:txBody>
          <a:bodyPr wrap="none" rtlCol="0">
            <a:spAutoFit/>
          </a:bodyPr>
          <a:lstStyle/>
          <a:p>
            <a:r>
              <a:rPr lang="en-US" dirty="0"/>
              <a:t>Info exchange</a:t>
            </a:r>
          </a:p>
        </p:txBody>
      </p:sp>
      <p:sp>
        <p:nvSpPr>
          <p:cNvPr id="8" name="TextBox 7">
            <a:extLst>
              <a:ext uri="{FF2B5EF4-FFF2-40B4-BE49-F238E27FC236}">
                <a16:creationId xmlns:a16="http://schemas.microsoft.com/office/drawing/2014/main" id="{C2651D11-7FC8-DA48-B7A7-0E16F913E799}"/>
              </a:ext>
            </a:extLst>
          </p:cNvPr>
          <p:cNvSpPr txBox="1"/>
          <p:nvPr/>
        </p:nvSpPr>
        <p:spPr>
          <a:xfrm>
            <a:off x="5297055" y="2503055"/>
            <a:ext cx="1398268" cy="307777"/>
          </a:xfrm>
          <a:prstGeom prst="rect">
            <a:avLst/>
          </a:prstGeom>
          <a:noFill/>
        </p:spPr>
        <p:txBody>
          <a:bodyPr wrap="none" rtlCol="0">
            <a:spAutoFit/>
          </a:bodyPr>
          <a:lstStyle/>
          <a:p>
            <a:r>
              <a:rPr lang="en-US" dirty="0"/>
              <a:t>Info exchange</a:t>
            </a:r>
          </a:p>
        </p:txBody>
      </p:sp>
      <p:sp>
        <p:nvSpPr>
          <p:cNvPr id="3" name="Rounded Rectangle 2">
            <a:extLst>
              <a:ext uri="{FF2B5EF4-FFF2-40B4-BE49-F238E27FC236}">
                <a16:creationId xmlns:a16="http://schemas.microsoft.com/office/drawing/2014/main" id="{66C974E9-E6D2-9349-A333-5BE6593C4559}"/>
              </a:ext>
            </a:extLst>
          </p:cNvPr>
          <p:cNvSpPr/>
          <p:nvPr/>
        </p:nvSpPr>
        <p:spPr>
          <a:xfrm>
            <a:off x="5395879" y="1191492"/>
            <a:ext cx="1200620" cy="9698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5CFE8B-9D09-2F4E-B2A4-8328592CFF24}"/>
              </a:ext>
            </a:extLst>
          </p:cNvPr>
          <p:cNvSpPr txBox="1"/>
          <p:nvPr/>
        </p:nvSpPr>
        <p:spPr>
          <a:xfrm>
            <a:off x="267855" y="1238953"/>
            <a:ext cx="1402773" cy="1600438"/>
          </a:xfrm>
          <a:prstGeom prst="rect">
            <a:avLst/>
          </a:prstGeom>
          <a:noFill/>
        </p:spPr>
        <p:txBody>
          <a:bodyPr wrap="square" rtlCol="0">
            <a:spAutoFit/>
          </a:bodyPr>
          <a:lstStyle/>
          <a:p>
            <a:r>
              <a:rPr lang="en-US" dirty="0"/>
              <a:t>Periodically exchange information with each local deciders to reallocate power</a:t>
            </a:r>
          </a:p>
        </p:txBody>
      </p:sp>
    </p:spTree>
    <p:extLst>
      <p:ext uri="{BB962C8B-B14F-4D97-AF65-F5344CB8AC3E}">
        <p14:creationId xmlns:p14="http://schemas.microsoft.com/office/powerpoint/2010/main" val="296501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77977" y="169106"/>
            <a:ext cx="2322619"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a:t>
            </a:r>
            <a:endParaRPr lang="zh-CN" altLang="en-US" sz="2000" b="1" dirty="0">
              <a:solidFill>
                <a:srgbClr val="1B4367"/>
              </a:solidFill>
              <a:cs typeface="+mn-ea"/>
              <a:sym typeface="+mn-lt"/>
            </a:endParaRPr>
          </a:p>
        </p:txBody>
      </p:sp>
      <p:sp>
        <p:nvSpPr>
          <p:cNvPr id="5" name="Shape 383"/>
          <p:cNvSpPr txBox="1">
            <a:spLocks/>
          </p:cNvSpPr>
          <p:nvPr/>
        </p:nvSpPr>
        <p:spPr>
          <a:xfrm>
            <a:off x="2407478" y="706783"/>
            <a:ext cx="3522870" cy="508000"/>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2000" b="1" dirty="0"/>
              <a:t>Experiment  Setup </a:t>
            </a:r>
          </a:p>
        </p:txBody>
      </p:sp>
      <p:sp>
        <p:nvSpPr>
          <p:cNvPr id="6" name="Shape 384"/>
          <p:cNvSpPr txBox="1">
            <a:spLocks/>
          </p:cNvSpPr>
          <p:nvPr/>
        </p:nvSpPr>
        <p:spPr>
          <a:xfrm>
            <a:off x="1479826" y="1397004"/>
            <a:ext cx="6140174" cy="358360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a:lstStyle>
          <a:p>
            <a:pPr marL="342900" indent="-342900"/>
            <a:r>
              <a:rPr lang="en-US" dirty="0"/>
              <a:t>49-node on </a:t>
            </a:r>
            <a:r>
              <a:rPr lang="en-US" b="1" dirty="0"/>
              <a:t>Chameleon</a:t>
            </a:r>
            <a:r>
              <a:rPr lang="en-US" dirty="0"/>
              <a:t> cluster, one of them serves as controller node</a:t>
            </a:r>
          </a:p>
          <a:p>
            <a:pPr marL="342900" indent="-342900"/>
            <a:r>
              <a:rPr lang="en-US" dirty="0"/>
              <a:t>Each node is a dual-socket server with Intel </a:t>
            </a:r>
            <a:r>
              <a:rPr lang="en-US" dirty="0" err="1"/>
              <a:t>Skylake</a:t>
            </a:r>
            <a:r>
              <a:rPr lang="en-US" dirty="0"/>
              <a:t> Gold 6126 processors, supporting Intel RAPL technology</a:t>
            </a:r>
          </a:p>
          <a:p>
            <a:pPr marL="342900" indent="-342900"/>
            <a:r>
              <a:rPr lang="en-US" dirty="0"/>
              <a:t>Each processor is 12 cores, with </a:t>
            </a:r>
            <a:r>
              <a:rPr lang="en-US" dirty="0" err="1"/>
              <a:t>Hyperthreading</a:t>
            </a:r>
            <a:r>
              <a:rPr lang="en-US" dirty="0"/>
              <a:t>, giving a total of 48 virtual cores across both sockets</a:t>
            </a:r>
          </a:p>
          <a:p>
            <a:pPr marL="342900" indent="-342900"/>
            <a:r>
              <a:rPr lang="en-US" dirty="0"/>
              <a:t>We partition 48 nodes into frontend and backend cluster, each with 24 nodes</a:t>
            </a:r>
          </a:p>
          <a:p>
            <a:pPr marL="0" indent="0">
              <a:spcBef>
                <a:spcPts val="1800"/>
              </a:spcBef>
              <a:buFont typeface="Arial" pitchFamily="34" charset="0"/>
              <a:buNone/>
            </a:pPr>
            <a:endParaRPr lang="en-US" dirty="0"/>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25</a:t>
            </a:fld>
            <a:endParaRPr lang="zh-CN" altLang="en-US" dirty="0"/>
          </a:p>
        </p:txBody>
      </p:sp>
    </p:spTree>
    <p:extLst>
      <p:ext uri="{BB962C8B-B14F-4D97-AF65-F5344CB8AC3E}">
        <p14:creationId xmlns:p14="http://schemas.microsoft.com/office/powerpoint/2010/main" val="35139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77977" y="169106"/>
            <a:ext cx="2322619"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a:t>
            </a:r>
            <a:endParaRPr lang="zh-CN" altLang="en-US" sz="2000" b="1" dirty="0">
              <a:solidFill>
                <a:srgbClr val="1B4367"/>
              </a:solidFill>
              <a:cs typeface="+mn-ea"/>
              <a:sym typeface="+mn-lt"/>
            </a:endParaRPr>
          </a:p>
        </p:txBody>
      </p:sp>
      <p:sp>
        <p:nvSpPr>
          <p:cNvPr id="5" name="Shape 383"/>
          <p:cNvSpPr txBox="1">
            <a:spLocks/>
          </p:cNvSpPr>
          <p:nvPr/>
        </p:nvSpPr>
        <p:spPr>
          <a:xfrm>
            <a:off x="792720" y="757382"/>
            <a:ext cx="3522870" cy="508000"/>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US" sz="2000" b="1" dirty="0"/>
              <a:t>Comparison systems:</a:t>
            </a:r>
          </a:p>
        </p:txBody>
      </p:sp>
      <p:sp>
        <p:nvSpPr>
          <p:cNvPr id="6" name="Shape 384"/>
          <p:cNvSpPr txBox="1">
            <a:spLocks/>
          </p:cNvSpPr>
          <p:nvPr/>
        </p:nvSpPr>
        <p:spPr>
          <a:xfrm>
            <a:off x="837499" y="1214783"/>
            <a:ext cx="7678428" cy="1823981"/>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a:lstStyle>
          <a:p>
            <a:pPr marL="342900" indent="-342900"/>
            <a:r>
              <a:rPr lang="en-US" dirty="0"/>
              <a:t>Fair                           </a:t>
            </a:r>
            <a:r>
              <a:rPr lang="en-US" dirty="0">
                <a:sym typeface="Wingdings" pitchFamily="2" charset="2"/>
              </a:rPr>
              <a:t>-&gt; Baseline </a:t>
            </a:r>
            <a:endParaRPr lang="en-US" dirty="0"/>
          </a:p>
          <a:p>
            <a:pPr marL="342900" indent="-342900"/>
            <a:r>
              <a:rPr lang="en-US" dirty="0"/>
              <a:t>SLURM                     -&gt; State-of-the-art for non-DDA</a:t>
            </a:r>
          </a:p>
          <a:p>
            <a:pPr marL="342900" indent="-342900"/>
            <a:r>
              <a:rPr lang="en-US" dirty="0" err="1"/>
              <a:t>PowerShift</a:t>
            </a:r>
            <a:r>
              <a:rPr lang="en-US" dirty="0"/>
              <a:t>-S           -&gt; Static for DDA </a:t>
            </a:r>
          </a:p>
          <a:p>
            <a:pPr marL="342900" indent="-342900"/>
            <a:r>
              <a:rPr lang="en-US" dirty="0" err="1"/>
              <a:t>PowerShift</a:t>
            </a:r>
            <a:r>
              <a:rPr lang="en-US" dirty="0"/>
              <a:t>-D           -&gt; Dynamic for DDA</a:t>
            </a:r>
          </a:p>
          <a:p>
            <a:pPr marL="342900" indent="-342900"/>
            <a:endParaRPr lang="en-US" dirty="0"/>
          </a:p>
          <a:p>
            <a:pPr marL="0" indent="0">
              <a:spcBef>
                <a:spcPts val="1800"/>
              </a:spcBef>
              <a:buFont typeface="Arial" pitchFamily="34" charset="0"/>
              <a:buNone/>
            </a:pPr>
            <a:endParaRPr lang="en-US" dirty="0"/>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26</a:t>
            </a:fld>
            <a:endParaRPr lang="zh-CN" altLang="en-US" dirty="0"/>
          </a:p>
        </p:txBody>
      </p:sp>
      <p:sp>
        <p:nvSpPr>
          <p:cNvPr id="7" name="Shape 383">
            <a:extLst>
              <a:ext uri="{FF2B5EF4-FFF2-40B4-BE49-F238E27FC236}">
                <a16:creationId xmlns:a16="http://schemas.microsoft.com/office/drawing/2014/main" id="{E3BAC398-3FF5-824C-852C-F7529293FE24}"/>
              </a:ext>
            </a:extLst>
          </p:cNvPr>
          <p:cNvSpPr txBox="1">
            <a:spLocks/>
          </p:cNvSpPr>
          <p:nvPr/>
        </p:nvSpPr>
        <p:spPr>
          <a:xfrm>
            <a:off x="837499" y="2988165"/>
            <a:ext cx="2706859" cy="508000"/>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US" sz="2000" b="1" dirty="0"/>
              <a:t>Benchmarks:</a:t>
            </a:r>
          </a:p>
        </p:txBody>
      </p:sp>
      <p:sp>
        <p:nvSpPr>
          <p:cNvPr id="8" name="Shape 384">
            <a:extLst>
              <a:ext uri="{FF2B5EF4-FFF2-40B4-BE49-F238E27FC236}">
                <a16:creationId xmlns:a16="http://schemas.microsoft.com/office/drawing/2014/main" id="{F82FBF74-9295-2644-ABB3-C35C99323057}"/>
              </a:ext>
            </a:extLst>
          </p:cNvPr>
          <p:cNvSpPr txBox="1">
            <a:spLocks/>
          </p:cNvSpPr>
          <p:nvPr/>
        </p:nvSpPr>
        <p:spPr>
          <a:xfrm>
            <a:off x="837499" y="3368212"/>
            <a:ext cx="7469002" cy="1606182"/>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a:lstStyle>
          <a:p>
            <a:pPr marL="342900" indent="-342900"/>
            <a:r>
              <a:rPr lang="en-US" dirty="0"/>
              <a:t>Scientific simulation(Gadget2.0 suite, </a:t>
            </a:r>
            <a:r>
              <a:rPr lang="en-US" dirty="0" err="1"/>
              <a:t>Lulesh</a:t>
            </a:r>
            <a:r>
              <a:rPr lang="en-US" dirty="0"/>
              <a:t>)</a:t>
            </a:r>
          </a:p>
          <a:p>
            <a:pPr marL="342900" indent="-342900"/>
            <a:r>
              <a:rPr lang="en-US" dirty="0"/>
              <a:t>Visualization(</a:t>
            </a:r>
            <a:r>
              <a:rPr lang="en-US" dirty="0" err="1"/>
              <a:t>VisIt</a:t>
            </a:r>
            <a:r>
              <a:rPr lang="en-US" dirty="0"/>
              <a:t>)</a:t>
            </a:r>
          </a:p>
          <a:p>
            <a:pPr marL="342900" indent="-342900"/>
            <a:r>
              <a:rPr lang="en-US" dirty="0"/>
              <a:t>Data compression(</a:t>
            </a:r>
            <a:r>
              <a:rPr lang="en-US" dirty="0" err="1"/>
              <a:t>Pigz</a:t>
            </a:r>
            <a:r>
              <a:rPr lang="en-US" dirty="0"/>
              <a:t>), data analysis(</a:t>
            </a:r>
            <a:r>
              <a:rPr lang="en-US" dirty="0" err="1"/>
              <a:t>Kmeans</a:t>
            </a:r>
            <a:r>
              <a:rPr lang="en-US" dirty="0"/>
              <a:t>)</a:t>
            </a:r>
          </a:p>
          <a:p>
            <a:pPr marL="342900" indent="-342900"/>
            <a:r>
              <a:rPr lang="en-US" dirty="0"/>
              <a:t>SPARK</a:t>
            </a:r>
          </a:p>
          <a:p>
            <a:pPr marL="342900" indent="-342900"/>
            <a:endParaRPr lang="en-US" dirty="0"/>
          </a:p>
          <a:p>
            <a:pPr marL="0" indent="0">
              <a:spcBef>
                <a:spcPts val="1800"/>
              </a:spcBef>
              <a:buFont typeface="Arial" pitchFamily="34" charset="0"/>
              <a:buNone/>
            </a:pPr>
            <a:endParaRPr lang="en-US" dirty="0"/>
          </a:p>
        </p:txBody>
      </p:sp>
    </p:spTree>
    <p:extLst>
      <p:ext uri="{BB962C8B-B14F-4D97-AF65-F5344CB8AC3E}">
        <p14:creationId xmlns:p14="http://schemas.microsoft.com/office/powerpoint/2010/main" val="117213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er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79" y="401601"/>
            <a:ext cx="8468721" cy="3755530"/>
          </a:xfrm>
          <a:prstGeom prst="rect">
            <a:avLst/>
          </a:prstGeom>
        </p:spPr>
      </p:pic>
      <p:sp>
        <p:nvSpPr>
          <p:cNvPr id="7" name="TextBox 6"/>
          <p:cNvSpPr txBox="1"/>
          <p:nvPr/>
        </p:nvSpPr>
        <p:spPr>
          <a:xfrm>
            <a:off x="134104" y="3495029"/>
            <a:ext cx="2583723" cy="1477328"/>
          </a:xfrm>
          <a:prstGeom prst="rect">
            <a:avLst/>
          </a:prstGeom>
          <a:noFill/>
        </p:spPr>
        <p:txBody>
          <a:bodyPr wrap="none" rtlCol="0">
            <a:spAutoFit/>
          </a:bodyPr>
          <a:lstStyle/>
          <a:p>
            <a:r>
              <a:rPr lang="en-US" sz="1800" dirty="0"/>
              <a:t>On average</a:t>
            </a:r>
          </a:p>
          <a:p>
            <a:r>
              <a:rPr lang="en-US" sz="1800" dirty="0"/>
              <a:t>28% over Fair</a:t>
            </a:r>
          </a:p>
          <a:p>
            <a:r>
              <a:rPr lang="en-US" sz="1800" dirty="0"/>
              <a:t>21% over SLURM </a:t>
            </a:r>
          </a:p>
          <a:p>
            <a:r>
              <a:rPr lang="en-US" sz="1800" dirty="0"/>
              <a:t>19% over PowerShift-S</a:t>
            </a:r>
          </a:p>
          <a:p>
            <a:r>
              <a:rPr lang="en-US" sz="1800" dirty="0"/>
              <a:t>14% over PowerShift-D</a:t>
            </a:r>
          </a:p>
        </p:txBody>
      </p:sp>
      <p:sp>
        <p:nvSpPr>
          <p:cNvPr id="2" name="文本框 15"/>
          <p:cNvSpPr txBox="1"/>
          <p:nvPr/>
        </p:nvSpPr>
        <p:spPr>
          <a:xfrm>
            <a:off x="395208" y="152535"/>
            <a:ext cx="3523482"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 Performance</a:t>
            </a:r>
            <a:endParaRPr lang="zh-CN" altLang="en-US" sz="2000" b="1" dirty="0">
              <a:solidFill>
                <a:srgbClr val="1B4367"/>
              </a:solidFill>
              <a:cs typeface="+mn-ea"/>
              <a:sym typeface="+mn-lt"/>
            </a:endParaRPr>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27</a:t>
            </a:fld>
            <a:endParaRPr lang="zh-CN" altLang="en-US" dirty="0"/>
          </a:p>
        </p:txBody>
      </p:sp>
      <p:sp>
        <p:nvSpPr>
          <p:cNvPr id="5" name="Left Brace 4"/>
          <p:cNvSpPr/>
          <p:nvPr/>
        </p:nvSpPr>
        <p:spPr>
          <a:xfrm rot="16200000">
            <a:off x="3835125" y="2418096"/>
            <a:ext cx="307412" cy="3523481"/>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222715" y="4349657"/>
            <a:ext cx="1851075" cy="523220"/>
          </a:xfrm>
          <a:prstGeom prst="rect">
            <a:avLst/>
          </a:prstGeom>
          <a:noFill/>
        </p:spPr>
        <p:txBody>
          <a:bodyPr wrap="none" rtlCol="0">
            <a:spAutoFit/>
          </a:bodyPr>
          <a:lstStyle/>
          <a:p>
            <a:r>
              <a:rPr lang="en-US" dirty="0"/>
              <a:t>Galaxy, Cluster</a:t>
            </a:r>
          </a:p>
          <a:p>
            <a:r>
              <a:rPr lang="en-US" dirty="0"/>
              <a:t>Greater performance</a:t>
            </a:r>
          </a:p>
        </p:txBody>
      </p:sp>
      <p:sp>
        <p:nvSpPr>
          <p:cNvPr id="9" name="Left Brace 8"/>
          <p:cNvSpPr/>
          <p:nvPr/>
        </p:nvSpPr>
        <p:spPr>
          <a:xfrm rot="16200000">
            <a:off x="6505072" y="3814750"/>
            <a:ext cx="307412" cy="699461"/>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5771184" y="4406197"/>
            <a:ext cx="2920992" cy="523220"/>
          </a:xfrm>
          <a:prstGeom prst="rect">
            <a:avLst/>
          </a:prstGeom>
          <a:noFill/>
        </p:spPr>
        <p:txBody>
          <a:bodyPr wrap="none" rtlCol="0">
            <a:spAutoFit/>
          </a:bodyPr>
          <a:lstStyle/>
          <a:p>
            <a:r>
              <a:rPr lang="en-US" dirty="0"/>
              <a:t>Default configuration is optimal</a:t>
            </a:r>
          </a:p>
          <a:p>
            <a:r>
              <a:rPr lang="en-US" dirty="0"/>
              <a:t>Slightly worse than powershift</a:t>
            </a:r>
          </a:p>
        </p:txBody>
      </p:sp>
    </p:spTree>
    <p:extLst>
      <p:ext uri="{BB962C8B-B14F-4D97-AF65-F5344CB8AC3E}">
        <p14:creationId xmlns:p14="http://schemas.microsoft.com/office/powerpoint/2010/main" val="7162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77977" y="169106"/>
            <a:ext cx="7446190"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 Tail Effect and System Noise </a:t>
            </a:r>
            <a:endParaRPr lang="zh-CN" altLang="en-US" sz="2000" b="1" dirty="0">
              <a:solidFill>
                <a:srgbClr val="1B4367"/>
              </a:solidFill>
              <a:cs typeface="+mn-ea"/>
              <a:sym typeface="+mn-lt"/>
            </a:endParaRPr>
          </a:p>
        </p:txBody>
      </p:sp>
      <p:sp>
        <p:nvSpPr>
          <p:cNvPr id="8" name="TextBox 7"/>
          <p:cNvSpPr txBox="1"/>
          <p:nvPr/>
        </p:nvSpPr>
        <p:spPr>
          <a:xfrm>
            <a:off x="390780" y="2854636"/>
            <a:ext cx="2750222" cy="400110"/>
          </a:xfrm>
          <a:prstGeom prst="rect">
            <a:avLst/>
          </a:prstGeom>
          <a:noFill/>
        </p:spPr>
        <p:txBody>
          <a:bodyPr wrap="none" rtlCol="0">
            <a:spAutoFit/>
          </a:bodyPr>
          <a:lstStyle/>
          <a:p>
            <a:r>
              <a:rPr lang="en-US" sz="2000" b="1" dirty="0"/>
              <a:t>System noise added:</a:t>
            </a:r>
          </a:p>
        </p:txBody>
      </p:sp>
      <p:sp>
        <p:nvSpPr>
          <p:cNvPr id="9" name="TextBox 8"/>
          <p:cNvSpPr txBox="1"/>
          <p:nvPr/>
        </p:nvSpPr>
        <p:spPr>
          <a:xfrm>
            <a:off x="434629" y="3593158"/>
            <a:ext cx="2044901" cy="400110"/>
          </a:xfrm>
          <a:prstGeom prst="rect">
            <a:avLst/>
          </a:prstGeom>
          <a:noFill/>
        </p:spPr>
        <p:txBody>
          <a:bodyPr wrap="none" rtlCol="0">
            <a:spAutoFit/>
          </a:bodyPr>
          <a:lstStyle/>
          <a:p>
            <a:r>
              <a:rPr lang="en-US" sz="2000" b="1" dirty="0"/>
              <a:t>~ 44% speedup</a:t>
            </a:r>
          </a:p>
        </p:txBody>
      </p:sp>
      <p:sp>
        <p:nvSpPr>
          <p:cNvPr id="10" name="TextBox 9"/>
          <p:cNvSpPr txBox="1"/>
          <p:nvPr/>
        </p:nvSpPr>
        <p:spPr>
          <a:xfrm>
            <a:off x="543610" y="1162277"/>
            <a:ext cx="2044901" cy="400110"/>
          </a:xfrm>
          <a:prstGeom prst="rect">
            <a:avLst/>
          </a:prstGeom>
          <a:noFill/>
        </p:spPr>
        <p:txBody>
          <a:bodyPr wrap="none" rtlCol="0">
            <a:spAutoFit/>
          </a:bodyPr>
          <a:lstStyle/>
          <a:p>
            <a:r>
              <a:rPr lang="en-US" sz="2000" b="1" dirty="0"/>
              <a:t>~ 31% speedup</a:t>
            </a:r>
          </a:p>
        </p:txBody>
      </p:sp>
      <p:pic>
        <p:nvPicPr>
          <p:cNvPr id="11" name="Picture 10" descr="tail-effec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513" y="2853155"/>
            <a:ext cx="5494256" cy="2194015"/>
          </a:xfrm>
          <a:prstGeom prst="rect">
            <a:avLst/>
          </a:prstGeom>
        </p:spPr>
      </p:pic>
      <p:pic>
        <p:nvPicPr>
          <p:cNvPr id="12" name="Picture 11" descr="tail-effect-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202" y="696433"/>
            <a:ext cx="5470932" cy="2335833"/>
          </a:xfrm>
          <a:prstGeom prst="rect">
            <a:avLst/>
          </a:prstGeom>
        </p:spPr>
      </p:pic>
      <p:sp>
        <p:nvSpPr>
          <p:cNvPr id="4" name="Rounded Rectangle 3"/>
          <p:cNvSpPr/>
          <p:nvPr/>
        </p:nvSpPr>
        <p:spPr>
          <a:xfrm>
            <a:off x="6530623" y="1270000"/>
            <a:ext cx="1597377" cy="835891"/>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6530623" y="3299178"/>
            <a:ext cx="1552222" cy="875658"/>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28</a:t>
            </a:fld>
            <a:endParaRPr lang="zh-CN" altLang="en-US" dirty="0"/>
          </a:p>
        </p:txBody>
      </p:sp>
    </p:spTree>
    <p:extLst>
      <p:ext uri="{BB962C8B-B14F-4D97-AF65-F5344CB8AC3E}">
        <p14:creationId xmlns:p14="http://schemas.microsoft.com/office/powerpoint/2010/main" val="364212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4"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87214" y="169106"/>
            <a:ext cx="3253514"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 Scalability</a:t>
            </a:r>
            <a:endParaRPr lang="zh-CN" altLang="en-US" sz="2000" b="1" dirty="0">
              <a:solidFill>
                <a:srgbClr val="1B4367"/>
              </a:solidFill>
              <a:cs typeface="+mn-ea"/>
              <a:sym typeface="+mn-lt"/>
            </a:endParaRP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29</a:t>
            </a:fld>
            <a:endParaRPr lang="zh-CN" altLang="en-US" dirty="0"/>
          </a:p>
        </p:txBody>
      </p:sp>
      <p:sp>
        <p:nvSpPr>
          <p:cNvPr id="14" name="TextBox 13">
            <a:extLst>
              <a:ext uri="{FF2B5EF4-FFF2-40B4-BE49-F238E27FC236}">
                <a16:creationId xmlns:a16="http://schemas.microsoft.com/office/drawing/2014/main" id="{A3772B27-3053-5441-B52C-ACF5D5821042}"/>
              </a:ext>
            </a:extLst>
          </p:cNvPr>
          <p:cNvSpPr txBox="1"/>
          <p:nvPr/>
        </p:nvSpPr>
        <p:spPr>
          <a:xfrm>
            <a:off x="524227" y="1015275"/>
            <a:ext cx="6984937" cy="646331"/>
          </a:xfrm>
          <a:prstGeom prst="rect">
            <a:avLst/>
          </a:prstGeom>
          <a:noFill/>
        </p:spPr>
        <p:txBody>
          <a:bodyPr wrap="square" rtlCol="0">
            <a:spAutoFit/>
          </a:bodyPr>
          <a:lstStyle/>
          <a:p>
            <a:r>
              <a:rPr lang="en-US" sz="1800" dirty="0" err="1"/>
              <a:t>PoDD</a:t>
            </a:r>
            <a:r>
              <a:rPr lang="en-US" sz="1800" dirty="0"/>
              <a:t> is designed for </a:t>
            </a:r>
            <a:r>
              <a:rPr lang="en-US" sz="1800" b="1" dirty="0"/>
              <a:t>simplicity</a:t>
            </a:r>
            <a:r>
              <a:rPr lang="en-US" sz="1800" dirty="0"/>
              <a:t> and </a:t>
            </a:r>
            <a:r>
              <a:rPr lang="en-US" sz="1800" b="1" dirty="0"/>
              <a:t>optimized message size </a:t>
            </a:r>
            <a:r>
              <a:rPr lang="en-US" sz="1800" dirty="0"/>
              <a:t>for less network stress.</a:t>
            </a:r>
          </a:p>
        </p:txBody>
      </p:sp>
      <p:sp>
        <p:nvSpPr>
          <p:cNvPr id="8" name="TextBox 7">
            <a:extLst>
              <a:ext uri="{FF2B5EF4-FFF2-40B4-BE49-F238E27FC236}">
                <a16:creationId xmlns:a16="http://schemas.microsoft.com/office/drawing/2014/main" id="{D5815256-A7D4-0C46-B7B1-62CB4E14B167}"/>
              </a:ext>
            </a:extLst>
          </p:cNvPr>
          <p:cNvSpPr txBox="1"/>
          <p:nvPr/>
        </p:nvSpPr>
        <p:spPr>
          <a:xfrm>
            <a:off x="524227" y="1813112"/>
            <a:ext cx="6864864" cy="2554545"/>
          </a:xfrm>
          <a:prstGeom prst="rect">
            <a:avLst/>
          </a:prstGeom>
          <a:noFill/>
        </p:spPr>
        <p:txBody>
          <a:bodyPr wrap="square" rtlCol="0">
            <a:spAutoFit/>
          </a:bodyPr>
          <a:lstStyle/>
          <a:p>
            <a:r>
              <a:rPr lang="en-US" sz="1600" dirty="0"/>
              <a:t>Network Bottleneck Analysis:</a:t>
            </a:r>
          </a:p>
          <a:p>
            <a:endParaRPr lang="en-US" sz="1600" dirty="0"/>
          </a:p>
          <a:p>
            <a:r>
              <a:rPr lang="en-US" sz="1600" dirty="0"/>
              <a:t>Classifier:</a:t>
            </a:r>
          </a:p>
          <a:p>
            <a:r>
              <a:rPr lang="en-US" sz="1600" dirty="0"/>
              <a:t>It collects 150B data from each node per iteration(&gt;1 minute), For </a:t>
            </a:r>
            <a:r>
              <a:rPr lang="en-US" sz="1600" b="1" dirty="0"/>
              <a:t>1M</a:t>
            </a:r>
            <a:r>
              <a:rPr lang="en-US" sz="1600" dirty="0"/>
              <a:t> nodes, this is </a:t>
            </a:r>
            <a:r>
              <a:rPr lang="en-US" sz="1600" b="1" dirty="0"/>
              <a:t>150MB/minute(2.5MB/s)</a:t>
            </a:r>
            <a:r>
              <a:rPr lang="en-US" sz="1600" dirty="0"/>
              <a:t>. </a:t>
            </a:r>
          </a:p>
          <a:p>
            <a:endParaRPr lang="en-US" sz="1600" dirty="0"/>
          </a:p>
          <a:p>
            <a:endParaRPr lang="en-US" sz="1600" dirty="0"/>
          </a:p>
          <a:p>
            <a:r>
              <a:rPr lang="en-US" sz="1600" dirty="0"/>
              <a:t>Power pool:</a:t>
            </a:r>
          </a:p>
          <a:p>
            <a:r>
              <a:rPr lang="en-US" sz="1600" dirty="0"/>
              <a:t>32B data per request(round trip) per node, at 1M nodes with 1s control frequency, generating </a:t>
            </a:r>
            <a:r>
              <a:rPr lang="en-US" sz="1600" b="1" dirty="0"/>
              <a:t>32MB/s </a:t>
            </a:r>
            <a:r>
              <a:rPr lang="en-US" sz="1600" dirty="0"/>
              <a:t>traffic.</a:t>
            </a:r>
          </a:p>
        </p:txBody>
      </p:sp>
      <p:sp>
        <p:nvSpPr>
          <p:cNvPr id="12" name="Rectangle 11">
            <a:extLst>
              <a:ext uri="{FF2B5EF4-FFF2-40B4-BE49-F238E27FC236}">
                <a16:creationId xmlns:a16="http://schemas.microsoft.com/office/drawing/2014/main" id="{20B3D386-8A14-9341-930E-6E9454365074}"/>
              </a:ext>
            </a:extLst>
          </p:cNvPr>
          <p:cNvSpPr/>
          <p:nvPr/>
        </p:nvSpPr>
        <p:spPr>
          <a:xfrm>
            <a:off x="5138199" y="3368036"/>
            <a:ext cx="3943387" cy="461665"/>
          </a:xfrm>
          <a:prstGeom prst="rect">
            <a:avLst/>
          </a:prstGeom>
        </p:spPr>
        <p:txBody>
          <a:bodyPr wrap="none">
            <a:spAutoFit/>
          </a:bodyPr>
          <a:lstStyle/>
          <a:p>
            <a:r>
              <a:rPr lang="en-US" sz="2400" dirty="0">
                <a:solidFill>
                  <a:srgbClr val="FF0000"/>
                </a:solidFill>
              </a:rPr>
              <a:t>Easy for 10Gbps network.</a:t>
            </a:r>
          </a:p>
        </p:txBody>
      </p:sp>
    </p:spTree>
    <p:extLst>
      <p:ext uri="{BB962C8B-B14F-4D97-AF65-F5344CB8AC3E}">
        <p14:creationId xmlns:p14="http://schemas.microsoft.com/office/powerpoint/2010/main" val="384664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943DA-A20D-6A49-B1F2-473E8820A04A}"/>
              </a:ext>
            </a:extLst>
          </p:cNvPr>
          <p:cNvSpPr>
            <a:spLocks noGrp="1"/>
          </p:cNvSpPr>
          <p:nvPr>
            <p:ph type="sldNum" sz="quarter" idx="12"/>
          </p:nvPr>
        </p:nvSpPr>
        <p:spPr>
          <a:xfrm>
            <a:off x="6994168" y="4767263"/>
            <a:ext cx="2057400" cy="273844"/>
          </a:xfrm>
        </p:spPr>
        <p:txBody>
          <a:bodyPr/>
          <a:lstStyle/>
          <a:p>
            <a:fld id="{7D9BB5D0-35E4-459D-AEF3-FE4D7C45CC19}" type="slidenum">
              <a:rPr lang="zh-CN" altLang="en-US" smtClean="0"/>
              <a:t>3</a:t>
            </a:fld>
            <a:endParaRPr lang="zh-CN" altLang="en-US" dirty="0"/>
          </a:p>
        </p:txBody>
      </p:sp>
      <p:sp>
        <p:nvSpPr>
          <p:cNvPr id="14" name="TextBox 13">
            <a:extLst>
              <a:ext uri="{FF2B5EF4-FFF2-40B4-BE49-F238E27FC236}">
                <a16:creationId xmlns:a16="http://schemas.microsoft.com/office/drawing/2014/main" id="{2C613548-C319-2141-BCB9-08AA35E00539}"/>
              </a:ext>
            </a:extLst>
          </p:cNvPr>
          <p:cNvSpPr txBox="1"/>
          <p:nvPr/>
        </p:nvSpPr>
        <p:spPr>
          <a:xfrm>
            <a:off x="749865" y="3325780"/>
            <a:ext cx="4179977" cy="109050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400" dirty="0">
                <a:latin typeface="+mj-lt"/>
                <a:ea typeface="+mj-ea"/>
                <a:cs typeface="+mj-cs"/>
              </a:rPr>
              <a:t>What happens when servers draw power more than the </a:t>
            </a:r>
            <a:r>
              <a:rPr lang="en-US" sz="2400" dirty="0">
                <a:solidFill>
                  <a:srgbClr val="00B050"/>
                </a:solidFill>
              </a:rPr>
              <a:t>Peak Usage</a:t>
            </a:r>
            <a:r>
              <a:rPr lang="en-US" sz="2400" dirty="0"/>
              <a:t>?</a:t>
            </a:r>
            <a:r>
              <a:rPr lang="en-US" sz="2400" dirty="0">
                <a:latin typeface="+mj-lt"/>
                <a:ea typeface="+mj-ea"/>
                <a:cs typeface="+mj-cs"/>
              </a:rPr>
              <a:t> </a:t>
            </a:r>
          </a:p>
        </p:txBody>
      </p:sp>
      <p:sp>
        <p:nvSpPr>
          <p:cNvPr id="18" name="文本框 8">
            <a:extLst>
              <a:ext uri="{FF2B5EF4-FFF2-40B4-BE49-F238E27FC236}">
                <a16:creationId xmlns:a16="http://schemas.microsoft.com/office/drawing/2014/main" id="{093C0BEA-EB48-0B41-81E7-A87EAB2B4C87}"/>
              </a:ext>
            </a:extLst>
          </p:cNvPr>
          <p:cNvSpPr txBox="1"/>
          <p:nvPr/>
        </p:nvSpPr>
        <p:spPr>
          <a:xfrm>
            <a:off x="1014898" y="113012"/>
            <a:ext cx="7114204" cy="500137"/>
          </a:xfrm>
          <a:prstGeom prst="rect">
            <a:avLst/>
          </a:prstGeom>
          <a:noFill/>
        </p:spPr>
        <p:txBody>
          <a:bodyPr wrap="square" lIns="68580" tIns="34290" rIns="68580" bIns="34290" rtlCol="0">
            <a:spAutoFit/>
          </a:bodyPr>
          <a:lstStyle/>
          <a:p>
            <a:pPr lvl="0" algn="ctr" eaLnBrk="0" latinLnBrk="0" hangingPunct="0"/>
            <a:r>
              <a:rPr lang="en-US" altLang="zh-CN" sz="2800" b="1" dirty="0">
                <a:solidFill>
                  <a:srgbClr val="1B4367"/>
                </a:solidFill>
                <a:cs typeface="+mn-ea"/>
                <a:sym typeface="+mn-lt"/>
              </a:rPr>
              <a:t>Why power cap is important? </a:t>
            </a:r>
          </a:p>
        </p:txBody>
      </p:sp>
      <p:sp>
        <p:nvSpPr>
          <p:cNvPr id="27" name="文本框 8">
            <a:extLst>
              <a:ext uri="{FF2B5EF4-FFF2-40B4-BE49-F238E27FC236}">
                <a16:creationId xmlns:a16="http://schemas.microsoft.com/office/drawing/2014/main" id="{67F16583-24A6-D943-8955-F879C9007627}"/>
              </a:ext>
            </a:extLst>
          </p:cNvPr>
          <p:cNvSpPr txBox="1"/>
          <p:nvPr/>
        </p:nvSpPr>
        <p:spPr>
          <a:xfrm>
            <a:off x="5347095" y="3248968"/>
            <a:ext cx="3047040" cy="1177245"/>
          </a:xfrm>
          <a:prstGeom prst="rect">
            <a:avLst/>
          </a:prstGeom>
          <a:noFill/>
        </p:spPr>
        <p:txBody>
          <a:bodyPr wrap="square" lIns="68580" tIns="34290" rIns="68580" bIns="34290" rtlCol="0">
            <a:spAutoFit/>
          </a:bodyPr>
          <a:lstStyle/>
          <a:p>
            <a:pPr lvl="0" algn="ctr" eaLnBrk="0" latinLnBrk="0" hangingPunct="0"/>
            <a:r>
              <a:rPr lang="en-US" altLang="zh-CN" sz="2400" b="1" dirty="0">
                <a:solidFill>
                  <a:srgbClr val="1B4367"/>
                </a:solidFill>
                <a:cs typeface="+mn-ea"/>
                <a:sym typeface="+mn-lt"/>
              </a:rPr>
              <a:t>Power cap is necessary to avoid  </a:t>
            </a:r>
            <a:r>
              <a:rPr lang="en-US" altLang="zh-CN" sz="2400" b="1" dirty="0">
                <a:solidFill>
                  <a:srgbClr val="FF0000"/>
                </a:solidFill>
                <a:cs typeface="+mn-ea"/>
                <a:sym typeface="+mn-lt"/>
              </a:rPr>
              <a:t>Power Outage</a:t>
            </a:r>
            <a:endParaRPr lang="en-US" altLang="zh-CN" sz="2400" b="1" dirty="0">
              <a:solidFill>
                <a:srgbClr val="1B4367"/>
              </a:solidFill>
              <a:cs typeface="+mn-ea"/>
              <a:sym typeface="+mn-lt"/>
            </a:endParaRPr>
          </a:p>
        </p:txBody>
      </p:sp>
      <p:sp>
        <p:nvSpPr>
          <p:cNvPr id="16" name="TextBox 15">
            <a:extLst>
              <a:ext uri="{FF2B5EF4-FFF2-40B4-BE49-F238E27FC236}">
                <a16:creationId xmlns:a16="http://schemas.microsoft.com/office/drawing/2014/main" id="{B6D2ADD3-21F8-1A41-8DFC-9AB99C3F04BC}"/>
              </a:ext>
            </a:extLst>
          </p:cNvPr>
          <p:cNvSpPr txBox="1"/>
          <p:nvPr/>
        </p:nvSpPr>
        <p:spPr>
          <a:xfrm>
            <a:off x="655782" y="4530351"/>
            <a:ext cx="4733767" cy="500137"/>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400" b="1" dirty="0">
                <a:latin typeface="+mj-lt"/>
                <a:ea typeface="+mj-ea"/>
                <a:cs typeface="+mj-cs"/>
              </a:rPr>
              <a:t>It trips the power breaker!</a:t>
            </a:r>
          </a:p>
        </p:txBody>
      </p:sp>
      <p:graphicFrame>
        <p:nvGraphicFramePr>
          <p:cNvPr id="4" name="Chart 3">
            <a:extLst>
              <a:ext uri="{FF2B5EF4-FFF2-40B4-BE49-F238E27FC236}">
                <a16:creationId xmlns:a16="http://schemas.microsoft.com/office/drawing/2014/main" id="{477121D0-784E-1441-A48C-62B1C291F776}"/>
              </a:ext>
            </a:extLst>
          </p:cNvPr>
          <p:cNvGraphicFramePr/>
          <p:nvPr>
            <p:extLst>
              <p:ext uri="{D42A27DB-BD31-4B8C-83A1-F6EECF244321}">
                <p14:modId xmlns:p14="http://schemas.microsoft.com/office/powerpoint/2010/main" val="3343483123"/>
              </p:ext>
            </p:extLst>
          </p:nvPr>
        </p:nvGraphicFramePr>
        <p:xfrm>
          <a:off x="1014898" y="705270"/>
          <a:ext cx="3112655" cy="2443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C7B8EF3E-64A1-6644-98E0-69387F30994E}"/>
              </a:ext>
            </a:extLst>
          </p:cNvPr>
          <p:cNvGraphicFramePr/>
          <p:nvPr>
            <p:extLst>
              <p:ext uri="{D42A27DB-BD31-4B8C-83A1-F6EECF244321}">
                <p14:modId xmlns:p14="http://schemas.microsoft.com/office/powerpoint/2010/main" val="4203019378"/>
              </p:ext>
            </p:extLst>
          </p:nvPr>
        </p:nvGraphicFramePr>
        <p:xfrm>
          <a:off x="4843370" y="971822"/>
          <a:ext cx="3112655" cy="210662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7E34902-AA72-794E-8760-2C8C243C5E3F}"/>
              </a:ext>
            </a:extLst>
          </p:cNvPr>
          <p:cNvSpPr txBox="1"/>
          <p:nvPr/>
        </p:nvSpPr>
        <p:spPr>
          <a:xfrm rot="16200000">
            <a:off x="504245" y="1753611"/>
            <a:ext cx="713529" cy="307777"/>
          </a:xfrm>
          <a:prstGeom prst="rect">
            <a:avLst/>
          </a:prstGeom>
          <a:noFill/>
        </p:spPr>
        <p:txBody>
          <a:bodyPr wrap="none" rtlCol="0">
            <a:spAutoFit/>
          </a:bodyPr>
          <a:lstStyle/>
          <a:p>
            <a:r>
              <a:rPr lang="en-US" dirty="0"/>
              <a:t>Power</a:t>
            </a:r>
          </a:p>
        </p:txBody>
      </p:sp>
      <p:sp>
        <p:nvSpPr>
          <p:cNvPr id="28" name="TextBox 27">
            <a:extLst>
              <a:ext uri="{FF2B5EF4-FFF2-40B4-BE49-F238E27FC236}">
                <a16:creationId xmlns:a16="http://schemas.microsoft.com/office/drawing/2014/main" id="{A533176B-7C01-7F4C-B73A-31AB679FDE7A}"/>
              </a:ext>
            </a:extLst>
          </p:cNvPr>
          <p:cNvSpPr txBox="1"/>
          <p:nvPr/>
        </p:nvSpPr>
        <p:spPr>
          <a:xfrm>
            <a:off x="2208465" y="3018003"/>
            <a:ext cx="606256" cy="307777"/>
          </a:xfrm>
          <a:prstGeom prst="rect">
            <a:avLst/>
          </a:prstGeom>
          <a:noFill/>
        </p:spPr>
        <p:txBody>
          <a:bodyPr wrap="none" rtlCol="0">
            <a:spAutoFit/>
          </a:bodyPr>
          <a:lstStyle/>
          <a:p>
            <a:r>
              <a:rPr lang="en-US" dirty="0"/>
              <a:t>Time</a:t>
            </a:r>
          </a:p>
        </p:txBody>
      </p:sp>
      <p:sp>
        <p:nvSpPr>
          <p:cNvPr id="29" name="TextBox 28">
            <a:extLst>
              <a:ext uri="{FF2B5EF4-FFF2-40B4-BE49-F238E27FC236}">
                <a16:creationId xmlns:a16="http://schemas.microsoft.com/office/drawing/2014/main" id="{33AAF7DE-47E3-6144-8A26-95F375790AA4}"/>
              </a:ext>
            </a:extLst>
          </p:cNvPr>
          <p:cNvSpPr txBox="1"/>
          <p:nvPr/>
        </p:nvSpPr>
        <p:spPr>
          <a:xfrm>
            <a:off x="2571225" y="962629"/>
            <a:ext cx="1389996" cy="307777"/>
          </a:xfrm>
          <a:prstGeom prst="rect">
            <a:avLst/>
          </a:prstGeom>
          <a:noFill/>
        </p:spPr>
        <p:txBody>
          <a:bodyPr wrap="none" rtlCol="0">
            <a:spAutoFit/>
          </a:bodyPr>
          <a:lstStyle/>
          <a:p>
            <a:r>
              <a:rPr lang="en-US" dirty="0">
                <a:solidFill>
                  <a:schemeClr val="accent2"/>
                </a:solidFill>
              </a:rPr>
              <a:t>Power Budget</a:t>
            </a:r>
          </a:p>
        </p:txBody>
      </p:sp>
      <p:sp>
        <p:nvSpPr>
          <p:cNvPr id="10" name="Oval 9">
            <a:extLst>
              <a:ext uri="{FF2B5EF4-FFF2-40B4-BE49-F238E27FC236}">
                <a16:creationId xmlns:a16="http://schemas.microsoft.com/office/drawing/2014/main" id="{FBD9B12F-190B-C148-A6A1-9831E11D7264}"/>
              </a:ext>
            </a:extLst>
          </p:cNvPr>
          <p:cNvSpPr/>
          <p:nvPr/>
        </p:nvSpPr>
        <p:spPr>
          <a:xfrm>
            <a:off x="1874982" y="1008810"/>
            <a:ext cx="333483" cy="30777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5AF5C2F-1B21-204F-ADB0-C39623026256}"/>
              </a:ext>
            </a:extLst>
          </p:cNvPr>
          <p:cNvCxnSpPr>
            <a:cxnSpLocks/>
            <a:stCxn id="10" idx="4"/>
          </p:cNvCxnSpPr>
          <p:nvPr/>
        </p:nvCxnSpPr>
        <p:spPr>
          <a:xfrm>
            <a:off x="2041724" y="1316587"/>
            <a:ext cx="0" cy="20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834D8A47-5F60-C441-A266-CECF2FCBD168}"/>
              </a:ext>
            </a:extLst>
          </p:cNvPr>
          <p:cNvSpPr/>
          <p:nvPr/>
        </p:nvSpPr>
        <p:spPr>
          <a:xfrm>
            <a:off x="5758873" y="1031325"/>
            <a:ext cx="333483" cy="30777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096AFE7D-F092-F846-9A1E-018E98A1DD4F}"/>
              </a:ext>
            </a:extLst>
          </p:cNvPr>
          <p:cNvSpPr txBox="1"/>
          <p:nvPr/>
        </p:nvSpPr>
        <p:spPr>
          <a:xfrm>
            <a:off x="5622486" y="731694"/>
            <a:ext cx="1460528" cy="307777"/>
          </a:xfrm>
          <a:prstGeom prst="rect">
            <a:avLst/>
          </a:prstGeom>
          <a:noFill/>
        </p:spPr>
        <p:txBody>
          <a:bodyPr wrap="none" rtlCol="0">
            <a:spAutoFit/>
          </a:bodyPr>
          <a:lstStyle/>
          <a:p>
            <a:r>
              <a:rPr lang="en-US" dirty="0"/>
              <a:t>Power capped!</a:t>
            </a:r>
          </a:p>
        </p:txBody>
      </p:sp>
      <p:sp>
        <p:nvSpPr>
          <p:cNvPr id="32" name="Down Arrow 31">
            <a:extLst>
              <a:ext uri="{FF2B5EF4-FFF2-40B4-BE49-F238E27FC236}">
                <a16:creationId xmlns:a16="http://schemas.microsoft.com/office/drawing/2014/main" id="{3AF3E263-492E-FE46-86FC-E973BE580414}"/>
              </a:ext>
            </a:extLst>
          </p:cNvPr>
          <p:cNvSpPr/>
          <p:nvPr/>
        </p:nvSpPr>
        <p:spPr>
          <a:xfrm rot="16200000">
            <a:off x="4331517" y="1769809"/>
            <a:ext cx="370340" cy="510647"/>
          </a:xfrm>
          <a:prstGeom prst="downArrow">
            <a:avLst/>
          </a:prstGeom>
          <a:ln/>
        </p:spPr>
        <p:style>
          <a:lnRef idx="1">
            <a:schemeClr val="accent5"/>
          </a:lnRef>
          <a:fillRef idx="2">
            <a:schemeClr val="accent5"/>
          </a:fillRef>
          <a:effectRef idx="1">
            <a:schemeClr val="accent5"/>
          </a:effectRef>
          <a:fontRef idx="minor">
            <a:schemeClr val="dk1"/>
          </a:fontRef>
        </p:style>
        <p:txBody>
          <a:bodyPr/>
          <a:lstStyle/>
          <a:p>
            <a:endParaRPr lang="en-US" dirty="0"/>
          </a:p>
        </p:txBody>
      </p:sp>
    </p:spTree>
    <p:extLst>
      <p:ext uri="{BB962C8B-B14F-4D97-AF65-F5344CB8AC3E}">
        <p14:creationId xmlns:p14="http://schemas.microsoft.com/office/powerpoint/2010/main" val="19031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16" grpId="0"/>
      <p:bldGraphic spid="23" grpId="0">
        <p:bldAsOne/>
      </p:bldGraphic>
      <p:bldP spid="10" grpId="0" animBg="1"/>
      <p:bldP spid="30" grpId="0" animBg="1"/>
      <p:bldP spid="31" grpId="0"/>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87213" y="169106"/>
            <a:ext cx="429823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 Scalability Emulation</a:t>
            </a:r>
            <a:endParaRPr lang="zh-CN" altLang="en-US" sz="2000" b="1" dirty="0">
              <a:solidFill>
                <a:srgbClr val="1B4367"/>
              </a:solidFill>
              <a:cs typeface="+mn-ea"/>
              <a:sym typeface="+mn-lt"/>
            </a:endParaRP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30</a:t>
            </a:fld>
            <a:endParaRPr lang="zh-CN" altLang="en-US" dirty="0"/>
          </a:p>
        </p:txBody>
      </p:sp>
      <p:pic>
        <p:nvPicPr>
          <p:cNvPr id="9" name="Picture 8" descr="A screenshot of a cell phone&#10;&#10;Description automatically generated">
            <a:extLst>
              <a:ext uri="{FF2B5EF4-FFF2-40B4-BE49-F238E27FC236}">
                <a16:creationId xmlns:a16="http://schemas.microsoft.com/office/drawing/2014/main" id="{DC366688-0FC2-8646-9D57-114DF1C28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59" y="2714084"/>
            <a:ext cx="5126182" cy="1867294"/>
          </a:xfrm>
          <a:prstGeom prst="rect">
            <a:avLst/>
          </a:prstGeom>
        </p:spPr>
      </p:pic>
      <p:sp>
        <p:nvSpPr>
          <p:cNvPr id="14" name="TextBox 13">
            <a:extLst>
              <a:ext uri="{FF2B5EF4-FFF2-40B4-BE49-F238E27FC236}">
                <a16:creationId xmlns:a16="http://schemas.microsoft.com/office/drawing/2014/main" id="{A3772B27-3053-5441-B52C-ACF5D5821042}"/>
              </a:ext>
            </a:extLst>
          </p:cNvPr>
          <p:cNvSpPr txBox="1"/>
          <p:nvPr/>
        </p:nvSpPr>
        <p:spPr>
          <a:xfrm>
            <a:off x="591585" y="1345154"/>
            <a:ext cx="3599902" cy="400110"/>
          </a:xfrm>
          <a:prstGeom prst="rect">
            <a:avLst/>
          </a:prstGeom>
          <a:noFill/>
        </p:spPr>
        <p:txBody>
          <a:bodyPr wrap="square" rtlCol="0">
            <a:spAutoFit/>
          </a:bodyPr>
          <a:lstStyle/>
          <a:p>
            <a:r>
              <a:rPr lang="en-US" sz="2000" dirty="0"/>
              <a:t>Classifier at scale</a:t>
            </a:r>
          </a:p>
        </p:txBody>
      </p:sp>
      <p:cxnSp>
        <p:nvCxnSpPr>
          <p:cNvPr id="4" name="Straight Connector 3">
            <a:extLst>
              <a:ext uri="{FF2B5EF4-FFF2-40B4-BE49-F238E27FC236}">
                <a16:creationId xmlns:a16="http://schemas.microsoft.com/office/drawing/2014/main" id="{514695DB-9181-6845-874F-617E93CB9CA8}"/>
              </a:ext>
            </a:extLst>
          </p:cNvPr>
          <p:cNvCxnSpPr/>
          <p:nvPr/>
        </p:nvCxnSpPr>
        <p:spPr>
          <a:xfrm>
            <a:off x="1076687" y="4119412"/>
            <a:ext cx="426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043F83-713B-F645-915B-030C6A01B2E4}"/>
              </a:ext>
            </a:extLst>
          </p:cNvPr>
          <p:cNvSpPr txBox="1"/>
          <p:nvPr/>
        </p:nvSpPr>
        <p:spPr>
          <a:xfrm>
            <a:off x="4982079" y="3811635"/>
            <a:ext cx="2012089" cy="307777"/>
          </a:xfrm>
          <a:prstGeom prst="rect">
            <a:avLst/>
          </a:prstGeom>
          <a:noFill/>
        </p:spPr>
        <p:txBody>
          <a:bodyPr wrap="none" rtlCol="0">
            <a:spAutoFit/>
          </a:bodyPr>
          <a:lstStyle/>
          <a:p>
            <a:r>
              <a:rPr lang="en-US" dirty="0">
                <a:solidFill>
                  <a:srgbClr val="FF0000"/>
                </a:solidFill>
              </a:rPr>
              <a:t>100K node with &lt; 1s </a:t>
            </a:r>
          </a:p>
        </p:txBody>
      </p:sp>
      <p:sp>
        <p:nvSpPr>
          <p:cNvPr id="3" name="Rounded Rectangle 2">
            <a:extLst>
              <a:ext uri="{FF2B5EF4-FFF2-40B4-BE49-F238E27FC236}">
                <a16:creationId xmlns:a16="http://schemas.microsoft.com/office/drawing/2014/main" id="{93E25902-4CDA-B447-BF59-ADD497DA25DE}"/>
              </a:ext>
            </a:extLst>
          </p:cNvPr>
          <p:cNvSpPr/>
          <p:nvPr/>
        </p:nvSpPr>
        <p:spPr>
          <a:xfrm>
            <a:off x="4036291" y="1256145"/>
            <a:ext cx="1062182" cy="66501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Classifier</a:t>
            </a:r>
          </a:p>
        </p:txBody>
      </p:sp>
      <p:sp>
        <p:nvSpPr>
          <p:cNvPr id="7" name="Left Arrow 6">
            <a:extLst>
              <a:ext uri="{FF2B5EF4-FFF2-40B4-BE49-F238E27FC236}">
                <a16:creationId xmlns:a16="http://schemas.microsoft.com/office/drawing/2014/main" id="{A05043C3-F834-FA40-9366-96772FB67879}"/>
              </a:ext>
            </a:extLst>
          </p:cNvPr>
          <p:cNvSpPr/>
          <p:nvPr/>
        </p:nvSpPr>
        <p:spPr>
          <a:xfrm>
            <a:off x="5241960" y="1328918"/>
            <a:ext cx="978408" cy="48463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1CA2416-A55F-764F-9473-5EABB36964BF}"/>
              </a:ext>
            </a:extLst>
          </p:cNvPr>
          <p:cNvSpPr/>
          <p:nvPr/>
        </p:nvSpPr>
        <p:spPr>
          <a:xfrm>
            <a:off x="6363855" y="874665"/>
            <a:ext cx="1237672" cy="59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698242BC-CAF2-454D-9BDE-3D170E373F47}"/>
              </a:ext>
            </a:extLst>
          </p:cNvPr>
          <p:cNvSpPr/>
          <p:nvPr/>
        </p:nvSpPr>
        <p:spPr>
          <a:xfrm>
            <a:off x="6516255" y="1027065"/>
            <a:ext cx="1237672" cy="59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DE6C328B-68FD-D54A-9B4E-C2C8DFC61626}"/>
              </a:ext>
            </a:extLst>
          </p:cNvPr>
          <p:cNvSpPr/>
          <p:nvPr/>
        </p:nvSpPr>
        <p:spPr>
          <a:xfrm>
            <a:off x="6668655" y="1179465"/>
            <a:ext cx="1237672" cy="59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2501D4CB-9A0A-2548-B1C0-46A345758F16}"/>
              </a:ext>
            </a:extLst>
          </p:cNvPr>
          <p:cNvSpPr/>
          <p:nvPr/>
        </p:nvSpPr>
        <p:spPr>
          <a:xfrm>
            <a:off x="6821055" y="1331865"/>
            <a:ext cx="1237672" cy="59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C98C47F1-2483-DC49-AF44-D97CFFB2B348}"/>
              </a:ext>
            </a:extLst>
          </p:cNvPr>
          <p:cNvSpPr/>
          <p:nvPr/>
        </p:nvSpPr>
        <p:spPr>
          <a:xfrm>
            <a:off x="6973455" y="1484265"/>
            <a:ext cx="1237672" cy="59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Hardware</a:t>
            </a:r>
          </a:p>
          <a:p>
            <a:pPr algn="ctr"/>
            <a:r>
              <a:rPr lang="en-US" sz="1200" dirty="0"/>
              <a:t>Info</a:t>
            </a:r>
          </a:p>
          <a:p>
            <a:pPr algn="ctr"/>
            <a:r>
              <a:rPr lang="en-US" sz="1200" dirty="0"/>
              <a:t>msg</a:t>
            </a:r>
          </a:p>
        </p:txBody>
      </p:sp>
    </p:spTree>
    <p:extLst>
      <p:ext uri="{BB962C8B-B14F-4D97-AF65-F5344CB8AC3E}">
        <p14:creationId xmlns:p14="http://schemas.microsoft.com/office/powerpoint/2010/main" val="232786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3" grpId="0" animBg="1"/>
      <p:bldP spid="7" grpId="0" animBg="1"/>
      <p:bldP spid="10" grpId="0" animBg="1"/>
      <p:bldP spid="12" grpId="0" animBg="1"/>
      <p:bldP spid="13"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77977" y="169106"/>
            <a:ext cx="429823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 Scalability Emulation</a:t>
            </a:r>
            <a:endParaRPr lang="zh-CN" altLang="en-US" sz="2000" b="1" dirty="0">
              <a:solidFill>
                <a:srgbClr val="1B4367"/>
              </a:solidFill>
              <a:cs typeface="+mn-ea"/>
              <a:sym typeface="+mn-lt"/>
            </a:endParaRP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31</a:t>
            </a:fld>
            <a:endParaRPr lang="zh-CN" altLang="en-US" dirty="0"/>
          </a:p>
        </p:txBody>
      </p:sp>
      <p:pic>
        <p:nvPicPr>
          <p:cNvPr id="13" name="Picture 12" descr="A screenshot of a cell phone&#10;&#10;Description automatically generated">
            <a:extLst>
              <a:ext uri="{FF2B5EF4-FFF2-40B4-BE49-F238E27FC236}">
                <a16:creationId xmlns:a16="http://schemas.microsoft.com/office/drawing/2014/main" id="{48870670-03AB-7B44-9CBC-79B6FEBEA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37" y="2571750"/>
            <a:ext cx="2437823" cy="1142103"/>
          </a:xfrm>
          <a:prstGeom prst="rect">
            <a:avLst/>
          </a:prstGeom>
        </p:spPr>
      </p:pic>
      <p:sp>
        <p:nvSpPr>
          <p:cNvPr id="15" name="TextBox 14">
            <a:extLst>
              <a:ext uri="{FF2B5EF4-FFF2-40B4-BE49-F238E27FC236}">
                <a16:creationId xmlns:a16="http://schemas.microsoft.com/office/drawing/2014/main" id="{DADF9B1A-96AE-5D41-B1AF-B84EB72E8B34}"/>
              </a:ext>
            </a:extLst>
          </p:cNvPr>
          <p:cNvSpPr txBox="1"/>
          <p:nvPr/>
        </p:nvSpPr>
        <p:spPr>
          <a:xfrm>
            <a:off x="946313" y="1147071"/>
            <a:ext cx="2548070" cy="400110"/>
          </a:xfrm>
          <a:prstGeom prst="rect">
            <a:avLst/>
          </a:prstGeom>
          <a:noFill/>
        </p:spPr>
        <p:txBody>
          <a:bodyPr wrap="none" rtlCol="0">
            <a:spAutoFit/>
          </a:bodyPr>
          <a:lstStyle/>
          <a:p>
            <a:r>
              <a:rPr lang="en-US" sz="2000" dirty="0"/>
              <a:t>Power Pool at scale</a:t>
            </a:r>
          </a:p>
        </p:txBody>
      </p:sp>
      <p:sp>
        <p:nvSpPr>
          <p:cNvPr id="16" name="Rectangle 15">
            <a:extLst>
              <a:ext uri="{FF2B5EF4-FFF2-40B4-BE49-F238E27FC236}">
                <a16:creationId xmlns:a16="http://schemas.microsoft.com/office/drawing/2014/main" id="{0BD6B6C7-F38A-0644-AFC4-D8354BE40246}"/>
              </a:ext>
            </a:extLst>
          </p:cNvPr>
          <p:cNvSpPr/>
          <p:nvPr/>
        </p:nvSpPr>
        <p:spPr>
          <a:xfrm>
            <a:off x="3465485" y="2548231"/>
            <a:ext cx="3528683" cy="523220"/>
          </a:xfrm>
          <a:prstGeom prst="rect">
            <a:avLst/>
          </a:prstGeom>
        </p:spPr>
        <p:txBody>
          <a:bodyPr wrap="square">
            <a:spAutoFit/>
          </a:bodyPr>
          <a:lstStyle/>
          <a:p>
            <a:r>
              <a:rPr lang="en-US" dirty="0">
                <a:latin typeface="LinLibertineT"/>
              </a:rPr>
              <a:t>Latency : average latency of local decider receiving a response from the power pool </a:t>
            </a:r>
            <a:endParaRPr lang="en-US" dirty="0"/>
          </a:p>
        </p:txBody>
      </p:sp>
      <p:sp>
        <p:nvSpPr>
          <p:cNvPr id="19" name="Rectangle 18">
            <a:extLst>
              <a:ext uri="{FF2B5EF4-FFF2-40B4-BE49-F238E27FC236}">
                <a16:creationId xmlns:a16="http://schemas.microsoft.com/office/drawing/2014/main" id="{B2E67ED7-57B2-6841-AE96-BD68319F3268}"/>
              </a:ext>
            </a:extLst>
          </p:cNvPr>
          <p:cNvSpPr/>
          <p:nvPr/>
        </p:nvSpPr>
        <p:spPr>
          <a:xfrm>
            <a:off x="759213" y="4232503"/>
            <a:ext cx="7263655" cy="369332"/>
          </a:xfrm>
          <a:prstGeom prst="rect">
            <a:avLst/>
          </a:prstGeom>
        </p:spPr>
        <p:txBody>
          <a:bodyPr wrap="none">
            <a:spAutoFit/>
          </a:bodyPr>
          <a:lstStyle/>
          <a:p>
            <a:r>
              <a:rPr lang="en-US" sz="1800" dirty="0" err="1"/>
              <a:t>PoDD</a:t>
            </a:r>
            <a:r>
              <a:rPr lang="en-US" sz="1800" dirty="0"/>
              <a:t> is expected to scale well up to at least thousands of nodes</a:t>
            </a:r>
          </a:p>
        </p:txBody>
      </p:sp>
      <p:sp>
        <p:nvSpPr>
          <p:cNvPr id="22" name="Rounded Rectangle 21">
            <a:extLst>
              <a:ext uri="{FF2B5EF4-FFF2-40B4-BE49-F238E27FC236}">
                <a16:creationId xmlns:a16="http://schemas.microsoft.com/office/drawing/2014/main" id="{035631DB-1AA1-464C-8C46-8EEEE2295BB3}"/>
              </a:ext>
            </a:extLst>
          </p:cNvPr>
          <p:cNvSpPr/>
          <p:nvPr/>
        </p:nvSpPr>
        <p:spPr>
          <a:xfrm>
            <a:off x="4391040" y="1147071"/>
            <a:ext cx="1058415" cy="80180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Power Pool</a:t>
            </a:r>
          </a:p>
        </p:txBody>
      </p:sp>
      <p:sp>
        <p:nvSpPr>
          <p:cNvPr id="23" name="Left Arrow 22">
            <a:extLst>
              <a:ext uri="{FF2B5EF4-FFF2-40B4-BE49-F238E27FC236}">
                <a16:creationId xmlns:a16="http://schemas.microsoft.com/office/drawing/2014/main" id="{E7DA07FF-668A-E84D-B94F-F630B0CB4693}"/>
              </a:ext>
            </a:extLst>
          </p:cNvPr>
          <p:cNvSpPr/>
          <p:nvPr/>
        </p:nvSpPr>
        <p:spPr>
          <a:xfrm>
            <a:off x="5601855" y="1320758"/>
            <a:ext cx="978408" cy="48463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16262361-3175-B04F-A9ED-58C8ABCA320F}"/>
              </a:ext>
            </a:extLst>
          </p:cNvPr>
          <p:cNvSpPr/>
          <p:nvPr/>
        </p:nvSpPr>
        <p:spPr>
          <a:xfrm>
            <a:off x="6841768" y="984130"/>
            <a:ext cx="1237672" cy="59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D767324D-5EFE-F94B-9856-02377AACA79B}"/>
              </a:ext>
            </a:extLst>
          </p:cNvPr>
          <p:cNvSpPr/>
          <p:nvPr/>
        </p:nvSpPr>
        <p:spPr>
          <a:xfrm>
            <a:off x="6994168" y="1136530"/>
            <a:ext cx="1237672" cy="59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DFFFAFAB-8D94-F94A-B39D-B6FCFB6F87AD}"/>
              </a:ext>
            </a:extLst>
          </p:cNvPr>
          <p:cNvSpPr/>
          <p:nvPr/>
        </p:nvSpPr>
        <p:spPr>
          <a:xfrm>
            <a:off x="7146568" y="1288930"/>
            <a:ext cx="1237672" cy="59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E4B646AD-FC7B-0E44-B8E5-DD65ABBAC357}"/>
              </a:ext>
            </a:extLst>
          </p:cNvPr>
          <p:cNvSpPr/>
          <p:nvPr/>
        </p:nvSpPr>
        <p:spPr>
          <a:xfrm>
            <a:off x="7229696" y="1394781"/>
            <a:ext cx="314036"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79FEE30-A9E3-1B4F-B8AE-FEE758D35DB8}"/>
              </a:ext>
            </a:extLst>
          </p:cNvPr>
          <p:cNvSpPr/>
          <p:nvPr/>
        </p:nvSpPr>
        <p:spPr>
          <a:xfrm>
            <a:off x="7608386" y="1385635"/>
            <a:ext cx="314036"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8FE5E74-CB6E-5946-A82D-8850D1044D8E}"/>
              </a:ext>
            </a:extLst>
          </p:cNvPr>
          <p:cNvSpPr/>
          <p:nvPr/>
        </p:nvSpPr>
        <p:spPr>
          <a:xfrm>
            <a:off x="8000932" y="1394781"/>
            <a:ext cx="314036"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1230EA5-850C-0C4D-8186-EA33A6C799DB}"/>
              </a:ext>
            </a:extLst>
          </p:cNvPr>
          <p:cNvSpPr txBox="1"/>
          <p:nvPr/>
        </p:nvSpPr>
        <p:spPr>
          <a:xfrm>
            <a:off x="6841768" y="2070906"/>
            <a:ext cx="1927387" cy="400110"/>
          </a:xfrm>
          <a:prstGeom prst="rect">
            <a:avLst/>
          </a:prstGeom>
          <a:noFill/>
        </p:spPr>
        <p:txBody>
          <a:bodyPr wrap="none" rtlCol="0">
            <a:spAutoFit/>
          </a:bodyPr>
          <a:lstStyle/>
          <a:p>
            <a:r>
              <a:rPr lang="en-US" sz="2000" dirty="0">
                <a:solidFill>
                  <a:srgbClr val="FF0000"/>
                </a:solidFill>
              </a:rPr>
              <a:t>Local deciders</a:t>
            </a:r>
          </a:p>
        </p:txBody>
      </p:sp>
      <p:cxnSp>
        <p:nvCxnSpPr>
          <p:cNvPr id="34" name="Straight Arrow Connector 33">
            <a:extLst>
              <a:ext uri="{FF2B5EF4-FFF2-40B4-BE49-F238E27FC236}">
                <a16:creationId xmlns:a16="http://schemas.microsoft.com/office/drawing/2014/main" id="{DA49C144-6C70-EB42-B9BC-C3181C5F0923}"/>
              </a:ext>
            </a:extLst>
          </p:cNvPr>
          <p:cNvCxnSpPr>
            <a:cxnSpLocks/>
          </p:cNvCxnSpPr>
          <p:nvPr/>
        </p:nvCxnSpPr>
        <p:spPr>
          <a:xfrm>
            <a:off x="7393765" y="1699581"/>
            <a:ext cx="0" cy="4719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1C90B5-58F6-F544-9F12-674F99ADB6E7}"/>
              </a:ext>
            </a:extLst>
          </p:cNvPr>
          <p:cNvCxnSpPr>
            <a:cxnSpLocks/>
          </p:cNvCxnSpPr>
          <p:nvPr/>
        </p:nvCxnSpPr>
        <p:spPr>
          <a:xfrm flipH="1">
            <a:off x="7754106" y="1670427"/>
            <a:ext cx="1" cy="5011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502CE0E-3758-4249-9F08-EE2CC5F96599}"/>
              </a:ext>
            </a:extLst>
          </p:cNvPr>
          <p:cNvCxnSpPr>
            <a:cxnSpLocks/>
          </p:cNvCxnSpPr>
          <p:nvPr/>
        </p:nvCxnSpPr>
        <p:spPr>
          <a:xfrm flipH="1">
            <a:off x="8075001" y="1694195"/>
            <a:ext cx="4769" cy="5093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2" grpId="0" animBg="1"/>
      <p:bldP spid="23" grpId="0" animBg="1"/>
      <p:bldP spid="24" grpId="0" animBg="1"/>
      <p:bldP spid="25" grpId="0" animBg="1"/>
      <p:bldP spid="26" grpId="0" animBg="1"/>
      <p:bldP spid="29" grpId="0" animBg="1"/>
      <p:bldP spid="30" grpId="0" animBg="1"/>
      <p:bldP spid="31" grpId="0" animBg="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pability-comp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0" y="946901"/>
            <a:ext cx="8943115" cy="1689255"/>
          </a:xfrm>
          <a:prstGeom prst="rect">
            <a:avLst/>
          </a:prstGeom>
        </p:spPr>
      </p:pic>
      <p:sp>
        <p:nvSpPr>
          <p:cNvPr id="2" name="文本框 15"/>
          <p:cNvSpPr txBox="1"/>
          <p:nvPr/>
        </p:nvSpPr>
        <p:spPr>
          <a:xfrm>
            <a:off x="477977" y="169106"/>
            <a:ext cx="4298233" cy="438582"/>
          </a:xfrm>
          <a:prstGeom prst="rect">
            <a:avLst/>
          </a:prstGeom>
          <a:noFill/>
        </p:spPr>
        <p:txBody>
          <a:bodyPr wrap="square" lIns="68580" tIns="34290" rIns="68580" bIns="34290" rtlCol="0">
            <a:spAutoFit/>
          </a:bodyPr>
          <a:lstStyle/>
          <a:p>
            <a:r>
              <a:rPr lang="en-US" altLang="zh-CN" sz="2400" b="1" dirty="0">
                <a:solidFill>
                  <a:srgbClr val="1B4367"/>
                </a:solidFill>
                <a:cs typeface="+mn-ea"/>
                <a:sym typeface="+mn-lt"/>
              </a:rPr>
              <a:t>In Summary</a:t>
            </a:r>
            <a:endParaRPr lang="zh-CN" altLang="en-US" sz="2400" b="1" dirty="0">
              <a:solidFill>
                <a:srgbClr val="1B4367"/>
              </a:solidFill>
              <a:cs typeface="+mn-ea"/>
              <a:sym typeface="+mn-lt"/>
            </a:endParaRPr>
          </a:p>
        </p:txBody>
      </p:sp>
      <p:cxnSp>
        <p:nvCxnSpPr>
          <p:cNvPr id="15" name="Straight Arrow Connector 14"/>
          <p:cNvCxnSpPr/>
          <p:nvPr/>
        </p:nvCxnSpPr>
        <p:spPr>
          <a:xfrm flipH="1">
            <a:off x="1259183" y="2344492"/>
            <a:ext cx="510186" cy="58612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9926" y="3006594"/>
            <a:ext cx="1467068" cy="400110"/>
          </a:xfrm>
          <a:prstGeom prst="rect">
            <a:avLst/>
          </a:prstGeom>
          <a:noFill/>
        </p:spPr>
        <p:txBody>
          <a:bodyPr wrap="none" rtlCol="0">
            <a:spAutoFit/>
          </a:bodyPr>
          <a:lstStyle/>
          <a:p>
            <a:r>
              <a:rPr lang="en-US" sz="2000" b="1" dirty="0"/>
              <a:t>Scalability</a:t>
            </a:r>
          </a:p>
        </p:txBody>
      </p:sp>
      <p:cxnSp>
        <p:nvCxnSpPr>
          <p:cNvPr id="17" name="Straight Arrow Connector 16"/>
          <p:cNvCxnSpPr/>
          <p:nvPr/>
        </p:nvCxnSpPr>
        <p:spPr>
          <a:xfrm flipH="1">
            <a:off x="2160150" y="2410059"/>
            <a:ext cx="868831" cy="109582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820968" y="2399647"/>
            <a:ext cx="456771" cy="97598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582842" y="2336593"/>
            <a:ext cx="734781" cy="124526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882086" y="2312628"/>
            <a:ext cx="725434" cy="131265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48089" y="3517181"/>
            <a:ext cx="736099" cy="400110"/>
          </a:xfrm>
          <a:prstGeom prst="rect">
            <a:avLst/>
          </a:prstGeom>
          <a:noFill/>
        </p:spPr>
        <p:txBody>
          <a:bodyPr wrap="none" rtlCol="0">
            <a:spAutoFit/>
          </a:bodyPr>
          <a:lstStyle/>
          <a:p>
            <a:r>
              <a:rPr lang="en-US" sz="2000" b="1" dirty="0"/>
              <a:t>DDA</a:t>
            </a:r>
          </a:p>
        </p:txBody>
      </p:sp>
      <p:sp>
        <p:nvSpPr>
          <p:cNvPr id="23" name="TextBox 22"/>
          <p:cNvSpPr txBox="1"/>
          <p:nvPr/>
        </p:nvSpPr>
        <p:spPr>
          <a:xfrm>
            <a:off x="3051121" y="3333103"/>
            <a:ext cx="1838264" cy="707886"/>
          </a:xfrm>
          <a:prstGeom prst="rect">
            <a:avLst/>
          </a:prstGeom>
          <a:noFill/>
        </p:spPr>
        <p:txBody>
          <a:bodyPr wrap="none" rtlCol="0">
            <a:spAutoFit/>
          </a:bodyPr>
          <a:lstStyle/>
          <a:p>
            <a:r>
              <a:rPr lang="en-US" sz="2000" b="1" dirty="0"/>
              <a:t>Tail effect</a:t>
            </a:r>
          </a:p>
          <a:p>
            <a:r>
              <a:rPr lang="en-US" sz="2000" b="1" dirty="0"/>
              <a:t>System noise</a:t>
            </a:r>
          </a:p>
        </p:txBody>
      </p:sp>
      <p:sp>
        <p:nvSpPr>
          <p:cNvPr id="25" name="TextBox 24"/>
          <p:cNvSpPr txBox="1"/>
          <p:nvPr/>
        </p:nvSpPr>
        <p:spPr>
          <a:xfrm>
            <a:off x="6134377" y="3615753"/>
            <a:ext cx="1254044" cy="400110"/>
          </a:xfrm>
          <a:prstGeom prst="rect">
            <a:avLst/>
          </a:prstGeom>
          <a:noFill/>
        </p:spPr>
        <p:txBody>
          <a:bodyPr wrap="none" rtlCol="0">
            <a:spAutoFit/>
          </a:bodyPr>
          <a:lstStyle/>
          <a:p>
            <a:r>
              <a:rPr lang="en-US" sz="2000" b="1" dirty="0"/>
              <a:t>Practical</a:t>
            </a:r>
          </a:p>
        </p:txBody>
      </p:sp>
      <p:sp>
        <p:nvSpPr>
          <p:cNvPr id="27" name="Left Brace 26"/>
          <p:cNvSpPr/>
          <p:nvPr/>
        </p:nvSpPr>
        <p:spPr>
          <a:xfrm rot="16200000">
            <a:off x="2730069" y="3163912"/>
            <a:ext cx="477621" cy="2290354"/>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2095018" y="4743390"/>
            <a:ext cx="1752728" cy="400110"/>
          </a:xfrm>
          <a:prstGeom prst="rect">
            <a:avLst/>
          </a:prstGeom>
          <a:noFill/>
        </p:spPr>
        <p:txBody>
          <a:bodyPr wrap="none" rtlCol="0">
            <a:spAutoFit/>
          </a:bodyPr>
          <a:lstStyle/>
          <a:p>
            <a:r>
              <a:rPr lang="en-US" sz="2000" b="1" dirty="0"/>
              <a:t>Performance</a:t>
            </a:r>
          </a:p>
        </p:txBody>
      </p:sp>
      <p:sp>
        <p:nvSpPr>
          <p:cNvPr id="4" name="TextBox 3"/>
          <p:cNvSpPr txBox="1"/>
          <p:nvPr/>
        </p:nvSpPr>
        <p:spPr>
          <a:xfrm>
            <a:off x="2463195" y="620889"/>
            <a:ext cx="4790607" cy="369332"/>
          </a:xfrm>
          <a:prstGeom prst="rect">
            <a:avLst/>
          </a:prstGeom>
          <a:noFill/>
        </p:spPr>
        <p:txBody>
          <a:bodyPr wrap="none" rtlCol="0">
            <a:spAutoFit/>
          </a:bodyPr>
          <a:lstStyle/>
          <a:p>
            <a:r>
              <a:rPr lang="en-US" sz="1800" dirty="0"/>
              <a:t>Power capping system capability comparison</a:t>
            </a: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32</a:t>
            </a:fld>
            <a:endParaRPr lang="zh-CN" altLang="en-US" dirty="0"/>
          </a:p>
        </p:txBody>
      </p:sp>
    </p:spTree>
    <p:extLst>
      <p:ext uri="{BB962C8B-B14F-4D97-AF65-F5344CB8AC3E}">
        <p14:creationId xmlns:p14="http://schemas.microsoft.com/office/powerpoint/2010/main" val="370172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P spid="25" grpId="0"/>
      <p:bldP spid="27" grpId="0" animBg="1"/>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77977" y="169106"/>
            <a:ext cx="4298233" cy="438582"/>
          </a:xfrm>
          <a:prstGeom prst="rect">
            <a:avLst/>
          </a:prstGeom>
          <a:noFill/>
        </p:spPr>
        <p:txBody>
          <a:bodyPr wrap="square" lIns="68580" tIns="34290" rIns="68580" bIns="34290" rtlCol="0">
            <a:spAutoFit/>
          </a:bodyPr>
          <a:lstStyle/>
          <a:p>
            <a:r>
              <a:rPr lang="en-US" altLang="zh-CN" sz="2400" b="1" dirty="0">
                <a:solidFill>
                  <a:srgbClr val="1B4367"/>
                </a:solidFill>
                <a:cs typeface="+mn-ea"/>
                <a:sym typeface="+mn-lt"/>
              </a:rPr>
              <a:t>Acknowledgement</a:t>
            </a:r>
            <a:endParaRPr lang="zh-CN" altLang="en-US" sz="2400" b="1" dirty="0">
              <a:solidFill>
                <a:srgbClr val="1B4367"/>
              </a:solidFill>
              <a:cs typeface="+mn-ea"/>
              <a:sym typeface="+mn-lt"/>
            </a:endParaRPr>
          </a:p>
        </p:txBody>
      </p:sp>
      <p:sp>
        <p:nvSpPr>
          <p:cNvPr id="3" name="TextBox 2">
            <a:extLst>
              <a:ext uri="{FF2B5EF4-FFF2-40B4-BE49-F238E27FC236}">
                <a16:creationId xmlns:a16="http://schemas.microsoft.com/office/drawing/2014/main" id="{5D6DCCE1-BEA0-5A44-B6D0-B75E968859E6}"/>
              </a:ext>
            </a:extLst>
          </p:cNvPr>
          <p:cNvSpPr txBox="1"/>
          <p:nvPr/>
        </p:nvSpPr>
        <p:spPr>
          <a:xfrm>
            <a:off x="554183" y="1402199"/>
            <a:ext cx="7980218" cy="1477328"/>
          </a:xfrm>
          <a:prstGeom prst="rect">
            <a:avLst/>
          </a:prstGeom>
          <a:noFill/>
        </p:spPr>
        <p:txBody>
          <a:bodyPr wrap="square" rtlCol="0">
            <a:spAutoFit/>
          </a:bodyPr>
          <a:lstStyle/>
          <a:p>
            <a:r>
              <a:rPr lang="en-US" sz="1800" dirty="0"/>
              <a:t>Big thanks to </a:t>
            </a:r>
            <a:r>
              <a:rPr lang="en-US" sz="1800" b="1" dirty="0"/>
              <a:t>DOE, NSF, DARPA BRASS </a:t>
            </a:r>
            <a:r>
              <a:rPr lang="en-US" sz="1800" dirty="0"/>
              <a:t>program for funding this project.</a:t>
            </a:r>
          </a:p>
          <a:p>
            <a:endParaRPr lang="en-US" dirty="0"/>
          </a:p>
          <a:p>
            <a:r>
              <a:rPr lang="en-US" sz="2000" dirty="0"/>
              <a:t>All results in this paper were collected on the </a:t>
            </a:r>
            <a:r>
              <a:rPr lang="en-US" sz="2000" b="1" dirty="0"/>
              <a:t>Chameleon</a:t>
            </a:r>
            <a:r>
              <a:rPr lang="en-US" sz="2000" dirty="0"/>
              <a:t> testbed supported by NSF. Please try it!</a:t>
            </a:r>
          </a:p>
        </p:txBody>
      </p:sp>
    </p:spTree>
    <p:extLst>
      <p:ext uri="{BB962C8B-B14F-4D97-AF65-F5344CB8AC3E}">
        <p14:creationId xmlns:p14="http://schemas.microsoft.com/office/powerpoint/2010/main" val="3502640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2395847" y="1580833"/>
            <a:ext cx="4272439" cy="1915909"/>
          </a:xfrm>
          <a:prstGeom prst="rect">
            <a:avLst/>
          </a:prstGeom>
          <a:noFill/>
        </p:spPr>
        <p:txBody>
          <a:bodyPr wrap="square" lIns="68580" tIns="34290" rIns="68580" bIns="34290" rtlCol="0">
            <a:spAutoFit/>
          </a:bodyPr>
          <a:lstStyle/>
          <a:p>
            <a:pPr algn="ctr">
              <a:defRPr/>
            </a:pPr>
            <a:r>
              <a:rPr lang="en-US" altLang="zh-CN" sz="6600" b="1" dirty="0">
                <a:solidFill>
                  <a:srgbClr val="1B4367"/>
                </a:solidFill>
                <a:cs typeface="+mn-ea"/>
                <a:sym typeface="+mn-lt"/>
              </a:rPr>
              <a:t>Q&amp;A</a:t>
            </a:r>
          </a:p>
          <a:p>
            <a:pPr algn="ctr">
              <a:defRPr/>
            </a:pPr>
            <a:r>
              <a:rPr lang="en-US" altLang="zh-CN" sz="5400" b="1" dirty="0">
                <a:solidFill>
                  <a:srgbClr val="1B4367"/>
                </a:solidFill>
                <a:cs typeface="+mn-ea"/>
                <a:sym typeface="+mn-lt"/>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95847" y="1580833"/>
            <a:ext cx="4272439" cy="1915909"/>
          </a:xfrm>
          <a:prstGeom prst="rect">
            <a:avLst/>
          </a:prstGeom>
          <a:noFill/>
        </p:spPr>
        <p:txBody>
          <a:bodyPr wrap="square" lIns="68580" tIns="34290" rIns="68580" bIns="34290" rtlCol="0">
            <a:spAutoFit/>
          </a:bodyPr>
          <a:lstStyle/>
          <a:p>
            <a:pPr algn="ctr">
              <a:defRPr/>
            </a:pPr>
            <a:r>
              <a:rPr lang="en-US" altLang="zh-CN" sz="6600" b="1" dirty="0">
                <a:solidFill>
                  <a:srgbClr val="1B4367"/>
                </a:solidFill>
                <a:cs typeface="+mn-ea"/>
                <a:sym typeface="+mn-lt"/>
              </a:rPr>
              <a:t>Q&amp;A</a:t>
            </a:r>
          </a:p>
          <a:p>
            <a:pPr algn="ctr">
              <a:defRPr/>
            </a:pPr>
            <a:r>
              <a:rPr lang="en-US" altLang="zh-CN" sz="5400" b="1" dirty="0">
                <a:solidFill>
                  <a:srgbClr val="1B4367"/>
                </a:solidFill>
                <a:cs typeface="+mn-ea"/>
                <a:sym typeface="+mn-lt"/>
              </a:rPr>
              <a:t>Thank you!</a:t>
            </a:r>
          </a:p>
        </p:txBody>
      </p:sp>
    </p:spTree>
    <p:extLst>
      <p:ext uri="{BB962C8B-B14F-4D97-AF65-F5344CB8AC3E}">
        <p14:creationId xmlns:p14="http://schemas.microsoft.com/office/powerpoint/2010/main" val="30872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2500" y="1655386"/>
            <a:ext cx="3468618" cy="1569660"/>
          </a:xfrm>
          <a:prstGeom prst="rect">
            <a:avLst/>
          </a:prstGeom>
          <a:noFill/>
        </p:spPr>
        <p:txBody>
          <a:bodyPr wrap="none" rtlCol="0">
            <a:spAutoFit/>
          </a:bodyPr>
          <a:lstStyle/>
          <a:p>
            <a:r>
              <a:rPr lang="en-US" sz="9600" dirty="0"/>
              <a:t>PoDD</a:t>
            </a:r>
          </a:p>
        </p:txBody>
      </p:sp>
      <p:sp>
        <p:nvSpPr>
          <p:cNvPr id="3" name="Slide Number Placeholder 2"/>
          <p:cNvSpPr>
            <a:spLocks noGrp="1"/>
          </p:cNvSpPr>
          <p:nvPr>
            <p:ph type="sldNum" sz="quarter" idx="12"/>
          </p:nvPr>
        </p:nvSpPr>
        <p:spPr/>
        <p:txBody>
          <a:bodyPr/>
          <a:lstStyle/>
          <a:p>
            <a:fld id="{7D9BB5D0-35E4-459D-AEF3-FE4D7C45CC19}" type="slidenum">
              <a:rPr lang="zh-CN" altLang="en-US" smtClean="0"/>
              <a:t>36</a:t>
            </a:fld>
            <a:endParaRPr lang="zh-CN" altLang="en-US" dirty="0"/>
          </a:p>
        </p:txBody>
      </p:sp>
    </p:spTree>
    <p:extLst>
      <p:ext uri="{BB962C8B-B14F-4D97-AF65-F5344CB8AC3E}">
        <p14:creationId xmlns:p14="http://schemas.microsoft.com/office/powerpoint/2010/main" val="2141571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燕尾形 12"/>
          <p:cNvSpPr>
            <a:spLocks noChangeArrowheads="1"/>
          </p:cNvSpPr>
          <p:nvPr/>
        </p:nvSpPr>
        <p:spPr bwMode="auto">
          <a:xfrm>
            <a:off x="1260956" y="1179457"/>
            <a:ext cx="1646635"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Noise filtering</a:t>
            </a:r>
            <a:endParaRPr lang="zh-CN" altLang="en-US" b="1" dirty="0">
              <a:solidFill>
                <a:schemeClr val="bg1"/>
              </a:solidFill>
            </a:endParaRPr>
          </a:p>
        </p:txBody>
      </p:sp>
      <p:sp>
        <p:nvSpPr>
          <p:cNvPr id="10" name="燕尾形 13"/>
          <p:cNvSpPr>
            <a:spLocks noChangeArrowheads="1"/>
          </p:cNvSpPr>
          <p:nvPr/>
        </p:nvSpPr>
        <p:spPr bwMode="auto">
          <a:xfrm>
            <a:off x="2753513" y="1179457"/>
            <a:ext cx="1646635"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Data standardization</a:t>
            </a:r>
            <a:endParaRPr lang="zh-CN" altLang="en-US" b="1" dirty="0">
              <a:solidFill>
                <a:schemeClr val="bg1"/>
              </a:solidFill>
            </a:endParaRPr>
          </a:p>
        </p:txBody>
      </p:sp>
      <p:sp>
        <p:nvSpPr>
          <p:cNvPr id="11" name="燕尾形 14"/>
          <p:cNvSpPr>
            <a:spLocks noChangeArrowheads="1"/>
          </p:cNvSpPr>
          <p:nvPr/>
        </p:nvSpPr>
        <p:spPr bwMode="auto">
          <a:xfrm>
            <a:off x="4241132" y="1179457"/>
            <a:ext cx="1646634"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PCA</a:t>
            </a:r>
            <a:endParaRPr lang="zh-CN" altLang="en-US" b="1" dirty="0">
              <a:solidFill>
                <a:schemeClr val="bg1"/>
              </a:solidFill>
            </a:endParaRPr>
          </a:p>
        </p:txBody>
      </p:sp>
      <p:sp>
        <p:nvSpPr>
          <p:cNvPr id="12" name="燕尾形 15"/>
          <p:cNvSpPr>
            <a:spLocks noChangeArrowheads="1"/>
          </p:cNvSpPr>
          <p:nvPr/>
        </p:nvSpPr>
        <p:spPr bwMode="auto">
          <a:xfrm>
            <a:off x="5722255" y="1179457"/>
            <a:ext cx="1646634"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Feature selection</a:t>
            </a:r>
            <a:endParaRPr lang="zh-CN" altLang="en-US" b="1" dirty="0">
              <a:solidFill>
                <a:schemeClr val="bg1"/>
              </a:solidFill>
            </a:endParaRPr>
          </a:p>
        </p:txBody>
      </p:sp>
      <p:sp>
        <p:nvSpPr>
          <p:cNvPr id="17" name="Rounded Rectangle 16"/>
          <p:cNvSpPr/>
          <p:nvPr/>
        </p:nvSpPr>
        <p:spPr>
          <a:xfrm>
            <a:off x="7524751" y="1058630"/>
            <a:ext cx="1185332" cy="836085"/>
          </a:xfrm>
          <a:prstGeom prst="roundRect">
            <a:avLst/>
          </a:prstGeom>
          <a:solidFill>
            <a:srgbClr val="FF6B7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Two-level</a:t>
            </a:r>
          </a:p>
          <a:p>
            <a:pPr algn="ctr"/>
            <a:r>
              <a:rPr lang="en-US" b="1" dirty="0"/>
              <a:t>classifier</a:t>
            </a:r>
          </a:p>
        </p:txBody>
      </p:sp>
      <p:sp>
        <p:nvSpPr>
          <p:cNvPr id="21" name="Rounded Rectangle 20"/>
          <p:cNvSpPr/>
          <p:nvPr/>
        </p:nvSpPr>
        <p:spPr>
          <a:xfrm>
            <a:off x="120651" y="1073448"/>
            <a:ext cx="1026584" cy="836083"/>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Raw </a:t>
            </a:r>
          </a:p>
          <a:p>
            <a:pPr algn="ctr"/>
            <a:r>
              <a:rPr lang="en-US" b="1" dirty="0"/>
              <a:t>data</a:t>
            </a:r>
          </a:p>
        </p:txBody>
      </p:sp>
      <p:sp>
        <p:nvSpPr>
          <p:cNvPr id="2" name="TextBox 1"/>
          <p:cNvSpPr txBox="1"/>
          <p:nvPr/>
        </p:nvSpPr>
        <p:spPr>
          <a:xfrm>
            <a:off x="3256507" y="3419051"/>
            <a:ext cx="1752403" cy="707886"/>
          </a:xfrm>
          <a:prstGeom prst="rect">
            <a:avLst/>
          </a:prstGeom>
          <a:noFill/>
        </p:spPr>
        <p:txBody>
          <a:bodyPr wrap="none" rtlCol="0">
            <a:spAutoFit/>
          </a:bodyPr>
          <a:lstStyle/>
          <a:p>
            <a:r>
              <a:rPr lang="en-US" sz="2000" dirty="0"/>
              <a:t>Why not just</a:t>
            </a:r>
          </a:p>
          <a:p>
            <a:r>
              <a:rPr lang="en-US" sz="2000" dirty="0"/>
              <a:t>one level?</a:t>
            </a:r>
          </a:p>
        </p:txBody>
      </p:sp>
      <p:graphicFrame>
        <p:nvGraphicFramePr>
          <p:cNvPr id="6" name="Diagram 5"/>
          <p:cNvGraphicFramePr/>
          <p:nvPr/>
        </p:nvGraphicFramePr>
        <p:xfrm>
          <a:off x="416787" y="2319826"/>
          <a:ext cx="2763734" cy="261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Brace 6"/>
          <p:cNvSpPr/>
          <p:nvPr/>
        </p:nvSpPr>
        <p:spPr>
          <a:xfrm>
            <a:off x="5123572" y="2637553"/>
            <a:ext cx="466766" cy="2051431"/>
          </a:xfrm>
          <a:prstGeom prst="leftBrace">
            <a:avLst/>
          </a:prstGeom>
          <a:ln w="38100" cmpd="sng">
            <a:solidFill>
              <a:srgbClr val="51B3C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412946" y="3001548"/>
            <a:ext cx="2518999" cy="1569660"/>
          </a:xfrm>
          <a:prstGeom prst="rect">
            <a:avLst/>
          </a:prstGeom>
          <a:noFill/>
        </p:spPr>
        <p:txBody>
          <a:bodyPr wrap="square" rtlCol="0">
            <a:spAutoFit/>
          </a:bodyPr>
          <a:lstStyle/>
          <a:p>
            <a:r>
              <a:rPr lang="en-US" sz="1600" dirty="0"/>
              <a:t>1. multi-class is harder</a:t>
            </a:r>
          </a:p>
          <a:p>
            <a:endParaRPr lang="en-US" sz="1600" dirty="0"/>
          </a:p>
          <a:p>
            <a:endParaRPr lang="en-US" sz="1600" dirty="0"/>
          </a:p>
          <a:p>
            <a:endParaRPr lang="en-US" sz="1600" dirty="0"/>
          </a:p>
          <a:p>
            <a:r>
              <a:rPr lang="en-US" sz="1600" dirty="0"/>
              <a:t>2. multi-class has interference</a:t>
            </a:r>
          </a:p>
        </p:txBody>
      </p:sp>
      <p:sp>
        <p:nvSpPr>
          <p:cNvPr id="23" name="Left Brace 22"/>
          <p:cNvSpPr/>
          <p:nvPr/>
        </p:nvSpPr>
        <p:spPr>
          <a:xfrm rot="10800000">
            <a:off x="7707497" y="2627141"/>
            <a:ext cx="466766" cy="2051431"/>
          </a:xfrm>
          <a:prstGeom prst="leftBrace">
            <a:avLst/>
          </a:prstGeom>
          <a:ln w="38100" cmpd="sng">
            <a:solidFill>
              <a:srgbClr val="51B3C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rot="5400000">
            <a:off x="7576792" y="3391086"/>
            <a:ext cx="1867091" cy="707886"/>
          </a:xfrm>
          <a:prstGeom prst="rect">
            <a:avLst/>
          </a:prstGeom>
          <a:noFill/>
        </p:spPr>
        <p:txBody>
          <a:bodyPr wrap="square" rtlCol="0">
            <a:spAutoFit/>
          </a:bodyPr>
          <a:lstStyle/>
          <a:p>
            <a:pPr algn="ctr"/>
            <a:r>
              <a:rPr lang="en-US" sz="2000" dirty="0"/>
              <a:t>Low</a:t>
            </a:r>
          </a:p>
          <a:p>
            <a:pPr algn="ctr"/>
            <a:r>
              <a:rPr lang="en-US" sz="2000" dirty="0"/>
              <a:t>Performance</a:t>
            </a:r>
          </a:p>
        </p:txBody>
      </p:sp>
      <p:sp>
        <p:nvSpPr>
          <p:cNvPr id="3" name="Slide Number Placeholder 2"/>
          <p:cNvSpPr>
            <a:spLocks noGrp="1"/>
          </p:cNvSpPr>
          <p:nvPr>
            <p:ph type="sldNum" sz="quarter" idx="12"/>
          </p:nvPr>
        </p:nvSpPr>
        <p:spPr/>
        <p:txBody>
          <a:bodyPr/>
          <a:lstStyle/>
          <a:p>
            <a:fld id="{7D9BB5D0-35E4-459D-AEF3-FE4D7C45CC19}" type="slidenum">
              <a:rPr lang="zh-CN" altLang="en-US" smtClean="0"/>
              <a:t>37</a:t>
            </a:fld>
            <a:endParaRPr lang="zh-CN" altLang="en-US" dirty="0"/>
          </a:p>
        </p:txBody>
      </p:sp>
      <p:sp>
        <p:nvSpPr>
          <p:cNvPr id="18" name="文本框 15">
            <a:extLst>
              <a:ext uri="{FF2B5EF4-FFF2-40B4-BE49-F238E27FC236}">
                <a16:creationId xmlns:a16="http://schemas.microsoft.com/office/drawing/2014/main" id="{0EA0A31A-ABB6-7947-B496-DE40A095141D}"/>
              </a:ext>
            </a:extLst>
          </p:cNvPr>
          <p:cNvSpPr txBox="1"/>
          <p:nvPr/>
        </p:nvSpPr>
        <p:spPr>
          <a:xfrm>
            <a:off x="477977" y="169106"/>
            <a:ext cx="318401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a:t>
            </a:r>
            <a:endParaRPr lang="zh-CN" altLang="en-US" sz="2000" b="1" dirty="0">
              <a:solidFill>
                <a:srgbClr val="1B4367"/>
              </a:solidFill>
              <a:cs typeface="+mn-ea"/>
              <a:sym typeface="+mn-lt"/>
            </a:endParaRPr>
          </a:p>
        </p:txBody>
      </p:sp>
    </p:spTree>
    <p:extLst>
      <p:ext uri="{BB962C8B-B14F-4D97-AF65-F5344CB8AC3E}">
        <p14:creationId xmlns:p14="http://schemas.microsoft.com/office/powerpoint/2010/main" val="17235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animBg="1"/>
      <p:bldP spid="8" grpId="0"/>
      <p:bldP spid="23"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燕尾形 12"/>
          <p:cNvSpPr>
            <a:spLocks noChangeArrowheads="1"/>
          </p:cNvSpPr>
          <p:nvPr/>
        </p:nvSpPr>
        <p:spPr bwMode="auto">
          <a:xfrm>
            <a:off x="1260956" y="1591909"/>
            <a:ext cx="1646635"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Noise filtering</a:t>
            </a:r>
            <a:endParaRPr lang="zh-CN" altLang="en-US" b="1" dirty="0">
              <a:solidFill>
                <a:schemeClr val="bg1"/>
              </a:solidFill>
            </a:endParaRPr>
          </a:p>
        </p:txBody>
      </p:sp>
      <p:sp>
        <p:nvSpPr>
          <p:cNvPr id="10" name="燕尾形 13"/>
          <p:cNvSpPr>
            <a:spLocks noChangeArrowheads="1"/>
          </p:cNvSpPr>
          <p:nvPr/>
        </p:nvSpPr>
        <p:spPr bwMode="auto">
          <a:xfrm>
            <a:off x="2753513" y="1591909"/>
            <a:ext cx="1646635" cy="614363"/>
          </a:xfrm>
          <a:prstGeom prst="chevron">
            <a:avLst>
              <a:gd name="adj" fmla="val 38367"/>
            </a:avLst>
          </a:prstGeom>
          <a:solidFill>
            <a:srgbClr val="1B4367"/>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Data standardization</a:t>
            </a:r>
            <a:endParaRPr lang="zh-CN" altLang="en-US" b="1" dirty="0">
              <a:solidFill>
                <a:schemeClr val="bg1"/>
              </a:solidFill>
            </a:endParaRPr>
          </a:p>
        </p:txBody>
      </p:sp>
      <p:sp>
        <p:nvSpPr>
          <p:cNvPr id="11" name="燕尾形 14"/>
          <p:cNvSpPr>
            <a:spLocks noChangeArrowheads="1"/>
          </p:cNvSpPr>
          <p:nvPr/>
        </p:nvSpPr>
        <p:spPr bwMode="auto">
          <a:xfrm>
            <a:off x="4241132" y="1591909"/>
            <a:ext cx="1646634" cy="614363"/>
          </a:xfrm>
          <a:prstGeom prst="chevron">
            <a:avLst>
              <a:gd name="adj" fmla="val 38367"/>
            </a:avLst>
          </a:prstGeom>
          <a:solidFill>
            <a:srgbClr val="FF6B7A"/>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PCA</a:t>
            </a:r>
            <a:endParaRPr lang="zh-CN" altLang="en-US" b="1" dirty="0">
              <a:solidFill>
                <a:schemeClr val="bg1"/>
              </a:solidFill>
            </a:endParaRPr>
          </a:p>
        </p:txBody>
      </p:sp>
      <p:sp>
        <p:nvSpPr>
          <p:cNvPr id="12" name="燕尾形 15"/>
          <p:cNvSpPr>
            <a:spLocks noChangeArrowheads="1"/>
          </p:cNvSpPr>
          <p:nvPr/>
        </p:nvSpPr>
        <p:spPr bwMode="auto">
          <a:xfrm>
            <a:off x="5722255" y="1591909"/>
            <a:ext cx="1646634" cy="614363"/>
          </a:xfrm>
          <a:prstGeom prst="chevron">
            <a:avLst>
              <a:gd name="adj" fmla="val 38367"/>
            </a:avLst>
          </a:prstGeom>
          <a:solidFill>
            <a:srgbClr val="FF6B7A"/>
          </a:solidFill>
          <a:ln w="9525">
            <a:solidFill>
              <a:schemeClr val="tx1">
                <a:lumMod val="75000"/>
                <a:lumOff val="25000"/>
              </a:schemeClr>
            </a:solidFill>
          </a:ln>
        </p:spPr>
        <p:txBody>
          <a:bodyPr lIns="68580" tIns="34290" rIns="68580" bIns="34290" anchor="ctr"/>
          <a:lstStyle/>
          <a:p>
            <a:pPr algn="ctr"/>
            <a:r>
              <a:rPr lang="en-US" altLang="zh-CN" b="1" dirty="0">
                <a:solidFill>
                  <a:schemeClr val="bg1"/>
                </a:solidFill>
              </a:rPr>
              <a:t>Feature selection</a:t>
            </a:r>
            <a:endParaRPr lang="zh-CN" altLang="en-US" b="1" dirty="0">
              <a:solidFill>
                <a:schemeClr val="bg1"/>
              </a:solidFill>
            </a:endParaRPr>
          </a:p>
        </p:txBody>
      </p:sp>
      <p:sp>
        <p:nvSpPr>
          <p:cNvPr id="17" name="Rounded Rectangle 16"/>
          <p:cNvSpPr/>
          <p:nvPr/>
        </p:nvSpPr>
        <p:spPr>
          <a:xfrm>
            <a:off x="7524751" y="1471082"/>
            <a:ext cx="1185332" cy="8360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Two-level</a:t>
            </a:r>
          </a:p>
          <a:p>
            <a:pPr algn="ctr"/>
            <a:r>
              <a:rPr lang="en-US" b="1" dirty="0"/>
              <a:t>classifier</a:t>
            </a:r>
          </a:p>
        </p:txBody>
      </p:sp>
      <p:sp>
        <p:nvSpPr>
          <p:cNvPr id="21" name="Rounded Rectangle 20"/>
          <p:cNvSpPr/>
          <p:nvPr/>
        </p:nvSpPr>
        <p:spPr>
          <a:xfrm>
            <a:off x="120651" y="1485900"/>
            <a:ext cx="1026584" cy="836083"/>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Raw </a:t>
            </a:r>
          </a:p>
          <a:p>
            <a:pPr algn="ctr"/>
            <a:r>
              <a:rPr lang="en-US" b="1" dirty="0"/>
              <a:t>data</a:t>
            </a:r>
          </a:p>
        </p:txBody>
      </p:sp>
      <p:sp>
        <p:nvSpPr>
          <p:cNvPr id="16" name="TextBox 15"/>
          <p:cNvSpPr txBox="1"/>
          <p:nvPr/>
        </p:nvSpPr>
        <p:spPr>
          <a:xfrm>
            <a:off x="2738701" y="892253"/>
            <a:ext cx="3164417" cy="400110"/>
          </a:xfrm>
          <a:prstGeom prst="rect">
            <a:avLst/>
          </a:prstGeom>
          <a:noFill/>
        </p:spPr>
        <p:txBody>
          <a:bodyPr wrap="square" rtlCol="0">
            <a:spAutoFit/>
          </a:bodyPr>
          <a:lstStyle/>
          <a:p>
            <a:r>
              <a:rPr lang="en-US" sz="2000" dirty="0"/>
              <a:t>Pre-learning process</a:t>
            </a:r>
          </a:p>
        </p:txBody>
      </p:sp>
      <p:sp>
        <p:nvSpPr>
          <p:cNvPr id="18" name="Left Brace 17"/>
          <p:cNvSpPr/>
          <p:nvPr/>
        </p:nvSpPr>
        <p:spPr>
          <a:xfrm rot="5400000">
            <a:off x="4065213" y="-1514387"/>
            <a:ext cx="260505" cy="5807437"/>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D9BB5D0-35E4-459D-AEF3-FE4D7C45CC19}" type="slidenum">
              <a:rPr lang="zh-CN" altLang="en-US" smtClean="0"/>
              <a:t>38</a:t>
            </a:fld>
            <a:endParaRPr lang="zh-CN" altLang="en-US" dirty="0"/>
          </a:p>
        </p:txBody>
      </p:sp>
      <p:sp>
        <p:nvSpPr>
          <p:cNvPr id="3" name="TextBox 2"/>
          <p:cNvSpPr txBox="1"/>
          <p:nvPr/>
        </p:nvSpPr>
        <p:spPr>
          <a:xfrm>
            <a:off x="678134" y="2540152"/>
            <a:ext cx="7047221" cy="584776"/>
          </a:xfrm>
          <a:prstGeom prst="rect">
            <a:avLst/>
          </a:prstGeom>
          <a:noFill/>
        </p:spPr>
        <p:txBody>
          <a:bodyPr wrap="none" rtlCol="0">
            <a:spAutoFit/>
          </a:bodyPr>
          <a:lstStyle/>
          <a:p>
            <a:r>
              <a:rPr lang="en-US" sz="1600" dirty="0"/>
              <a:t>The first component accounts for more than 60% variance!</a:t>
            </a:r>
          </a:p>
          <a:p>
            <a:r>
              <a:rPr lang="en-US" sz="1600" dirty="0"/>
              <a:t>Table shows values in Component vector and corresponding original feature </a:t>
            </a:r>
          </a:p>
        </p:txBody>
      </p:sp>
      <p:graphicFrame>
        <p:nvGraphicFramePr>
          <p:cNvPr id="6" name="Table 5"/>
          <p:cNvGraphicFramePr>
            <a:graphicFrameLocks noGrp="1"/>
          </p:cNvGraphicFramePr>
          <p:nvPr/>
        </p:nvGraphicFramePr>
        <p:xfrm>
          <a:off x="623934" y="3869075"/>
          <a:ext cx="7661612" cy="1036320"/>
        </p:xfrm>
        <a:graphic>
          <a:graphicData uri="http://schemas.openxmlformats.org/drawingml/2006/table">
            <a:tbl>
              <a:tblPr firstRow="1" bandRow="1">
                <a:tableStyleId>{775DCB02-9BB8-47FD-8907-85C794F793BA}</a:tableStyleId>
              </a:tblPr>
              <a:tblGrid>
                <a:gridCol w="1200859">
                  <a:extLst>
                    <a:ext uri="{9D8B030D-6E8A-4147-A177-3AD203B41FA5}">
                      <a16:colId xmlns:a16="http://schemas.microsoft.com/office/drawing/2014/main" val="20000"/>
                    </a:ext>
                  </a:extLst>
                </a:gridCol>
                <a:gridCol w="988173">
                  <a:extLst>
                    <a:ext uri="{9D8B030D-6E8A-4147-A177-3AD203B41FA5}">
                      <a16:colId xmlns:a16="http://schemas.microsoft.com/office/drawing/2014/main" val="20001"/>
                    </a:ext>
                  </a:extLst>
                </a:gridCol>
                <a:gridCol w="1094516">
                  <a:extLst>
                    <a:ext uri="{9D8B030D-6E8A-4147-A177-3AD203B41FA5}">
                      <a16:colId xmlns:a16="http://schemas.microsoft.com/office/drawing/2014/main" val="20002"/>
                    </a:ext>
                  </a:extLst>
                </a:gridCol>
                <a:gridCol w="1094516">
                  <a:extLst>
                    <a:ext uri="{9D8B030D-6E8A-4147-A177-3AD203B41FA5}">
                      <a16:colId xmlns:a16="http://schemas.microsoft.com/office/drawing/2014/main" val="20003"/>
                    </a:ext>
                  </a:extLst>
                </a:gridCol>
                <a:gridCol w="1094516">
                  <a:extLst>
                    <a:ext uri="{9D8B030D-6E8A-4147-A177-3AD203B41FA5}">
                      <a16:colId xmlns:a16="http://schemas.microsoft.com/office/drawing/2014/main" val="20004"/>
                    </a:ext>
                  </a:extLst>
                </a:gridCol>
                <a:gridCol w="1094516">
                  <a:extLst>
                    <a:ext uri="{9D8B030D-6E8A-4147-A177-3AD203B41FA5}">
                      <a16:colId xmlns:a16="http://schemas.microsoft.com/office/drawing/2014/main" val="20005"/>
                    </a:ext>
                  </a:extLst>
                </a:gridCol>
                <a:gridCol w="1094516">
                  <a:extLst>
                    <a:ext uri="{9D8B030D-6E8A-4147-A177-3AD203B41FA5}">
                      <a16:colId xmlns:a16="http://schemas.microsoft.com/office/drawing/2014/main" val="20006"/>
                    </a:ext>
                  </a:extLst>
                </a:gridCol>
              </a:tblGrid>
              <a:tr h="370840">
                <a:tc>
                  <a:txBody>
                    <a:bodyPr/>
                    <a:lstStyle/>
                    <a:p>
                      <a:r>
                        <a:rPr lang="en-US" dirty="0"/>
                        <a:t>Original feature</a:t>
                      </a:r>
                    </a:p>
                  </a:txBody>
                  <a:tcPr/>
                </a:tc>
                <a:tc>
                  <a:txBody>
                    <a:bodyPr/>
                    <a:lstStyle/>
                    <a:p>
                      <a:r>
                        <a:rPr lang="en-US" dirty="0"/>
                        <a:t>L3MPI</a:t>
                      </a:r>
                    </a:p>
                  </a:txBody>
                  <a:tcPr/>
                </a:tc>
                <a:tc>
                  <a:txBody>
                    <a:bodyPr/>
                    <a:lstStyle/>
                    <a:p>
                      <a:r>
                        <a:rPr lang="en-US" dirty="0"/>
                        <a:t>READ</a:t>
                      </a:r>
                    </a:p>
                  </a:txBody>
                  <a:tcPr/>
                </a:tc>
                <a:tc>
                  <a:txBody>
                    <a:bodyPr/>
                    <a:lstStyle/>
                    <a:p>
                      <a:r>
                        <a:rPr lang="en-US"/>
                        <a:t>WRITE</a:t>
                      </a:r>
                    </a:p>
                  </a:txBody>
                  <a:tcPr/>
                </a:tc>
                <a:tc>
                  <a:txBody>
                    <a:bodyPr/>
                    <a:lstStyle/>
                    <a:p>
                      <a:r>
                        <a:rPr lang="en-US" dirty="0"/>
                        <a:t>L2MPI</a:t>
                      </a:r>
                    </a:p>
                  </a:txBody>
                  <a:tcPr/>
                </a:tc>
                <a:tc>
                  <a:txBody>
                    <a:bodyPr/>
                    <a:lstStyle/>
                    <a:p>
                      <a:r>
                        <a:rPr lang="en-US" dirty="0"/>
                        <a:t>IPC</a:t>
                      </a:r>
                    </a:p>
                  </a:txBody>
                  <a:tcPr/>
                </a:tc>
                <a:tc>
                  <a:txBody>
                    <a:bodyPr/>
                    <a:lstStyle/>
                    <a:p>
                      <a:r>
                        <a:rPr lang="en-US" dirty="0"/>
                        <a:t>EXEC</a:t>
                      </a:r>
                    </a:p>
                  </a:txBody>
                  <a:tcPr/>
                </a:tc>
                <a:extLst>
                  <a:ext uri="{0D108BD9-81ED-4DB2-BD59-A6C34878D82A}">
                    <a16:rowId xmlns:a16="http://schemas.microsoft.com/office/drawing/2014/main" val="10000"/>
                  </a:ext>
                </a:extLst>
              </a:tr>
              <a:tr h="370840">
                <a:tc>
                  <a:txBody>
                    <a:bodyPr/>
                    <a:lstStyle/>
                    <a:p>
                      <a:r>
                        <a:rPr lang="en-US" dirty="0"/>
                        <a:t>Component</a:t>
                      </a:r>
                      <a:r>
                        <a:rPr lang="en-US" baseline="0" dirty="0"/>
                        <a:t> value</a:t>
                      </a:r>
                      <a:endParaRPr lang="en-US" dirty="0"/>
                    </a:p>
                  </a:txBody>
                  <a:tcPr/>
                </a:tc>
                <a:tc>
                  <a:txBody>
                    <a:bodyPr/>
                    <a:lstStyle/>
                    <a:p>
                      <a:r>
                        <a:rPr lang="en-US" dirty="0"/>
                        <a:t>0.51</a:t>
                      </a:r>
                    </a:p>
                  </a:txBody>
                  <a:tcPr/>
                </a:tc>
                <a:tc>
                  <a:txBody>
                    <a:bodyPr/>
                    <a:lstStyle/>
                    <a:p>
                      <a:r>
                        <a:rPr lang="en-US" dirty="0"/>
                        <a:t>0.50</a:t>
                      </a:r>
                    </a:p>
                  </a:txBody>
                  <a:tcPr/>
                </a:tc>
                <a:tc>
                  <a:txBody>
                    <a:bodyPr/>
                    <a:lstStyle/>
                    <a:p>
                      <a:r>
                        <a:rPr lang="en-US" dirty="0"/>
                        <a:t>0.46</a:t>
                      </a:r>
                    </a:p>
                  </a:txBody>
                  <a:tcPr/>
                </a:tc>
                <a:tc>
                  <a:txBody>
                    <a:bodyPr/>
                    <a:lstStyle/>
                    <a:p>
                      <a:r>
                        <a:rPr lang="en-US" dirty="0"/>
                        <a:t>0.46</a:t>
                      </a:r>
                    </a:p>
                  </a:txBody>
                  <a:tcPr/>
                </a:tc>
                <a:tc>
                  <a:txBody>
                    <a:bodyPr/>
                    <a:lstStyle/>
                    <a:p>
                      <a:r>
                        <a:rPr lang="en-US" dirty="0"/>
                        <a:t>-0.13</a:t>
                      </a:r>
                    </a:p>
                  </a:txBody>
                  <a:tcPr/>
                </a:tc>
                <a:tc>
                  <a:txBody>
                    <a:bodyPr/>
                    <a:lstStyle/>
                    <a:p>
                      <a:r>
                        <a:rPr lang="en-US" dirty="0"/>
                        <a:t>-0.13</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1886440" y="3304663"/>
            <a:ext cx="1268070" cy="400110"/>
          </a:xfrm>
          <a:prstGeom prst="rect">
            <a:avLst/>
          </a:prstGeom>
          <a:noFill/>
        </p:spPr>
        <p:txBody>
          <a:bodyPr wrap="none" rtlCol="0">
            <a:spAutoFit/>
          </a:bodyPr>
          <a:lstStyle/>
          <a:p>
            <a:r>
              <a:rPr lang="en-US" sz="2000" dirty="0"/>
              <a:t>Important</a:t>
            </a:r>
          </a:p>
        </p:txBody>
      </p:sp>
      <p:sp>
        <p:nvSpPr>
          <p:cNvPr id="22" name="TextBox 21"/>
          <p:cNvSpPr txBox="1"/>
          <p:nvPr/>
        </p:nvSpPr>
        <p:spPr>
          <a:xfrm>
            <a:off x="6452866" y="3346085"/>
            <a:ext cx="1866817" cy="400110"/>
          </a:xfrm>
          <a:prstGeom prst="rect">
            <a:avLst/>
          </a:prstGeom>
          <a:noFill/>
        </p:spPr>
        <p:txBody>
          <a:bodyPr wrap="none" rtlCol="0">
            <a:spAutoFit/>
          </a:bodyPr>
          <a:lstStyle/>
          <a:p>
            <a:r>
              <a:rPr lang="en-US" sz="2000" dirty="0"/>
              <a:t>Less important</a:t>
            </a:r>
          </a:p>
        </p:txBody>
      </p:sp>
      <p:cxnSp>
        <p:nvCxnSpPr>
          <p:cNvPr id="13" name="Straight Arrow Connector 12"/>
          <p:cNvCxnSpPr/>
          <p:nvPr/>
        </p:nvCxnSpPr>
        <p:spPr>
          <a:xfrm>
            <a:off x="3353673" y="3526619"/>
            <a:ext cx="2909805" cy="1233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9" name="文本框 15">
            <a:extLst>
              <a:ext uri="{FF2B5EF4-FFF2-40B4-BE49-F238E27FC236}">
                <a16:creationId xmlns:a16="http://schemas.microsoft.com/office/drawing/2014/main" id="{29194741-A860-0A40-8E00-3DD8F717552D}"/>
              </a:ext>
            </a:extLst>
          </p:cNvPr>
          <p:cNvSpPr txBox="1"/>
          <p:nvPr/>
        </p:nvSpPr>
        <p:spPr>
          <a:xfrm>
            <a:off x="477977" y="169106"/>
            <a:ext cx="318401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a:t>
            </a:r>
            <a:endParaRPr lang="zh-CN" altLang="en-US" sz="2000" b="1" dirty="0">
              <a:solidFill>
                <a:srgbClr val="1B4367"/>
              </a:solidFill>
              <a:cs typeface="+mn-ea"/>
              <a:sym typeface="+mn-lt"/>
            </a:endParaRPr>
          </a:p>
        </p:txBody>
      </p:sp>
    </p:spTree>
    <p:extLst>
      <p:ext uri="{BB962C8B-B14F-4D97-AF65-F5344CB8AC3E}">
        <p14:creationId xmlns:p14="http://schemas.microsoft.com/office/powerpoint/2010/main" val="1643542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77977" y="169106"/>
            <a:ext cx="429823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 Scalability</a:t>
            </a:r>
            <a:endParaRPr lang="zh-CN" altLang="en-US" sz="2000" b="1" dirty="0">
              <a:solidFill>
                <a:srgbClr val="1B4367"/>
              </a:solidFill>
              <a:cs typeface="+mn-ea"/>
              <a:sym typeface="+mn-lt"/>
            </a:endParaRPr>
          </a:p>
        </p:txBody>
      </p:sp>
      <p:pic>
        <p:nvPicPr>
          <p:cNvPr id="4" name="Picture 3" descr="scal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16" y="1486436"/>
            <a:ext cx="7555477" cy="1730584"/>
          </a:xfrm>
          <a:prstGeom prst="rect">
            <a:avLst/>
          </a:prstGeom>
        </p:spPr>
      </p:pic>
      <p:sp>
        <p:nvSpPr>
          <p:cNvPr id="7" name="TextBox 6"/>
          <p:cNvSpPr txBox="1"/>
          <p:nvPr/>
        </p:nvSpPr>
        <p:spPr>
          <a:xfrm>
            <a:off x="553605" y="923806"/>
            <a:ext cx="7860721" cy="369332"/>
          </a:xfrm>
          <a:prstGeom prst="rect">
            <a:avLst/>
          </a:prstGeom>
          <a:noFill/>
        </p:spPr>
        <p:txBody>
          <a:bodyPr wrap="square" rtlCol="0">
            <a:spAutoFit/>
          </a:bodyPr>
          <a:lstStyle/>
          <a:p>
            <a:r>
              <a:rPr lang="en-US" sz="1800" dirty="0"/>
              <a:t>Resource utilization of the controller node (48 computing node): </a:t>
            </a: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39</a:t>
            </a:fld>
            <a:endParaRPr lang="zh-CN" altLang="en-US" dirty="0"/>
          </a:p>
        </p:txBody>
      </p:sp>
      <p:sp>
        <p:nvSpPr>
          <p:cNvPr id="16" name="TextBox 15">
            <a:extLst>
              <a:ext uri="{FF2B5EF4-FFF2-40B4-BE49-F238E27FC236}">
                <a16:creationId xmlns:a16="http://schemas.microsoft.com/office/drawing/2014/main" id="{B0C3667B-EADE-F24A-9E1A-400F7DD56EBB}"/>
              </a:ext>
            </a:extLst>
          </p:cNvPr>
          <p:cNvSpPr txBox="1"/>
          <p:nvPr/>
        </p:nvSpPr>
        <p:spPr>
          <a:xfrm>
            <a:off x="553605" y="3410318"/>
            <a:ext cx="7860721" cy="369332"/>
          </a:xfrm>
          <a:prstGeom prst="rect">
            <a:avLst/>
          </a:prstGeom>
          <a:noFill/>
        </p:spPr>
        <p:txBody>
          <a:bodyPr wrap="square" rtlCol="0">
            <a:spAutoFit/>
          </a:bodyPr>
          <a:lstStyle/>
          <a:p>
            <a:r>
              <a:rPr lang="en-US" altLang="zh-CN" sz="1800" dirty="0">
                <a:cs typeface="+mn-ea"/>
                <a:sym typeface="+mn-lt"/>
              </a:rPr>
              <a:t>Scalability analysis for each component with growing number of node</a:t>
            </a:r>
          </a:p>
        </p:txBody>
      </p:sp>
      <p:sp>
        <p:nvSpPr>
          <p:cNvPr id="17" name="TextBox 16">
            <a:extLst>
              <a:ext uri="{FF2B5EF4-FFF2-40B4-BE49-F238E27FC236}">
                <a16:creationId xmlns:a16="http://schemas.microsoft.com/office/drawing/2014/main" id="{54231FCE-79E3-AF4D-ABF6-61E46CE46572}"/>
              </a:ext>
            </a:extLst>
          </p:cNvPr>
          <p:cNvSpPr txBox="1"/>
          <p:nvPr/>
        </p:nvSpPr>
        <p:spPr>
          <a:xfrm>
            <a:off x="623116" y="3904124"/>
            <a:ext cx="7860721"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solidFill>
                  <a:srgbClr val="FF0000"/>
                </a:solidFill>
                <a:cs typeface="+mn-ea"/>
                <a:sym typeface="+mn-lt"/>
              </a:rPr>
              <a:t>Configuration Classifier</a:t>
            </a:r>
            <a:r>
              <a:rPr lang="en-US" altLang="zh-CN" sz="1800" dirty="0">
                <a:cs typeface="+mn-ea"/>
                <a:sym typeface="+mn-lt"/>
              </a:rPr>
              <a:t>: stress more network and CPU </a:t>
            </a:r>
          </a:p>
          <a:p>
            <a:pPr marL="285750" indent="-285750">
              <a:buFont typeface="Arial" panose="020B0604020202020204" pitchFamily="34" charset="0"/>
              <a:buChar char="•"/>
            </a:pPr>
            <a:r>
              <a:rPr lang="en-US" altLang="zh-CN" sz="1800" dirty="0">
                <a:cs typeface="+mn-ea"/>
                <a:sym typeface="+mn-lt"/>
              </a:rPr>
              <a:t>Online Model Builder: fixed computation and network stress</a:t>
            </a:r>
          </a:p>
          <a:p>
            <a:pPr marL="285750" indent="-285750">
              <a:buFont typeface="Arial" panose="020B0604020202020204" pitchFamily="34" charset="0"/>
              <a:buChar char="•"/>
            </a:pPr>
            <a:r>
              <a:rPr lang="en-US" altLang="zh-CN" sz="1800" dirty="0">
                <a:solidFill>
                  <a:srgbClr val="FF0000"/>
                </a:solidFill>
                <a:cs typeface="+mn-ea"/>
                <a:sym typeface="+mn-lt"/>
              </a:rPr>
              <a:t>Power Pool</a:t>
            </a:r>
            <a:r>
              <a:rPr lang="en-US" altLang="zh-CN" sz="1800" dirty="0">
                <a:cs typeface="+mn-ea"/>
                <a:sym typeface="+mn-lt"/>
              </a:rPr>
              <a:t>: stress more network</a:t>
            </a:r>
          </a:p>
        </p:txBody>
      </p:sp>
    </p:spTree>
    <p:extLst>
      <p:ext uri="{BB962C8B-B14F-4D97-AF65-F5344CB8AC3E}">
        <p14:creationId xmlns:p14="http://schemas.microsoft.com/office/powerpoint/2010/main" val="221918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943DA-A20D-6A49-B1F2-473E8820A04A}"/>
              </a:ext>
            </a:extLst>
          </p:cNvPr>
          <p:cNvSpPr>
            <a:spLocks noGrp="1"/>
          </p:cNvSpPr>
          <p:nvPr>
            <p:ph type="sldNum" sz="quarter" idx="12"/>
          </p:nvPr>
        </p:nvSpPr>
        <p:spPr>
          <a:xfrm>
            <a:off x="6994168" y="4767263"/>
            <a:ext cx="2057400" cy="273844"/>
          </a:xfrm>
        </p:spPr>
        <p:txBody>
          <a:bodyPr/>
          <a:lstStyle/>
          <a:p>
            <a:fld id="{7D9BB5D0-35E4-459D-AEF3-FE4D7C45CC19}" type="slidenum">
              <a:rPr lang="zh-CN" altLang="en-US" smtClean="0"/>
              <a:t>4</a:t>
            </a:fld>
            <a:endParaRPr lang="zh-CN" altLang="en-US" dirty="0"/>
          </a:p>
        </p:txBody>
      </p:sp>
      <p:sp>
        <p:nvSpPr>
          <p:cNvPr id="18" name="文本框 8">
            <a:extLst>
              <a:ext uri="{FF2B5EF4-FFF2-40B4-BE49-F238E27FC236}">
                <a16:creationId xmlns:a16="http://schemas.microsoft.com/office/drawing/2014/main" id="{093C0BEA-EB48-0B41-81E7-A87EAB2B4C87}"/>
              </a:ext>
            </a:extLst>
          </p:cNvPr>
          <p:cNvSpPr txBox="1"/>
          <p:nvPr/>
        </p:nvSpPr>
        <p:spPr>
          <a:xfrm>
            <a:off x="406401" y="113012"/>
            <a:ext cx="8497454" cy="931024"/>
          </a:xfrm>
          <a:prstGeom prst="rect">
            <a:avLst/>
          </a:prstGeom>
          <a:noFill/>
        </p:spPr>
        <p:txBody>
          <a:bodyPr wrap="square" lIns="68580" tIns="34290" rIns="68580" bIns="34290" rtlCol="0">
            <a:spAutoFit/>
          </a:bodyPr>
          <a:lstStyle/>
          <a:p>
            <a:pPr lvl="0" algn="ctr" eaLnBrk="0" latinLnBrk="0" hangingPunct="0"/>
            <a:r>
              <a:rPr lang="en-US" altLang="zh-CN" sz="2800" b="1" dirty="0">
                <a:solidFill>
                  <a:srgbClr val="1B4367"/>
                </a:solidFill>
                <a:cs typeface="+mn-ea"/>
                <a:sym typeface="+mn-lt"/>
              </a:rPr>
              <a:t>What is </a:t>
            </a:r>
          </a:p>
          <a:p>
            <a:pPr lvl="0" algn="ctr" eaLnBrk="0" hangingPunct="0"/>
            <a:r>
              <a:rPr lang="en-US" altLang="zh-CN" sz="2800" b="1" dirty="0">
                <a:solidFill>
                  <a:srgbClr val="1B4367"/>
                </a:solidFill>
                <a:cs typeface="+mn-ea"/>
                <a:sym typeface="+mn-lt"/>
              </a:rPr>
              <a:t>Dependent Distributed Application(DDA)?</a:t>
            </a:r>
          </a:p>
        </p:txBody>
      </p:sp>
      <p:pic>
        <p:nvPicPr>
          <p:cNvPr id="9" name="Shape 270">
            <a:extLst>
              <a:ext uri="{FF2B5EF4-FFF2-40B4-BE49-F238E27FC236}">
                <a16:creationId xmlns:a16="http://schemas.microsoft.com/office/drawing/2014/main" id="{6B6CFC3B-DD7F-144C-B613-622141B7450D}"/>
              </a:ext>
            </a:extLst>
          </p:cNvPr>
          <p:cNvPicPr preferRelativeResize="0"/>
          <p:nvPr/>
        </p:nvPicPr>
        <p:blipFill rotWithShape="1">
          <a:blip r:embed="rId3">
            <a:alphaModFix/>
          </a:blip>
          <a:srcRect/>
          <a:stretch/>
        </p:blipFill>
        <p:spPr>
          <a:xfrm>
            <a:off x="742935" y="2232094"/>
            <a:ext cx="2416650" cy="1717100"/>
          </a:xfrm>
          <a:prstGeom prst="rect">
            <a:avLst/>
          </a:prstGeom>
          <a:noFill/>
          <a:ln>
            <a:noFill/>
          </a:ln>
        </p:spPr>
      </p:pic>
      <p:pic>
        <p:nvPicPr>
          <p:cNvPr id="10" name="Shape 271">
            <a:extLst>
              <a:ext uri="{FF2B5EF4-FFF2-40B4-BE49-F238E27FC236}">
                <a16:creationId xmlns:a16="http://schemas.microsoft.com/office/drawing/2014/main" id="{9C0EA3FC-F822-FA4F-8A2C-8507F517ACF9}"/>
              </a:ext>
            </a:extLst>
          </p:cNvPr>
          <p:cNvPicPr preferRelativeResize="0"/>
          <p:nvPr/>
        </p:nvPicPr>
        <p:blipFill rotWithShape="1">
          <a:blip r:embed="rId4">
            <a:alphaModFix/>
          </a:blip>
          <a:srcRect/>
          <a:stretch/>
        </p:blipFill>
        <p:spPr>
          <a:xfrm>
            <a:off x="6184781" y="2171451"/>
            <a:ext cx="1838087" cy="1779303"/>
          </a:xfrm>
          <a:prstGeom prst="rect">
            <a:avLst/>
          </a:prstGeom>
          <a:noFill/>
          <a:ln>
            <a:noFill/>
          </a:ln>
        </p:spPr>
      </p:pic>
      <p:sp>
        <p:nvSpPr>
          <p:cNvPr id="11" name="Shape 272">
            <a:extLst>
              <a:ext uri="{FF2B5EF4-FFF2-40B4-BE49-F238E27FC236}">
                <a16:creationId xmlns:a16="http://schemas.microsoft.com/office/drawing/2014/main" id="{3EAC8FA4-2637-A143-9745-385B0B829CE9}"/>
              </a:ext>
            </a:extLst>
          </p:cNvPr>
          <p:cNvSpPr/>
          <p:nvPr/>
        </p:nvSpPr>
        <p:spPr>
          <a:xfrm rot="20156972">
            <a:off x="3405306" y="2032199"/>
            <a:ext cx="715368" cy="399788"/>
          </a:xfrm>
          <a:prstGeom prst="rightArrow">
            <a:avLst>
              <a:gd name="adj1" fmla="val 50000"/>
              <a:gd name="adj2" fmla="val 50000"/>
            </a:avLst>
          </a:prstGeom>
          <a:gradFill>
            <a:gsLst>
              <a:gs pos="0">
                <a:srgbClr val="8F0000"/>
              </a:gs>
              <a:gs pos="35000">
                <a:srgbClr val="BF0000"/>
              </a:gs>
              <a:gs pos="70000">
                <a:srgbClr val="E50000"/>
              </a:gs>
              <a:gs pos="100000">
                <a:srgbClr val="FF0000"/>
              </a:gs>
            </a:gsLst>
            <a:lin ang="16200038" scaled="0"/>
          </a:gradFill>
          <a:ln w="12700" cap="flat" cmpd="sng">
            <a:solidFill>
              <a:srgbClr val="98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2" name="TextBox 11">
            <a:extLst>
              <a:ext uri="{FF2B5EF4-FFF2-40B4-BE49-F238E27FC236}">
                <a16:creationId xmlns:a16="http://schemas.microsoft.com/office/drawing/2014/main" id="{98F8193C-0B7B-BC4B-BE7D-451D958D036E}"/>
              </a:ext>
            </a:extLst>
          </p:cNvPr>
          <p:cNvSpPr txBox="1"/>
          <p:nvPr/>
        </p:nvSpPr>
        <p:spPr>
          <a:xfrm>
            <a:off x="747965" y="3889189"/>
            <a:ext cx="2420856" cy="369332"/>
          </a:xfrm>
          <a:prstGeom prst="rect">
            <a:avLst/>
          </a:prstGeom>
          <a:noFill/>
        </p:spPr>
        <p:txBody>
          <a:bodyPr wrap="none" rtlCol="0">
            <a:spAutoFit/>
          </a:bodyPr>
          <a:lstStyle/>
          <a:p>
            <a:r>
              <a:rPr lang="en-US" sz="1800" dirty="0"/>
              <a:t>Scientific Simulation</a:t>
            </a:r>
          </a:p>
        </p:txBody>
      </p:sp>
      <p:sp>
        <p:nvSpPr>
          <p:cNvPr id="13" name="TextBox 12">
            <a:extLst>
              <a:ext uri="{FF2B5EF4-FFF2-40B4-BE49-F238E27FC236}">
                <a16:creationId xmlns:a16="http://schemas.microsoft.com/office/drawing/2014/main" id="{5C3F91E5-AF4F-544D-BF9A-C017234683DD}"/>
              </a:ext>
            </a:extLst>
          </p:cNvPr>
          <p:cNvSpPr txBox="1"/>
          <p:nvPr/>
        </p:nvSpPr>
        <p:spPr>
          <a:xfrm>
            <a:off x="6441986" y="3949194"/>
            <a:ext cx="1580882" cy="369332"/>
          </a:xfrm>
          <a:prstGeom prst="rect">
            <a:avLst/>
          </a:prstGeom>
          <a:noFill/>
        </p:spPr>
        <p:txBody>
          <a:bodyPr wrap="none" rtlCol="0">
            <a:spAutoFit/>
          </a:bodyPr>
          <a:lstStyle/>
          <a:p>
            <a:r>
              <a:rPr lang="en-US" sz="1800" dirty="0"/>
              <a:t>Visualization</a:t>
            </a:r>
          </a:p>
        </p:txBody>
      </p:sp>
      <p:pic>
        <p:nvPicPr>
          <p:cNvPr id="7" name="Picture 6" descr="A picture containing indoor, sitting, table, white&#10;&#10;Description automatically generated">
            <a:extLst>
              <a:ext uri="{FF2B5EF4-FFF2-40B4-BE49-F238E27FC236}">
                <a16:creationId xmlns:a16="http://schemas.microsoft.com/office/drawing/2014/main" id="{A207CF4B-AC33-3D4B-A948-315D0CCCE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751" y="1506014"/>
            <a:ext cx="927498" cy="910893"/>
          </a:xfrm>
          <a:prstGeom prst="rect">
            <a:avLst/>
          </a:prstGeom>
        </p:spPr>
      </p:pic>
      <p:sp>
        <p:nvSpPr>
          <p:cNvPr id="20" name="TextBox 19">
            <a:extLst>
              <a:ext uri="{FF2B5EF4-FFF2-40B4-BE49-F238E27FC236}">
                <a16:creationId xmlns:a16="http://schemas.microsoft.com/office/drawing/2014/main" id="{FC7227F6-C41C-3A45-83A5-D0B79CAFA537}"/>
              </a:ext>
            </a:extLst>
          </p:cNvPr>
          <p:cNvSpPr txBox="1"/>
          <p:nvPr/>
        </p:nvSpPr>
        <p:spPr>
          <a:xfrm rot="20000582">
            <a:off x="3195250" y="1760805"/>
            <a:ext cx="801823" cy="307777"/>
          </a:xfrm>
          <a:prstGeom prst="rect">
            <a:avLst/>
          </a:prstGeom>
          <a:noFill/>
        </p:spPr>
        <p:txBody>
          <a:bodyPr wrap="none" rtlCol="0">
            <a:spAutoFit/>
          </a:bodyPr>
          <a:lstStyle/>
          <a:p>
            <a:r>
              <a:rPr lang="en-US" dirty="0"/>
              <a:t>Output</a:t>
            </a:r>
          </a:p>
        </p:txBody>
      </p:sp>
      <p:sp>
        <p:nvSpPr>
          <p:cNvPr id="21" name="TextBox 20">
            <a:extLst>
              <a:ext uri="{FF2B5EF4-FFF2-40B4-BE49-F238E27FC236}">
                <a16:creationId xmlns:a16="http://schemas.microsoft.com/office/drawing/2014/main" id="{C937C461-4BB2-6442-8C58-CBE7D359642C}"/>
              </a:ext>
            </a:extLst>
          </p:cNvPr>
          <p:cNvSpPr txBox="1"/>
          <p:nvPr/>
        </p:nvSpPr>
        <p:spPr>
          <a:xfrm>
            <a:off x="4254216" y="1170770"/>
            <a:ext cx="550151" cy="307777"/>
          </a:xfrm>
          <a:prstGeom prst="rect">
            <a:avLst/>
          </a:prstGeom>
          <a:noFill/>
        </p:spPr>
        <p:txBody>
          <a:bodyPr wrap="none" rtlCol="0">
            <a:spAutoFit/>
          </a:bodyPr>
          <a:lstStyle/>
          <a:p>
            <a:r>
              <a:rPr lang="en-US" dirty="0"/>
              <a:t>Disk</a:t>
            </a:r>
          </a:p>
        </p:txBody>
      </p:sp>
      <p:sp>
        <p:nvSpPr>
          <p:cNvPr id="22" name="Shape 272">
            <a:extLst>
              <a:ext uri="{FF2B5EF4-FFF2-40B4-BE49-F238E27FC236}">
                <a16:creationId xmlns:a16="http://schemas.microsoft.com/office/drawing/2014/main" id="{689257A7-4937-154F-A16E-8A7103412B88}"/>
              </a:ext>
            </a:extLst>
          </p:cNvPr>
          <p:cNvSpPr/>
          <p:nvPr/>
        </p:nvSpPr>
        <p:spPr>
          <a:xfrm rot="1346812">
            <a:off x="5221163" y="2025208"/>
            <a:ext cx="715368" cy="399788"/>
          </a:xfrm>
          <a:prstGeom prst="rightArrow">
            <a:avLst>
              <a:gd name="adj1" fmla="val 50000"/>
              <a:gd name="adj2" fmla="val 50000"/>
            </a:avLst>
          </a:prstGeom>
          <a:gradFill>
            <a:gsLst>
              <a:gs pos="0">
                <a:srgbClr val="8F0000"/>
              </a:gs>
              <a:gs pos="35000">
                <a:srgbClr val="BF0000"/>
              </a:gs>
              <a:gs pos="70000">
                <a:srgbClr val="E50000"/>
              </a:gs>
              <a:gs pos="100000">
                <a:srgbClr val="FF0000"/>
              </a:gs>
            </a:gsLst>
            <a:lin ang="16200038" scaled="0"/>
          </a:gradFill>
          <a:ln w="12700" cap="flat" cmpd="sng">
            <a:solidFill>
              <a:srgbClr val="98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 name="TextBox 22">
            <a:extLst>
              <a:ext uri="{FF2B5EF4-FFF2-40B4-BE49-F238E27FC236}">
                <a16:creationId xmlns:a16="http://schemas.microsoft.com/office/drawing/2014/main" id="{DAA388A4-6B46-7D4C-95B6-B24E9FF07BFD}"/>
              </a:ext>
            </a:extLst>
          </p:cNvPr>
          <p:cNvSpPr txBox="1"/>
          <p:nvPr/>
        </p:nvSpPr>
        <p:spPr>
          <a:xfrm rot="1021335">
            <a:off x="5314933" y="1753814"/>
            <a:ext cx="641522" cy="307777"/>
          </a:xfrm>
          <a:prstGeom prst="rect">
            <a:avLst/>
          </a:prstGeom>
          <a:noFill/>
        </p:spPr>
        <p:txBody>
          <a:bodyPr wrap="none" rtlCol="0">
            <a:spAutoFit/>
          </a:bodyPr>
          <a:lstStyle/>
          <a:p>
            <a:r>
              <a:rPr lang="en-US" dirty="0"/>
              <a:t>Input</a:t>
            </a:r>
          </a:p>
        </p:txBody>
      </p:sp>
      <p:sp>
        <p:nvSpPr>
          <p:cNvPr id="24" name="Shape 272">
            <a:extLst>
              <a:ext uri="{FF2B5EF4-FFF2-40B4-BE49-F238E27FC236}">
                <a16:creationId xmlns:a16="http://schemas.microsoft.com/office/drawing/2014/main" id="{FEDF77F3-D649-4D44-AF24-DB1E8D0D62EC}"/>
              </a:ext>
            </a:extLst>
          </p:cNvPr>
          <p:cNvSpPr/>
          <p:nvPr/>
        </p:nvSpPr>
        <p:spPr>
          <a:xfrm>
            <a:off x="3756409" y="3067938"/>
            <a:ext cx="1838086" cy="399788"/>
          </a:xfrm>
          <a:prstGeom prst="rightArrow">
            <a:avLst>
              <a:gd name="adj1" fmla="val 50000"/>
              <a:gd name="adj2" fmla="val 50000"/>
            </a:avLst>
          </a:prstGeom>
          <a:solidFill>
            <a:srgbClr val="00B050"/>
          </a:solidFill>
          <a:ln w="12700" cap="flat" cmpd="sng">
            <a:solidFill>
              <a:srgbClr val="98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 name="TextBox 25">
            <a:extLst>
              <a:ext uri="{FF2B5EF4-FFF2-40B4-BE49-F238E27FC236}">
                <a16:creationId xmlns:a16="http://schemas.microsoft.com/office/drawing/2014/main" id="{5DF270D3-507F-F44B-8437-F80C629BC04F}"/>
              </a:ext>
            </a:extLst>
          </p:cNvPr>
          <p:cNvSpPr txBox="1"/>
          <p:nvPr/>
        </p:nvSpPr>
        <p:spPr>
          <a:xfrm>
            <a:off x="3882431" y="3565359"/>
            <a:ext cx="1482137" cy="307777"/>
          </a:xfrm>
          <a:prstGeom prst="rect">
            <a:avLst/>
          </a:prstGeom>
          <a:noFill/>
        </p:spPr>
        <p:txBody>
          <a:bodyPr wrap="none" rtlCol="0">
            <a:spAutoFit/>
          </a:bodyPr>
          <a:lstStyle/>
          <a:p>
            <a:r>
              <a:rPr lang="en-US" dirty="0"/>
              <a:t>Now in parallel</a:t>
            </a:r>
          </a:p>
        </p:txBody>
      </p:sp>
      <p:sp>
        <p:nvSpPr>
          <p:cNvPr id="15" name="Rectangle 14">
            <a:extLst>
              <a:ext uri="{FF2B5EF4-FFF2-40B4-BE49-F238E27FC236}">
                <a16:creationId xmlns:a16="http://schemas.microsoft.com/office/drawing/2014/main" id="{9AFE28A2-C76C-7949-BF3B-31AAB7A6C693}"/>
              </a:ext>
            </a:extLst>
          </p:cNvPr>
          <p:cNvSpPr/>
          <p:nvPr/>
        </p:nvSpPr>
        <p:spPr>
          <a:xfrm>
            <a:off x="2189019" y="4416159"/>
            <a:ext cx="5454164" cy="646331"/>
          </a:xfrm>
          <a:prstGeom prst="rect">
            <a:avLst/>
          </a:prstGeom>
        </p:spPr>
        <p:txBody>
          <a:bodyPr wrap="square">
            <a:spAutoFit/>
          </a:bodyPr>
          <a:lstStyle/>
          <a:p>
            <a:r>
              <a:rPr lang="en-US" sz="1800" b="1" dirty="0"/>
              <a:t>DOE </a:t>
            </a:r>
            <a:r>
              <a:rPr lang="en-US" sz="1800" dirty="0"/>
              <a:t>has declared resource management for DDA as a challenge for </a:t>
            </a:r>
            <a:r>
              <a:rPr lang="en-US" sz="1800" dirty="0" err="1"/>
              <a:t>exascale</a:t>
            </a:r>
            <a:r>
              <a:rPr lang="en-US" sz="1800" dirty="0"/>
              <a:t> computing!</a:t>
            </a:r>
          </a:p>
        </p:txBody>
      </p:sp>
    </p:spTree>
    <p:extLst>
      <p:ext uri="{BB962C8B-B14F-4D97-AF65-F5344CB8AC3E}">
        <p14:creationId xmlns:p14="http://schemas.microsoft.com/office/powerpoint/2010/main" val="272446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20" grpId="0"/>
      <p:bldP spid="21" grpId="0"/>
      <p:bldP spid="22" grpId="0" animBg="1"/>
      <p:bldP spid="23" grpId="0"/>
      <p:bldP spid="24" grpId="0" animBg="1"/>
      <p:bldP spid="26"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15"/>
          <p:cNvSpPr txBox="1"/>
          <p:nvPr/>
        </p:nvSpPr>
        <p:spPr>
          <a:xfrm>
            <a:off x="477977" y="169106"/>
            <a:ext cx="8464939" cy="438582"/>
          </a:xfrm>
          <a:prstGeom prst="rect">
            <a:avLst/>
          </a:prstGeom>
          <a:noFill/>
        </p:spPr>
        <p:txBody>
          <a:bodyPr wrap="square" lIns="68580" tIns="34290" rIns="68580" bIns="34290" rtlCol="0">
            <a:spAutoFit/>
          </a:bodyPr>
          <a:lstStyle/>
          <a:p>
            <a:r>
              <a:rPr lang="en-US" altLang="zh-CN" sz="2400" b="1" dirty="0">
                <a:solidFill>
                  <a:srgbClr val="1B4367"/>
                </a:solidFill>
                <a:cs typeface="+mn-ea"/>
                <a:sym typeface="+mn-lt"/>
              </a:rPr>
              <a:t>Performance Challenge</a:t>
            </a:r>
            <a:endParaRPr lang="zh-CN" altLang="en-US" sz="2400" b="1" dirty="0">
              <a:solidFill>
                <a:srgbClr val="1B4367"/>
              </a:solidFill>
              <a:cs typeface="+mn-ea"/>
              <a:sym typeface="+mn-lt"/>
            </a:endParaRPr>
          </a:p>
        </p:txBody>
      </p:sp>
      <p:cxnSp>
        <p:nvCxnSpPr>
          <p:cNvPr id="36" name="直接连接符 2"/>
          <p:cNvCxnSpPr/>
          <p:nvPr/>
        </p:nvCxnSpPr>
        <p:spPr>
          <a:xfrm flipV="1">
            <a:off x="559025" y="632694"/>
            <a:ext cx="881109" cy="11115"/>
          </a:xfrm>
          <a:prstGeom prst="line">
            <a:avLst/>
          </a:prstGeom>
          <a:ln w="28575" cmpd="sng">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5083" y="867833"/>
            <a:ext cx="2665313" cy="400110"/>
          </a:xfrm>
          <a:prstGeom prst="rect">
            <a:avLst/>
          </a:prstGeom>
          <a:noFill/>
        </p:spPr>
        <p:txBody>
          <a:bodyPr wrap="none" rtlCol="0">
            <a:spAutoFit/>
          </a:bodyPr>
          <a:lstStyle/>
          <a:p>
            <a:r>
              <a:rPr lang="en-US" sz="2000" dirty="0"/>
              <a:t>In the study of PUPiL: </a:t>
            </a:r>
          </a:p>
        </p:txBody>
      </p:sp>
      <p:pic>
        <p:nvPicPr>
          <p:cNvPr id="25" name="Picture 24" descr="kmeansn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67" y="1398517"/>
            <a:ext cx="4405738" cy="3195096"/>
          </a:xfrm>
          <a:prstGeom prst="rect">
            <a:avLst/>
          </a:prstGeom>
        </p:spPr>
      </p:pic>
      <p:sp>
        <p:nvSpPr>
          <p:cNvPr id="26" name="Freeform 25"/>
          <p:cNvSpPr/>
          <p:nvPr/>
        </p:nvSpPr>
        <p:spPr>
          <a:xfrm>
            <a:off x="1553751" y="1637858"/>
            <a:ext cx="1095366" cy="2259724"/>
          </a:xfrm>
          <a:custGeom>
            <a:avLst/>
            <a:gdLst>
              <a:gd name="connsiteX0" fmla="*/ 1095366 w 1095366"/>
              <a:gd name="connsiteY0" fmla="*/ 0 h 2259724"/>
              <a:gd name="connsiteX1" fmla="*/ 1095366 w 1095366"/>
              <a:gd name="connsiteY1" fmla="*/ 0 h 2259724"/>
              <a:gd name="connsiteX2" fmla="*/ 1042814 w 1095366"/>
              <a:gd name="connsiteY2" fmla="*/ 61310 h 2259724"/>
              <a:gd name="connsiteX3" fmla="*/ 1016538 w 1095366"/>
              <a:gd name="connsiteY3" fmla="*/ 78827 h 2259724"/>
              <a:gd name="connsiteX4" fmla="*/ 999021 w 1095366"/>
              <a:gd name="connsiteY4" fmla="*/ 96345 h 2259724"/>
              <a:gd name="connsiteX5" fmla="*/ 972745 w 1095366"/>
              <a:gd name="connsiteY5" fmla="*/ 113862 h 2259724"/>
              <a:gd name="connsiteX6" fmla="*/ 946469 w 1095366"/>
              <a:gd name="connsiteY6" fmla="*/ 140138 h 2259724"/>
              <a:gd name="connsiteX7" fmla="*/ 876400 w 1095366"/>
              <a:gd name="connsiteY7" fmla="*/ 192690 h 2259724"/>
              <a:gd name="connsiteX8" fmla="*/ 867642 w 1095366"/>
              <a:gd name="connsiteY8" fmla="*/ 218965 h 2259724"/>
              <a:gd name="connsiteX9" fmla="*/ 832607 w 1095366"/>
              <a:gd name="connsiteY9" fmla="*/ 254000 h 2259724"/>
              <a:gd name="connsiteX10" fmla="*/ 806332 w 1095366"/>
              <a:gd name="connsiteY10" fmla="*/ 280276 h 2259724"/>
              <a:gd name="connsiteX11" fmla="*/ 762538 w 1095366"/>
              <a:gd name="connsiteY11" fmla="*/ 324069 h 2259724"/>
              <a:gd name="connsiteX12" fmla="*/ 745021 w 1095366"/>
              <a:gd name="connsiteY12" fmla="*/ 350345 h 2259724"/>
              <a:gd name="connsiteX13" fmla="*/ 709987 w 1095366"/>
              <a:gd name="connsiteY13" fmla="*/ 367862 h 2259724"/>
              <a:gd name="connsiteX14" fmla="*/ 692469 w 1095366"/>
              <a:gd name="connsiteY14" fmla="*/ 385379 h 2259724"/>
              <a:gd name="connsiteX15" fmla="*/ 666194 w 1095366"/>
              <a:gd name="connsiteY15" fmla="*/ 437931 h 2259724"/>
              <a:gd name="connsiteX16" fmla="*/ 648676 w 1095366"/>
              <a:gd name="connsiteY16" fmla="*/ 455448 h 2259724"/>
              <a:gd name="connsiteX17" fmla="*/ 604883 w 1095366"/>
              <a:gd name="connsiteY17" fmla="*/ 516759 h 2259724"/>
              <a:gd name="connsiteX18" fmla="*/ 578607 w 1095366"/>
              <a:gd name="connsiteY18" fmla="*/ 534276 h 2259724"/>
              <a:gd name="connsiteX19" fmla="*/ 552332 w 1095366"/>
              <a:gd name="connsiteY19" fmla="*/ 560552 h 2259724"/>
              <a:gd name="connsiteX20" fmla="*/ 526056 w 1095366"/>
              <a:gd name="connsiteY20" fmla="*/ 604345 h 2259724"/>
              <a:gd name="connsiteX21" fmla="*/ 482263 w 1095366"/>
              <a:gd name="connsiteY21" fmla="*/ 648138 h 2259724"/>
              <a:gd name="connsiteX22" fmla="*/ 447228 w 1095366"/>
              <a:gd name="connsiteY22" fmla="*/ 700690 h 2259724"/>
              <a:gd name="connsiteX23" fmla="*/ 438469 w 1095366"/>
              <a:gd name="connsiteY23" fmla="*/ 726965 h 2259724"/>
              <a:gd name="connsiteX24" fmla="*/ 420952 w 1095366"/>
              <a:gd name="connsiteY24" fmla="*/ 753241 h 2259724"/>
              <a:gd name="connsiteX25" fmla="*/ 385918 w 1095366"/>
              <a:gd name="connsiteY25" fmla="*/ 832069 h 2259724"/>
              <a:gd name="connsiteX26" fmla="*/ 368400 w 1095366"/>
              <a:gd name="connsiteY26" fmla="*/ 849586 h 2259724"/>
              <a:gd name="connsiteX27" fmla="*/ 350883 w 1095366"/>
              <a:gd name="connsiteY27" fmla="*/ 902138 h 2259724"/>
              <a:gd name="connsiteX28" fmla="*/ 315849 w 1095366"/>
              <a:gd name="connsiteY28" fmla="*/ 954690 h 2259724"/>
              <a:gd name="connsiteX29" fmla="*/ 298332 w 1095366"/>
              <a:gd name="connsiteY29" fmla="*/ 980965 h 2259724"/>
              <a:gd name="connsiteX30" fmla="*/ 272056 w 1095366"/>
              <a:gd name="connsiteY30" fmla="*/ 1024759 h 2259724"/>
              <a:gd name="connsiteX31" fmla="*/ 254538 w 1095366"/>
              <a:gd name="connsiteY31" fmla="*/ 1077310 h 2259724"/>
              <a:gd name="connsiteX32" fmla="*/ 245780 w 1095366"/>
              <a:gd name="connsiteY32" fmla="*/ 1103586 h 2259724"/>
              <a:gd name="connsiteX33" fmla="*/ 219504 w 1095366"/>
              <a:gd name="connsiteY33" fmla="*/ 1226207 h 2259724"/>
              <a:gd name="connsiteX34" fmla="*/ 210745 w 1095366"/>
              <a:gd name="connsiteY34" fmla="*/ 1252483 h 2259724"/>
              <a:gd name="connsiteX35" fmla="*/ 184469 w 1095366"/>
              <a:gd name="connsiteY35" fmla="*/ 1331310 h 2259724"/>
              <a:gd name="connsiteX36" fmla="*/ 166952 w 1095366"/>
              <a:gd name="connsiteY36" fmla="*/ 1357586 h 2259724"/>
              <a:gd name="connsiteX37" fmla="*/ 140676 w 1095366"/>
              <a:gd name="connsiteY37" fmla="*/ 1410138 h 2259724"/>
              <a:gd name="connsiteX38" fmla="*/ 131918 w 1095366"/>
              <a:gd name="connsiteY38" fmla="*/ 1436414 h 2259724"/>
              <a:gd name="connsiteX39" fmla="*/ 105642 w 1095366"/>
              <a:gd name="connsiteY39" fmla="*/ 1559034 h 2259724"/>
              <a:gd name="connsiteX40" fmla="*/ 96883 w 1095366"/>
              <a:gd name="connsiteY40" fmla="*/ 1585310 h 2259724"/>
              <a:gd name="connsiteX41" fmla="*/ 61849 w 1095366"/>
              <a:gd name="connsiteY41" fmla="*/ 1664138 h 2259724"/>
              <a:gd name="connsiteX42" fmla="*/ 44332 w 1095366"/>
              <a:gd name="connsiteY42" fmla="*/ 1760483 h 2259724"/>
              <a:gd name="connsiteX43" fmla="*/ 35573 w 1095366"/>
              <a:gd name="connsiteY43" fmla="*/ 1909379 h 2259724"/>
              <a:gd name="connsiteX44" fmla="*/ 26814 w 1095366"/>
              <a:gd name="connsiteY44" fmla="*/ 1953172 h 2259724"/>
              <a:gd name="connsiteX45" fmla="*/ 18056 w 1095366"/>
              <a:gd name="connsiteY45" fmla="*/ 2067034 h 2259724"/>
              <a:gd name="connsiteX46" fmla="*/ 9297 w 1095366"/>
              <a:gd name="connsiteY46" fmla="*/ 2154621 h 2259724"/>
              <a:gd name="connsiteX47" fmla="*/ 538 w 1095366"/>
              <a:gd name="connsiteY47" fmla="*/ 2215931 h 2259724"/>
              <a:gd name="connsiteX48" fmla="*/ 538 w 1095366"/>
              <a:gd name="connsiteY48" fmla="*/ 2259724 h 22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95366" h="2259724">
                <a:moveTo>
                  <a:pt x="1095366" y="0"/>
                </a:moveTo>
                <a:lnTo>
                  <a:pt x="1095366" y="0"/>
                </a:lnTo>
                <a:cubicBezTo>
                  <a:pt x="1077849" y="20437"/>
                  <a:pt x="1061847" y="42277"/>
                  <a:pt x="1042814" y="61310"/>
                </a:cubicBezTo>
                <a:cubicBezTo>
                  <a:pt x="1035371" y="68753"/>
                  <a:pt x="1024758" y="72251"/>
                  <a:pt x="1016538" y="78827"/>
                </a:cubicBezTo>
                <a:cubicBezTo>
                  <a:pt x="1010090" y="83986"/>
                  <a:pt x="1005469" y="91186"/>
                  <a:pt x="999021" y="96345"/>
                </a:cubicBezTo>
                <a:cubicBezTo>
                  <a:pt x="990801" y="102921"/>
                  <a:pt x="980832" y="107123"/>
                  <a:pt x="972745" y="113862"/>
                </a:cubicBezTo>
                <a:cubicBezTo>
                  <a:pt x="963229" y="121792"/>
                  <a:pt x="956246" y="132533"/>
                  <a:pt x="946469" y="140138"/>
                </a:cubicBezTo>
                <a:cubicBezTo>
                  <a:pt x="857335" y="209464"/>
                  <a:pt x="920459" y="148631"/>
                  <a:pt x="876400" y="192690"/>
                </a:cubicBezTo>
                <a:cubicBezTo>
                  <a:pt x="873481" y="201448"/>
                  <a:pt x="873008" y="211453"/>
                  <a:pt x="867642" y="218965"/>
                </a:cubicBezTo>
                <a:cubicBezTo>
                  <a:pt x="858042" y="232404"/>
                  <a:pt x="844285" y="242322"/>
                  <a:pt x="832607" y="254000"/>
                </a:cubicBezTo>
                <a:cubicBezTo>
                  <a:pt x="823849" y="262759"/>
                  <a:pt x="813203" y="269970"/>
                  <a:pt x="806332" y="280276"/>
                </a:cubicBezTo>
                <a:cubicBezTo>
                  <a:pt x="782975" y="315311"/>
                  <a:pt x="797573" y="300713"/>
                  <a:pt x="762538" y="324069"/>
                </a:cubicBezTo>
                <a:cubicBezTo>
                  <a:pt x="756699" y="332828"/>
                  <a:pt x="753108" y="343606"/>
                  <a:pt x="745021" y="350345"/>
                </a:cubicBezTo>
                <a:cubicBezTo>
                  <a:pt x="734991" y="358704"/>
                  <a:pt x="720851" y="360620"/>
                  <a:pt x="709987" y="367862"/>
                </a:cubicBezTo>
                <a:cubicBezTo>
                  <a:pt x="703116" y="372443"/>
                  <a:pt x="698308" y="379540"/>
                  <a:pt x="692469" y="385379"/>
                </a:cubicBezTo>
                <a:cubicBezTo>
                  <a:pt x="683219" y="413131"/>
                  <a:pt x="685598" y="413677"/>
                  <a:pt x="666194" y="437931"/>
                </a:cubicBezTo>
                <a:cubicBezTo>
                  <a:pt x="661035" y="444379"/>
                  <a:pt x="653835" y="449000"/>
                  <a:pt x="648676" y="455448"/>
                </a:cubicBezTo>
                <a:cubicBezTo>
                  <a:pt x="628780" y="480318"/>
                  <a:pt x="629545" y="492097"/>
                  <a:pt x="604883" y="516759"/>
                </a:cubicBezTo>
                <a:cubicBezTo>
                  <a:pt x="597440" y="524202"/>
                  <a:pt x="586694" y="527537"/>
                  <a:pt x="578607" y="534276"/>
                </a:cubicBezTo>
                <a:cubicBezTo>
                  <a:pt x="569092" y="542206"/>
                  <a:pt x="561090" y="551793"/>
                  <a:pt x="552332" y="560552"/>
                </a:cubicBezTo>
                <a:cubicBezTo>
                  <a:pt x="537121" y="606180"/>
                  <a:pt x="553536" y="569995"/>
                  <a:pt x="526056" y="604345"/>
                </a:cubicBezTo>
                <a:cubicBezTo>
                  <a:pt x="492691" y="646051"/>
                  <a:pt x="527304" y="618110"/>
                  <a:pt x="482263" y="648138"/>
                </a:cubicBezTo>
                <a:cubicBezTo>
                  <a:pt x="461437" y="710614"/>
                  <a:pt x="490967" y="635084"/>
                  <a:pt x="447228" y="700690"/>
                </a:cubicBezTo>
                <a:cubicBezTo>
                  <a:pt x="442107" y="708372"/>
                  <a:pt x="442598" y="718708"/>
                  <a:pt x="438469" y="726965"/>
                </a:cubicBezTo>
                <a:cubicBezTo>
                  <a:pt x="433761" y="736380"/>
                  <a:pt x="426791" y="744482"/>
                  <a:pt x="420952" y="753241"/>
                </a:cubicBezTo>
                <a:cubicBezTo>
                  <a:pt x="407064" y="794907"/>
                  <a:pt x="409711" y="802328"/>
                  <a:pt x="385918" y="832069"/>
                </a:cubicBezTo>
                <a:cubicBezTo>
                  <a:pt x="380759" y="838517"/>
                  <a:pt x="374239" y="843747"/>
                  <a:pt x="368400" y="849586"/>
                </a:cubicBezTo>
                <a:cubicBezTo>
                  <a:pt x="362561" y="867103"/>
                  <a:pt x="361125" y="886774"/>
                  <a:pt x="350883" y="902138"/>
                </a:cubicBezTo>
                <a:lnTo>
                  <a:pt x="315849" y="954690"/>
                </a:lnTo>
                <a:cubicBezTo>
                  <a:pt x="310010" y="963448"/>
                  <a:pt x="301661" y="970979"/>
                  <a:pt x="298332" y="980965"/>
                </a:cubicBezTo>
                <a:cubicBezTo>
                  <a:pt x="286962" y="1015075"/>
                  <a:pt x="296101" y="1000712"/>
                  <a:pt x="272056" y="1024759"/>
                </a:cubicBezTo>
                <a:lnTo>
                  <a:pt x="254538" y="1077310"/>
                </a:lnTo>
                <a:cubicBezTo>
                  <a:pt x="251618" y="1086069"/>
                  <a:pt x="247591" y="1094533"/>
                  <a:pt x="245780" y="1103586"/>
                </a:cubicBezTo>
                <a:cubicBezTo>
                  <a:pt x="239076" y="1137108"/>
                  <a:pt x="230158" y="1188919"/>
                  <a:pt x="219504" y="1226207"/>
                </a:cubicBezTo>
                <a:cubicBezTo>
                  <a:pt x="216968" y="1235084"/>
                  <a:pt x="213281" y="1243606"/>
                  <a:pt x="210745" y="1252483"/>
                </a:cubicBezTo>
                <a:cubicBezTo>
                  <a:pt x="199593" y="1291516"/>
                  <a:pt x="204605" y="1291039"/>
                  <a:pt x="184469" y="1331310"/>
                </a:cubicBezTo>
                <a:cubicBezTo>
                  <a:pt x="179761" y="1340725"/>
                  <a:pt x="172791" y="1348827"/>
                  <a:pt x="166952" y="1357586"/>
                </a:cubicBezTo>
                <a:cubicBezTo>
                  <a:pt x="144939" y="1423631"/>
                  <a:pt x="174634" y="1342223"/>
                  <a:pt x="140676" y="1410138"/>
                </a:cubicBezTo>
                <a:cubicBezTo>
                  <a:pt x="136547" y="1418396"/>
                  <a:pt x="134837" y="1427655"/>
                  <a:pt x="131918" y="1436414"/>
                </a:cubicBezTo>
                <a:cubicBezTo>
                  <a:pt x="120869" y="1524803"/>
                  <a:pt x="130602" y="1484154"/>
                  <a:pt x="105642" y="1559034"/>
                </a:cubicBezTo>
                <a:cubicBezTo>
                  <a:pt x="102722" y="1567793"/>
                  <a:pt x="102004" y="1577628"/>
                  <a:pt x="96883" y="1585310"/>
                </a:cubicBezTo>
                <a:cubicBezTo>
                  <a:pt x="75914" y="1616764"/>
                  <a:pt x="70784" y="1619466"/>
                  <a:pt x="61849" y="1664138"/>
                </a:cubicBezTo>
                <a:cubicBezTo>
                  <a:pt x="49607" y="1725345"/>
                  <a:pt x="55537" y="1693247"/>
                  <a:pt x="44332" y="1760483"/>
                </a:cubicBezTo>
                <a:cubicBezTo>
                  <a:pt x="41412" y="1810115"/>
                  <a:pt x="40074" y="1859865"/>
                  <a:pt x="35573" y="1909379"/>
                </a:cubicBezTo>
                <a:cubicBezTo>
                  <a:pt x="34225" y="1924205"/>
                  <a:pt x="28458" y="1938376"/>
                  <a:pt x="26814" y="1953172"/>
                </a:cubicBezTo>
                <a:cubicBezTo>
                  <a:pt x="22610" y="1991005"/>
                  <a:pt x="21354" y="2029111"/>
                  <a:pt x="18056" y="2067034"/>
                </a:cubicBezTo>
                <a:cubicBezTo>
                  <a:pt x="15514" y="2096265"/>
                  <a:pt x="12725" y="2125481"/>
                  <a:pt x="9297" y="2154621"/>
                </a:cubicBezTo>
                <a:cubicBezTo>
                  <a:pt x="6885" y="2175124"/>
                  <a:pt x="2252" y="2195358"/>
                  <a:pt x="538" y="2215931"/>
                </a:cubicBezTo>
                <a:cubicBezTo>
                  <a:pt x="-674" y="2230478"/>
                  <a:pt x="538" y="2245126"/>
                  <a:pt x="538" y="2259724"/>
                </a:cubicBezTo>
              </a:path>
            </a:pathLst>
          </a:cu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FF"/>
              </a:solidFill>
            </a:endParaRPr>
          </a:p>
        </p:txBody>
      </p:sp>
      <p:sp>
        <p:nvSpPr>
          <p:cNvPr id="3" name="TextBox 2"/>
          <p:cNvSpPr txBox="1"/>
          <p:nvPr/>
        </p:nvSpPr>
        <p:spPr>
          <a:xfrm>
            <a:off x="4995334" y="1513416"/>
            <a:ext cx="3598010" cy="1969770"/>
          </a:xfrm>
          <a:prstGeom prst="rect">
            <a:avLst/>
          </a:prstGeom>
          <a:noFill/>
        </p:spPr>
        <p:txBody>
          <a:bodyPr wrap="none" rtlCol="0">
            <a:spAutoFit/>
          </a:bodyPr>
          <a:lstStyle/>
          <a:p>
            <a:r>
              <a:rPr lang="en-US" sz="1800" dirty="0"/>
              <a:t>1. Configuration space is huge</a:t>
            </a:r>
          </a:p>
          <a:p>
            <a:endParaRPr lang="en-US" sz="1800" dirty="0"/>
          </a:p>
          <a:p>
            <a:r>
              <a:rPr lang="en-US" sz="1800" dirty="0"/>
              <a:t>2. Optimal </a:t>
            </a:r>
            <a:r>
              <a:rPr lang="en-US" sz="1800" dirty="0" err="1"/>
              <a:t>config</a:t>
            </a:r>
            <a:r>
              <a:rPr lang="en-US" sz="1800" dirty="0"/>
              <a:t> accounts for a </a:t>
            </a:r>
          </a:p>
          <a:p>
            <a:r>
              <a:rPr lang="en-US" sz="1800" dirty="0"/>
              <a:t>small percentage</a:t>
            </a:r>
          </a:p>
          <a:p>
            <a:endParaRPr lang="en-US" sz="1800" dirty="0"/>
          </a:p>
          <a:p>
            <a:r>
              <a:rPr lang="en-US" sz="1800" dirty="0"/>
              <a:t>3. Speedup potential is promising</a:t>
            </a:r>
          </a:p>
          <a:p>
            <a:endParaRPr lang="en-US" b="1" dirty="0"/>
          </a:p>
        </p:txBody>
      </p:sp>
      <p:sp>
        <p:nvSpPr>
          <p:cNvPr id="4" name="TextBox 3"/>
          <p:cNvSpPr txBox="1"/>
          <p:nvPr/>
        </p:nvSpPr>
        <p:spPr>
          <a:xfrm>
            <a:off x="5101167" y="3587750"/>
            <a:ext cx="4042833" cy="707886"/>
          </a:xfrm>
          <a:prstGeom prst="rect">
            <a:avLst/>
          </a:prstGeom>
          <a:noFill/>
        </p:spPr>
        <p:txBody>
          <a:bodyPr wrap="square" rtlCol="0">
            <a:spAutoFit/>
          </a:bodyPr>
          <a:lstStyle/>
          <a:p>
            <a:r>
              <a:rPr lang="en-US" sz="2000" b="1" dirty="0">
                <a:solidFill>
                  <a:srgbClr val="FF6600"/>
                </a:solidFill>
              </a:rPr>
              <a:t>But, PUPiL solved this problem, why not just use it?</a:t>
            </a: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40</a:t>
            </a:fld>
            <a:endParaRPr lang="zh-CN" altLang="en-US" dirty="0"/>
          </a:p>
        </p:txBody>
      </p:sp>
    </p:spTree>
    <p:extLst>
      <p:ext uri="{BB962C8B-B14F-4D97-AF65-F5344CB8AC3E}">
        <p14:creationId xmlns:p14="http://schemas.microsoft.com/office/powerpoint/2010/main" val="1204407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7977" y="169106"/>
            <a:ext cx="3696458" cy="500137"/>
          </a:xfrm>
          <a:prstGeom prst="rect">
            <a:avLst/>
          </a:prstGeom>
          <a:noFill/>
        </p:spPr>
        <p:txBody>
          <a:bodyPr wrap="square" lIns="68580" tIns="34290" rIns="68580" bIns="34290" rtlCol="0">
            <a:spAutoFit/>
          </a:bodyPr>
          <a:lstStyle/>
          <a:p>
            <a:r>
              <a:rPr lang="en-US" altLang="zh-CN" sz="2800" b="1" dirty="0">
                <a:solidFill>
                  <a:srgbClr val="1B4367"/>
                </a:solidFill>
                <a:latin typeface="Century Gothic"/>
                <a:ea typeface="Century Gothic"/>
                <a:cs typeface="Century Gothic"/>
                <a:sym typeface="Century Gothic"/>
              </a:rPr>
              <a:t>Quick proof</a:t>
            </a:r>
            <a:endParaRPr lang="zh-CN" altLang="en-US" sz="2800" b="1" dirty="0">
              <a:solidFill>
                <a:srgbClr val="1B4367"/>
              </a:solidFill>
              <a:cs typeface="+mn-ea"/>
              <a:sym typeface="+mn-lt"/>
            </a:endParaRPr>
          </a:p>
        </p:txBody>
      </p:sp>
      <p:cxnSp>
        <p:nvCxnSpPr>
          <p:cNvPr id="3" name="直接连接符 2"/>
          <p:cNvCxnSpPr/>
          <p:nvPr/>
        </p:nvCxnSpPr>
        <p:spPr>
          <a:xfrm flipV="1">
            <a:off x="559025" y="759690"/>
            <a:ext cx="881109" cy="11115"/>
          </a:xfrm>
          <a:prstGeom prst="line">
            <a:avLst/>
          </a:prstGeom>
          <a:ln w="28575" cmpd="sng">
            <a:solidFill>
              <a:srgbClr val="1B4367"/>
            </a:solidFill>
          </a:ln>
        </p:spPr>
        <p:style>
          <a:lnRef idx="1">
            <a:schemeClr val="accent1"/>
          </a:lnRef>
          <a:fillRef idx="0">
            <a:schemeClr val="accent1"/>
          </a:fillRef>
          <a:effectRef idx="0">
            <a:schemeClr val="accent1"/>
          </a:effectRef>
          <a:fontRef idx="minor">
            <a:schemeClr val="tx1"/>
          </a:fontRef>
        </p:style>
      </p:cxnSp>
      <p:sp>
        <p:nvSpPr>
          <p:cNvPr id="6" name="Shape 353"/>
          <p:cNvSpPr txBox="1">
            <a:spLocks/>
          </p:cNvSpPr>
          <p:nvPr/>
        </p:nvSpPr>
        <p:spPr>
          <a:xfrm>
            <a:off x="739913" y="921649"/>
            <a:ext cx="7807739" cy="1010960"/>
          </a:xfrm>
          <a:prstGeom prst="rect">
            <a:avLst/>
          </a:prstGeom>
          <a:noFill/>
          <a:ln>
            <a:noFill/>
          </a:ln>
        </p:spPr>
        <p:txBody>
          <a:bodyPr spcFirstLastPara="1" wrap="square" lIns="91425" tIns="45700" rIns="91425" bIns="45700" anchor="t" anchorCtr="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a:lstStyle>
          <a:p>
            <a:pPr marL="0" indent="0">
              <a:spcBef>
                <a:spcPts val="1800"/>
              </a:spcBef>
              <a:buClr>
                <a:schemeClr val="accent1"/>
              </a:buClr>
              <a:buSzPts val="1850"/>
              <a:buNone/>
            </a:pPr>
            <a:r>
              <a:rPr lang="en-US" sz="1800" dirty="0">
                <a:solidFill>
                  <a:srgbClr val="000000"/>
                </a:solidFill>
              </a:rPr>
              <a:t>B</a:t>
            </a:r>
            <a:r>
              <a:rPr lang="en-US" sz="1800" dirty="0">
                <a:solidFill>
                  <a:srgbClr val="000000"/>
                </a:solidFill>
                <a:ea typeface="Century Gothic"/>
                <a:cs typeface="Century Gothic"/>
                <a:sym typeface="Century Gothic"/>
              </a:rPr>
              <a:t>ig idea:</a:t>
            </a:r>
          </a:p>
          <a:p>
            <a:pPr marL="0" indent="0">
              <a:spcBef>
                <a:spcPts val="1800"/>
              </a:spcBef>
              <a:buClr>
                <a:schemeClr val="accent1"/>
              </a:buClr>
              <a:buSzPts val="1850"/>
              <a:buNone/>
            </a:pPr>
            <a:r>
              <a:rPr lang="en-US" sz="1800" dirty="0">
                <a:solidFill>
                  <a:srgbClr val="7AFF91"/>
                </a:solidFill>
                <a:ea typeface="Arial"/>
                <a:cs typeface="Arial"/>
                <a:sym typeface="Arial"/>
              </a:rPr>
              <a:t>✔ </a:t>
            </a:r>
            <a:r>
              <a:rPr lang="en-US" sz="1800" dirty="0">
                <a:solidFill>
                  <a:srgbClr val="000000"/>
                </a:solidFill>
                <a:ea typeface="Arial"/>
                <a:cs typeface="Arial"/>
                <a:sym typeface="Arial"/>
              </a:rPr>
              <a:t>PowerShift: </a:t>
            </a:r>
            <a:r>
              <a:rPr lang="en-US" sz="1800" dirty="0">
                <a:solidFill>
                  <a:srgbClr val="000000"/>
                </a:solidFill>
                <a:ea typeface="Century Gothic"/>
                <a:cs typeface="Century Gothic"/>
                <a:sym typeface="Century Gothic"/>
              </a:rPr>
              <a:t>pace application speed as even as possible </a:t>
            </a:r>
            <a:r>
              <a:rPr lang="en-US" sz="1800" dirty="0">
                <a:solidFill>
                  <a:srgbClr val="000000"/>
                </a:solidFill>
              </a:rPr>
              <a:t>→</a:t>
            </a:r>
            <a:r>
              <a:rPr lang="en-US" sz="1800" dirty="0">
                <a:solidFill>
                  <a:srgbClr val="000000"/>
                </a:solidFill>
                <a:ea typeface="Century Gothic"/>
                <a:cs typeface="Century Gothic"/>
                <a:sym typeface="Century Gothic"/>
              </a:rPr>
              <a:t> O</a:t>
            </a:r>
            <a:r>
              <a:rPr lang="en-US" sz="1800" dirty="0">
                <a:solidFill>
                  <a:srgbClr val="000000"/>
                </a:solidFill>
              </a:rPr>
              <a:t>ptimal </a:t>
            </a:r>
            <a:endParaRPr lang="en-US" sz="1800" dirty="0">
              <a:solidFill>
                <a:srgbClr val="000000"/>
              </a:solidFill>
              <a:ea typeface="Century Gothic"/>
              <a:cs typeface="Century Gothic"/>
              <a:sym typeface="Century Gothic"/>
            </a:endParaRPr>
          </a:p>
        </p:txBody>
      </p:sp>
      <p:cxnSp>
        <p:nvCxnSpPr>
          <p:cNvPr id="7" name="Shape 355"/>
          <p:cNvCxnSpPr/>
          <p:nvPr/>
        </p:nvCxnSpPr>
        <p:spPr>
          <a:xfrm flipH="1">
            <a:off x="1340639" y="2462161"/>
            <a:ext cx="28200" cy="1582500"/>
          </a:xfrm>
          <a:prstGeom prst="straightConnector1">
            <a:avLst/>
          </a:prstGeom>
          <a:noFill/>
          <a:ln w="19050" cap="flat" cmpd="sng">
            <a:solidFill>
              <a:srgbClr val="000000"/>
            </a:solidFill>
            <a:prstDash val="solid"/>
            <a:round/>
            <a:headEnd type="none" w="med" len="med"/>
            <a:tailEnd type="none" w="med" len="med"/>
          </a:ln>
        </p:spPr>
      </p:cxnSp>
      <p:sp>
        <p:nvSpPr>
          <p:cNvPr id="8" name="TextBox 7"/>
          <p:cNvSpPr txBox="1"/>
          <p:nvPr/>
        </p:nvSpPr>
        <p:spPr>
          <a:xfrm>
            <a:off x="1055945" y="4154172"/>
            <a:ext cx="726306" cy="400110"/>
          </a:xfrm>
          <a:prstGeom prst="rect">
            <a:avLst/>
          </a:prstGeom>
          <a:noFill/>
        </p:spPr>
        <p:txBody>
          <a:bodyPr wrap="none" rtlCol="0">
            <a:spAutoFit/>
          </a:bodyPr>
          <a:lstStyle/>
          <a:p>
            <a:r>
              <a:rPr lang="en-US" sz="2000" dirty="0"/>
              <a:t>Start</a:t>
            </a:r>
          </a:p>
        </p:txBody>
      </p:sp>
      <p:sp>
        <p:nvSpPr>
          <p:cNvPr id="9" name="TextBox 8"/>
          <p:cNvSpPr txBox="1"/>
          <p:nvPr/>
        </p:nvSpPr>
        <p:spPr>
          <a:xfrm>
            <a:off x="806358" y="2577884"/>
            <a:ext cx="249587" cy="400110"/>
          </a:xfrm>
          <a:prstGeom prst="rect">
            <a:avLst/>
          </a:prstGeom>
          <a:noFill/>
        </p:spPr>
        <p:txBody>
          <a:bodyPr wrap="square" rtlCol="0">
            <a:spAutoFit/>
          </a:bodyPr>
          <a:lstStyle/>
          <a:p>
            <a:r>
              <a:rPr lang="en-US" sz="2000" dirty="0">
                <a:ln>
                  <a:solidFill>
                    <a:srgbClr val="FF0000"/>
                  </a:solidFill>
                </a:ln>
                <a:solidFill>
                  <a:srgbClr val="FF0000"/>
                </a:solidFill>
              </a:rPr>
              <a:t>A</a:t>
            </a:r>
          </a:p>
        </p:txBody>
      </p:sp>
      <p:sp>
        <p:nvSpPr>
          <p:cNvPr id="10" name="TextBox 9"/>
          <p:cNvSpPr txBox="1"/>
          <p:nvPr/>
        </p:nvSpPr>
        <p:spPr>
          <a:xfrm>
            <a:off x="793658" y="3355561"/>
            <a:ext cx="448181" cy="400110"/>
          </a:xfrm>
          <a:prstGeom prst="rect">
            <a:avLst/>
          </a:prstGeom>
          <a:noFill/>
        </p:spPr>
        <p:txBody>
          <a:bodyPr wrap="square" rtlCol="0">
            <a:spAutoFit/>
          </a:bodyPr>
          <a:lstStyle/>
          <a:p>
            <a:r>
              <a:rPr lang="en-US" sz="2000" dirty="0">
                <a:ln w="12700" cmpd="sng">
                  <a:solidFill>
                    <a:srgbClr val="008000"/>
                  </a:solidFill>
                </a:ln>
                <a:solidFill>
                  <a:srgbClr val="008000"/>
                </a:solidFill>
              </a:rPr>
              <a:t>B</a:t>
            </a:r>
          </a:p>
        </p:txBody>
      </p:sp>
      <p:cxnSp>
        <p:nvCxnSpPr>
          <p:cNvPr id="11" name="Straight Arrow Connector 10"/>
          <p:cNvCxnSpPr/>
          <p:nvPr/>
        </p:nvCxnSpPr>
        <p:spPr>
          <a:xfrm>
            <a:off x="1368839" y="2847561"/>
            <a:ext cx="3949700" cy="254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340639" y="3558761"/>
            <a:ext cx="6492500"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33139" y="2577884"/>
            <a:ext cx="0" cy="1466777"/>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551276" y="4166872"/>
            <a:ext cx="641021" cy="400110"/>
          </a:xfrm>
          <a:prstGeom prst="rect">
            <a:avLst/>
          </a:prstGeom>
          <a:noFill/>
        </p:spPr>
        <p:txBody>
          <a:bodyPr wrap="none" rtlCol="0">
            <a:spAutoFit/>
          </a:bodyPr>
          <a:lstStyle/>
          <a:p>
            <a:r>
              <a:rPr lang="en-US" sz="2000" dirty="0"/>
              <a:t>End</a:t>
            </a:r>
          </a:p>
        </p:txBody>
      </p:sp>
      <p:sp>
        <p:nvSpPr>
          <p:cNvPr id="2" name="Slide Number Placeholder 1"/>
          <p:cNvSpPr>
            <a:spLocks noGrp="1"/>
          </p:cNvSpPr>
          <p:nvPr>
            <p:ph type="sldNum" sz="quarter" idx="12"/>
          </p:nvPr>
        </p:nvSpPr>
        <p:spPr/>
        <p:txBody>
          <a:bodyPr/>
          <a:lstStyle/>
          <a:p>
            <a:fld id="{7D9BB5D0-35E4-459D-AEF3-FE4D7C45CC19}" type="slidenum">
              <a:rPr lang="zh-CN" altLang="en-US" smtClean="0"/>
              <a:t>41</a:t>
            </a:fld>
            <a:endParaRPr lang="zh-CN" altLang="en-US" dirty="0"/>
          </a:p>
        </p:txBody>
      </p:sp>
    </p:spTree>
    <p:extLst>
      <p:ext uri="{BB962C8B-B14F-4D97-AF65-F5344CB8AC3E}">
        <p14:creationId xmlns:p14="http://schemas.microsoft.com/office/powerpoint/2010/main" val="761613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7977" y="169106"/>
            <a:ext cx="3696458" cy="500137"/>
          </a:xfrm>
          <a:prstGeom prst="rect">
            <a:avLst/>
          </a:prstGeom>
          <a:noFill/>
        </p:spPr>
        <p:txBody>
          <a:bodyPr wrap="square" lIns="68580" tIns="34290" rIns="68580" bIns="34290" rtlCol="0">
            <a:spAutoFit/>
          </a:bodyPr>
          <a:lstStyle/>
          <a:p>
            <a:r>
              <a:rPr lang="en-US" altLang="zh-CN" sz="2800" b="1" dirty="0">
                <a:solidFill>
                  <a:srgbClr val="1B4367"/>
                </a:solidFill>
                <a:latin typeface="Century Gothic"/>
                <a:ea typeface="Century Gothic"/>
                <a:cs typeface="Century Gothic"/>
                <a:sym typeface="Century Gothic"/>
              </a:rPr>
              <a:t>Quick proof</a:t>
            </a:r>
            <a:endParaRPr lang="zh-CN" altLang="en-US" sz="2800" b="1" dirty="0">
              <a:solidFill>
                <a:srgbClr val="1B4367"/>
              </a:solidFill>
              <a:cs typeface="+mn-ea"/>
              <a:sym typeface="+mn-lt"/>
            </a:endParaRPr>
          </a:p>
        </p:txBody>
      </p:sp>
      <p:cxnSp>
        <p:nvCxnSpPr>
          <p:cNvPr id="3" name="直接连接符 2"/>
          <p:cNvCxnSpPr/>
          <p:nvPr/>
        </p:nvCxnSpPr>
        <p:spPr>
          <a:xfrm flipV="1">
            <a:off x="559025" y="759690"/>
            <a:ext cx="881109" cy="11115"/>
          </a:xfrm>
          <a:prstGeom prst="line">
            <a:avLst/>
          </a:prstGeom>
          <a:ln w="28575" cmpd="sng">
            <a:solidFill>
              <a:srgbClr val="1B4367"/>
            </a:solidFill>
          </a:ln>
        </p:spPr>
        <p:style>
          <a:lnRef idx="1">
            <a:schemeClr val="accent1"/>
          </a:lnRef>
          <a:fillRef idx="0">
            <a:schemeClr val="accent1"/>
          </a:fillRef>
          <a:effectRef idx="0">
            <a:schemeClr val="accent1"/>
          </a:effectRef>
          <a:fontRef idx="minor">
            <a:schemeClr val="tx1"/>
          </a:fontRef>
        </p:style>
      </p:cxnSp>
      <p:sp>
        <p:nvSpPr>
          <p:cNvPr id="6" name="Shape 353"/>
          <p:cNvSpPr txBox="1">
            <a:spLocks/>
          </p:cNvSpPr>
          <p:nvPr/>
        </p:nvSpPr>
        <p:spPr>
          <a:xfrm>
            <a:off x="739913" y="921649"/>
            <a:ext cx="7807739" cy="1010960"/>
          </a:xfrm>
          <a:prstGeom prst="rect">
            <a:avLst/>
          </a:prstGeom>
          <a:noFill/>
          <a:ln>
            <a:noFill/>
          </a:ln>
        </p:spPr>
        <p:txBody>
          <a:bodyPr spcFirstLastPara="1" wrap="square" lIns="91425" tIns="45700" rIns="91425" bIns="45700" anchor="t" anchorCtr="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a:lstStyle>
          <a:p>
            <a:pPr marL="0" indent="0">
              <a:spcBef>
                <a:spcPts val="1800"/>
              </a:spcBef>
              <a:buClr>
                <a:schemeClr val="accent1"/>
              </a:buClr>
              <a:buSzPts val="1850"/>
              <a:buNone/>
            </a:pPr>
            <a:r>
              <a:rPr lang="en-US" sz="1800" dirty="0">
                <a:solidFill>
                  <a:srgbClr val="000000"/>
                </a:solidFill>
              </a:rPr>
              <a:t>B</a:t>
            </a:r>
            <a:r>
              <a:rPr lang="en-US" sz="1800" dirty="0">
                <a:solidFill>
                  <a:srgbClr val="000000"/>
                </a:solidFill>
                <a:ea typeface="Century Gothic"/>
                <a:cs typeface="Century Gothic"/>
                <a:sym typeface="Century Gothic"/>
              </a:rPr>
              <a:t>ig idea:</a:t>
            </a:r>
          </a:p>
          <a:p>
            <a:pPr marL="0" indent="0">
              <a:spcBef>
                <a:spcPts val="1800"/>
              </a:spcBef>
              <a:buClr>
                <a:schemeClr val="accent1"/>
              </a:buClr>
              <a:buSzPts val="1850"/>
              <a:buNone/>
            </a:pPr>
            <a:r>
              <a:rPr lang="en-US" sz="1800" dirty="0">
                <a:solidFill>
                  <a:srgbClr val="7AFF91"/>
                </a:solidFill>
                <a:ea typeface="Arial"/>
                <a:cs typeface="Arial"/>
                <a:sym typeface="Arial"/>
              </a:rPr>
              <a:t>✔ </a:t>
            </a:r>
            <a:r>
              <a:rPr lang="en-US" sz="1800" dirty="0">
                <a:solidFill>
                  <a:srgbClr val="000000"/>
                </a:solidFill>
                <a:ea typeface="Arial"/>
                <a:cs typeface="Arial"/>
                <a:sym typeface="Arial"/>
              </a:rPr>
              <a:t>PowerShift: </a:t>
            </a:r>
            <a:r>
              <a:rPr lang="en-US" sz="1800" dirty="0">
                <a:solidFill>
                  <a:srgbClr val="000000"/>
                </a:solidFill>
                <a:ea typeface="Century Gothic"/>
                <a:cs typeface="Century Gothic"/>
                <a:sym typeface="Century Gothic"/>
              </a:rPr>
              <a:t>pace application speed as even as possible </a:t>
            </a:r>
            <a:r>
              <a:rPr lang="en-US" sz="1800" dirty="0">
                <a:solidFill>
                  <a:srgbClr val="000000"/>
                </a:solidFill>
              </a:rPr>
              <a:t>→</a:t>
            </a:r>
            <a:r>
              <a:rPr lang="en-US" sz="1800" dirty="0">
                <a:solidFill>
                  <a:srgbClr val="000000"/>
                </a:solidFill>
                <a:ea typeface="Century Gothic"/>
                <a:cs typeface="Century Gothic"/>
                <a:sym typeface="Century Gothic"/>
              </a:rPr>
              <a:t> O</a:t>
            </a:r>
            <a:r>
              <a:rPr lang="en-US" sz="1800" dirty="0">
                <a:solidFill>
                  <a:srgbClr val="000000"/>
                </a:solidFill>
              </a:rPr>
              <a:t>ptimal </a:t>
            </a:r>
            <a:endParaRPr lang="en-US" sz="1800" dirty="0">
              <a:solidFill>
                <a:srgbClr val="000000"/>
              </a:solidFill>
              <a:ea typeface="Century Gothic"/>
              <a:cs typeface="Century Gothic"/>
              <a:sym typeface="Century Gothic"/>
            </a:endParaRPr>
          </a:p>
        </p:txBody>
      </p:sp>
      <p:cxnSp>
        <p:nvCxnSpPr>
          <p:cNvPr id="25" name="Shape 355"/>
          <p:cNvCxnSpPr/>
          <p:nvPr/>
        </p:nvCxnSpPr>
        <p:spPr>
          <a:xfrm flipH="1">
            <a:off x="1329596" y="2451115"/>
            <a:ext cx="28200" cy="1582500"/>
          </a:xfrm>
          <a:prstGeom prst="straightConnector1">
            <a:avLst/>
          </a:prstGeom>
          <a:noFill/>
          <a:ln w="19050" cap="flat" cmpd="sng">
            <a:solidFill>
              <a:srgbClr val="000000"/>
            </a:solidFill>
            <a:prstDash val="solid"/>
            <a:round/>
            <a:headEnd type="none" w="med" len="med"/>
            <a:tailEnd type="none" w="med" len="med"/>
          </a:ln>
        </p:spPr>
      </p:cxnSp>
      <p:sp>
        <p:nvSpPr>
          <p:cNvPr id="26" name="TextBox 25"/>
          <p:cNvSpPr txBox="1"/>
          <p:nvPr/>
        </p:nvSpPr>
        <p:spPr>
          <a:xfrm>
            <a:off x="1044902" y="4143126"/>
            <a:ext cx="726306" cy="400110"/>
          </a:xfrm>
          <a:prstGeom prst="rect">
            <a:avLst/>
          </a:prstGeom>
          <a:noFill/>
        </p:spPr>
        <p:txBody>
          <a:bodyPr wrap="none" rtlCol="0">
            <a:spAutoFit/>
          </a:bodyPr>
          <a:lstStyle/>
          <a:p>
            <a:r>
              <a:rPr lang="en-US" sz="2000" dirty="0"/>
              <a:t>Start</a:t>
            </a:r>
          </a:p>
        </p:txBody>
      </p:sp>
      <p:sp>
        <p:nvSpPr>
          <p:cNvPr id="27" name="TextBox 26"/>
          <p:cNvSpPr txBox="1"/>
          <p:nvPr/>
        </p:nvSpPr>
        <p:spPr>
          <a:xfrm>
            <a:off x="795315" y="2566838"/>
            <a:ext cx="249587" cy="400110"/>
          </a:xfrm>
          <a:prstGeom prst="rect">
            <a:avLst/>
          </a:prstGeom>
          <a:noFill/>
        </p:spPr>
        <p:txBody>
          <a:bodyPr wrap="square" rtlCol="0">
            <a:spAutoFit/>
          </a:bodyPr>
          <a:lstStyle/>
          <a:p>
            <a:r>
              <a:rPr lang="en-US" sz="2000" dirty="0">
                <a:ln>
                  <a:solidFill>
                    <a:srgbClr val="FF0000"/>
                  </a:solidFill>
                </a:ln>
                <a:solidFill>
                  <a:srgbClr val="FF0000"/>
                </a:solidFill>
              </a:rPr>
              <a:t>A</a:t>
            </a:r>
          </a:p>
        </p:txBody>
      </p:sp>
      <p:sp>
        <p:nvSpPr>
          <p:cNvPr id="28" name="TextBox 27"/>
          <p:cNvSpPr txBox="1"/>
          <p:nvPr/>
        </p:nvSpPr>
        <p:spPr>
          <a:xfrm>
            <a:off x="782615" y="3344515"/>
            <a:ext cx="448181" cy="400110"/>
          </a:xfrm>
          <a:prstGeom prst="rect">
            <a:avLst/>
          </a:prstGeom>
          <a:noFill/>
        </p:spPr>
        <p:txBody>
          <a:bodyPr wrap="square" rtlCol="0">
            <a:spAutoFit/>
          </a:bodyPr>
          <a:lstStyle/>
          <a:p>
            <a:r>
              <a:rPr lang="en-US" sz="2000" dirty="0">
                <a:ln w="12700" cmpd="sng">
                  <a:solidFill>
                    <a:srgbClr val="008000"/>
                  </a:solidFill>
                </a:ln>
                <a:solidFill>
                  <a:srgbClr val="008000"/>
                </a:solidFill>
              </a:rPr>
              <a:t>B</a:t>
            </a:r>
          </a:p>
        </p:txBody>
      </p:sp>
      <p:cxnSp>
        <p:nvCxnSpPr>
          <p:cNvPr id="29" name="Straight Arrow Connector 28"/>
          <p:cNvCxnSpPr/>
          <p:nvPr/>
        </p:nvCxnSpPr>
        <p:spPr>
          <a:xfrm>
            <a:off x="1357796" y="2836515"/>
            <a:ext cx="4533900" cy="254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329596" y="3547715"/>
            <a:ext cx="5908300"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822096" y="2566838"/>
            <a:ext cx="0" cy="1466777"/>
          </a:xfrm>
          <a:prstGeom prst="line">
            <a:avLst/>
          </a:prstGeom>
          <a:ln w="1905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237896" y="2566838"/>
            <a:ext cx="0" cy="1466777"/>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917385" y="4143126"/>
            <a:ext cx="641021" cy="400110"/>
          </a:xfrm>
          <a:prstGeom prst="rect">
            <a:avLst/>
          </a:prstGeom>
          <a:noFill/>
        </p:spPr>
        <p:txBody>
          <a:bodyPr wrap="none" rtlCol="0">
            <a:spAutoFit/>
          </a:bodyPr>
          <a:lstStyle/>
          <a:p>
            <a:r>
              <a:rPr lang="en-US" sz="2000" dirty="0"/>
              <a:t>End</a:t>
            </a:r>
          </a:p>
        </p:txBody>
      </p:sp>
      <p:sp>
        <p:nvSpPr>
          <p:cNvPr id="2" name="Down Arrow 1"/>
          <p:cNvSpPr/>
          <p:nvPr/>
        </p:nvSpPr>
        <p:spPr>
          <a:xfrm>
            <a:off x="3796203" y="2704050"/>
            <a:ext cx="600838" cy="9286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741580" y="2362631"/>
            <a:ext cx="697627" cy="307777"/>
          </a:xfrm>
          <a:prstGeom prst="rect">
            <a:avLst/>
          </a:prstGeom>
          <a:noFill/>
        </p:spPr>
        <p:txBody>
          <a:bodyPr wrap="none" rtlCol="0">
            <a:spAutoFit/>
          </a:bodyPr>
          <a:lstStyle/>
          <a:p>
            <a:r>
              <a:rPr lang="en-US" dirty="0"/>
              <a:t>Power</a:t>
            </a: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42</a:t>
            </a:fld>
            <a:endParaRPr lang="zh-CN" altLang="en-US" dirty="0"/>
          </a:p>
        </p:txBody>
      </p:sp>
    </p:spTree>
    <p:extLst>
      <p:ext uri="{BB962C8B-B14F-4D97-AF65-F5344CB8AC3E}">
        <p14:creationId xmlns:p14="http://schemas.microsoft.com/office/powerpoint/2010/main" val="48232603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7977" y="169106"/>
            <a:ext cx="3696458" cy="500137"/>
          </a:xfrm>
          <a:prstGeom prst="rect">
            <a:avLst/>
          </a:prstGeom>
          <a:noFill/>
        </p:spPr>
        <p:txBody>
          <a:bodyPr wrap="square" lIns="68580" tIns="34290" rIns="68580" bIns="34290" rtlCol="0">
            <a:spAutoFit/>
          </a:bodyPr>
          <a:lstStyle/>
          <a:p>
            <a:r>
              <a:rPr lang="en-US" altLang="zh-CN" sz="2800" b="1" dirty="0">
                <a:solidFill>
                  <a:srgbClr val="1B4367"/>
                </a:solidFill>
                <a:latin typeface="Century Gothic"/>
                <a:ea typeface="Century Gothic"/>
                <a:cs typeface="Century Gothic"/>
                <a:sym typeface="Century Gothic"/>
              </a:rPr>
              <a:t>Quick proof</a:t>
            </a:r>
            <a:endParaRPr lang="zh-CN" altLang="en-US" sz="2800" b="1" dirty="0">
              <a:solidFill>
                <a:srgbClr val="1B4367"/>
              </a:solidFill>
              <a:cs typeface="+mn-ea"/>
              <a:sym typeface="+mn-lt"/>
            </a:endParaRPr>
          </a:p>
        </p:txBody>
      </p:sp>
      <p:cxnSp>
        <p:nvCxnSpPr>
          <p:cNvPr id="3" name="直接连接符 2"/>
          <p:cNvCxnSpPr/>
          <p:nvPr/>
        </p:nvCxnSpPr>
        <p:spPr>
          <a:xfrm flipV="1">
            <a:off x="559025" y="759690"/>
            <a:ext cx="881109" cy="11115"/>
          </a:xfrm>
          <a:prstGeom prst="line">
            <a:avLst/>
          </a:prstGeom>
          <a:ln w="28575" cmpd="sng">
            <a:solidFill>
              <a:srgbClr val="1B4367"/>
            </a:solidFill>
          </a:ln>
        </p:spPr>
        <p:style>
          <a:lnRef idx="1">
            <a:schemeClr val="accent1"/>
          </a:lnRef>
          <a:fillRef idx="0">
            <a:schemeClr val="accent1"/>
          </a:fillRef>
          <a:effectRef idx="0">
            <a:schemeClr val="accent1"/>
          </a:effectRef>
          <a:fontRef idx="minor">
            <a:schemeClr val="tx1"/>
          </a:fontRef>
        </p:style>
      </p:cxnSp>
      <p:sp>
        <p:nvSpPr>
          <p:cNvPr id="6" name="Shape 353"/>
          <p:cNvSpPr txBox="1">
            <a:spLocks/>
          </p:cNvSpPr>
          <p:nvPr/>
        </p:nvSpPr>
        <p:spPr>
          <a:xfrm>
            <a:off x="739913" y="921649"/>
            <a:ext cx="7807739" cy="1010960"/>
          </a:xfrm>
          <a:prstGeom prst="rect">
            <a:avLst/>
          </a:prstGeom>
          <a:noFill/>
          <a:ln>
            <a:noFill/>
          </a:ln>
        </p:spPr>
        <p:txBody>
          <a:bodyPr spcFirstLastPara="1" wrap="square" lIns="91425" tIns="45700" rIns="91425" bIns="45700" anchor="t" anchorCtr="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a:lstStyle>
          <a:p>
            <a:pPr marL="0" indent="0">
              <a:spcBef>
                <a:spcPts val="1800"/>
              </a:spcBef>
              <a:buClr>
                <a:schemeClr val="accent1"/>
              </a:buClr>
              <a:buSzPts val="1850"/>
              <a:buNone/>
            </a:pPr>
            <a:r>
              <a:rPr lang="en-US" sz="1800" dirty="0">
                <a:solidFill>
                  <a:srgbClr val="000000"/>
                </a:solidFill>
              </a:rPr>
              <a:t>B</a:t>
            </a:r>
            <a:r>
              <a:rPr lang="en-US" sz="1800" dirty="0">
                <a:solidFill>
                  <a:srgbClr val="000000"/>
                </a:solidFill>
                <a:ea typeface="Century Gothic"/>
                <a:cs typeface="Century Gothic"/>
                <a:sym typeface="Century Gothic"/>
              </a:rPr>
              <a:t>ig idea:</a:t>
            </a:r>
          </a:p>
          <a:p>
            <a:pPr marL="0" indent="0">
              <a:spcBef>
                <a:spcPts val="1800"/>
              </a:spcBef>
              <a:buClr>
                <a:schemeClr val="accent1"/>
              </a:buClr>
              <a:buSzPts val="1850"/>
              <a:buNone/>
            </a:pPr>
            <a:r>
              <a:rPr lang="en-US" sz="1800" dirty="0">
                <a:solidFill>
                  <a:srgbClr val="7AFF91"/>
                </a:solidFill>
                <a:ea typeface="Arial"/>
                <a:cs typeface="Arial"/>
                <a:sym typeface="Arial"/>
              </a:rPr>
              <a:t>✔ </a:t>
            </a:r>
            <a:r>
              <a:rPr lang="en-US" sz="1800" dirty="0">
                <a:solidFill>
                  <a:srgbClr val="000000"/>
                </a:solidFill>
                <a:ea typeface="Arial"/>
                <a:cs typeface="Arial"/>
                <a:sym typeface="Arial"/>
              </a:rPr>
              <a:t>PowerShift: </a:t>
            </a:r>
            <a:r>
              <a:rPr lang="en-US" sz="1800" dirty="0">
                <a:solidFill>
                  <a:srgbClr val="000000"/>
                </a:solidFill>
                <a:ea typeface="Century Gothic"/>
                <a:cs typeface="Century Gothic"/>
                <a:sym typeface="Century Gothic"/>
              </a:rPr>
              <a:t>pace application speed as even as possible </a:t>
            </a:r>
            <a:r>
              <a:rPr lang="en-US" sz="1800" dirty="0">
                <a:solidFill>
                  <a:srgbClr val="000000"/>
                </a:solidFill>
              </a:rPr>
              <a:t>→</a:t>
            </a:r>
            <a:r>
              <a:rPr lang="en-US" sz="1800" dirty="0">
                <a:solidFill>
                  <a:srgbClr val="000000"/>
                </a:solidFill>
                <a:ea typeface="Century Gothic"/>
                <a:cs typeface="Century Gothic"/>
                <a:sym typeface="Century Gothic"/>
              </a:rPr>
              <a:t> O</a:t>
            </a:r>
            <a:r>
              <a:rPr lang="en-US" sz="1800" dirty="0">
                <a:solidFill>
                  <a:srgbClr val="000000"/>
                </a:solidFill>
              </a:rPr>
              <a:t>ptimal </a:t>
            </a:r>
            <a:endParaRPr lang="en-US" sz="1800" dirty="0">
              <a:solidFill>
                <a:srgbClr val="000000"/>
              </a:solidFill>
              <a:ea typeface="Century Gothic"/>
              <a:cs typeface="Century Gothic"/>
              <a:sym typeface="Century Gothic"/>
            </a:endParaRPr>
          </a:p>
        </p:txBody>
      </p:sp>
      <p:cxnSp>
        <p:nvCxnSpPr>
          <p:cNvPr id="25" name="Shape 355"/>
          <p:cNvCxnSpPr/>
          <p:nvPr/>
        </p:nvCxnSpPr>
        <p:spPr>
          <a:xfrm flipH="1">
            <a:off x="1329596" y="2451115"/>
            <a:ext cx="28200" cy="1582500"/>
          </a:xfrm>
          <a:prstGeom prst="straightConnector1">
            <a:avLst/>
          </a:prstGeom>
          <a:noFill/>
          <a:ln w="19050" cap="flat" cmpd="sng">
            <a:solidFill>
              <a:srgbClr val="000000"/>
            </a:solidFill>
            <a:prstDash val="solid"/>
            <a:round/>
            <a:headEnd type="none" w="med" len="med"/>
            <a:tailEnd type="none" w="med" len="med"/>
          </a:ln>
        </p:spPr>
      </p:cxnSp>
      <p:sp>
        <p:nvSpPr>
          <p:cNvPr id="26" name="TextBox 25"/>
          <p:cNvSpPr txBox="1"/>
          <p:nvPr/>
        </p:nvSpPr>
        <p:spPr>
          <a:xfrm>
            <a:off x="1044902" y="4143126"/>
            <a:ext cx="726306" cy="400110"/>
          </a:xfrm>
          <a:prstGeom prst="rect">
            <a:avLst/>
          </a:prstGeom>
          <a:noFill/>
        </p:spPr>
        <p:txBody>
          <a:bodyPr wrap="none" rtlCol="0">
            <a:spAutoFit/>
          </a:bodyPr>
          <a:lstStyle/>
          <a:p>
            <a:r>
              <a:rPr lang="en-US" sz="2000" dirty="0"/>
              <a:t>Start</a:t>
            </a:r>
          </a:p>
        </p:txBody>
      </p:sp>
      <p:sp>
        <p:nvSpPr>
          <p:cNvPr id="27" name="TextBox 26"/>
          <p:cNvSpPr txBox="1"/>
          <p:nvPr/>
        </p:nvSpPr>
        <p:spPr>
          <a:xfrm>
            <a:off x="795315" y="2566838"/>
            <a:ext cx="249587" cy="400110"/>
          </a:xfrm>
          <a:prstGeom prst="rect">
            <a:avLst/>
          </a:prstGeom>
          <a:noFill/>
        </p:spPr>
        <p:txBody>
          <a:bodyPr wrap="square" rtlCol="0">
            <a:spAutoFit/>
          </a:bodyPr>
          <a:lstStyle/>
          <a:p>
            <a:r>
              <a:rPr lang="en-US" sz="2000" dirty="0">
                <a:ln>
                  <a:solidFill>
                    <a:srgbClr val="FF0000"/>
                  </a:solidFill>
                </a:ln>
                <a:solidFill>
                  <a:srgbClr val="FF0000"/>
                </a:solidFill>
              </a:rPr>
              <a:t>A</a:t>
            </a:r>
          </a:p>
        </p:txBody>
      </p:sp>
      <p:sp>
        <p:nvSpPr>
          <p:cNvPr id="28" name="TextBox 27"/>
          <p:cNvSpPr txBox="1"/>
          <p:nvPr/>
        </p:nvSpPr>
        <p:spPr>
          <a:xfrm>
            <a:off x="782615" y="3344515"/>
            <a:ext cx="448181" cy="400110"/>
          </a:xfrm>
          <a:prstGeom prst="rect">
            <a:avLst/>
          </a:prstGeom>
          <a:noFill/>
        </p:spPr>
        <p:txBody>
          <a:bodyPr wrap="square" rtlCol="0">
            <a:spAutoFit/>
          </a:bodyPr>
          <a:lstStyle/>
          <a:p>
            <a:r>
              <a:rPr lang="en-US" sz="2000" dirty="0">
                <a:ln w="12700" cmpd="sng">
                  <a:solidFill>
                    <a:srgbClr val="008000"/>
                  </a:solidFill>
                </a:ln>
                <a:solidFill>
                  <a:srgbClr val="008000"/>
                </a:solidFill>
              </a:rPr>
              <a:t>B</a:t>
            </a:r>
          </a:p>
        </p:txBody>
      </p:sp>
      <p:cxnSp>
        <p:nvCxnSpPr>
          <p:cNvPr id="29" name="Straight Arrow Connector 28"/>
          <p:cNvCxnSpPr/>
          <p:nvPr/>
        </p:nvCxnSpPr>
        <p:spPr>
          <a:xfrm>
            <a:off x="1357796" y="2836515"/>
            <a:ext cx="5014291" cy="2374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1329596" y="3533913"/>
            <a:ext cx="5440056" cy="13802"/>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822096" y="2566838"/>
            <a:ext cx="0" cy="1466777"/>
          </a:xfrm>
          <a:prstGeom prst="line">
            <a:avLst/>
          </a:prstGeom>
          <a:ln w="1905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796157" y="2577882"/>
            <a:ext cx="0" cy="1466777"/>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486689" y="4098952"/>
            <a:ext cx="641021" cy="400110"/>
          </a:xfrm>
          <a:prstGeom prst="rect">
            <a:avLst/>
          </a:prstGeom>
          <a:noFill/>
        </p:spPr>
        <p:txBody>
          <a:bodyPr wrap="none" rtlCol="0">
            <a:spAutoFit/>
          </a:bodyPr>
          <a:lstStyle/>
          <a:p>
            <a:r>
              <a:rPr lang="en-US" sz="2000" dirty="0"/>
              <a:t>End</a:t>
            </a:r>
          </a:p>
        </p:txBody>
      </p:sp>
      <p:sp>
        <p:nvSpPr>
          <p:cNvPr id="14" name="Down Arrow 13"/>
          <p:cNvSpPr/>
          <p:nvPr/>
        </p:nvSpPr>
        <p:spPr>
          <a:xfrm>
            <a:off x="3796203" y="2704050"/>
            <a:ext cx="600838" cy="928664"/>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66FF"/>
              </a:solidFill>
            </a:endParaRPr>
          </a:p>
        </p:txBody>
      </p:sp>
      <p:sp>
        <p:nvSpPr>
          <p:cNvPr id="15" name="TextBox 14"/>
          <p:cNvSpPr txBox="1"/>
          <p:nvPr/>
        </p:nvSpPr>
        <p:spPr>
          <a:xfrm>
            <a:off x="3741580" y="2362631"/>
            <a:ext cx="697627" cy="307777"/>
          </a:xfrm>
          <a:prstGeom prst="rect">
            <a:avLst/>
          </a:prstGeom>
          <a:noFill/>
        </p:spPr>
        <p:txBody>
          <a:bodyPr wrap="none" rtlCol="0">
            <a:spAutoFit/>
          </a:bodyPr>
          <a:lstStyle/>
          <a:p>
            <a:r>
              <a:rPr lang="en-US" dirty="0"/>
              <a:t>Power</a:t>
            </a:r>
          </a:p>
        </p:txBody>
      </p:sp>
      <p:sp>
        <p:nvSpPr>
          <p:cNvPr id="2" name="Slide Number Placeholder 1"/>
          <p:cNvSpPr>
            <a:spLocks noGrp="1"/>
          </p:cNvSpPr>
          <p:nvPr>
            <p:ph type="sldNum" sz="quarter" idx="12"/>
          </p:nvPr>
        </p:nvSpPr>
        <p:spPr/>
        <p:txBody>
          <a:bodyPr/>
          <a:lstStyle/>
          <a:p>
            <a:fld id="{7D9BB5D0-35E4-459D-AEF3-FE4D7C45CC19}" type="slidenum">
              <a:rPr lang="zh-CN" altLang="en-US" smtClean="0"/>
              <a:t>43</a:t>
            </a:fld>
            <a:endParaRPr lang="zh-CN" altLang="en-US" dirty="0"/>
          </a:p>
        </p:txBody>
      </p:sp>
    </p:spTree>
    <p:extLst>
      <p:ext uri="{BB962C8B-B14F-4D97-AF65-F5344CB8AC3E}">
        <p14:creationId xmlns:p14="http://schemas.microsoft.com/office/powerpoint/2010/main" val="47868983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7977" y="169106"/>
            <a:ext cx="3696458" cy="500137"/>
          </a:xfrm>
          <a:prstGeom prst="rect">
            <a:avLst/>
          </a:prstGeom>
          <a:noFill/>
        </p:spPr>
        <p:txBody>
          <a:bodyPr wrap="square" lIns="68580" tIns="34290" rIns="68580" bIns="34290" rtlCol="0">
            <a:spAutoFit/>
          </a:bodyPr>
          <a:lstStyle/>
          <a:p>
            <a:r>
              <a:rPr lang="en-US" altLang="zh-CN" sz="2800" b="1" dirty="0">
                <a:solidFill>
                  <a:srgbClr val="1B4367"/>
                </a:solidFill>
                <a:latin typeface="Century Gothic"/>
                <a:ea typeface="Century Gothic"/>
                <a:cs typeface="Century Gothic"/>
                <a:sym typeface="Century Gothic"/>
              </a:rPr>
              <a:t>Quick proof</a:t>
            </a:r>
            <a:endParaRPr lang="zh-CN" altLang="en-US" sz="2800" b="1" dirty="0">
              <a:solidFill>
                <a:srgbClr val="1B4367"/>
              </a:solidFill>
              <a:cs typeface="+mn-ea"/>
              <a:sym typeface="+mn-lt"/>
            </a:endParaRPr>
          </a:p>
        </p:txBody>
      </p:sp>
      <p:cxnSp>
        <p:nvCxnSpPr>
          <p:cNvPr id="3" name="直接连接符 2"/>
          <p:cNvCxnSpPr/>
          <p:nvPr/>
        </p:nvCxnSpPr>
        <p:spPr>
          <a:xfrm flipV="1">
            <a:off x="559025" y="759690"/>
            <a:ext cx="881109" cy="11115"/>
          </a:xfrm>
          <a:prstGeom prst="line">
            <a:avLst/>
          </a:prstGeom>
          <a:ln w="28575" cmpd="sng">
            <a:solidFill>
              <a:srgbClr val="1B4367"/>
            </a:solidFill>
          </a:ln>
        </p:spPr>
        <p:style>
          <a:lnRef idx="1">
            <a:schemeClr val="accent1"/>
          </a:lnRef>
          <a:fillRef idx="0">
            <a:schemeClr val="accent1"/>
          </a:fillRef>
          <a:effectRef idx="0">
            <a:schemeClr val="accent1"/>
          </a:effectRef>
          <a:fontRef idx="minor">
            <a:schemeClr val="tx1"/>
          </a:fontRef>
        </p:style>
      </p:cxnSp>
      <p:sp>
        <p:nvSpPr>
          <p:cNvPr id="6" name="Shape 353"/>
          <p:cNvSpPr txBox="1">
            <a:spLocks/>
          </p:cNvSpPr>
          <p:nvPr/>
        </p:nvSpPr>
        <p:spPr>
          <a:xfrm>
            <a:off x="739913" y="921649"/>
            <a:ext cx="7807739" cy="1010960"/>
          </a:xfrm>
          <a:prstGeom prst="rect">
            <a:avLst/>
          </a:prstGeom>
          <a:noFill/>
          <a:ln>
            <a:noFill/>
          </a:ln>
        </p:spPr>
        <p:txBody>
          <a:bodyPr spcFirstLastPara="1" wrap="square" lIns="91425" tIns="45700" rIns="91425" bIns="45700" anchor="t" anchorCtr="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a:lstStyle>
          <a:p>
            <a:pPr marL="0" indent="0">
              <a:spcBef>
                <a:spcPts val="1800"/>
              </a:spcBef>
              <a:buClr>
                <a:schemeClr val="accent1"/>
              </a:buClr>
              <a:buSzPts val="1850"/>
              <a:buNone/>
            </a:pPr>
            <a:r>
              <a:rPr lang="en-US" sz="1800" dirty="0">
                <a:solidFill>
                  <a:srgbClr val="000000"/>
                </a:solidFill>
              </a:rPr>
              <a:t>B</a:t>
            </a:r>
            <a:r>
              <a:rPr lang="en-US" sz="1800" dirty="0">
                <a:solidFill>
                  <a:srgbClr val="000000"/>
                </a:solidFill>
                <a:ea typeface="Century Gothic"/>
                <a:cs typeface="Century Gothic"/>
                <a:sym typeface="Century Gothic"/>
              </a:rPr>
              <a:t>ig idea:</a:t>
            </a:r>
          </a:p>
          <a:p>
            <a:pPr marL="0" indent="0">
              <a:spcBef>
                <a:spcPts val="1800"/>
              </a:spcBef>
              <a:buClr>
                <a:schemeClr val="accent1"/>
              </a:buClr>
              <a:buSzPts val="1850"/>
              <a:buNone/>
            </a:pPr>
            <a:r>
              <a:rPr lang="en-US" sz="1800" dirty="0">
                <a:solidFill>
                  <a:srgbClr val="7AFF91"/>
                </a:solidFill>
                <a:ea typeface="Arial"/>
                <a:cs typeface="Arial"/>
                <a:sym typeface="Arial"/>
              </a:rPr>
              <a:t>✔ </a:t>
            </a:r>
            <a:r>
              <a:rPr lang="en-US" sz="1800" dirty="0">
                <a:solidFill>
                  <a:srgbClr val="000000"/>
                </a:solidFill>
                <a:ea typeface="Arial"/>
                <a:cs typeface="Arial"/>
                <a:sym typeface="Arial"/>
              </a:rPr>
              <a:t>PowerShift: </a:t>
            </a:r>
            <a:r>
              <a:rPr lang="en-US" sz="1800" dirty="0">
                <a:solidFill>
                  <a:srgbClr val="000000"/>
                </a:solidFill>
                <a:ea typeface="Century Gothic"/>
                <a:cs typeface="Century Gothic"/>
                <a:sym typeface="Century Gothic"/>
              </a:rPr>
              <a:t>pace application speed as even as possible </a:t>
            </a:r>
            <a:r>
              <a:rPr lang="en-US" sz="1800" dirty="0">
                <a:solidFill>
                  <a:srgbClr val="000000"/>
                </a:solidFill>
              </a:rPr>
              <a:t>→</a:t>
            </a:r>
            <a:r>
              <a:rPr lang="en-US" sz="1800" dirty="0">
                <a:solidFill>
                  <a:srgbClr val="000000"/>
                </a:solidFill>
                <a:ea typeface="Century Gothic"/>
                <a:cs typeface="Century Gothic"/>
                <a:sym typeface="Century Gothic"/>
              </a:rPr>
              <a:t> O</a:t>
            </a:r>
            <a:r>
              <a:rPr lang="en-US" sz="1800" dirty="0">
                <a:solidFill>
                  <a:srgbClr val="000000"/>
                </a:solidFill>
              </a:rPr>
              <a:t>ptimal </a:t>
            </a:r>
            <a:endParaRPr lang="en-US" sz="1800" dirty="0">
              <a:solidFill>
                <a:srgbClr val="000000"/>
              </a:solidFill>
              <a:ea typeface="Century Gothic"/>
              <a:cs typeface="Century Gothic"/>
              <a:sym typeface="Century Gothic"/>
            </a:endParaRPr>
          </a:p>
        </p:txBody>
      </p:sp>
      <p:cxnSp>
        <p:nvCxnSpPr>
          <p:cNvPr id="25" name="Shape 355"/>
          <p:cNvCxnSpPr/>
          <p:nvPr/>
        </p:nvCxnSpPr>
        <p:spPr>
          <a:xfrm flipH="1">
            <a:off x="1329596" y="2451115"/>
            <a:ext cx="28200" cy="1582500"/>
          </a:xfrm>
          <a:prstGeom prst="straightConnector1">
            <a:avLst/>
          </a:prstGeom>
          <a:noFill/>
          <a:ln w="19050" cap="flat" cmpd="sng">
            <a:solidFill>
              <a:srgbClr val="000000"/>
            </a:solidFill>
            <a:prstDash val="solid"/>
            <a:round/>
            <a:headEnd type="none" w="med" len="med"/>
            <a:tailEnd type="none" w="med" len="med"/>
          </a:ln>
        </p:spPr>
      </p:cxnSp>
      <p:sp>
        <p:nvSpPr>
          <p:cNvPr id="26" name="TextBox 25"/>
          <p:cNvSpPr txBox="1"/>
          <p:nvPr/>
        </p:nvSpPr>
        <p:spPr>
          <a:xfrm>
            <a:off x="1044902" y="4143126"/>
            <a:ext cx="726306" cy="400110"/>
          </a:xfrm>
          <a:prstGeom prst="rect">
            <a:avLst/>
          </a:prstGeom>
          <a:noFill/>
        </p:spPr>
        <p:txBody>
          <a:bodyPr wrap="none" rtlCol="0">
            <a:spAutoFit/>
          </a:bodyPr>
          <a:lstStyle/>
          <a:p>
            <a:r>
              <a:rPr lang="en-US" sz="2000" dirty="0"/>
              <a:t>Start</a:t>
            </a:r>
          </a:p>
        </p:txBody>
      </p:sp>
      <p:sp>
        <p:nvSpPr>
          <p:cNvPr id="27" name="TextBox 26"/>
          <p:cNvSpPr txBox="1"/>
          <p:nvPr/>
        </p:nvSpPr>
        <p:spPr>
          <a:xfrm>
            <a:off x="795315" y="2566838"/>
            <a:ext cx="249587" cy="400110"/>
          </a:xfrm>
          <a:prstGeom prst="rect">
            <a:avLst/>
          </a:prstGeom>
          <a:noFill/>
        </p:spPr>
        <p:txBody>
          <a:bodyPr wrap="square" rtlCol="0">
            <a:spAutoFit/>
          </a:bodyPr>
          <a:lstStyle/>
          <a:p>
            <a:r>
              <a:rPr lang="en-US" sz="2000" dirty="0">
                <a:ln>
                  <a:solidFill>
                    <a:srgbClr val="FF0000"/>
                  </a:solidFill>
                </a:ln>
                <a:solidFill>
                  <a:srgbClr val="FF0000"/>
                </a:solidFill>
              </a:rPr>
              <a:t>A</a:t>
            </a:r>
          </a:p>
        </p:txBody>
      </p:sp>
      <p:sp>
        <p:nvSpPr>
          <p:cNvPr id="28" name="TextBox 27"/>
          <p:cNvSpPr txBox="1"/>
          <p:nvPr/>
        </p:nvSpPr>
        <p:spPr>
          <a:xfrm>
            <a:off x="782615" y="3344515"/>
            <a:ext cx="448181" cy="400110"/>
          </a:xfrm>
          <a:prstGeom prst="rect">
            <a:avLst/>
          </a:prstGeom>
          <a:noFill/>
        </p:spPr>
        <p:txBody>
          <a:bodyPr wrap="square" rtlCol="0">
            <a:spAutoFit/>
          </a:bodyPr>
          <a:lstStyle/>
          <a:p>
            <a:r>
              <a:rPr lang="en-US" sz="2000" dirty="0">
                <a:ln w="12700" cmpd="sng">
                  <a:solidFill>
                    <a:srgbClr val="008000"/>
                  </a:solidFill>
                </a:ln>
                <a:solidFill>
                  <a:srgbClr val="008000"/>
                </a:solidFill>
              </a:rPr>
              <a:t>B</a:t>
            </a:r>
          </a:p>
        </p:txBody>
      </p:sp>
      <p:cxnSp>
        <p:nvCxnSpPr>
          <p:cNvPr id="29" name="Straight Arrow Connector 28"/>
          <p:cNvCxnSpPr/>
          <p:nvPr/>
        </p:nvCxnSpPr>
        <p:spPr>
          <a:xfrm>
            <a:off x="1357796" y="2836515"/>
            <a:ext cx="5179943" cy="2374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1329596" y="3533913"/>
            <a:ext cx="5241274" cy="13802"/>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822096" y="2566838"/>
            <a:ext cx="0" cy="1466777"/>
          </a:xfrm>
          <a:prstGeom prst="line">
            <a:avLst/>
          </a:prstGeom>
          <a:ln w="1905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586331" y="2588925"/>
            <a:ext cx="0" cy="1466777"/>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276863" y="4043734"/>
            <a:ext cx="641021" cy="400110"/>
          </a:xfrm>
          <a:prstGeom prst="rect">
            <a:avLst/>
          </a:prstGeom>
          <a:noFill/>
        </p:spPr>
        <p:txBody>
          <a:bodyPr wrap="none" rtlCol="0">
            <a:spAutoFit/>
          </a:bodyPr>
          <a:lstStyle/>
          <a:p>
            <a:r>
              <a:rPr lang="en-US" sz="2000" dirty="0"/>
              <a:t>End</a:t>
            </a:r>
          </a:p>
        </p:txBody>
      </p:sp>
      <p:cxnSp>
        <p:nvCxnSpPr>
          <p:cNvPr id="17" name="Straight Arrow Connector 16"/>
          <p:cNvCxnSpPr/>
          <p:nvPr/>
        </p:nvCxnSpPr>
        <p:spPr>
          <a:xfrm flipV="1">
            <a:off x="6577246" y="3169478"/>
            <a:ext cx="1219450" cy="11596"/>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643756" y="3217685"/>
            <a:ext cx="1211590" cy="707886"/>
          </a:xfrm>
          <a:prstGeom prst="rect">
            <a:avLst/>
          </a:prstGeom>
          <a:noFill/>
        </p:spPr>
        <p:txBody>
          <a:bodyPr wrap="none" rtlCol="0">
            <a:spAutoFit/>
          </a:bodyPr>
          <a:lstStyle/>
          <a:p>
            <a:r>
              <a:rPr lang="en-US" sz="2000" dirty="0"/>
              <a:t>Maximal</a:t>
            </a:r>
          </a:p>
          <a:p>
            <a:r>
              <a:rPr lang="en-US" sz="2000" dirty="0"/>
              <a:t>Speedup</a:t>
            </a:r>
          </a:p>
        </p:txBody>
      </p:sp>
      <p:sp>
        <p:nvSpPr>
          <p:cNvPr id="19" name="Down Arrow 18"/>
          <p:cNvSpPr/>
          <p:nvPr/>
        </p:nvSpPr>
        <p:spPr>
          <a:xfrm>
            <a:off x="3796203" y="2704050"/>
            <a:ext cx="600838" cy="928664"/>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3741580" y="2362631"/>
            <a:ext cx="697627" cy="307777"/>
          </a:xfrm>
          <a:prstGeom prst="rect">
            <a:avLst/>
          </a:prstGeom>
          <a:noFill/>
        </p:spPr>
        <p:txBody>
          <a:bodyPr wrap="none" rtlCol="0">
            <a:spAutoFit/>
          </a:bodyPr>
          <a:lstStyle/>
          <a:p>
            <a:r>
              <a:rPr lang="en-US" dirty="0"/>
              <a:t>Power</a:t>
            </a:r>
          </a:p>
        </p:txBody>
      </p:sp>
      <p:sp>
        <p:nvSpPr>
          <p:cNvPr id="2" name="Slide Number Placeholder 1"/>
          <p:cNvSpPr>
            <a:spLocks noGrp="1"/>
          </p:cNvSpPr>
          <p:nvPr>
            <p:ph type="sldNum" sz="quarter" idx="12"/>
          </p:nvPr>
        </p:nvSpPr>
        <p:spPr/>
        <p:txBody>
          <a:bodyPr/>
          <a:lstStyle/>
          <a:p>
            <a:fld id="{7D9BB5D0-35E4-459D-AEF3-FE4D7C45CC19}" type="slidenum">
              <a:rPr lang="zh-CN" altLang="en-US" smtClean="0"/>
              <a:t>44</a:t>
            </a:fld>
            <a:endParaRPr lang="zh-CN" altLang="en-US" dirty="0"/>
          </a:p>
        </p:txBody>
      </p:sp>
    </p:spTree>
    <p:extLst>
      <p:ext uri="{BB962C8B-B14F-4D97-AF65-F5344CB8AC3E}">
        <p14:creationId xmlns:p14="http://schemas.microsoft.com/office/powerpoint/2010/main" val="147799826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77976" y="169106"/>
            <a:ext cx="8666023" cy="500137"/>
          </a:xfrm>
          <a:prstGeom prst="rect">
            <a:avLst/>
          </a:prstGeom>
          <a:noFill/>
        </p:spPr>
        <p:txBody>
          <a:bodyPr wrap="square" lIns="68580" tIns="34290" rIns="68580" bIns="34290" rtlCol="0">
            <a:spAutoFit/>
          </a:bodyPr>
          <a:lstStyle/>
          <a:p>
            <a:r>
              <a:rPr lang="en-US" altLang="zh-CN" sz="2800" b="1" dirty="0">
                <a:solidFill>
                  <a:srgbClr val="1B4367"/>
                </a:solidFill>
                <a:latin typeface="Century Gothic"/>
                <a:ea typeface="Century Gothic"/>
                <a:cs typeface="Century Gothic"/>
                <a:sym typeface="Century Gothic"/>
              </a:rPr>
              <a:t>Key design of dynamic mechanism for DDA</a:t>
            </a:r>
            <a:endParaRPr lang="zh-CN" altLang="en-US" sz="2800" b="1" dirty="0">
              <a:solidFill>
                <a:srgbClr val="1B4367"/>
              </a:solidFill>
              <a:cs typeface="+mn-ea"/>
              <a:sym typeface="+mn-lt"/>
            </a:endParaRPr>
          </a:p>
        </p:txBody>
      </p:sp>
      <p:cxnSp>
        <p:nvCxnSpPr>
          <p:cNvPr id="3" name="直接连接符 2"/>
          <p:cNvCxnSpPr/>
          <p:nvPr/>
        </p:nvCxnSpPr>
        <p:spPr>
          <a:xfrm flipV="1">
            <a:off x="559025" y="759690"/>
            <a:ext cx="881109" cy="11115"/>
          </a:xfrm>
          <a:prstGeom prst="line">
            <a:avLst/>
          </a:prstGeom>
          <a:ln w="28575" cmpd="sng">
            <a:solidFill>
              <a:srgbClr val="1B4367"/>
            </a:solidFill>
          </a:ln>
        </p:spPr>
        <p:style>
          <a:lnRef idx="1">
            <a:schemeClr val="accent1"/>
          </a:lnRef>
          <a:fillRef idx="0">
            <a:schemeClr val="accent1"/>
          </a:fillRef>
          <a:effectRef idx="0">
            <a:schemeClr val="accent1"/>
          </a:effectRef>
          <a:fontRef idx="minor">
            <a:schemeClr val="tx1"/>
          </a:fontRef>
        </p:style>
      </p:cxnSp>
      <p:sp>
        <p:nvSpPr>
          <p:cNvPr id="4" name="Text Placeholder 2"/>
          <p:cNvSpPr txBox="1">
            <a:spLocks/>
          </p:cNvSpPr>
          <p:nvPr/>
        </p:nvSpPr>
        <p:spPr>
          <a:xfrm>
            <a:off x="1836628" y="1395898"/>
            <a:ext cx="6059459" cy="2115927"/>
          </a:xfrm>
          <a:prstGeom prst="rect">
            <a:avLst/>
          </a:prstGeom>
        </p:spPr>
        <p:txBody>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a:lstStyle>
          <a:p>
            <a:pPr marL="101600" indent="0">
              <a:buFont typeface="Arial" pitchFamily="34" charset="0"/>
              <a:buNone/>
            </a:pPr>
            <a:r>
              <a:rPr lang="en-US" sz="2000" dirty="0"/>
              <a:t>3 power </a:t>
            </a:r>
            <a:r>
              <a:rPr lang="en-US" sz="2000" b="1" dirty="0"/>
              <a:t>priority</a:t>
            </a:r>
            <a:r>
              <a:rPr lang="en-US" sz="2000" dirty="0"/>
              <a:t> groups:  1</a:t>
            </a:r>
            <a:r>
              <a:rPr lang="en-US" sz="2000" dirty="0">
                <a:sym typeface="Wingdings"/>
              </a:rPr>
              <a:t>23</a:t>
            </a:r>
            <a:endParaRPr lang="en-US" sz="2000" dirty="0"/>
          </a:p>
          <a:p>
            <a:pPr marL="101600" indent="0">
              <a:buFont typeface="Arial" pitchFamily="34" charset="0"/>
              <a:buNone/>
            </a:pPr>
            <a:r>
              <a:rPr lang="en-US" sz="2000" dirty="0"/>
              <a:t>  Priority 1: Nodes running below power cap</a:t>
            </a:r>
          </a:p>
          <a:p>
            <a:pPr marL="101600" indent="0">
              <a:buFont typeface="Arial" pitchFamily="34" charset="0"/>
              <a:buNone/>
            </a:pPr>
            <a:r>
              <a:rPr lang="en-US" sz="2000" dirty="0"/>
              <a:t>  Priority 2: Nodes running at power cap</a:t>
            </a:r>
          </a:p>
          <a:p>
            <a:pPr marL="101600" indent="0">
              <a:buFont typeface="Arial" pitchFamily="34" charset="0"/>
              <a:buNone/>
            </a:pPr>
            <a:r>
              <a:rPr lang="en-US" sz="2000" dirty="0">
                <a:solidFill>
                  <a:srgbClr val="FF0000"/>
                </a:solidFill>
              </a:rPr>
              <a:t>  Priority 3: Nodes running at power cap that are    slowing down the overall execution</a:t>
            </a:r>
          </a:p>
        </p:txBody>
      </p:sp>
      <p:sp>
        <p:nvSpPr>
          <p:cNvPr id="7" name="Rounded Rectangular Callout 6"/>
          <p:cNvSpPr/>
          <p:nvPr/>
        </p:nvSpPr>
        <p:spPr>
          <a:xfrm>
            <a:off x="2958190" y="3350034"/>
            <a:ext cx="4414960" cy="1605170"/>
          </a:xfrm>
          <a:prstGeom prst="wedgeRoundRectCallout">
            <a:avLst>
              <a:gd name="adj1" fmla="val -36836"/>
              <a:gd name="adj2" fmla="val -68195"/>
              <a:gd name="adj3" fmla="val 16667"/>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r>
              <a:rPr lang="en-US" sz="2000" b="1" dirty="0">
                <a:solidFill>
                  <a:srgbClr val="0000FF"/>
                </a:solidFill>
              </a:rPr>
              <a:t>Key group </a:t>
            </a:r>
            <a:r>
              <a:rPr lang="en-US" sz="2000" dirty="0">
                <a:solidFill>
                  <a:srgbClr val="0000FF"/>
                </a:solidFill>
              </a:rPr>
              <a:t>to handle DDA, </a:t>
            </a:r>
          </a:p>
          <a:p>
            <a:r>
              <a:rPr lang="en-US" sz="2000" dirty="0">
                <a:solidFill>
                  <a:srgbClr val="0000FF"/>
                </a:solidFill>
              </a:rPr>
              <a:t>allowing power to be redirected to slower nodes not the power-hungry nodes</a:t>
            </a:r>
          </a:p>
        </p:txBody>
      </p:sp>
      <p:sp>
        <p:nvSpPr>
          <p:cNvPr id="8" name="Left Brace 7"/>
          <p:cNvSpPr/>
          <p:nvPr/>
        </p:nvSpPr>
        <p:spPr>
          <a:xfrm>
            <a:off x="1685786" y="1861928"/>
            <a:ext cx="368300" cy="545547"/>
          </a:xfrm>
          <a:prstGeom prst="leftBrace">
            <a:avLst/>
          </a:prstGeom>
          <a:ln w="285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40238" y="1631678"/>
            <a:ext cx="1538452" cy="1015663"/>
          </a:xfrm>
          <a:prstGeom prst="rect">
            <a:avLst/>
          </a:prstGeom>
          <a:noFill/>
        </p:spPr>
        <p:txBody>
          <a:bodyPr wrap="none" rtlCol="0">
            <a:spAutoFit/>
          </a:bodyPr>
          <a:lstStyle/>
          <a:p>
            <a:r>
              <a:rPr lang="en-US" sz="2000" dirty="0"/>
              <a:t>Prior works:</a:t>
            </a:r>
          </a:p>
          <a:p>
            <a:r>
              <a:rPr lang="en-US" sz="2000" dirty="0"/>
              <a:t>just want </a:t>
            </a:r>
          </a:p>
          <a:p>
            <a:r>
              <a:rPr lang="en-US" sz="2000" dirty="0"/>
              <a:t>throughput</a:t>
            </a: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45</a:t>
            </a:fld>
            <a:endParaRPr lang="zh-CN" altLang="en-US" dirty="0"/>
          </a:p>
        </p:txBody>
      </p:sp>
    </p:spTree>
    <p:extLst>
      <p:ext uri="{BB962C8B-B14F-4D97-AF65-F5344CB8AC3E}">
        <p14:creationId xmlns:p14="http://schemas.microsoft.com/office/powerpoint/2010/main" val="13727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5"/>
          <p:cNvSpPr txBox="1"/>
          <p:nvPr/>
        </p:nvSpPr>
        <p:spPr>
          <a:xfrm>
            <a:off x="477977" y="169106"/>
            <a:ext cx="4613029"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Evaluation --- profiles given</a:t>
            </a:r>
            <a:endParaRPr lang="zh-CN" altLang="en-US" sz="2000" b="1" dirty="0">
              <a:solidFill>
                <a:srgbClr val="1B4367"/>
              </a:solidFill>
              <a:cs typeface="+mn-ea"/>
              <a:sym typeface="+mn-lt"/>
            </a:endParaRPr>
          </a:p>
        </p:txBody>
      </p:sp>
      <p:cxnSp>
        <p:nvCxnSpPr>
          <p:cNvPr id="3" name="直接连接符 2"/>
          <p:cNvCxnSpPr/>
          <p:nvPr/>
        </p:nvCxnSpPr>
        <p:spPr>
          <a:xfrm flipV="1">
            <a:off x="559025" y="611528"/>
            <a:ext cx="881109" cy="11115"/>
          </a:xfrm>
          <a:prstGeom prst="line">
            <a:avLst/>
          </a:prstGeom>
          <a:ln w="28575" cmpd="sng">
            <a:solidFill>
              <a:srgbClr val="1B4367"/>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20372" y="911747"/>
            <a:ext cx="5664006" cy="923330"/>
          </a:xfrm>
          <a:prstGeom prst="rect">
            <a:avLst/>
          </a:prstGeom>
          <a:noFill/>
        </p:spPr>
        <p:txBody>
          <a:bodyPr wrap="none" rtlCol="0">
            <a:spAutoFit/>
          </a:bodyPr>
          <a:lstStyle/>
          <a:p>
            <a:r>
              <a:rPr lang="en-US" sz="1800" dirty="0"/>
              <a:t>When given application profiles,</a:t>
            </a:r>
          </a:p>
          <a:p>
            <a:r>
              <a:rPr lang="en-US" sz="1800" dirty="0"/>
              <a:t>Skip phase1 – learning node-level resource allocation</a:t>
            </a:r>
          </a:p>
          <a:p>
            <a:r>
              <a:rPr lang="en-US" sz="1800" dirty="0"/>
              <a:t>Skip phase 2 – online model building</a:t>
            </a:r>
          </a:p>
        </p:txBody>
      </p:sp>
      <p:pic>
        <p:nvPicPr>
          <p:cNvPr id="8" name="Picture 7" descr="with-without-prof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03" y="1968719"/>
            <a:ext cx="6567290" cy="2721679"/>
          </a:xfrm>
          <a:prstGeom prst="rect">
            <a:avLst/>
          </a:prstGeom>
        </p:spPr>
      </p:pic>
      <p:sp>
        <p:nvSpPr>
          <p:cNvPr id="4" name="Slide Number Placeholder 3"/>
          <p:cNvSpPr>
            <a:spLocks noGrp="1"/>
          </p:cNvSpPr>
          <p:nvPr>
            <p:ph type="sldNum" sz="quarter" idx="12"/>
          </p:nvPr>
        </p:nvSpPr>
        <p:spPr/>
        <p:txBody>
          <a:bodyPr/>
          <a:lstStyle/>
          <a:p>
            <a:fld id="{7D9BB5D0-35E4-459D-AEF3-FE4D7C45CC19}" type="slidenum">
              <a:rPr lang="zh-CN" altLang="en-US" smtClean="0"/>
              <a:t>46</a:t>
            </a:fld>
            <a:endParaRPr lang="zh-CN" altLang="en-US" dirty="0"/>
          </a:p>
        </p:txBody>
      </p:sp>
    </p:spTree>
    <p:extLst>
      <p:ext uri="{BB962C8B-B14F-4D97-AF65-F5344CB8AC3E}">
        <p14:creationId xmlns:p14="http://schemas.microsoft.com/office/powerpoint/2010/main" val="1761372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ca-compon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649" y="1576944"/>
            <a:ext cx="5105400" cy="3009900"/>
          </a:xfrm>
          <a:prstGeom prst="rect">
            <a:avLst/>
          </a:prstGeom>
        </p:spPr>
      </p:pic>
      <p:sp>
        <p:nvSpPr>
          <p:cNvPr id="3" name="Slide Number Placeholder 2"/>
          <p:cNvSpPr>
            <a:spLocks noGrp="1"/>
          </p:cNvSpPr>
          <p:nvPr>
            <p:ph type="sldNum" sz="quarter" idx="12"/>
          </p:nvPr>
        </p:nvSpPr>
        <p:spPr/>
        <p:txBody>
          <a:bodyPr/>
          <a:lstStyle/>
          <a:p>
            <a:fld id="{7D9BB5D0-35E4-459D-AEF3-FE4D7C45CC19}" type="slidenum">
              <a:rPr lang="zh-CN" altLang="en-US" smtClean="0"/>
              <a:t>47</a:t>
            </a:fld>
            <a:endParaRPr lang="zh-CN" altLang="en-US" dirty="0"/>
          </a:p>
        </p:txBody>
      </p:sp>
    </p:spTree>
    <p:extLst>
      <p:ext uri="{BB962C8B-B14F-4D97-AF65-F5344CB8AC3E}">
        <p14:creationId xmlns:p14="http://schemas.microsoft.com/office/powerpoint/2010/main" val="3156263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ca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686" y="1656979"/>
            <a:ext cx="6921851" cy="1686092"/>
          </a:xfrm>
          <a:prstGeom prst="rect">
            <a:avLst/>
          </a:prstGeom>
        </p:spPr>
      </p:pic>
      <p:sp>
        <p:nvSpPr>
          <p:cNvPr id="3" name="Slide Number Placeholder 2"/>
          <p:cNvSpPr>
            <a:spLocks noGrp="1"/>
          </p:cNvSpPr>
          <p:nvPr>
            <p:ph type="sldNum" sz="quarter" idx="12"/>
          </p:nvPr>
        </p:nvSpPr>
        <p:spPr/>
        <p:txBody>
          <a:bodyPr/>
          <a:lstStyle/>
          <a:p>
            <a:fld id="{7D9BB5D0-35E4-459D-AEF3-FE4D7C45CC19}" type="slidenum">
              <a:rPr lang="zh-CN" altLang="en-US" smtClean="0"/>
              <a:t>48</a:t>
            </a:fld>
            <a:endParaRPr lang="zh-CN" altLang="en-US" dirty="0"/>
          </a:p>
        </p:txBody>
      </p:sp>
    </p:spTree>
    <p:extLst>
      <p:ext uri="{BB962C8B-B14F-4D97-AF65-F5344CB8AC3E}">
        <p14:creationId xmlns:p14="http://schemas.microsoft.com/office/powerpoint/2010/main" val="555535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ifier-mode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557" y="1515725"/>
            <a:ext cx="7396341" cy="2255175"/>
          </a:xfrm>
          <a:prstGeom prst="rect">
            <a:avLst/>
          </a:prstGeom>
        </p:spPr>
      </p:pic>
      <p:sp>
        <p:nvSpPr>
          <p:cNvPr id="3" name="TextBox 2"/>
          <p:cNvSpPr txBox="1"/>
          <p:nvPr/>
        </p:nvSpPr>
        <p:spPr>
          <a:xfrm>
            <a:off x="629592" y="987724"/>
            <a:ext cx="2223485" cy="400110"/>
          </a:xfrm>
          <a:prstGeom prst="rect">
            <a:avLst/>
          </a:prstGeom>
          <a:noFill/>
        </p:spPr>
        <p:txBody>
          <a:bodyPr wrap="none" rtlCol="0">
            <a:spAutoFit/>
          </a:bodyPr>
          <a:lstStyle/>
          <a:p>
            <a:r>
              <a:rPr lang="en-US" sz="2000" dirty="0"/>
              <a:t>8 popular models: </a:t>
            </a:r>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49</a:t>
            </a:fld>
            <a:endParaRPr lang="zh-CN" altLang="en-US" dirty="0"/>
          </a:p>
        </p:txBody>
      </p:sp>
      <p:sp>
        <p:nvSpPr>
          <p:cNvPr id="7" name="文本框 15">
            <a:extLst>
              <a:ext uri="{FF2B5EF4-FFF2-40B4-BE49-F238E27FC236}">
                <a16:creationId xmlns:a16="http://schemas.microsoft.com/office/drawing/2014/main" id="{4FC30CAD-7F06-1949-AC81-46DD8972AD9A}"/>
              </a:ext>
            </a:extLst>
          </p:cNvPr>
          <p:cNvSpPr txBox="1"/>
          <p:nvPr/>
        </p:nvSpPr>
        <p:spPr>
          <a:xfrm>
            <a:off x="477977" y="169106"/>
            <a:ext cx="3184013"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Configuration Classifier</a:t>
            </a:r>
            <a:endParaRPr lang="zh-CN" altLang="en-US" sz="2000" b="1" dirty="0">
              <a:solidFill>
                <a:srgbClr val="1B4367"/>
              </a:solidFill>
              <a:cs typeface="+mn-ea"/>
              <a:sym typeface="+mn-lt"/>
            </a:endParaRPr>
          </a:p>
        </p:txBody>
      </p:sp>
    </p:spTree>
    <p:extLst>
      <p:ext uri="{BB962C8B-B14F-4D97-AF65-F5344CB8AC3E}">
        <p14:creationId xmlns:p14="http://schemas.microsoft.com/office/powerpoint/2010/main" val="226829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p:cNvSpPr txBox="1"/>
          <p:nvPr/>
        </p:nvSpPr>
        <p:spPr>
          <a:xfrm>
            <a:off x="1077266" y="187871"/>
            <a:ext cx="7114204" cy="561692"/>
          </a:xfrm>
          <a:prstGeom prst="rect">
            <a:avLst/>
          </a:prstGeom>
          <a:noFill/>
        </p:spPr>
        <p:txBody>
          <a:bodyPr wrap="square" lIns="68580" tIns="34290" rIns="68580" bIns="34290" rtlCol="0">
            <a:spAutoFit/>
          </a:bodyPr>
          <a:lstStyle/>
          <a:p>
            <a:pPr lvl="0" algn="ctr" eaLnBrk="0" latinLnBrk="0" hangingPunct="0"/>
            <a:r>
              <a:rPr lang="en-US" altLang="zh-CN" sz="3200" b="1" dirty="0" err="1">
                <a:solidFill>
                  <a:srgbClr val="1B4367"/>
                </a:solidFill>
                <a:cs typeface="+mn-ea"/>
                <a:sym typeface="+mn-lt"/>
              </a:rPr>
              <a:t>PoDD</a:t>
            </a:r>
            <a:endParaRPr lang="en-US" altLang="zh-CN" sz="3200" b="1" dirty="0">
              <a:solidFill>
                <a:srgbClr val="1B4367"/>
              </a:solidFill>
              <a:cs typeface="+mn-ea"/>
              <a:sym typeface="+mn-lt"/>
            </a:endParaRPr>
          </a:p>
        </p:txBody>
      </p:sp>
      <p:sp>
        <p:nvSpPr>
          <p:cNvPr id="3" name="TextBox 2"/>
          <p:cNvSpPr txBox="1"/>
          <p:nvPr/>
        </p:nvSpPr>
        <p:spPr>
          <a:xfrm>
            <a:off x="289845" y="1093910"/>
            <a:ext cx="5194435" cy="461665"/>
          </a:xfrm>
          <a:prstGeom prst="rect">
            <a:avLst/>
          </a:prstGeom>
          <a:noFill/>
        </p:spPr>
        <p:txBody>
          <a:bodyPr wrap="none" rtlCol="0">
            <a:spAutoFit/>
          </a:bodyPr>
          <a:lstStyle/>
          <a:p>
            <a:r>
              <a:rPr lang="en-US" sz="2400" b="1" dirty="0"/>
              <a:t>A power management system…</a:t>
            </a:r>
            <a:endParaRPr lang="en-US" sz="2400" b="1" dirty="0">
              <a:solidFill>
                <a:srgbClr val="FF0000"/>
              </a:solidFill>
            </a:endParaRPr>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5</a:t>
            </a:fld>
            <a:endParaRPr lang="zh-CN" altLang="en-US" dirty="0"/>
          </a:p>
        </p:txBody>
      </p:sp>
      <p:sp>
        <p:nvSpPr>
          <p:cNvPr id="15" name="TextBox 14">
            <a:extLst>
              <a:ext uri="{FF2B5EF4-FFF2-40B4-BE49-F238E27FC236}">
                <a16:creationId xmlns:a16="http://schemas.microsoft.com/office/drawing/2014/main" id="{9078A8C2-5BBC-BC4C-84DE-9C316E21399E}"/>
              </a:ext>
            </a:extLst>
          </p:cNvPr>
          <p:cNvSpPr txBox="1"/>
          <p:nvPr/>
        </p:nvSpPr>
        <p:spPr>
          <a:xfrm>
            <a:off x="446864" y="1594929"/>
            <a:ext cx="5204373" cy="2308324"/>
          </a:xfrm>
          <a:prstGeom prst="rect">
            <a:avLst/>
          </a:prstGeom>
          <a:noFill/>
        </p:spPr>
        <p:txBody>
          <a:bodyPr wrap="none" rtlCol="0">
            <a:spAutoFit/>
          </a:bodyPr>
          <a:lstStyle/>
          <a:p>
            <a:pPr marL="342900" indent="-342900">
              <a:buFont typeface="Arial" panose="020B0604020202020204" pitchFamily="34" charset="0"/>
              <a:buChar char="•"/>
            </a:pPr>
            <a:r>
              <a:rPr lang="en-US" sz="2400" b="1" dirty="0"/>
              <a:t>Enforcing strict power budget</a:t>
            </a:r>
          </a:p>
          <a:p>
            <a:pPr marL="342900" indent="-342900">
              <a:buFont typeface="Arial" panose="020B0604020202020204" pitchFamily="34" charset="0"/>
              <a:buChar char="•"/>
            </a:pPr>
            <a:r>
              <a:rPr lang="en-US" sz="2400" b="1" dirty="0"/>
              <a:t>Delivering high Performance</a:t>
            </a:r>
          </a:p>
          <a:p>
            <a:pPr marL="342900" indent="-342900">
              <a:buFont typeface="Arial" panose="020B0604020202020204" pitchFamily="34" charset="0"/>
              <a:buChar char="•"/>
            </a:pPr>
            <a:r>
              <a:rPr lang="en-US" sz="2400" b="1" dirty="0"/>
              <a:t>Dependency-aware</a:t>
            </a:r>
          </a:p>
          <a:p>
            <a:pPr marL="342900" indent="-342900">
              <a:buFont typeface="Arial" panose="020B0604020202020204" pitchFamily="34" charset="0"/>
              <a:buChar char="•"/>
            </a:pPr>
            <a:r>
              <a:rPr lang="en-US" sz="2400" b="1" dirty="0"/>
              <a:t>No code instrumentation</a:t>
            </a:r>
          </a:p>
          <a:p>
            <a:pPr marL="342900" indent="-342900">
              <a:buFont typeface="Arial" panose="020B0604020202020204" pitchFamily="34" charset="0"/>
              <a:buChar char="•"/>
            </a:pPr>
            <a:r>
              <a:rPr lang="en-US" sz="2400" b="1" dirty="0"/>
              <a:t>No offline profiling</a:t>
            </a:r>
          </a:p>
          <a:p>
            <a:pPr marL="342900" indent="-342900">
              <a:buFont typeface="Arial" panose="020B0604020202020204" pitchFamily="34" charset="0"/>
              <a:buChar char="•"/>
            </a:pPr>
            <a:r>
              <a:rPr lang="en-US" sz="2400" b="1" dirty="0"/>
              <a:t>Dynamically adaptive</a:t>
            </a:r>
          </a:p>
        </p:txBody>
      </p:sp>
      <p:sp>
        <p:nvSpPr>
          <p:cNvPr id="6" name="TextBox 5">
            <a:extLst>
              <a:ext uri="{FF2B5EF4-FFF2-40B4-BE49-F238E27FC236}">
                <a16:creationId xmlns:a16="http://schemas.microsoft.com/office/drawing/2014/main" id="{27551CD2-556A-3240-9A82-1F53110BECA5}"/>
              </a:ext>
            </a:extLst>
          </p:cNvPr>
          <p:cNvSpPr txBox="1"/>
          <p:nvPr/>
        </p:nvSpPr>
        <p:spPr>
          <a:xfrm>
            <a:off x="6373089" y="1796232"/>
            <a:ext cx="1393330" cy="523220"/>
          </a:xfrm>
          <a:prstGeom prst="rect">
            <a:avLst/>
          </a:prstGeom>
          <a:noFill/>
        </p:spPr>
        <p:txBody>
          <a:bodyPr wrap="none" rtlCol="0">
            <a:spAutoFit/>
          </a:bodyPr>
          <a:lstStyle/>
          <a:p>
            <a:r>
              <a:rPr lang="en-US" sz="2800" b="1" dirty="0"/>
              <a:t>$</a:t>
            </a:r>
            <a:r>
              <a:rPr lang="en-US" sz="2800" b="1" strike="sngStrike" dirty="0"/>
              <a:t>1,000</a:t>
            </a:r>
          </a:p>
        </p:txBody>
      </p:sp>
      <p:sp>
        <p:nvSpPr>
          <p:cNvPr id="7" name="Rectangle 6">
            <a:extLst>
              <a:ext uri="{FF2B5EF4-FFF2-40B4-BE49-F238E27FC236}">
                <a16:creationId xmlns:a16="http://schemas.microsoft.com/office/drawing/2014/main" id="{ECB88445-3014-9645-9F85-CA799DF906E0}"/>
              </a:ext>
            </a:extLst>
          </p:cNvPr>
          <p:cNvSpPr/>
          <p:nvPr/>
        </p:nvSpPr>
        <p:spPr>
          <a:xfrm>
            <a:off x="6268895" y="2522913"/>
            <a:ext cx="1568058" cy="584775"/>
          </a:xfrm>
          <a:prstGeom prst="rect">
            <a:avLst/>
          </a:prstGeom>
        </p:spPr>
        <p:txBody>
          <a:bodyPr wrap="none">
            <a:spAutoFit/>
          </a:bodyPr>
          <a:lstStyle/>
          <a:p>
            <a:r>
              <a:rPr lang="en-US" sz="3200" b="1" dirty="0"/>
              <a:t>$</a:t>
            </a:r>
            <a:r>
              <a:rPr lang="en-US" sz="3200" b="1" strike="sngStrike" dirty="0"/>
              <a:t>99.99</a:t>
            </a:r>
          </a:p>
        </p:txBody>
      </p:sp>
      <p:sp>
        <p:nvSpPr>
          <p:cNvPr id="17" name="Rectangle 16">
            <a:extLst>
              <a:ext uri="{FF2B5EF4-FFF2-40B4-BE49-F238E27FC236}">
                <a16:creationId xmlns:a16="http://schemas.microsoft.com/office/drawing/2014/main" id="{AC0EA987-22EC-3D40-96A8-1A20E273E34E}"/>
              </a:ext>
            </a:extLst>
          </p:cNvPr>
          <p:cNvSpPr/>
          <p:nvPr/>
        </p:nvSpPr>
        <p:spPr>
          <a:xfrm>
            <a:off x="6024355" y="3243011"/>
            <a:ext cx="1822037" cy="707886"/>
          </a:xfrm>
          <a:prstGeom prst="rect">
            <a:avLst/>
          </a:prstGeom>
        </p:spPr>
        <p:txBody>
          <a:bodyPr wrap="none">
            <a:spAutoFit/>
          </a:bodyPr>
          <a:lstStyle/>
          <a:p>
            <a:pPr algn="ctr"/>
            <a:r>
              <a:rPr lang="en-US" sz="4000" b="1">
                <a:solidFill>
                  <a:srgbClr val="FF0000"/>
                </a:solidFill>
              </a:rPr>
              <a:t>Free!!!</a:t>
            </a:r>
            <a:endParaRPr lang="en-US" sz="4000" b="1" dirty="0">
              <a:solidFill>
                <a:srgbClr val="FF0000"/>
              </a:solidFill>
            </a:endParaRPr>
          </a:p>
        </p:txBody>
      </p:sp>
    </p:spTree>
    <p:extLst>
      <p:ext uri="{BB962C8B-B14F-4D97-AF65-F5344CB8AC3E}">
        <p14:creationId xmlns:p14="http://schemas.microsoft.com/office/powerpoint/2010/main" val="32435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 calcmode="lin" valueType="num">
                                      <p:cBhvr>
                                        <p:cTn id="39"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p:cNvSpPr txBox="1"/>
          <p:nvPr/>
        </p:nvSpPr>
        <p:spPr>
          <a:xfrm>
            <a:off x="1153675" y="133642"/>
            <a:ext cx="7114204" cy="500137"/>
          </a:xfrm>
          <a:prstGeom prst="rect">
            <a:avLst/>
          </a:prstGeom>
          <a:noFill/>
        </p:spPr>
        <p:txBody>
          <a:bodyPr wrap="square" lIns="68580" tIns="34290" rIns="68580" bIns="34290" rtlCol="0">
            <a:spAutoFit/>
          </a:bodyPr>
          <a:lstStyle/>
          <a:p>
            <a:pPr lvl="0" algn="ctr" eaLnBrk="0" latinLnBrk="0" hangingPunct="0"/>
            <a:r>
              <a:rPr lang="en-US" altLang="zh-CN" sz="2800" b="1" dirty="0">
                <a:solidFill>
                  <a:srgbClr val="1B4367"/>
                </a:solidFill>
                <a:cs typeface="+mn-ea"/>
                <a:sym typeface="+mn-lt"/>
              </a:rPr>
              <a:t>Why power cap is important? </a:t>
            </a:r>
          </a:p>
        </p:txBody>
      </p:sp>
      <p:pic>
        <p:nvPicPr>
          <p:cNvPr id="7" name="Picture 6" descr="intel_61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58" y="1136013"/>
            <a:ext cx="1353695" cy="1435737"/>
          </a:xfrm>
          <a:prstGeom prst="rect">
            <a:avLst/>
          </a:prstGeom>
        </p:spPr>
      </p:pic>
      <p:sp>
        <p:nvSpPr>
          <p:cNvPr id="8" name="TextBox 7"/>
          <p:cNvSpPr txBox="1"/>
          <p:nvPr/>
        </p:nvSpPr>
        <p:spPr>
          <a:xfrm>
            <a:off x="0" y="1347426"/>
            <a:ext cx="1871589" cy="954107"/>
          </a:xfrm>
          <a:prstGeom prst="rect">
            <a:avLst/>
          </a:prstGeom>
          <a:noFill/>
        </p:spPr>
        <p:txBody>
          <a:bodyPr wrap="none" rtlCol="0">
            <a:spAutoFit/>
          </a:bodyPr>
          <a:lstStyle/>
          <a:p>
            <a:r>
              <a:rPr lang="en-US" dirty="0"/>
              <a:t>Intel Xeon Gold 6126</a:t>
            </a:r>
          </a:p>
          <a:p>
            <a:r>
              <a:rPr lang="en-US" dirty="0"/>
              <a:t>TDP: 125W</a:t>
            </a:r>
          </a:p>
          <a:p>
            <a:r>
              <a:rPr lang="en-US" dirty="0"/>
              <a:t>Turbo &gt; 180W </a:t>
            </a:r>
          </a:p>
          <a:p>
            <a:r>
              <a:rPr lang="en-US" dirty="0"/>
              <a:t>Area ~ 6 inch^2</a:t>
            </a:r>
          </a:p>
        </p:txBody>
      </p:sp>
      <p:sp>
        <p:nvSpPr>
          <p:cNvPr id="9" name="TextBox 8"/>
          <p:cNvSpPr txBox="1"/>
          <p:nvPr/>
        </p:nvSpPr>
        <p:spPr>
          <a:xfrm>
            <a:off x="1208554" y="2967233"/>
            <a:ext cx="2381324" cy="615553"/>
          </a:xfrm>
          <a:prstGeom prst="rect">
            <a:avLst/>
          </a:prstGeom>
          <a:noFill/>
        </p:spPr>
        <p:txBody>
          <a:bodyPr wrap="square" rtlCol="0">
            <a:spAutoFit/>
          </a:bodyPr>
          <a:lstStyle/>
          <a:p>
            <a:r>
              <a:rPr lang="en-US" dirty="0"/>
              <a:t>Heating per area:</a:t>
            </a:r>
            <a:endParaRPr lang="en-US" sz="2000" b="1" dirty="0"/>
          </a:p>
          <a:p>
            <a:r>
              <a:rPr lang="en-US" sz="2000" b="1" dirty="0"/>
              <a:t>30 Watts/inch^2</a:t>
            </a:r>
          </a:p>
        </p:txBody>
      </p:sp>
      <p:pic>
        <p:nvPicPr>
          <p:cNvPr id="10" name="Picture 9" descr="microwa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126" y="844981"/>
            <a:ext cx="2837530" cy="2017799"/>
          </a:xfrm>
          <a:prstGeom prst="rect">
            <a:avLst/>
          </a:prstGeom>
        </p:spPr>
      </p:pic>
      <p:sp>
        <p:nvSpPr>
          <p:cNvPr id="11" name="TextBox 10"/>
          <p:cNvSpPr txBox="1"/>
          <p:nvPr/>
        </p:nvSpPr>
        <p:spPr>
          <a:xfrm>
            <a:off x="7640411" y="1168445"/>
            <a:ext cx="1564549" cy="1384995"/>
          </a:xfrm>
          <a:prstGeom prst="rect">
            <a:avLst/>
          </a:prstGeom>
          <a:noFill/>
        </p:spPr>
        <p:txBody>
          <a:bodyPr wrap="square" rtlCol="0">
            <a:spAutoFit/>
          </a:bodyPr>
          <a:lstStyle/>
          <a:p>
            <a:r>
              <a:rPr lang="en-US" dirty="0"/>
              <a:t>$1,000 microwave oven</a:t>
            </a:r>
          </a:p>
          <a:p>
            <a:r>
              <a:rPr lang="en-US" dirty="0"/>
              <a:t>Power: 1.1 kW</a:t>
            </a:r>
          </a:p>
          <a:p>
            <a:r>
              <a:rPr lang="en-US" dirty="0"/>
              <a:t>Area ~ 1.1 foot^2</a:t>
            </a:r>
          </a:p>
        </p:txBody>
      </p:sp>
      <p:sp>
        <p:nvSpPr>
          <p:cNvPr id="12" name="TextBox 11"/>
          <p:cNvSpPr txBox="1"/>
          <p:nvPr/>
        </p:nvSpPr>
        <p:spPr>
          <a:xfrm>
            <a:off x="4940346" y="2967234"/>
            <a:ext cx="2419573" cy="615553"/>
          </a:xfrm>
          <a:prstGeom prst="rect">
            <a:avLst/>
          </a:prstGeom>
          <a:noFill/>
        </p:spPr>
        <p:txBody>
          <a:bodyPr wrap="none" rtlCol="0">
            <a:spAutoFit/>
          </a:bodyPr>
          <a:lstStyle/>
          <a:p>
            <a:r>
              <a:rPr lang="en-US" dirty="0"/>
              <a:t>Heating per area:</a:t>
            </a:r>
          </a:p>
          <a:p>
            <a:r>
              <a:rPr lang="en-US" sz="2000" b="1" dirty="0"/>
              <a:t>6.9 Watts/inch^2</a:t>
            </a:r>
          </a:p>
        </p:txBody>
      </p:sp>
      <p:pic>
        <p:nvPicPr>
          <p:cNvPr id="20" name="Picture 19" descr="grea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878" y="2472544"/>
            <a:ext cx="850474" cy="1202880"/>
          </a:xfrm>
          <a:prstGeom prst="rect">
            <a:avLst/>
          </a:prstGeom>
          <a:noFill/>
          <a:ln>
            <a:noFill/>
          </a:ln>
        </p:spPr>
      </p:pic>
      <p:sp>
        <p:nvSpPr>
          <p:cNvPr id="3" name="Slide Number Placeholder 2"/>
          <p:cNvSpPr>
            <a:spLocks noGrp="1"/>
          </p:cNvSpPr>
          <p:nvPr>
            <p:ph type="sldNum" sz="quarter" idx="12"/>
          </p:nvPr>
        </p:nvSpPr>
        <p:spPr/>
        <p:txBody>
          <a:bodyPr/>
          <a:lstStyle/>
          <a:p>
            <a:fld id="{7D9BB5D0-35E4-459D-AEF3-FE4D7C45CC19}" type="slidenum">
              <a:rPr lang="zh-CN" altLang="en-US" smtClean="0"/>
              <a:t>50</a:t>
            </a:fld>
            <a:endParaRPr lang="zh-CN" altLang="en-US" dirty="0"/>
          </a:p>
        </p:txBody>
      </p:sp>
      <p:sp>
        <p:nvSpPr>
          <p:cNvPr id="19" name="文本框 8">
            <a:extLst>
              <a:ext uri="{FF2B5EF4-FFF2-40B4-BE49-F238E27FC236}">
                <a16:creationId xmlns:a16="http://schemas.microsoft.com/office/drawing/2014/main" id="{B9F5FEFD-9070-6F44-A135-93BF12E31479}"/>
              </a:ext>
            </a:extLst>
          </p:cNvPr>
          <p:cNvSpPr txBox="1"/>
          <p:nvPr/>
        </p:nvSpPr>
        <p:spPr>
          <a:xfrm>
            <a:off x="935794" y="4048450"/>
            <a:ext cx="7114204" cy="438582"/>
          </a:xfrm>
          <a:prstGeom prst="rect">
            <a:avLst/>
          </a:prstGeom>
          <a:noFill/>
        </p:spPr>
        <p:txBody>
          <a:bodyPr wrap="square" lIns="68580" tIns="34290" rIns="68580" bIns="34290" rtlCol="0">
            <a:spAutoFit/>
          </a:bodyPr>
          <a:lstStyle/>
          <a:p>
            <a:pPr lvl="0" algn="ctr" eaLnBrk="0" latinLnBrk="0" hangingPunct="0"/>
            <a:r>
              <a:rPr lang="en-US" altLang="zh-CN" sz="2400" b="1" dirty="0">
                <a:solidFill>
                  <a:srgbClr val="1B4367"/>
                </a:solidFill>
                <a:cs typeface="+mn-ea"/>
                <a:sym typeface="+mn-lt"/>
              </a:rPr>
              <a:t>Power cap is necessary for </a:t>
            </a:r>
            <a:r>
              <a:rPr lang="en-US" altLang="zh-CN" sz="2400" b="1" dirty="0">
                <a:solidFill>
                  <a:srgbClr val="FF0000"/>
                </a:solidFill>
                <a:cs typeface="+mn-ea"/>
                <a:sym typeface="+mn-lt"/>
              </a:rPr>
              <a:t>Thermal Concerns </a:t>
            </a:r>
          </a:p>
        </p:txBody>
      </p:sp>
    </p:spTree>
    <p:extLst>
      <p:ext uri="{BB962C8B-B14F-4D97-AF65-F5344CB8AC3E}">
        <p14:creationId xmlns:p14="http://schemas.microsoft.com/office/powerpoint/2010/main" val="329694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1528746" y="1501884"/>
            <a:ext cx="3819109" cy="391597"/>
          </a:xfrm>
          <a:prstGeom prst="roundRect">
            <a:avLst/>
          </a:prstGeom>
          <a:solidFill>
            <a:srgbClr val="1B4367"/>
          </a:solidFill>
        </p:spPr>
        <p:txBody>
          <a:bodyPr wrap="square" rtlCol="0">
            <a:spAutoFit/>
          </a:bodyPr>
          <a:lstStyle/>
          <a:p>
            <a:pPr algn="ctr"/>
            <a:r>
              <a:rPr lang="en-US" altLang="zh-CN" sz="1700" b="1" dirty="0">
                <a:solidFill>
                  <a:schemeClr val="bg1"/>
                </a:solidFill>
                <a:cs typeface="+mn-ea"/>
                <a:sym typeface="+mn-lt"/>
              </a:rPr>
              <a:t>Architecture Overview</a:t>
            </a:r>
            <a:endParaRPr lang="zh-CN" altLang="en-US" sz="1700" b="1" dirty="0">
              <a:solidFill>
                <a:schemeClr val="bg1"/>
              </a:solidFill>
              <a:cs typeface="+mn-ea"/>
              <a:sym typeface="+mn-lt"/>
            </a:endParaRPr>
          </a:p>
        </p:txBody>
      </p:sp>
      <p:sp>
        <p:nvSpPr>
          <p:cNvPr id="33" name="文本框 32"/>
          <p:cNvSpPr txBox="1"/>
          <p:nvPr/>
        </p:nvSpPr>
        <p:spPr>
          <a:xfrm>
            <a:off x="496503" y="255216"/>
            <a:ext cx="2147298" cy="769441"/>
          </a:xfrm>
          <a:prstGeom prst="rect">
            <a:avLst/>
          </a:prstGeom>
          <a:noFill/>
        </p:spPr>
        <p:txBody>
          <a:bodyPr vert="horz" wrap="square" rtlCol="0">
            <a:spAutoFit/>
          </a:bodyPr>
          <a:lstStyle/>
          <a:p>
            <a:r>
              <a:rPr lang="en-US" altLang="zh-CN" sz="4400" b="1" spc="-225" dirty="0">
                <a:solidFill>
                  <a:srgbClr val="1B4367"/>
                </a:solidFill>
                <a:cs typeface="+mn-ea"/>
                <a:sym typeface="+mn-lt"/>
              </a:rPr>
              <a:t>Outline</a:t>
            </a:r>
            <a:endParaRPr lang="zh-CN" altLang="en-US" sz="4400" b="1" spc="-225" dirty="0">
              <a:solidFill>
                <a:srgbClr val="1B4367"/>
              </a:solidFill>
              <a:cs typeface="+mn-ea"/>
              <a:sym typeface="+mn-lt"/>
            </a:endParaRPr>
          </a:p>
        </p:txBody>
      </p:sp>
      <p:sp>
        <p:nvSpPr>
          <p:cNvPr id="79" name="文本框 10"/>
          <p:cNvSpPr txBox="1"/>
          <p:nvPr/>
        </p:nvSpPr>
        <p:spPr>
          <a:xfrm>
            <a:off x="1528746" y="2219428"/>
            <a:ext cx="3819109" cy="391597"/>
          </a:xfrm>
          <a:prstGeom prst="roundRect">
            <a:avLst/>
          </a:prstGeom>
          <a:solidFill>
            <a:srgbClr val="1B4367"/>
          </a:solidFill>
        </p:spPr>
        <p:txBody>
          <a:bodyPr wrap="square" rtlCol="0">
            <a:spAutoFit/>
          </a:bodyPr>
          <a:lstStyle/>
          <a:p>
            <a:pPr algn="ctr"/>
            <a:r>
              <a:rPr lang="en-US" altLang="zh-CN" sz="1700" b="1" dirty="0">
                <a:solidFill>
                  <a:schemeClr val="bg1"/>
                </a:solidFill>
                <a:cs typeface="+mn-ea"/>
                <a:sym typeface="+mn-lt"/>
              </a:rPr>
              <a:t>Configuration Classifier</a:t>
            </a:r>
            <a:endParaRPr lang="zh-CN" altLang="en-US" sz="1700" b="1" dirty="0">
              <a:solidFill>
                <a:schemeClr val="bg1"/>
              </a:solidFill>
              <a:cs typeface="+mn-ea"/>
              <a:sym typeface="+mn-lt"/>
            </a:endParaRPr>
          </a:p>
        </p:txBody>
      </p:sp>
      <p:sp>
        <p:nvSpPr>
          <p:cNvPr id="83" name="文本框 10"/>
          <p:cNvSpPr txBox="1"/>
          <p:nvPr/>
        </p:nvSpPr>
        <p:spPr>
          <a:xfrm>
            <a:off x="1528746" y="2936972"/>
            <a:ext cx="3819109" cy="391597"/>
          </a:xfrm>
          <a:prstGeom prst="roundRect">
            <a:avLst/>
          </a:prstGeom>
          <a:solidFill>
            <a:srgbClr val="1B4367"/>
          </a:solidFill>
        </p:spPr>
        <p:txBody>
          <a:bodyPr wrap="square" rtlCol="0">
            <a:spAutoFit/>
          </a:bodyPr>
          <a:lstStyle/>
          <a:p>
            <a:pPr algn="ctr"/>
            <a:r>
              <a:rPr lang="en-US" altLang="zh-CN" sz="1700" b="1" dirty="0">
                <a:solidFill>
                  <a:schemeClr val="bg1"/>
                </a:solidFill>
                <a:cs typeface="+mn-ea"/>
                <a:sym typeface="+mn-lt"/>
              </a:rPr>
              <a:t>Online Model Builder</a:t>
            </a:r>
            <a:endParaRPr lang="zh-CN" altLang="en-US" sz="1700" b="1" dirty="0">
              <a:solidFill>
                <a:schemeClr val="bg1"/>
              </a:solidFill>
              <a:cs typeface="+mn-ea"/>
              <a:sym typeface="+mn-lt"/>
            </a:endParaRPr>
          </a:p>
        </p:txBody>
      </p:sp>
      <p:sp>
        <p:nvSpPr>
          <p:cNvPr id="87" name="文本框 10"/>
          <p:cNvSpPr txBox="1"/>
          <p:nvPr/>
        </p:nvSpPr>
        <p:spPr>
          <a:xfrm>
            <a:off x="1528746" y="3654516"/>
            <a:ext cx="3819109" cy="391597"/>
          </a:xfrm>
          <a:prstGeom prst="roundRect">
            <a:avLst/>
          </a:prstGeom>
          <a:solidFill>
            <a:srgbClr val="1B4367"/>
          </a:solidFill>
        </p:spPr>
        <p:txBody>
          <a:bodyPr wrap="square" rtlCol="0">
            <a:spAutoFit/>
          </a:bodyPr>
          <a:lstStyle/>
          <a:p>
            <a:pPr algn="ctr"/>
            <a:r>
              <a:rPr lang="en-US" altLang="zh-CN" sz="1700" b="1" dirty="0">
                <a:solidFill>
                  <a:schemeClr val="bg1"/>
                </a:solidFill>
                <a:cs typeface="+mn-ea"/>
                <a:sym typeface="+mn-lt"/>
              </a:rPr>
              <a:t>Power Pool Shifter</a:t>
            </a:r>
            <a:endParaRPr lang="zh-CN" altLang="en-US" sz="1700" b="1" dirty="0">
              <a:solidFill>
                <a:schemeClr val="bg1"/>
              </a:solidFill>
              <a:cs typeface="+mn-ea"/>
              <a:sym typeface="+mn-lt"/>
            </a:endParaRPr>
          </a:p>
        </p:txBody>
      </p:sp>
      <p:sp>
        <p:nvSpPr>
          <p:cNvPr id="4" name="燕尾形 3"/>
          <p:cNvSpPr/>
          <p:nvPr/>
        </p:nvSpPr>
        <p:spPr>
          <a:xfrm>
            <a:off x="2481318" y="425992"/>
            <a:ext cx="256853" cy="448435"/>
          </a:xfrm>
          <a:prstGeom prst="chevron">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Arrow Connector 5"/>
          <p:cNvCxnSpPr>
            <a:cxnSpLocks/>
          </p:cNvCxnSpPr>
          <p:nvPr/>
        </p:nvCxnSpPr>
        <p:spPr>
          <a:xfrm>
            <a:off x="5430045" y="2393777"/>
            <a:ext cx="508937"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7" name="文本框 10">
            <a:extLst>
              <a:ext uri="{FF2B5EF4-FFF2-40B4-BE49-F238E27FC236}">
                <a16:creationId xmlns:a16="http://schemas.microsoft.com/office/drawing/2014/main" id="{3CA67533-D081-7542-8F5D-B3BAF517AB63}"/>
              </a:ext>
            </a:extLst>
          </p:cNvPr>
          <p:cNvSpPr txBox="1"/>
          <p:nvPr/>
        </p:nvSpPr>
        <p:spPr>
          <a:xfrm>
            <a:off x="1533367" y="4342623"/>
            <a:ext cx="3819109" cy="391597"/>
          </a:xfrm>
          <a:prstGeom prst="roundRect">
            <a:avLst/>
          </a:prstGeom>
          <a:solidFill>
            <a:srgbClr val="1B4367"/>
          </a:solidFill>
        </p:spPr>
        <p:txBody>
          <a:bodyPr wrap="square" rtlCol="0">
            <a:spAutoFit/>
          </a:bodyPr>
          <a:lstStyle/>
          <a:p>
            <a:pPr algn="ctr"/>
            <a:r>
              <a:rPr lang="en-US" altLang="zh-CN" sz="1700" b="1" dirty="0">
                <a:solidFill>
                  <a:schemeClr val="bg1"/>
                </a:solidFill>
                <a:cs typeface="+mn-ea"/>
                <a:sym typeface="+mn-lt"/>
              </a:rPr>
              <a:t>Evaluation</a:t>
            </a:r>
            <a:endParaRPr lang="zh-CN" altLang="en-US" sz="1700" b="1" dirty="0">
              <a:solidFill>
                <a:schemeClr val="bg1"/>
              </a:solidFill>
              <a:cs typeface="+mn-ea"/>
              <a:sym typeface="+mn-lt"/>
            </a:endParaRPr>
          </a:p>
        </p:txBody>
      </p:sp>
      <p:cxnSp>
        <p:nvCxnSpPr>
          <p:cNvPr id="31" name="Straight Arrow Connector 30">
            <a:extLst>
              <a:ext uri="{FF2B5EF4-FFF2-40B4-BE49-F238E27FC236}">
                <a16:creationId xmlns:a16="http://schemas.microsoft.com/office/drawing/2014/main" id="{9FEFAEB8-F278-0749-BFEB-E8DF59D03744}"/>
              </a:ext>
            </a:extLst>
          </p:cNvPr>
          <p:cNvCxnSpPr>
            <a:cxnSpLocks/>
          </p:cNvCxnSpPr>
          <p:nvPr/>
        </p:nvCxnSpPr>
        <p:spPr>
          <a:xfrm>
            <a:off x="5430045" y="3132770"/>
            <a:ext cx="508937"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348F169-7E1D-304B-8FD3-532D705F6B02}"/>
              </a:ext>
            </a:extLst>
          </p:cNvPr>
          <p:cNvCxnSpPr>
            <a:cxnSpLocks/>
          </p:cNvCxnSpPr>
          <p:nvPr/>
        </p:nvCxnSpPr>
        <p:spPr>
          <a:xfrm>
            <a:off x="5430045" y="3869882"/>
            <a:ext cx="508937"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73ACD41-D693-9F49-B78E-36419730ED7C}"/>
              </a:ext>
            </a:extLst>
          </p:cNvPr>
          <p:cNvSpPr txBox="1"/>
          <p:nvPr/>
        </p:nvSpPr>
        <p:spPr>
          <a:xfrm>
            <a:off x="6123709" y="2143505"/>
            <a:ext cx="2348720" cy="523220"/>
          </a:xfrm>
          <a:prstGeom prst="rect">
            <a:avLst/>
          </a:prstGeom>
          <a:noFill/>
        </p:spPr>
        <p:txBody>
          <a:bodyPr wrap="none" rtlCol="0">
            <a:spAutoFit/>
          </a:bodyPr>
          <a:lstStyle/>
          <a:p>
            <a:r>
              <a:rPr lang="en-US" dirty="0"/>
              <a:t>High performance</a:t>
            </a:r>
          </a:p>
          <a:p>
            <a:r>
              <a:rPr lang="en-US" dirty="0"/>
              <a:t>No code instrumentation</a:t>
            </a:r>
          </a:p>
        </p:txBody>
      </p:sp>
      <p:sp>
        <p:nvSpPr>
          <p:cNvPr id="34" name="TextBox 33">
            <a:extLst>
              <a:ext uri="{FF2B5EF4-FFF2-40B4-BE49-F238E27FC236}">
                <a16:creationId xmlns:a16="http://schemas.microsoft.com/office/drawing/2014/main" id="{43999F4A-AD69-1A4B-9D21-FD86AEA5C5CE}"/>
              </a:ext>
            </a:extLst>
          </p:cNvPr>
          <p:cNvSpPr txBox="1"/>
          <p:nvPr/>
        </p:nvSpPr>
        <p:spPr>
          <a:xfrm>
            <a:off x="6123709" y="2849710"/>
            <a:ext cx="1850828" cy="523220"/>
          </a:xfrm>
          <a:prstGeom prst="rect">
            <a:avLst/>
          </a:prstGeom>
          <a:noFill/>
        </p:spPr>
        <p:txBody>
          <a:bodyPr wrap="none" rtlCol="0">
            <a:spAutoFit/>
          </a:bodyPr>
          <a:lstStyle/>
          <a:p>
            <a:r>
              <a:rPr lang="en-US" dirty="0"/>
              <a:t>Dependency-aware</a:t>
            </a:r>
          </a:p>
          <a:p>
            <a:r>
              <a:rPr lang="en-US" dirty="0"/>
              <a:t>No Profiling</a:t>
            </a:r>
          </a:p>
        </p:txBody>
      </p:sp>
      <p:sp>
        <p:nvSpPr>
          <p:cNvPr id="35" name="TextBox 34">
            <a:extLst>
              <a:ext uri="{FF2B5EF4-FFF2-40B4-BE49-F238E27FC236}">
                <a16:creationId xmlns:a16="http://schemas.microsoft.com/office/drawing/2014/main" id="{D1DDB854-44F9-4340-B70F-00B351605F17}"/>
              </a:ext>
            </a:extLst>
          </p:cNvPr>
          <p:cNvSpPr txBox="1"/>
          <p:nvPr/>
        </p:nvSpPr>
        <p:spPr>
          <a:xfrm>
            <a:off x="6123709" y="3660482"/>
            <a:ext cx="1957587" cy="307777"/>
          </a:xfrm>
          <a:prstGeom prst="rect">
            <a:avLst/>
          </a:prstGeom>
          <a:noFill/>
        </p:spPr>
        <p:txBody>
          <a:bodyPr wrap="none" rtlCol="0">
            <a:spAutoFit/>
          </a:bodyPr>
          <a:lstStyle/>
          <a:p>
            <a:r>
              <a:rPr lang="en-US" dirty="0"/>
              <a:t>Dynamic adjustment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3" grpId="0" animBg="1"/>
      <p:bldP spid="87" grpId="0" animBg="1"/>
      <p:bldP spid="27" grpId="0" animBg="1"/>
      <p:bldP spid="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564FAF-73F4-FA40-BC41-79932ED1EA3C}"/>
              </a:ext>
            </a:extLst>
          </p:cNvPr>
          <p:cNvSpPr>
            <a:spLocks noGrp="1"/>
          </p:cNvSpPr>
          <p:nvPr>
            <p:ph type="sldNum" sz="quarter" idx="12"/>
          </p:nvPr>
        </p:nvSpPr>
        <p:spPr/>
        <p:txBody>
          <a:bodyPr/>
          <a:lstStyle/>
          <a:p>
            <a:fld id="{7D9BB5D0-35E4-459D-AEF3-FE4D7C45CC19}" type="slidenum">
              <a:rPr lang="zh-CN" altLang="en-US" smtClean="0"/>
              <a:t>7</a:t>
            </a:fld>
            <a:endParaRPr lang="zh-CN" altLang="en-US" dirty="0"/>
          </a:p>
        </p:txBody>
      </p:sp>
      <p:sp>
        <p:nvSpPr>
          <p:cNvPr id="4" name="文本框 15">
            <a:extLst>
              <a:ext uri="{FF2B5EF4-FFF2-40B4-BE49-F238E27FC236}">
                <a16:creationId xmlns:a16="http://schemas.microsoft.com/office/drawing/2014/main" id="{7D8EF147-44CE-E44E-9AED-3D42E38E2A51}"/>
              </a:ext>
            </a:extLst>
          </p:cNvPr>
          <p:cNvSpPr txBox="1"/>
          <p:nvPr/>
        </p:nvSpPr>
        <p:spPr>
          <a:xfrm>
            <a:off x="404087" y="108897"/>
            <a:ext cx="2708460" cy="438582"/>
          </a:xfrm>
          <a:prstGeom prst="rect">
            <a:avLst/>
          </a:prstGeom>
          <a:noFill/>
        </p:spPr>
        <p:txBody>
          <a:bodyPr wrap="square" lIns="68580" tIns="34290" rIns="68580" bIns="34290" rtlCol="0">
            <a:spAutoFit/>
          </a:bodyPr>
          <a:lstStyle/>
          <a:p>
            <a:r>
              <a:rPr lang="en-US" altLang="zh-CN" sz="2400" b="1" dirty="0">
                <a:solidFill>
                  <a:srgbClr val="1B4367"/>
                </a:solidFill>
                <a:cs typeface="+mn-ea"/>
                <a:sym typeface="+mn-lt"/>
              </a:rPr>
              <a:t>Architecture</a:t>
            </a:r>
            <a:endParaRPr lang="zh-CN" altLang="en-US" sz="2400" b="1" dirty="0">
              <a:solidFill>
                <a:srgbClr val="1B4367"/>
              </a:solidFill>
              <a:cs typeface="+mn-ea"/>
              <a:sym typeface="+mn-lt"/>
            </a:endParaRPr>
          </a:p>
        </p:txBody>
      </p:sp>
      <p:pic>
        <p:nvPicPr>
          <p:cNvPr id="6" name="Picture 5" descr="A screenshot of a cell phone&#10;&#10;Description automatically generated">
            <a:extLst>
              <a:ext uri="{FF2B5EF4-FFF2-40B4-BE49-F238E27FC236}">
                <a16:creationId xmlns:a16="http://schemas.microsoft.com/office/drawing/2014/main" id="{3E8AFCF5-79EA-C54D-9704-F1A733C2F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318" y="586185"/>
            <a:ext cx="5765800" cy="4318000"/>
          </a:xfrm>
          <a:prstGeom prst="rect">
            <a:avLst/>
          </a:prstGeom>
        </p:spPr>
      </p:pic>
      <p:sp>
        <p:nvSpPr>
          <p:cNvPr id="7" name="TextBox 6">
            <a:extLst>
              <a:ext uri="{FF2B5EF4-FFF2-40B4-BE49-F238E27FC236}">
                <a16:creationId xmlns:a16="http://schemas.microsoft.com/office/drawing/2014/main" id="{342363C9-9D9F-D342-A96D-2E1EEA4A9437}"/>
              </a:ext>
            </a:extLst>
          </p:cNvPr>
          <p:cNvSpPr txBox="1"/>
          <p:nvPr/>
        </p:nvSpPr>
        <p:spPr>
          <a:xfrm>
            <a:off x="2216728" y="2503055"/>
            <a:ext cx="1398268" cy="307777"/>
          </a:xfrm>
          <a:prstGeom prst="rect">
            <a:avLst/>
          </a:prstGeom>
          <a:noFill/>
        </p:spPr>
        <p:txBody>
          <a:bodyPr wrap="none" rtlCol="0">
            <a:spAutoFit/>
          </a:bodyPr>
          <a:lstStyle/>
          <a:p>
            <a:r>
              <a:rPr lang="en-US" dirty="0"/>
              <a:t>Info exchange</a:t>
            </a:r>
          </a:p>
        </p:txBody>
      </p:sp>
      <p:sp>
        <p:nvSpPr>
          <p:cNvPr id="8" name="TextBox 7">
            <a:extLst>
              <a:ext uri="{FF2B5EF4-FFF2-40B4-BE49-F238E27FC236}">
                <a16:creationId xmlns:a16="http://schemas.microsoft.com/office/drawing/2014/main" id="{C2651D11-7FC8-DA48-B7A7-0E16F913E799}"/>
              </a:ext>
            </a:extLst>
          </p:cNvPr>
          <p:cNvSpPr txBox="1"/>
          <p:nvPr/>
        </p:nvSpPr>
        <p:spPr>
          <a:xfrm>
            <a:off x="5297055" y="2503055"/>
            <a:ext cx="1398268" cy="307777"/>
          </a:xfrm>
          <a:prstGeom prst="rect">
            <a:avLst/>
          </a:prstGeom>
          <a:noFill/>
        </p:spPr>
        <p:txBody>
          <a:bodyPr wrap="none" rtlCol="0">
            <a:spAutoFit/>
          </a:bodyPr>
          <a:lstStyle/>
          <a:p>
            <a:r>
              <a:rPr lang="en-US" dirty="0"/>
              <a:t>Info exchange</a:t>
            </a:r>
          </a:p>
        </p:txBody>
      </p:sp>
    </p:spTree>
    <p:extLst>
      <p:ext uri="{BB962C8B-B14F-4D97-AF65-F5344CB8AC3E}">
        <p14:creationId xmlns:p14="http://schemas.microsoft.com/office/powerpoint/2010/main" val="41822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626861" y="680867"/>
            <a:ext cx="1500028" cy="1500028"/>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120512" y="2324242"/>
            <a:ext cx="4581214" cy="1792798"/>
          </a:xfrm>
          <a:prstGeom prst="rect">
            <a:avLst/>
          </a:prstGeom>
          <a:noFill/>
        </p:spPr>
        <p:txBody>
          <a:bodyPr wrap="square" lIns="68580" tIns="34290" rIns="68580" bIns="34290" rtlCol="0">
            <a:spAutoFit/>
          </a:bodyPr>
          <a:lstStyle/>
          <a:p>
            <a:pPr algn="ctr"/>
            <a:r>
              <a:rPr lang="en-US" altLang="zh-CN" sz="2800" b="1" dirty="0">
                <a:solidFill>
                  <a:srgbClr val="1B4367"/>
                </a:solidFill>
                <a:cs typeface="+mn-ea"/>
                <a:sym typeface="+mn-lt"/>
              </a:rPr>
              <a:t>Configuration Classifier</a:t>
            </a:r>
            <a:endParaRPr lang="zh-CN" altLang="en-US" sz="2800" b="1" dirty="0">
              <a:solidFill>
                <a:srgbClr val="1B4367"/>
              </a:solidFill>
              <a:cs typeface="+mn-ea"/>
              <a:sym typeface="+mn-lt"/>
            </a:endParaRPr>
          </a:p>
          <a:p>
            <a:pPr algn="ctr"/>
            <a:endParaRPr kumimoji="1" lang="en-US" altLang="zh-CN" sz="2800" dirty="0">
              <a:solidFill>
                <a:srgbClr val="000000"/>
              </a:solidFill>
            </a:endParaRPr>
          </a:p>
          <a:p>
            <a:pPr algn="ctr"/>
            <a:r>
              <a:rPr kumimoji="1" lang="en-US" altLang="zh-CN" sz="2800" dirty="0">
                <a:solidFill>
                  <a:srgbClr val="000000"/>
                </a:solidFill>
              </a:rPr>
              <a:t>High Performance</a:t>
            </a:r>
          </a:p>
          <a:p>
            <a:pPr algn="ctr"/>
            <a:r>
              <a:rPr kumimoji="1" lang="en-US" altLang="zh-CN" sz="2800" dirty="0">
                <a:solidFill>
                  <a:srgbClr val="000000"/>
                </a:solidFill>
              </a:rPr>
              <a:t>No code instrumentation</a:t>
            </a:r>
          </a:p>
        </p:txBody>
      </p:sp>
      <p:sp>
        <p:nvSpPr>
          <p:cNvPr id="95" name="文本框 11"/>
          <p:cNvSpPr txBox="1"/>
          <p:nvPr/>
        </p:nvSpPr>
        <p:spPr>
          <a:xfrm>
            <a:off x="3514388" y="1365469"/>
            <a:ext cx="1732894" cy="836126"/>
          </a:xfrm>
          <a:prstGeom prst="rect">
            <a:avLst/>
          </a:prstGeom>
          <a:noFill/>
        </p:spPr>
        <p:txBody>
          <a:bodyPr wrap="square" lIns="68580" tIns="34290" rIns="68580" bIns="34290" rtlCol="0">
            <a:spAutoFit/>
          </a:bodyPr>
          <a:lstStyle/>
          <a:p>
            <a:pPr algn="ctr">
              <a:lnSpc>
                <a:spcPts val="3000"/>
              </a:lnSpc>
            </a:pPr>
            <a:r>
              <a:rPr lang="en-US" altLang="zh-CN" sz="5400" dirty="0">
                <a:solidFill>
                  <a:schemeClr val="bg1"/>
                </a:solidFill>
                <a:cs typeface="+mn-ea"/>
                <a:sym typeface="+mn-lt"/>
              </a:rPr>
              <a:t>1</a:t>
            </a:r>
            <a:endParaRPr lang="zh-CN" altLang="en-US" sz="5400" dirty="0">
              <a:solidFill>
                <a:schemeClr val="bg1"/>
              </a:solidFill>
              <a:cs typeface="+mn-ea"/>
              <a:sym typeface="+mn-lt"/>
            </a:endParaRPr>
          </a:p>
          <a:p>
            <a:pPr algn="ctr">
              <a:lnSpc>
                <a:spcPts val="3000"/>
              </a:lnSpc>
            </a:pPr>
            <a:endParaRPr lang="en-US" altLang="zh-CN" sz="2400" dirty="0">
              <a:solidFill>
                <a:schemeClr val="bg1"/>
              </a:solidFill>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7978" y="169106"/>
            <a:ext cx="4906822" cy="377026"/>
          </a:xfrm>
          <a:prstGeom prst="rect">
            <a:avLst/>
          </a:prstGeom>
          <a:noFill/>
        </p:spPr>
        <p:txBody>
          <a:bodyPr wrap="square" lIns="68580" tIns="34290" rIns="68580" bIns="34290" rtlCol="0">
            <a:spAutoFit/>
          </a:bodyPr>
          <a:lstStyle/>
          <a:p>
            <a:r>
              <a:rPr lang="en-US" altLang="zh-CN" sz="2000" b="1" dirty="0">
                <a:solidFill>
                  <a:srgbClr val="1B4367"/>
                </a:solidFill>
                <a:cs typeface="+mn-ea"/>
                <a:sym typeface="+mn-lt"/>
              </a:rPr>
              <a:t>Performance Challenge</a:t>
            </a:r>
            <a:endParaRPr lang="zh-CN" altLang="en-US" sz="2000" b="1" dirty="0">
              <a:solidFill>
                <a:srgbClr val="1B4367"/>
              </a:solidFill>
              <a:cs typeface="+mn-ea"/>
              <a:sym typeface="+mn-lt"/>
            </a:endParaRPr>
          </a:p>
        </p:txBody>
      </p:sp>
      <p:sp>
        <p:nvSpPr>
          <p:cNvPr id="4" name="TextBox 3"/>
          <p:cNvSpPr txBox="1"/>
          <p:nvPr/>
        </p:nvSpPr>
        <p:spPr>
          <a:xfrm>
            <a:off x="596788" y="1028769"/>
            <a:ext cx="7003477" cy="1323439"/>
          </a:xfrm>
          <a:prstGeom prst="rect">
            <a:avLst/>
          </a:prstGeom>
          <a:noFill/>
        </p:spPr>
        <p:txBody>
          <a:bodyPr wrap="square" rtlCol="0">
            <a:spAutoFit/>
          </a:bodyPr>
          <a:lstStyle/>
          <a:p>
            <a:r>
              <a:rPr lang="en-US" sz="2000" dirty="0"/>
              <a:t>Many research have shown</a:t>
            </a:r>
            <a:r>
              <a:rPr lang="en-US" sz="2000" dirty="0">
                <a:sym typeface="Wingdings" pitchFamily="2" charset="2"/>
              </a:rPr>
              <a:t>: (</a:t>
            </a:r>
            <a:r>
              <a:rPr kumimoji="1" lang="en-US" altLang="zh-CN" sz="2000" i="1" dirty="0"/>
              <a:t>[S. Reda. MICRO 2012], [J. Chen. ICS 2011], [J. Chen. ICS 2011]…</a:t>
            </a:r>
            <a:r>
              <a:rPr lang="en-US" sz="2000" dirty="0">
                <a:sym typeface="Wingdings" pitchFamily="2" charset="2"/>
              </a:rPr>
              <a:t>)</a:t>
            </a:r>
            <a:endParaRPr lang="en-US" sz="2000" dirty="0"/>
          </a:p>
          <a:p>
            <a:r>
              <a:rPr lang="en-US" sz="2000" dirty="0"/>
              <a:t>    To achieve high performance under a power cap,</a:t>
            </a:r>
          </a:p>
          <a:p>
            <a:r>
              <a:rPr lang="en-US" sz="2000" dirty="0"/>
              <a:t>One needs to find the </a:t>
            </a:r>
            <a:r>
              <a:rPr lang="en-US" sz="2000" b="1" dirty="0"/>
              <a:t>right</a:t>
            </a:r>
            <a:r>
              <a:rPr lang="en-US" sz="2000" dirty="0"/>
              <a:t> node-level configuration.</a:t>
            </a:r>
          </a:p>
        </p:txBody>
      </p:sp>
      <p:sp>
        <p:nvSpPr>
          <p:cNvPr id="2" name="Slide Number Placeholder 1"/>
          <p:cNvSpPr>
            <a:spLocks noGrp="1"/>
          </p:cNvSpPr>
          <p:nvPr>
            <p:ph type="sldNum" sz="quarter" idx="12"/>
          </p:nvPr>
        </p:nvSpPr>
        <p:spPr/>
        <p:txBody>
          <a:bodyPr/>
          <a:lstStyle/>
          <a:p>
            <a:fld id="{7D9BB5D0-35E4-459D-AEF3-FE4D7C45CC19}" type="slidenum">
              <a:rPr lang="zh-CN" altLang="en-US" smtClean="0"/>
              <a:t>9</a:t>
            </a:fld>
            <a:endParaRPr lang="zh-CN" altLang="en-US" dirty="0"/>
          </a:p>
        </p:txBody>
      </p:sp>
      <p:sp>
        <p:nvSpPr>
          <p:cNvPr id="14" name="TextBox 13">
            <a:extLst>
              <a:ext uri="{FF2B5EF4-FFF2-40B4-BE49-F238E27FC236}">
                <a16:creationId xmlns:a16="http://schemas.microsoft.com/office/drawing/2014/main" id="{7C74488F-6804-AB43-A435-11F93829307A}"/>
              </a:ext>
            </a:extLst>
          </p:cNvPr>
          <p:cNvSpPr txBox="1"/>
          <p:nvPr/>
        </p:nvSpPr>
        <p:spPr>
          <a:xfrm>
            <a:off x="596788" y="2668242"/>
            <a:ext cx="8039212" cy="400110"/>
          </a:xfrm>
          <a:prstGeom prst="rect">
            <a:avLst/>
          </a:prstGeom>
          <a:noFill/>
        </p:spPr>
        <p:txBody>
          <a:bodyPr wrap="square" rtlCol="0">
            <a:spAutoFit/>
          </a:bodyPr>
          <a:lstStyle/>
          <a:p>
            <a:r>
              <a:rPr lang="en-US" sz="2000" dirty="0"/>
              <a:t>1. Configuration space is huge</a:t>
            </a:r>
          </a:p>
        </p:txBody>
      </p:sp>
      <p:sp>
        <p:nvSpPr>
          <p:cNvPr id="17" name="TextBox 16">
            <a:extLst>
              <a:ext uri="{FF2B5EF4-FFF2-40B4-BE49-F238E27FC236}">
                <a16:creationId xmlns:a16="http://schemas.microsoft.com/office/drawing/2014/main" id="{3C740C24-FECF-E14B-B31B-CE4988B050CD}"/>
              </a:ext>
            </a:extLst>
          </p:cNvPr>
          <p:cNvSpPr txBox="1"/>
          <p:nvPr/>
        </p:nvSpPr>
        <p:spPr>
          <a:xfrm>
            <a:off x="596788" y="3166856"/>
            <a:ext cx="6700168" cy="707886"/>
          </a:xfrm>
          <a:prstGeom prst="rect">
            <a:avLst/>
          </a:prstGeom>
          <a:noFill/>
        </p:spPr>
        <p:txBody>
          <a:bodyPr wrap="none" rtlCol="0">
            <a:spAutoFit/>
          </a:bodyPr>
          <a:lstStyle/>
          <a:p>
            <a:r>
              <a:rPr lang="en-US" sz="2000" dirty="0"/>
              <a:t>2. Existing approaches often require instrumentation </a:t>
            </a:r>
          </a:p>
          <a:p>
            <a:r>
              <a:rPr lang="en-US" sz="2000" dirty="0"/>
              <a:t>to measure performance</a:t>
            </a:r>
            <a:r>
              <a:rPr lang="zh-CN" altLang="en-US" sz="2000" dirty="0"/>
              <a:t> </a:t>
            </a:r>
            <a:r>
              <a:rPr lang="en-US" altLang="zh-CN" sz="2000" dirty="0"/>
              <a:t>feedback</a:t>
            </a:r>
            <a:endParaRPr lang="en-US" sz="2000" dirty="0"/>
          </a:p>
        </p:txBody>
      </p:sp>
    </p:spTree>
    <p:extLst>
      <p:ext uri="{BB962C8B-B14F-4D97-AF65-F5344CB8AC3E}">
        <p14:creationId xmlns:p14="http://schemas.microsoft.com/office/powerpoint/2010/main" val="268277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3130</TotalTime>
  <Words>2622</Words>
  <Application>Microsoft Macintosh PowerPoint</Application>
  <PresentationFormat>On-screen Show (16:9)</PresentationFormat>
  <Paragraphs>525</Paragraphs>
  <Slides>50</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LinLibertineT</vt:lpstr>
      <vt:lpstr>微软雅黑</vt:lpstr>
      <vt:lpstr>Arial</vt:lpstr>
      <vt:lpstr>Calibri</vt:lpstr>
      <vt:lpstr>Century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Huazhe Zhang</dc:creator>
  <cp:lastModifiedBy>Huazhe Zhang</cp:lastModifiedBy>
  <cp:revision>44</cp:revision>
  <dcterms:created xsi:type="dcterms:W3CDTF">2019-11-18T18:17:55Z</dcterms:created>
  <dcterms:modified xsi:type="dcterms:W3CDTF">2019-12-03T16:49:53Z</dcterms:modified>
</cp:coreProperties>
</file>