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6" r:id="rId3"/>
    <p:sldId id="287" r:id="rId4"/>
    <p:sldId id="288" r:id="rId5"/>
    <p:sldId id="290" r:id="rId6"/>
    <p:sldId id="291" r:id="rId7"/>
    <p:sldId id="292" r:id="rId8"/>
    <p:sldId id="294" r:id="rId9"/>
    <p:sldId id="295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7" r:id="rId20"/>
    <p:sldId id="309" r:id="rId21"/>
    <p:sldId id="310" r:id="rId22"/>
    <p:sldId id="311" r:id="rId23"/>
    <p:sldId id="312" r:id="rId24"/>
    <p:sldId id="314" r:id="rId25"/>
    <p:sldId id="315" r:id="rId26"/>
    <p:sldId id="316" r:id="rId27"/>
    <p:sldId id="317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E6AC64-8826-4A86-91D2-902F4940DB2E}">
  <a:tblStyle styleId="{04E6AC64-8826-4A86-91D2-902F4940DB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58913" autoAdjust="0"/>
  </p:normalViewPr>
  <p:slideViewPr>
    <p:cSldViewPr snapToGrid="0">
      <p:cViewPr varScale="1">
        <p:scale>
          <a:sx n="81" d="100"/>
          <a:sy n="81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guzsel\Desktop\acp-sl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Maximum message count for varying VPT dimensions, K=2</a:t>
            </a:r>
            <a:r>
              <a:rPr lang="en-US" sz="1600" baseline="30000"/>
              <a:t>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 cmpd="sng" algn="ctr">
              <a:solidFill>
                <a:srgbClr val="00B0F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Sheet1!$D$2:$D$17</c:f>
              <c:strCache>
                <c:ptCount val="1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  <c:pt idx="8">
                  <c:v>T9</c:v>
                </c:pt>
                <c:pt idx="9">
                  <c:v>T10</c:v>
                </c:pt>
                <c:pt idx="10">
                  <c:v>T11</c:v>
                </c:pt>
                <c:pt idx="11">
                  <c:v>T12</c:v>
                </c:pt>
                <c:pt idx="12">
                  <c:v>T13</c:v>
                </c:pt>
                <c:pt idx="13">
                  <c:v>T14</c:v>
                </c:pt>
                <c:pt idx="14">
                  <c:v>T15</c:v>
                </c:pt>
                <c:pt idx="15">
                  <c:v>T16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65535</c:v>
                </c:pt>
                <c:pt idx="1">
                  <c:v>510</c:v>
                </c:pt>
                <c:pt idx="2">
                  <c:v>125</c:v>
                </c:pt>
                <c:pt idx="3">
                  <c:v>60</c:v>
                </c:pt>
                <c:pt idx="4">
                  <c:v>43</c:v>
                </c:pt>
                <c:pt idx="5">
                  <c:v>34</c:v>
                </c:pt>
                <c:pt idx="6">
                  <c:v>29</c:v>
                </c:pt>
                <c:pt idx="7">
                  <c:v>24</c:v>
                </c:pt>
                <c:pt idx="8">
                  <c:v>23</c:v>
                </c:pt>
                <c:pt idx="9">
                  <c:v>22</c:v>
                </c:pt>
                <c:pt idx="10">
                  <c:v>21</c:v>
                </c:pt>
                <c:pt idx="11">
                  <c:v>20</c:v>
                </c:pt>
                <c:pt idx="12">
                  <c:v>19</c:v>
                </c:pt>
                <c:pt idx="13">
                  <c:v>18</c:v>
                </c:pt>
                <c:pt idx="14">
                  <c:v>17</c:v>
                </c:pt>
                <c:pt idx="15">
                  <c:v>16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1682687088"/>
        <c:axId val="1899347536"/>
      </c:lineChart>
      <c:catAx>
        <c:axId val="1682687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VPT Dimension size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9347536"/>
        <c:crosses val="autoZero"/>
        <c:auto val="1"/>
        <c:lblAlgn val="ctr"/>
        <c:lblOffset val="100"/>
        <c:noMultiLvlLbl val="0"/>
      </c:catAx>
      <c:valAx>
        <c:axId val="1899347536"/>
        <c:scaling>
          <c:logBase val="2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messages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68708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pattFill prst="pct5">
      <a:fgClr>
        <a:schemeClr val="bg1">
          <a:lumMod val="85000"/>
        </a:schemeClr>
      </a:fgClr>
      <a:bgClr>
        <a:schemeClr val="bg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BBE6C-516E-4F90-BFD0-6CE40CFD10D6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2E278-0385-4C61-A7CF-33D4EDF46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86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2251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9687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66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95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47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2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5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72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0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57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90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b="1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245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14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16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2460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75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42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53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67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3970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b="1" dirty="0" smtClean="0"/>
                  <a:t>TODO: orange </a:t>
                </a:r>
                <a:r>
                  <a:rPr lang="en-US" b="1" dirty="0" err="1" smtClean="0"/>
                  <a:t>koyulastir</a:t>
                </a:r>
                <a:endParaRPr lang="en-US" b="1" dirty="0" smtClean="0"/>
              </a:p>
              <a:p>
                <a:pPr marL="13970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lang="en-US" dirty="0" smtClean="0"/>
              </a:p>
              <a:p>
                <a:pPr marL="13970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dirty="0" smtClean="0"/>
                  <a:t>Organize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processes into a special </a:t>
                </a:r>
                <a:r>
                  <a:rPr lang="en-US" dirty="0" smtClean="0"/>
                  <a:t>structure</a:t>
                </a:r>
              </a:p>
              <a:p>
                <a:pPr marL="13970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</a:rPr>
                  <a:t>𝑃</a:t>
                </a:r>
                <a:r>
                  <a:rPr lang="en-US" i="0" smtClean="0">
                    <a:latin typeface="Cambria Math" panose="02040503050406030204" pitchFamily="18" charset="0"/>
                  </a:rPr>
                  <a:t>_</a:t>
                </a:r>
                <a:r>
                  <a:rPr lang="en-US" i="0">
                    <a:latin typeface="Cambria Math" panose="02040503050406030204" pitchFamily="18" charset="0"/>
                  </a:rPr>
                  <a:t>𝑖^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𝑑</a:t>
                </a:r>
                <a:r>
                  <a:rPr lang="en-US" dirty="0" smtClean="0"/>
                  <a:t> is an integer with radix </a:t>
                </a:r>
                <a:r>
                  <a:rPr lang="en-US" i="0">
                    <a:latin typeface="Cambria Math" panose="02040503050406030204" pitchFamily="18" charset="0"/>
                  </a:rPr>
                  <a:t>𝑘_𝑑</a:t>
                </a:r>
                <a:r>
                  <a:rPr lang="en-US" dirty="0" smtClean="0"/>
                  <a:t>, i.e., </a:t>
                </a:r>
                <a:r>
                  <a:rPr lang="en-US" i="0">
                    <a:latin typeface="Cambria Math" panose="02040503050406030204" pitchFamily="18" charset="0"/>
                  </a:rPr>
                  <a:t>𝑃_𝑖^𝑑</a:t>
                </a:r>
                <a:r>
                  <a:rPr lang="en-US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∈{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1, 2, …, 𝑘_𝑑 }</a:t>
                </a:r>
                <a:endParaRPr lang="en-US" dirty="0" smtClean="0"/>
              </a:p>
              <a:p>
                <a:pPr marL="139700" indent="0">
                  <a:buNone/>
                </a:pP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26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48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6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86749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6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 b="0" i="0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1031"/>
          <p:cNvSpPr>
            <a:spLocks noChangeArrowheads="1"/>
          </p:cNvSpPr>
          <p:nvPr userDrawn="1"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9" charset="0"/>
              <a:ea typeface="ＭＳ Ｐゴシック" pitchFamily="-109" charset="-128"/>
            </a:endParaRPr>
          </a:p>
        </p:txBody>
      </p:sp>
      <p:pic>
        <p:nvPicPr>
          <p:cNvPr id="8" name="Picture 7" descr="LBNL_Banner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857400"/>
          </a:xfrm>
        </p:spPr>
        <p:txBody>
          <a:bodyPr/>
          <a:lstStyle>
            <a:lvl1pPr>
              <a:defRPr sz="40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8" y="871419"/>
            <a:ext cx="9020432" cy="4206938"/>
          </a:xfrm>
        </p:spPr>
        <p:txBody>
          <a:bodyPr/>
          <a:lstStyle>
            <a:lvl1pPr marL="346075" indent="-331788">
              <a:buClr>
                <a:schemeClr val="accent2"/>
              </a:buClr>
              <a:defRPr sz="2800" baseline="0">
                <a:latin typeface="+mn-lt"/>
              </a:defRPr>
            </a:lvl1pPr>
            <a:lvl2pPr marL="692150" indent="-346075">
              <a:spcBef>
                <a:spcPts val="300"/>
              </a:spcBef>
              <a:buClr>
                <a:schemeClr val="accent2"/>
              </a:buClr>
              <a:defRPr>
                <a:latin typeface="+mn-lt"/>
              </a:defRPr>
            </a:lvl2pPr>
            <a:lvl3pPr marL="1025525" indent="-333375">
              <a:spcBef>
                <a:spcPts val="300"/>
              </a:spcBef>
              <a:buClr>
                <a:schemeClr val="accent2"/>
              </a:buClr>
              <a:defRPr/>
            </a:lvl3pPr>
            <a:lvl4pPr marL="1371600" indent="-346075">
              <a:spcBef>
                <a:spcPts val="300"/>
              </a:spcBef>
              <a:buClr>
                <a:schemeClr val="accent2"/>
              </a:buClr>
              <a:defRPr sz="1800">
                <a:latin typeface="+mn-lt"/>
              </a:defRPr>
            </a:lvl4pPr>
            <a:lvl5pPr marL="1717675" indent="-346075">
              <a:spcBef>
                <a:spcPts val="300"/>
              </a:spcBef>
              <a:buClr>
                <a:schemeClr val="accent2"/>
              </a:buCl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Google Shape;34;p5"/>
          <p:cNvSpPr/>
          <p:nvPr userDrawn="1"/>
        </p:nvSpPr>
        <p:spPr>
          <a:xfrm>
            <a:off x="7356366" y="5078357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5;p5"/>
          <p:cNvSpPr/>
          <p:nvPr userDrawn="1"/>
        </p:nvSpPr>
        <p:spPr>
          <a:xfrm>
            <a:off x="8250312" y="5078357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6;p5"/>
          <p:cNvSpPr/>
          <p:nvPr userDrawn="1"/>
        </p:nvSpPr>
        <p:spPr>
          <a:xfrm>
            <a:off x="0" y="5078357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;p5"/>
          <p:cNvSpPr/>
          <p:nvPr userDrawn="1"/>
        </p:nvSpPr>
        <p:spPr>
          <a:xfrm>
            <a:off x="893710" y="5078357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023377" y="4745061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b="1" baseline="0">
                <a:latin typeface="Arial" panose="020B06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757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0" y="871419"/>
            <a:ext cx="9144000" cy="3839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pic>
        <p:nvPicPr>
          <p:cNvPr id="5" name="Picture 7" descr="LBNL_small_logo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60" y="4750052"/>
            <a:ext cx="434340" cy="32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850650" y="4765341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6"/>
                </a:solidFill>
                <a:latin typeface="+mn-lt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9" name="Picture 4" descr="Image result for ihsan doğramacı bilkent üniversitesi logo&quot;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60" y="4301815"/>
            <a:ext cx="434340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Tx/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789679" y="2584704"/>
            <a:ext cx="6672649" cy="2370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accent2"/>
                </a:solidFill>
              </a:rPr>
              <a:t>Regularizing Irregularly Sparse </a:t>
            </a:r>
            <a:br>
              <a:rPr lang="en" sz="2400" dirty="0" smtClean="0">
                <a:solidFill>
                  <a:schemeClr val="accent2"/>
                </a:solidFill>
              </a:rPr>
            </a:br>
            <a:r>
              <a:rPr lang="en" sz="2400" dirty="0" smtClean="0">
                <a:solidFill>
                  <a:schemeClr val="accent2"/>
                </a:solidFill>
              </a:rPr>
              <a:t>Point-to-point Communications</a:t>
            </a:r>
            <a:br>
              <a:rPr lang="en" sz="2400" dirty="0" smtClean="0">
                <a:solidFill>
                  <a:schemeClr val="accent2"/>
                </a:solidFill>
              </a:rPr>
            </a:br>
            <a:r>
              <a:rPr lang="en" sz="2400" dirty="0" smtClean="0">
                <a:solidFill>
                  <a:schemeClr val="accent2"/>
                </a:solidFill>
              </a:rPr>
              <a:t/>
            </a:r>
            <a:br>
              <a:rPr lang="en" sz="2400" dirty="0" smtClean="0">
                <a:solidFill>
                  <a:schemeClr val="accent2"/>
                </a:solidFill>
              </a:rPr>
            </a:br>
            <a:r>
              <a:rPr lang="en" sz="1800" b="1" dirty="0" smtClean="0">
                <a:solidFill>
                  <a:schemeClr val="accent2"/>
                </a:solidFill>
              </a:rPr>
              <a:t>Oguz Selvitopi (LBNL)</a:t>
            </a:r>
            <a:br>
              <a:rPr lang="en" sz="1800" b="1" dirty="0" smtClean="0">
                <a:solidFill>
                  <a:schemeClr val="accent2"/>
                </a:solidFill>
              </a:rPr>
            </a:br>
            <a:r>
              <a:rPr lang="en" sz="1800" b="1" dirty="0" smtClean="0">
                <a:solidFill>
                  <a:schemeClr val="accent2"/>
                </a:solidFill>
              </a:rPr>
              <a:t>Cevdet Aykanat (Bilkent University, Turkey)</a:t>
            </a:r>
            <a:r>
              <a:rPr lang="en" sz="2400" b="1" dirty="0" smtClean="0">
                <a:solidFill>
                  <a:schemeClr val="accent2"/>
                </a:solidFill>
              </a:rPr>
              <a:t/>
            </a:r>
            <a:br>
              <a:rPr lang="en" sz="2400" b="1" dirty="0" smtClean="0">
                <a:solidFill>
                  <a:schemeClr val="accent2"/>
                </a:solidFill>
              </a:rPr>
            </a:br>
            <a:r>
              <a:rPr lang="en" sz="1600" i="1" dirty="0" smtClean="0">
                <a:solidFill>
                  <a:schemeClr val="accent2"/>
                </a:solidFill>
              </a:rPr>
              <a:t>November 20, 2019</a:t>
            </a:r>
            <a:br>
              <a:rPr lang="en" sz="1600" i="1" dirty="0" smtClean="0">
                <a:solidFill>
                  <a:schemeClr val="accent2"/>
                </a:solidFill>
              </a:rPr>
            </a:br>
            <a:r>
              <a:rPr lang="en" sz="1600" i="1" dirty="0" smtClean="0">
                <a:solidFill>
                  <a:schemeClr val="accent2"/>
                </a:solidFill>
              </a:rPr>
              <a:t>SC19, Denver, Colorado</a:t>
            </a:r>
            <a:br>
              <a:rPr lang="en" sz="1600" i="1" dirty="0" smtClean="0">
                <a:solidFill>
                  <a:schemeClr val="accent2"/>
                </a:solidFill>
              </a:rPr>
            </a:br>
            <a:endParaRPr sz="1800" i="1" dirty="0">
              <a:solidFill>
                <a:schemeClr val="accent2"/>
              </a:solidFill>
            </a:endParaRPr>
          </a:p>
        </p:txBody>
      </p:sp>
      <p:pic>
        <p:nvPicPr>
          <p:cNvPr id="3076" name="Picture 4" descr="Image result for ihsan doğramacı bilkent üniversitesi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81" y="1125411"/>
            <a:ext cx="926127" cy="9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835730"/>
          </a:xfrm>
        </p:spPr>
        <p:txBody>
          <a:bodyPr/>
          <a:lstStyle/>
          <a:p>
            <a:r>
              <a:rPr lang="en-US" sz="3200" dirty="0" smtClean="0"/>
              <a:t>Communicating a Single Message on VPT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6977"/>
            <a:ext cx="4549448" cy="1649359"/>
          </a:xfrm>
        </p:spPr>
        <p:txBody>
          <a:bodyPr/>
          <a:lstStyle/>
          <a:p>
            <a:r>
              <a:rPr lang="en-US" sz="2400" dirty="0" smtClean="0"/>
              <a:t>Message </a:t>
            </a:r>
            <a:r>
              <a:rPr lang="en-US" sz="2400" i="1" dirty="0" err="1" smtClean="0"/>
              <a:t>m</a:t>
            </a:r>
            <a:r>
              <a:rPr lang="en-US" sz="2400" i="1" baseline="-25000" dirty="0" err="1" smtClean="0"/>
              <a:t>ij</a:t>
            </a:r>
            <a:endParaRPr lang="en-US" sz="2400" i="1" baseline="-25000" dirty="0" smtClean="0"/>
          </a:p>
          <a:p>
            <a:pPr lvl="1"/>
            <a:r>
              <a:rPr lang="en-US" sz="2000" dirty="0" smtClean="0"/>
              <a:t>Source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, destination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j</a:t>
            </a:r>
            <a:endParaRPr lang="en-US" sz="2000" i="1" baseline="-25000" dirty="0" smtClean="0"/>
          </a:p>
          <a:p>
            <a:pPr lvl="1"/>
            <a:r>
              <a:rPr lang="en-US" sz="2000" dirty="0" smtClean="0"/>
              <a:t>At each stage Store or Forward</a:t>
            </a:r>
          </a:p>
          <a:p>
            <a:pPr marL="14287" indent="0"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3890" y="2797422"/>
                <a:ext cx="4092339" cy="800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/>
                  <a:t> with destination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  <m:sup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90" y="2797422"/>
                <a:ext cx="4092339" cy="800412"/>
              </a:xfrm>
              <a:prstGeom prst="rect">
                <a:avLst/>
              </a:prstGeom>
              <a:blipFill rotWithShape="0">
                <a:blip r:embed="rId3"/>
                <a:stretch>
                  <a:fillRect t="-4580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7577" y="2998500"/>
                <a:ext cx="11192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Stage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0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77" y="2998500"/>
                <a:ext cx="1119217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5435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577" y="3710435"/>
                <a:ext cx="4213655" cy="13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Arrives at intermediate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Decide whether to forward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/>
                  <a:t> by comparing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 err="1" smtClean="0"/>
                  <a:t>th</a:t>
                </a:r>
                <a:r>
                  <a:rPr lang="en-US" sz="2000" dirty="0" smtClean="0"/>
                  <a:t> coordinate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77" y="3710435"/>
                <a:ext cx="4213655" cy="1348126"/>
              </a:xfrm>
              <a:prstGeom prst="rect">
                <a:avLst/>
              </a:prstGeom>
              <a:blipFill rotWithShape="0">
                <a:blip r:embed="rId5"/>
                <a:stretch>
                  <a:fillRect l="-1447" t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49448" y="3710435"/>
                <a:ext cx="4128181" cy="45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 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at this stage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448" y="3710435"/>
                <a:ext cx="4128181" cy="459678"/>
              </a:xfrm>
              <a:prstGeom prst="rect">
                <a:avLst/>
              </a:prstGeom>
              <a:blipFill rotWithShape="0">
                <a:blip r:embed="rId6"/>
                <a:stretch>
                  <a:fillRect t="-4000" r="-739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49448" y="4146059"/>
                <a:ext cx="3516284" cy="84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 Forward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to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…, 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448" y="4146059"/>
                <a:ext cx="3516284" cy="841256"/>
              </a:xfrm>
              <a:prstGeom prst="rect">
                <a:avLst/>
              </a:prstGeom>
              <a:blipFill rotWithShape="0">
                <a:blip r:embed="rId7"/>
                <a:stretch>
                  <a:fillRect t="-1449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4139515" y="906976"/>
            <a:ext cx="4959382" cy="177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lvl="0" indent="-3317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▷"/>
              <a:defRPr sz="2800" b="0" i="0" u="none" strike="noStrike" cap="none" baseline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defRPr>
            </a:lvl1pPr>
            <a:lvl2pPr marL="692150" marR="0" lvl="1" indent="-3460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025525" marR="0" lvl="2" indent="-3333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-3460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defRPr>
            </a:lvl4pPr>
            <a:lvl5pPr marL="1717675" marR="0" lvl="4" indent="-3460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 sz="2000" dirty="0" smtClean="0"/>
              <a:t>How many times a message get forwarded?</a:t>
            </a:r>
            <a:endParaRPr lang="en-US" sz="2000" i="1" baseline="-25000" dirty="0" smtClean="0"/>
          </a:p>
          <a:p>
            <a:pPr lvl="1"/>
            <a:r>
              <a:rPr lang="en-US" sz="1800" dirty="0" smtClean="0"/>
              <a:t>Hamming distance</a:t>
            </a:r>
            <a:endParaRPr lang="en-US" sz="1800" i="1" baseline="-25000" dirty="0" smtClean="0"/>
          </a:p>
          <a:p>
            <a:pPr lvl="1"/>
            <a:r>
              <a:rPr lang="en-US" sz="1800" dirty="0" smtClean="0"/>
              <a:t>E-cube routing for </a:t>
            </a:r>
            <a:r>
              <a:rPr lang="en-US" sz="1800" dirty="0" err="1" smtClean="0"/>
              <a:t>hypercubes</a:t>
            </a:r>
            <a:endParaRPr lang="en-US" sz="1800" dirty="0" smtClean="0"/>
          </a:p>
          <a:p>
            <a:pPr lvl="1"/>
            <a:r>
              <a:rPr lang="en-US" sz="1800" dirty="0" smtClean="0"/>
              <a:t>Dimension-ordered deterministic routing</a:t>
            </a:r>
          </a:p>
        </p:txBody>
      </p:sp>
    </p:spTree>
    <p:extLst>
      <p:ext uri="{BB962C8B-B14F-4D97-AF65-F5344CB8AC3E}">
        <p14:creationId xmlns:p14="http://schemas.microsoft.com/office/powerpoint/2010/main" val="2740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 Box 28"/>
              <p:cNvSpPr txBox="1"/>
              <p:nvPr/>
            </p:nvSpPr>
            <p:spPr>
              <a:xfrm>
                <a:off x="128787" y="1335024"/>
                <a:ext cx="2100427" cy="126041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 smtClean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Stage </a:t>
                </a:r>
                <a:r>
                  <a:rPr lang="en-US" sz="1800" b="1" u="sng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u="sng" dirty="0" smtClean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1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source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8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destination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en-US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</m:t>
                        </m:r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1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7" y="1335024"/>
                <a:ext cx="2100427" cy="1260418"/>
              </a:xfrm>
              <a:prstGeom prst="rect">
                <a:avLst/>
              </a:prstGeom>
              <a:blipFill rotWithShape="0">
                <a:blip r:embed="rId2"/>
                <a:stretch>
                  <a:fillRect l="-2319" t="-2415" b="-6763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 Box 28"/>
              <p:cNvSpPr txBox="1"/>
              <p:nvPr/>
            </p:nvSpPr>
            <p:spPr>
              <a:xfrm>
                <a:off x="125103" y="1335024"/>
                <a:ext cx="2100427" cy="126041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 smtClean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Stage </a:t>
                </a:r>
                <a:r>
                  <a:rPr lang="en-US" sz="1800" b="1" u="sng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u="sng" dirty="0" smtClean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1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source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8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destination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en-US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03" y="1335024"/>
                <a:ext cx="2100427" cy="1260418"/>
              </a:xfrm>
              <a:prstGeom prst="rect">
                <a:avLst/>
              </a:prstGeom>
              <a:blipFill rotWithShape="0">
                <a:blip r:embed="rId3"/>
                <a:stretch>
                  <a:fillRect l="-2616" t="-2415" b="-6763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Oval 151"/>
          <p:cNvSpPr/>
          <p:nvPr/>
        </p:nvSpPr>
        <p:spPr>
          <a:xfrm>
            <a:off x="5334120" y="384526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 Box 28"/>
              <p:cNvSpPr txBox="1"/>
              <p:nvPr/>
            </p:nvSpPr>
            <p:spPr>
              <a:xfrm>
                <a:off x="2834623" y="4029419"/>
                <a:ext cx="1108710" cy="42470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1,1,2</m:t>
                          </m:r>
                        </m:e>
                      </m:d>
                    </m:oMath>
                  </m:oMathPara>
                </a14:m>
                <a:endParaRPr lang="en-US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source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5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23" y="4029419"/>
                <a:ext cx="1108710" cy="424700"/>
              </a:xfrm>
              <a:prstGeom prst="rect">
                <a:avLst/>
              </a:prstGeom>
              <a:blipFill rotWithShape="0">
                <a:blip r:embed="rId4"/>
                <a:stretch>
                  <a:fillRect r="-10440" b="-87143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3E8853"/>
                </a:solidFill>
              </a:rPr>
              <a:t>Communicating a Single Message on a VPT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28"/>
              <p:cNvSpPr txBox="1"/>
              <p:nvPr/>
            </p:nvSpPr>
            <p:spPr>
              <a:xfrm>
                <a:off x="5989629" y="1786599"/>
                <a:ext cx="1325571" cy="64008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3,3,4</m:t>
                          </m:r>
                        </m:e>
                      </m:d>
                    </m:oMath>
                  </m:oMathPara>
                </a14:m>
                <a:endParaRPr lang="en-US" sz="16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destination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629" y="1786599"/>
                <a:ext cx="1325571" cy="640080"/>
              </a:xfrm>
              <a:prstGeom prst="rect">
                <a:avLst/>
              </a:prstGeom>
              <a:blipFill rotWithShape="0">
                <a:blip r:embed="rId5"/>
                <a:stretch>
                  <a:fillRect b="-20952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2774435" y="393607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688835" y="393543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120" y="3934804"/>
            <a:ext cx="0" cy="1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74435" y="187613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88835" y="187613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02600" y="1876134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74435" y="256447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02600" y="2563839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774435" y="325027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88835" y="324963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120" y="3249639"/>
            <a:ext cx="0" cy="1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82995" y="334171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97395" y="334171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82995" y="1967574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682995" y="265591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597395" y="265591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97395" y="1967574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511160" y="3341079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11160" y="2655279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11160" y="1967574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425560" y="1968209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425560" y="2656549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425560" y="3342349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02600" y="3249639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02600" y="3935439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013830" y="370683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928230" y="370620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74150" y="3706204"/>
            <a:ext cx="0" cy="1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13830" y="164816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928230" y="164816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42630" y="1648169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928230" y="233587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842630" y="2335874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013830" y="302167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928230" y="302103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74150" y="3021039"/>
            <a:ext cx="0" cy="1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922390" y="311311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836790" y="311311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922390" y="1739609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922390" y="242731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836790" y="242731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836790" y="1739609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751190" y="3112479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751190" y="242731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751190" y="1739609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665590" y="1740244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665590" y="2427949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665590" y="3113749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842630" y="3021039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842630" y="3706839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276085" y="346871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190485" y="346807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836405" y="3467444"/>
            <a:ext cx="0" cy="1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276085" y="140940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190485" y="140940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104885" y="1409409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276085" y="209711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190485" y="209711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104885" y="2097114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276085" y="278291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190485" y="278227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836405" y="2782279"/>
            <a:ext cx="0" cy="127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184645" y="287435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099045" y="287435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184645" y="1500849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184645" y="218855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099045" y="218855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099045" y="1500849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013445" y="287435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013445" y="218855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013445" y="1500849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927845" y="1501484"/>
            <a:ext cx="0" cy="5048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927845" y="2189824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927845" y="2874989"/>
            <a:ext cx="0" cy="5022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104885" y="2782914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104885" y="3468079"/>
            <a:ext cx="730885" cy="63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747765" y="3771609"/>
            <a:ext cx="109855" cy="990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983350" y="3532849"/>
            <a:ext cx="136525" cy="1250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2747765" y="3094064"/>
            <a:ext cx="109855" cy="990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983350" y="2855939"/>
            <a:ext cx="136525" cy="1250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747765" y="2393024"/>
            <a:ext cx="109855" cy="990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2983350" y="2154264"/>
            <a:ext cx="136525" cy="1250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2747765" y="1712939"/>
            <a:ext cx="109855" cy="984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987160" y="1474179"/>
            <a:ext cx="132715" cy="10922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3661530" y="3758274"/>
            <a:ext cx="109220" cy="984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3897750" y="3519514"/>
            <a:ext cx="135890" cy="124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661530" y="3080729"/>
            <a:ext cx="109220" cy="984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897750" y="2842604"/>
            <a:ext cx="135890" cy="124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3661530" y="2379689"/>
            <a:ext cx="109220" cy="984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3897750" y="2140929"/>
            <a:ext cx="135890" cy="124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661530" y="1699604"/>
            <a:ext cx="109220" cy="977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01560" y="1461479"/>
            <a:ext cx="132080" cy="1085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573390" y="3763354"/>
            <a:ext cx="109220" cy="984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4808975" y="3524594"/>
            <a:ext cx="135890" cy="124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4573390" y="3085809"/>
            <a:ext cx="109220" cy="984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4808975" y="2847684"/>
            <a:ext cx="135890" cy="124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573390" y="2384769"/>
            <a:ext cx="109220" cy="984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808975" y="2146009"/>
            <a:ext cx="135890" cy="124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573390" y="1704684"/>
            <a:ext cx="109220" cy="977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4812785" y="1466559"/>
            <a:ext cx="132080" cy="1085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5501125" y="3763354"/>
            <a:ext cx="109220" cy="984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737345" y="3524594"/>
            <a:ext cx="135890" cy="124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5501125" y="3085809"/>
            <a:ext cx="109220" cy="984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5737345" y="2847684"/>
            <a:ext cx="135890" cy="124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5501125" y="2384769"/>
            <a:ext cx="109220" cy="984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5737345" y="2146009"/>
            <a:ext cx="135890" cy="1244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5501125" y="1704684"/>
            <a:ext cx="109220" cy="9779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5741155" y="1466559"/>
            <a:ext cx="132080" cy="1085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2591555" y="24730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591555" y="178469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334120" y="178532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419720" y="178469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505955" y="178469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2830950" y="155672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574150" y="155736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659750" y="155672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745350" y="155672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093205" y="131860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836405" y="131923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922005" y="131796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07605" y="131796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334120" y="247366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505955" y="24730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3688835" y="2563839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2830950" y="22444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5574150" y="224506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659750" y="22444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3013830" y="2335874"/>
            <a:ext cx="73088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3093205" y="200630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5836405" y="2006944"/>
            <a:ext cx="182245" cy="1822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922005" y="200567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4007605" y="200567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591555" y="38446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505955" y="3844634"/>
            <a:ext cx="182245" cy="182245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591555" y="31588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3505955" y="31588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830950" y="36160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745350" y="361539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830950" y="29302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745350" y="29302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093205" y="337727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007605" y="337727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3093205" y="269147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007605" y="269147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745350" y="224443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4419720" y="247239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419720" y="384399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5334120" y="315946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419720" y="315819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5574150" y="361666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4659750" y="361539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5574150" y="293086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659750" y="292959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836405" y="337790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922005" y="337663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5836405" y="2692109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922005" y="2691474"/>
            <a:ext cx="182245" cy="1822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1714806" y="3727157"/>
            <a:ext cx="850901" cy="1017904"/>
            <a:chOff x="0" y="2360295"/>
            <a:chExt cx="851888" cy="1018666"/>
          </a:xfrm>
        </p:grpSpPr>
        <p:sp>
          <p:nvSpPr>
            <p:cNvPr id="166" name="Text Box 22"/>
            <p:cNvSpPr txBox="1"/>
            <p:nvPr/>
          </p:nvSpPr>
          <p:spPr>
            <a:xfrm>
              <a:off x="0" y="3076701"/>
              <a:ext cx="260350" cy="302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7" name="Text Box 22"/>
            <p:cNvSpPr txBox="1"/>
            <p:nvPr/>
          </p:nvSpPr>
          <p:spPr>
            <a:xfrm>
              <a:off x="204691" y="2360295"/>
              <a:ext cx="260350" cy="302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8" name="Text Box 163"/>
            <p:cNvSpPr txBox="1"/>
            <p:nvPr/>
          </p:nvSpPr>
          <p:spPr>
            <a:xfrm>
              <a:off x="591538" y="2777287"/>
              <a:ext cx="260350" cy="30259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155050" y="2584265"/>
              <a:ext cx="502028" cy="503537"/>
              <a:chOff x="155050" y="2584265"/>
              <a:chExt cx="502028" cy="503537"/>
            </a:xfrm>
          </p:grpSpPr>
          <p:cxnSp>
            <p:nvCxnSpPr>
              <p:cNvPr id="170" name="Straight Arrow Connector 169"/>
              <p:cNvCxnSpPr/>
              <p:nvPr/>
            </p:nvCxnSpPr>
            <p:spPr>
              <a:xfrm flipH="1" flipV="1">
                <a:off x="330027" y="2584265"/>
                <a:ext cx="48" cy="3260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V="1">
                <a:off x="330075" y="2909493"/>
                <a:ext cx="32700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flipH="1">
                <a:off x="155050" y="2909494"/>
                <a:ext cx="174977" cy="1783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 Box 28"/>
              <p:cNvSpPr txBox="1"/>
              <p:nvPr/>
            </p:nvSpPr>
            <p:spPr>
              <a:xfrm>
                <a:off x="123568" y="1336730"/>
                <a:ext cx="2100427" cy="1260418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u="sng" dirty="0" smtClean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Stage </a:t>
                </a:r>
                <a:r>
                  <a:rPr lang="en-US" sz="1800" b="1" u="sng" dirty="0" smtClean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u="sng" dirty="0" smtClean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1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source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1,1,</m:t>
                        </m:r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800" dirty="0" smtClean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destination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18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1800" dirty="0" smtClean="0"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en-US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1,1,</m:t>
                        </m:r>
                        <m:r>
                          <a:rPr lang="en-US" sz="1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3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68" y="1336730"/>
                <a:ext cx="2100427" cy="1260418"/>
              </a:xfrm>
              <a:prstGeom prst="rect">
                <a:avLst/>
              </a:prstGeom>
              <a:blipFill rotWithShape="0">
                <a:blip r:embed="rId6"/>
                <a:stretch>
                  <a:fillRect l="-2319" t="-2415" b="-6763"/>
                </a:stretch>
              </a:blipFill>
              <a:ln w="635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/>
              <p:cNvSpPr/>
              <p:nvPr/>
            </p:nvSpPr>
            <p:spPr>
              <a:xfrm>
                <a:off x="5394493" y="3870669"/>
                <a:ext cx="895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1,1,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8" name="Rectangle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93" y="3870669"/>
                <a:ext cx="89563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3065598" y="3485471"/>
                <a:ext cx="601383" cy="39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dirty="0" smtClean="0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598" y="3485471"/>
                <a:ext cx="601383" cy="395621"/>
              </a:xfrm>
              <a:prstGeom prst="rect">
                <a:avLst/>
              </a:prstGeom>
              <a:blipFill rotWithShape="0"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Oval 179"/>
          <p:cNvSpPr/>
          <p:nvPr/>
        </p:nvSpPr>
        <p:spPr>
          <a:xfrm>
            <a:off x="5330952" y="3849624"/>
            <a:ext cx="182245" cy="18224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5330952" y="2478024"/>
            <a:ext cx="182245" cy="182245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85" name="Straight Arrow Connector 175"/>
          <p:cNvCxnSpPr>
            <a:stCxn id="152" idx="2"/>
            <a:endCxn id="127" idx="2"/>
          </p:cNvCxnSpPr>
          <p:nvPr/>
        </p:nvCxnSpPr>
        <p:spPr>
          <a:xfrm rot="10800000">
            <a:off x="5334120" y="2564792"/>
            <a:ext cx="12700" cy="1371600"/>
          </a:xfrm>
          <a:prstGeom prst="curvedConnector3">
            <a:avLst>
              <a:gd name="adj1" fmla="val 18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75"/>
          <p:cNvCxnSpPr>
            <a:stCxn id="184" idx="6"/>
            <a:endCxn id="135" idx="5"/>
          </p:cNvCxnSpPr>
          <p:nvPr/>
        </p:nvCxnSpPr>
        <p:spPr>
          <a:xfrm flipV="1">
            <a:off x="5513197" y="2162500"/>
            <a:ext cx="478764" cy="406647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39" idx="5"/>
            <a:endCxn id="152" idx="4"/>
          </p:cNvCxnSpPr>
          <p:nvPr/>
        </p:nvCxnSpPr>
        <p:spPr>
          <a:xfrm rot="16200000" flipH="1">
            <a:off x="4529715" y="3131986"/>
            <a:ext cx="27324" cy="1763732"/>
          </a:xfrm>
          <a:prstGeom prst="curvedConnector3">
            <a:avLst>
              <a:gd name="adj1" fmla="val 93662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6934200" y="962004"/>
                <a:ext cx="14353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VPT </a:t>
                </a:r>
                <a:endParaRPr lang="en-US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(4,4,3)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962004"/>
                <a:ext cx="1435393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3830" t="-566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Oval 193"/>
          <p:cNvSpPr/>
          <p:nvPr/>
        </p:nvSpPr>
        <p:spPr>
          <a:xfrm>
            <a:off x="4005072" y="3374136"/>
            <a:ext cx="182245" cy="18224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Rectangle 194"/>
              <p:cNvSpPr/>
              <p:nvPr/>
            </p:nvSpPr>
            <p:spPr>
              <a:xfrm>
                <a:off x="4744393" y="2149509"/>
                <a:ext cx="895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5" name="Rectangle 1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393" y="2149509"/>
                <a:ext cx="89563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/>
              <p:cNvSpPr/>
              <p:nvPr/>
            </p:nvSpPr>
            <p:spPr>
              <a:xfrm>
                <a:off x="3795933" y="3444025"/>
                <a:ext cx="895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,1,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6" name="Rectangle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933" y="3444025"/>
                <a:ext cx="89563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2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365 0.10833 " pathEditMode="relative" ptsTypes="AA">
                                      <p:cBhvr>
                                        <p:cTn id="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17 0.10772 L 0.22343 -0.16975 " pathEditMode="relative" ptsTypes="AA">
                                      <p:cBhvr>
                                        <p:cTn id="2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65 -0.1784 L 0.27829 -0.36049 " pathEditMode="relative" ptsTypes="AA">
                                      <p:cBhvr>
                                        <p:cTn id="3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/>
      <p:bldP spid="191" grpId="1" animBg="1"/>
      <p:bldP spid="192" grpId="0" animBg="1"/>
      <p:bldP spid="152" grpId="0" animBg="1"/>
      <p:bldP spid="127" grpId="0" animBg="1"/>
      <p:bldP spid="147" grpId="0" animBg="1"/>
      <p:bldP spid="173" grpId="0" animBg="1"/>
      <p:bldP spid="173" grpId="1" animBg="1"/>
      <p:bldP spid="178" grpId="0"/>
      <p:bldP spid="174" grpId="0"/>
      <p:bldP spid="174" grpId="1"/>
      <p:bldP spid="174" grpId="2"/>
      <p:bldP spid="180" grpId="0" animBg="1"/>
      <p:bldP spid="184" grpId="0" animBg="1"/>
      <p:bldP spid="194" grpId="0" animBg="1"/>
      <p:bldP spid="195" grpId="0"/>
      <p:bldP spid="1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messages on VPT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7" y="871419"/>
            <a:ext cx="6307598" cy="42069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Consider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and its </a:t>
            </a:r>
            <a:r>
              <a:rPr lang="en-US" i="1" dirty="0" err="1" smtClean="0"/>
              <a:t>SendSet</a:t>
            </a:r>
            <a:r>
              <a:rPr lang="en-US" i="1" dirty="0" smtClean="0"/>
              <a:t>(P</a:t>
            </a:r>
            <a:r>
              <a:rPr lang="en-US" i="1" baseline="-25000" dirty="0" smtClean="0"/>
              <a:t>i</a:t>
            </a:r>
            <a:r>
              <a:rPr lang="en-US" i="1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/>
              <a:t>Scenario</a:t>
            </a:r>
            <a:r>
              <a:rPr lang="en-US" dirty="0" smtClean="0"/>
              <a:t>: coordinates of the processes in </a:t>
            </a:r>
            <a:r>
              <a:rPr lang="en-US" i="1" dirty="0" err="1"/>
              <a:t>SendSet</a:t>
            </a:r>
            <a:r>
              <a:rPr lang="en-US" i="1" dirty="0"/>
              <a:t>(P</a:t>
            </a:r>
            <a:r>
              <a:rPr lang="en-US" i="1" baseline="-25000" dirty="0"/>
              <a:t>i</a:t>
            </a:r>
            <a:r>
              <a:rPr lang="en-US" i="1" dirty="0"/>
              <a:t>)</a:t>
            </a:r>
            <a:r>
              <a:rPr lang="en-US" dirty="0" smtClean="0"/>
              <a:t> differ only after the </a:t>
            </a:r>
            <a:r>
              <a:rPr lang="en-US" b="1" i="1" dirty="0" err="1" smtClean="0"/>
              <a:t>d</a:t>
            </a:r>
            <a:r>
              <a:rPr lang="en-US" dirty="0" err="1" smtClean="0"/>
              <a:t>th</a:t>
            </a:r>
            <a:r>
              <a:rPr lang="en-US" dirty="0" smtClean="0"/>
              <a:t> coordinate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The communication between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 smtClean="0"/>
              <a:t> and its neighbor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</a:t>
            </a:r>
            <a:r>
              <a:rPr lang="en-US" dirty="0" smtClean="0"/>
              <a:t> single message containing a number of </a:t>
            </a:r>
            <a:r>
              <a:rPr lang="en-US" dirty="0" err="1" smtClean="0"/>
              <a:t>submessages</a:t>
            </a: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 err="1" smtClean="0">
                <a:solidFill>
                  <a:srgbClr val="0070C0"/>
                </a:solidFill>
              </a:rPr>
              <a:t>Submessage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 smtClean="0"/>
              <a:t>two-tuple: (destination process, message content)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70C0"/>
                </a:solidFill>
              </a:rPr>
              <a:t>Direct message </a:t>
            </a:r>
            <a:r>
              <a:rPr lang="en-US" dirty="0" smtClean="0"/>
              <a:t>between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err="1" smtClean="0">
                <a:sym typeface="Wingdings" panose="05000000000000000000" pitchFamily="2" charset="2"/>
              </a:rPr>
              <a:t>M</a:t>
            </a:r>
            <a:r>
              <a:rPr lang="en-US" b="1" i="1" baseline="-25000" dirty="0" err="1" smtClean="0">
                <a:sym typeface="Wingdings" panose="05000000000000000000" pitchFamily="2" charset="2"/>
              </a:rPr>
              <a:t>ij</a:t>
            </a:r>
            <a:endParaRPr lang="en-US" b="1" i="1" baseline="-25000" dirty="0" smtClean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Submessage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with source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 smtClean="0">
                <a:sym typeface="Wingdings" panose="05000000000000000000" pitchFamily="2" charset="2"/>
              </a:rPr>
              <a:t> and destination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b="1" dirty="0" smtClean="0">
                <a:sym typeface="Wingdings" panose="05000000000000000000" pitchFamily="2" charset="2"/>
              </a:rPr>
              <a:t>(</a:t>
            </a:r>
            <a:r>
              <a:rPr lang="en-US" b="1" i="1" dirty="0" err="1"/>
              <a:t>P</a:t>
            </a:r>
            <a:r>
              <a:rPr lang="en-US" b="1" i="1" baseline="-25000" dirty="0" err="1"/>
              <a:t>j</a:t>
            </a:r>
            <a:r>
              <a:rPr lang="en-US" b="1" dirty="0" smtClean="0">
                <a:sym typeface="Wingdings" panose="05000000000000000000" pitchFamily="2" charset="2"/>
              </a:rPr>
              <a:t>, </a:t>
            </a:r>
            <a:r>
              <a:rPr lang="en-US" b="1" i="1" dirty="0" err="1" smtClean="0">
                <a:sym typeface="Wingdings" panose="05000000000000000000" pitchFamily="2" charset="2"/>
              </a:rPr>
              <a:t>m</a:t>
            </a:r>
            <a:r>
              <a:rPr lang="en-US" b="1" i="1" baseline="-25000" dirty="0" err="1" smtClean="0">
                <a:sym typeface="Wingdings" panose="05000000000000000000" pitchFamily="2" charset="2"/>
              </a:rPr>
              <a:t>ij</a:t>
            </a:r>
            <a:r>
              <a:rPr lang="en-US" b="1" dirty="0" smtClean="0">
                <a:sym typeface="Wingdings" panose="05000000000000000000" pitchFamily="2" charset="2"/>
              </a:rPr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20107" y="723137"/>
            <a:ext cx="3147461" cy="2377844"/>
            <a:chOff x="5996539" y="871419"/>
            <a:chExt cx="3147461" cy="23778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996539" y="871419"/>
                  <a:ext cx="2775440" cy="11678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Sup>
                              <m:sSubSupPr>
                                <m:ctrlPr>
                                  <a:rPr lang="en-US" sz="20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Sup>
                              <m:sSubSupPr>
                                <m:ctrlPr>
                                  <a:rPr lang="en-US" sz="20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  <m:sup>
                                <m:r>
                                  <a:rPr lang="en-US" sz="20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Sup>
                              <m:sSubSupPr>
                                <m:ctrlPr>
                                  <a:rPr lang="en-US" sz="20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sub>
                              <m:sup>
                                <m:r>
                                  <a:rPr lang="en-US" sz="2000" b="1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539" y="871419"/>
                  <a:ext cx="2775440" cy="11678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0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/>
            <p:cNvSpPr/>
            <p:nvPr/>
          </p:nvSpPr>
          <p:spPr>
            <a:xfrm rot="16200000">
              <a:off x="8065500" y="1796133"/>
              <a:ext cx="304135" cy="755465"/>
            </a:xfrm>
            <a:prstGeom prst="leftBrac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743391" y="2325933"/>
                  <a:ext cx="140060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Same coordinates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3391" y="2325933"/>
                  <a:ext cx="1400609" cy="92333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930" t="-3289" r="-5677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439226" y="2325933"/>
                  <a:ext cx="140060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dirty="0" smtClean="0"/>
                    <a:t>Distinct coordinates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9226" y="2325933"/>
                  <a:ext cx="1400609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930" t="-3289" r="-5677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>
              <a:endCxn id="9" idx="0"/>
            </p:cNvCxnSpPr>
            <p:nvPr/>
          </p:nvCxnSpPr>
          <p:spPr>
            <a:xfrm flipH="1">
              <a:off x="7139531" y="2021797"/>
              <a:ext cx="472231" cy="3041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20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47" y="673610"/>
            <a:ext cx="3126942" cy="4231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676656"/>
          </a:xfrm>
        </p:spPr>
        <p:txBody>
          <a:bodyPr/>
          <a:lstStyle/>
          <a:p>
            <a:r>
              <a:rPr lang="en-US" dirty="0"/>
              <a:t>Multiple messages on </a:t>
            </a:r>
            <a:r>
              <a:rPr lang="en-US" dirty="0" smtClean="0"/>
              <a:t>VPT -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50" y="676656"/>
            <a:ext cx="3122439" cy="4225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771" y="673610"/>
            <a:ext cx="3296475" cy="4231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153" y="673610"/>
            <a:ext cx="3126942" cy="450878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8786" y="3727157"/>
            <a:ext cx="850901" cy="1017904"/>
            <a:chOff x="0" y="2360295"/>
            <a:chExt cx="851888" cy="1018666"/>
          </a:xfrm>
        </p:grpSpPr>
        <p:sp>
          <p:nvSpPr>
            <p:cNvPr id="10" name="Text Box 22"/>
            <p:cNvSpPr txBox="1"/>
            <p:nvPr/>
          </p:nvSpPr>
          <p:spPr>
            <a:xfrm>
              <a:off x="0" y="3076701"/>
              <a:ext cx="260350" cy="302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 Box 22"/>
            <p:cNvSpPr txBox="1"/>
            <p:nvPr/>
          </p:nvSpPr>
          <p:spPr>
            <a:xfrm>
              <a:off x="204691" y="2360295"/>
              <a:ext cx="260350" cy="302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 Box 163"/>
            <p:cNvSpPr txBox="1"/>
            <p:nvPr/>
          </p:nvSpPr>
          <p:spPr>
            <a:xfrm>
              <a:off x="591538" y="2777287"/>
              <a:ext cx="260350" cy="30259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55050" y="2584265"/>
              <a:ext cx="502028" cy="503537"/>
              <a:chOff x="155050" y="2584265"/>
              <a:chExt cx="502028" cy="503537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H="1" flipV="1">
                <a:off x="330027" y="2584265"/>
                <a:ext cx="48" cy="3260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330075" y="2909493"/>
                <a:ext cx="32700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155050" y="2909494"/>
                <a:ext cx="174977" cy="1783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173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679622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7" y="556054"/>
            <a:ext cx="4794421" cy="452230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+mj-lt"/>
              </a:rPr>
              <a:t>Buffers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+mj-lt"/>
              </a:rPr>
              <a:t>Store buffer (</a:t>
            </a:r>
            <a:r>
              <a:rPr lang="en-US" b="1" dirty="0" err="1" smtClean="0">
                <a:latin typeface="+mj-lt"/>
              </a:rPr>
              <a:t>stbuf</a:t>
            </a:r>
            <a:r>
              <a:rPr lang="en-US" dirty="0" smtClean="0">
                <a:latin typeface="+mj-lt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+mj-lt"/>
              </a:rPr>
              <a:t>Forward buffer (</a:t>
            </a:r>
            <a:r>
              <a:rPr lang="en-US" b="1" dirty="0" err="1" smtClean="0">
                <a:latin typeface="+mj-lt"/>
              </a:rPr>
              <a:t>fwbuf</a:t>
            </a:r>
            <a:r>
              <a:rPr lang="en-US" dirty="0" smtClean="0">
                <a:latin typeface="+mj-lt"/>
              </a:rPr>
              <a:t>) – n x K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b="1" dirty="0" err="1" smtClean="0">
                <a:latin typeface="+mj-lt"/>
              </a:rPr>
              <a:t>fwbuf</a:t>
            </a:r>
            <a:r>
              <a:rPr lang="en-US" b="1" dirty="0" smtClean="0">
                <a:latin typeface="+mj-lt"/>
              </a:rPr>
              <a:t>[d][x]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+mj-lt"/>
              </a:rPr>
              <a:t>Contains the </a:t>
            </a:r>
            <a:r>
              <a:rPr lang="en-US" dirty="0" err="1" smtClean="0">
                <a:latin typeface="+mj-lt"/>
              </a:rPr>
              <a:t>submessages</a:t>
            </a:r>
            <a:r>
              <a:rPr lang="en-US" dirty="0" smtClean="0">
                <a:latin typeface="+mj-lt"/>
              </a:rPr>
              <a:t> that will be forwarded in stage d to neighbor x</a:t>
            </a:r>
          </a:p>
          <a:p>
            <a:pPr lvl="1">
              <a:lnSpc>
                <a:spcPct val="12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j-lt"/>
              </a:rPr>
              <a:t>Communication operations in stage </a:t>
            </a:r>
            <a:r>
              <a:rPr lang="en-US" b="1" dirty="0" smtClean="0">
                <a:latin typeface="+mj-lt"/>
              </a:rPr>
              <a:t>d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+mj-lt"/>
              </a:rPr>
              <a:t>Send out messages in </a:t>
            </a:r>
            <a:r>
              <a:rPr lang="en-US" b="1" dirty="0" err="1" smtClean="0">
                <a:latin typeface="+mj-lt"/>
              </a:rPr>
              <a:t>fwbuf</a:t>
            </a:r>
            <a:r>
              <a:rPr lang="en-US" b="1" dirty="0" smtClean="0">
                <a:latin typeface="+mj-lt"/>
              </a:rPr>
              <a:t>[d]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+mj-lt"/>
              </a:rPr>
              <a:t>Receive messages into </a:t>
            </a:r>
            <a:r>
              <a:rPr lang="en-US" b="1" dirty="0" err="1" smtClean="0">
                <a:latin typeface="+mj-lt"/>
              </a:rPr>
              <a:t>stbuf</a:t>
            </a:r>
            <a:endParaRPr lang="en-US" b="1" dirty="0" smtClean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+mj-lt"/>
              </a:rPr>
              <a:t>Sort out the </a:t>
            </a:r>
            <a:r>
              <a:rPr lang="en-US" dirty="0" err="1" smtClean="0">
                <a:latin typeface="+mj-lt"/>
              </a:rPr>
              <a:t>submessages</a:t>
            </a:r>
            <a:r>
              <a:rPr lang="en-US" dirty="0" smtClean="0">
                <a:latin typeface="+mj-lt"/>
              </a:rPr>
              <a:t> in </a:t>
            </a:r>
            <a:r>
              <a:rPr lang="en-US" b="1" dirty="0" err="1" smtClean="0">
                <a:latin typeface="+mj-lt"/>
              </a:rPr>
              <a:t>stbuf</a:t>
            </a:r>
            <a:r>
              <a:rPr lang="en-US" dirty="0" smtClean="0">
                <a:latin typeface="+mj-lt"/>
              </a:rPr>
              <a:t> and put them in </a:t>
            </a:r>
            <a:r>
              <a:rPr lang="en-US" b="1" dirty="0" err="1" smtClean="0">
                <a:latin typeface="+mj-lt"/>
              </a:rPr>
              <a:t>fwbuf</a:t>
            </a:r>
            <a:r>
              <a:rPr lang="en-US" b="1" dirty="0" smtClean="0">
                <a:latin typeface="+mj-lt"/>
              </a:rPr>
              <a:t>[d’]</a:t>
            </a:r>
            <a:r>
              <a:rPr lang="en-US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478" y="0"/>
            <a:ext cx="3162681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65907" y="716693"/>
            <a:ext cx="1915662" cy="4819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8008" y="556054"/>
            <a:ext cx="199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Initialize buffers for each dimension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58571" y="1341391"/>
            <a:ext cx="2268986" cy="5835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4185" y="1186249"/>
            <a:ext cx="1926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Fill forward buffers with the messages in my </a:t>
            </a:r>
            <a:r>
              <a:rPr lang="en-US" b="1" dirty="0" err="1" smtClean="0">
                <a:solidFill>
                  <a:srgbClr val="0070C0"/>
                </a:solidFill>
              </a:rPr>
              <a:t>SendSet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5907" y="2056718"/>
            <a:ext cx="2957470" cy="219400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32621" y="1988074"/>
            <a:ext cx="1611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Communication in a stage contains three steps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1193" y="4609070"/>
            <a:ext cx="1569672" cy="3089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45672" y="4339693"/>
            <a:ext cx="1729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Gather messages destined for me from </a:t>
            </a:r>
            <a:r>
              <a:rPr lang="en-US" b="1" dirty="0" err="1" smtClean="0">
                <a:solidFill>
                  <a:srgbClr val="0070C0"/>
                </a:solidFill>
              </a:rPr>
              <a:t>fwbuf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Algorithm: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8" y="761599"/>
            <a:ext cx="4813773" cy="121668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Scenario 1</a:t>
            </a:r>
            <a:r>
              <a:rPr lang="en-US" sz="1800" dirty="0" smtClean="0"/>
              <a:t>: two </a:t>
            </a:r>
            <a:r>
              <a:rPr lang="en-US" sz="1800" dirty="0" err="1" smtClean="0"/>
              <a:t>submessages</a:t>
            </a:r>
            <a:r>
              <a:rPr lang="en-US" sz="1800" dirty="0" smtClean="0"/>
              <a:t> originate from different processes but destined for the same process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grpSp>
        <p:nvGrpSpPr>
          <p:cNvPr id="22" name="Group 21"/>
          <p:cNvGrpSpPr/>
          <p:nvPr/>
        </p:nvGrpSpPr>
        <p:grpSpPr>
          <a:xfrm>
            <a:off x="-68240" y="1598169"/>
            <a:ext cx="4685797" cy="3185077"/>
            <a:chOff x="-68240" y="1598169"/>
            <a:chExt cx="4685797" cy="3185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159" y="2112792"/>
                  <a:ext cx="2241444" cy="584775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Submessage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600" b="1" dirty="0" smtClean="0"/>
                </a:p>
                <a:p>
                  <a:r>
                    <a:rPr lang="en-US" sz="1600" dirty="0"/>
                    <a:t>Destination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9" y="2112792"/>
                  <a:ext cx="2241444" cy="5847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04" t="-990" b="-8911"/>
                  </a:stretch>
                </a:blipFill>
                <a:ln w="28575">
                  <a:solidFill>
                    <a:srgbClr val="FF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373096" y="2112792"/>
                  <a:ext cx="2244461" cy="60805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Submessage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600" b="1" dirty="0"/>
                </a:p>
                <a:p>
                  <a:r>
                    <a:rPr lang="en-US" sz="1600" dirty="0" smtClean="0"/>
                    <a:t>Destination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lang="en-US" sz="1600" b="1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096" y="2112792"/>
                  <a:ext cx="2244461" cy="60805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04" t="-962" b="-9615"/>
                  </a:stretch>
                </a:blipFill>
                <a:ln w="28575">
                  <a:solidFill>
                    <a:srgbClr val="FF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4317" y="3439993"/>
                  <a:ext cx="3075710" cy="1343253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 smtClean="0"/>
                    <a:t>Intermediate process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endParaRPr lang="en-US" sz="1600" dirty="0" smtClean="0"/>
                </a:p>
                <a:p>
                  <a:r>
                    <a:rPr lang="en-US" sz="1600" dirty="0" smtClean="0"/>
                    <a:t>Put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b="1" dirty="0"/>
                    <a:t> </a:t>
                  </a:r>
                  <a:r>
                    <a:rPr lang="en-US" sz="1600" dirty="0"/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b="1" dirty="0" smtClean="0"/>
                    <a:t> </a:t>
                  </a:r>
                  <a:r>
                    <a:rPr lang="en-US" sz="1600" dirty="0" smtClean="0"/>
                    <a:t>into the </a:t>
                  </a: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same forward buffer</a:t>
                  </a:r>
                </a:p>
                <a:p>
                  <a:r>
                    <a:rPr lang="en-US" sz="1600" dirty="0" smtClean="0"/>
                    <a:t>Transfer in the </a:t>
                  </a: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same message onwards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17" y="3439993"/>
                  <a:ext cx="3075710" cy="13432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88" t="-442" b="-3540"/>
                  </a:stretch>
                </a:blipFill>
                <a:ln w="28575">
                  <a:solidFill>
                    <a:srgbClr val="FF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5" idx="2"/>
              <a:endCxn id="7" idx="0"/>
            </p:cNvCxnSpPr>
            <p:nvPr/>
          </p:nvCxnSpPr>
          <p:spPr>
            <a:xfrm>
              <a:off x="1140881" y="2697567"/>
              <a:ext cx="551291" cy="7424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2"/>
            </p:cNvCxnSpPr>
            <p:nvPr/>
          </p:nvCxnSpPr>
          <p:spPr>
            <a:xfrm flipH="1">
              <a:off x="2149130" y="2720844"/>
              <a:ext cx="1346197" cy="6956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23568" y="2973513"/>
                  <a:ext cx="6366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568" y="2973513"/>
                  <a:ext cx="636649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V="1">
              <a:off x="3258686" y="4154588"/>
              <a:ext cx="505840" cy="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686045" y="3923755"/>
                  <a:ext cx="61100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6045" y="3923755"/>
                  <a:ext cx="611001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-68240" y="1665566"/>
                  <a:ext cx="5773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8240" y="1665566"/>
                  <a:ext cx="577338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73096" y="1598169"/>
                  <a:ext cx="582146" cy="4966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3096" y="1598169"/>
                  <a:ext cx="582146" cy="49667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09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4578824" y="750749"/>
            <a:ext cx="4813773" cy="121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6075" marR="0" lvl="0" indent="-3317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▷"/>
              <a:defRPr sz="2800" b="0" i="0" u="none" strike="noStrike" cap="none" baseline="0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defRPr>
            </a:lvl1pPr>
            <a:lvl2pPr marL="692150" marR="0" lvl="1" indent="-3460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defRPr>
            </a:lvl2pPr>
            <a:lvl3pPr marL="1025525" marR="0" lvl="2" indent="-3333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600" marR="0" lvl="3" indent="-3460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defRPr>
            </a:lvl4pPr>
            <a:lvl5pPr marL="1717675" marR="0" lvl="4" indent="-3460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ato"/>
              <a:buChar char="○"/>
              <a:defRPr sz="1800" b="0" i="0" u="none" strike="noStrike" cap="none">
                <a:solidFill>
                  <a:schemeClr val="dk1"/>
                </a:solidFill>
                <a:latin typeface="+mn-lt"/>
                <a:ea typeface="Lato"/>
                <a:cs typeface="Lato"/>
                <a:sym typeface="Lato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b="1" dirty="0" smtClean="0">
                <a:solidFill>
                  <a:srgbClr val="0070C0"/>
                </a:solidFill>
              </a:rPr>
              <a:t>Scenario 2</a:t>
            </a:r>
            <a:r>
              <a:rPr lang="en-US" sz="1800" dirty="0" smtClean="0"/>
              <a:t>: two </a:t>
            </a:r>
            <a:r>
              <a:rPr lang="en-US" sz="1800" dirty="0" err="1" smtClean="0"/>
              <a:t>submessages</a:t>
            </a:r>
            <a:r>
              <a:rPr lang="en-US" sz="1800" dirty="0" smtClean="0"/>
              <a:t> originate from the same process but destined for different processes</a:t>
            </a:r>
            <a:endParaRPr lang="en-US" sz="18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4413575" y="1665566"/>
            <a:ext cx="4549404" cy="3396039"/>
            <a:chOff x="4535649" y="1505772"/>
            <a:chExt cx="4549404" cy="33960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211751" y="1967437"/>
                  <a:ext cx="3568477" cy="627864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Submessages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600" b="1" dirty="0"/>
                </a:p>
                <a:p>
                  <a:r>
                    <a:rPr lang="en-US" sz="1600" dirty="0" smtClean="0"/>
                    <a:t>Destinations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a14:m>
                  <a:r>
                    <a:rPr lang="en-US" sz="1600" dirty="0" smtClean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lang="en-US" sz="1600" b="1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1751" y="1967437"/>
                  <a:ext cx="3568477" cy="62786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78" t="-926" b="-5556"/>
                  </a:stretch>
                </a:blipFill>
                <a:ln w="28575">
                  <a:solidFill>
                    <a:srgbClr val="FF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7692212" y="1505772"/>
                  <a:ext cx="5773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2212" y="1505772"/>
                  <a:ext cx="577338" cy="4616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709103" y="3163532"/>
                  <a:ext cx="3314274" cy="1346715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0" dirty="0" smtClean="0"/>
                    <a:t>Intermediate process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a14:m>
                  <a:endParaRPr lang="en-US" sz="1600" dirty="0" smtClean="0"/>
                </a:p>
                <a:p>
                  <a:r>
                    <a:rPr lang="en-US" sz="1600" dirty="0" smtClean="0"/>
                    <a:t>Put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600" dirty="0" smtClean="0"/>
                    <a:t> into the </a:t>
                  </a: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different forward buffers</a:t>
                  </a:r>
                </a:p>
                <a:p>
                  <a:r>
                    <a:rPr lang="en-US" sz="1600" dirty="0" smtClean="0"/>
                    <a:t>Transfer in </a:t>
                  </a:r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different messages onwards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9103" y="3163532"/>
                  <a:ext cx="3314274" cy="134671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546" t="-442" b="-3540"/>
                  </a:stretch>
                </a:blipFill>
                <a:ln w="28575">
                  <a:solidFill>
                    <a:srgbClr val="FF0000"/>
                  </a:solidFill>
                  <a:prstDash val="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535649" y="4440146"/>
                  <a:ext cx="6366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5649" y="4440146"/>
                  <a:ext cx="636649" cy="4616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/>
            <p:cNvCxnSpPr>
              <a:stCxn id="26" idx="3"/>
            </p:cNvCxnSpPr>
            <p:nvPr/>
          </p:nvCxnSpPr>
          <p:spPr>
            <a:xfrm flipV="1">
              <a:off x="8023377" y="3439993"/>
              <a:ext cx="456958" cy="39689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8060440" y="4003485"/>
              <a:ext cx="505840" cy="244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8374764" y="3200263"/>
                  <a:ext cx="582146" cy="4966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4764" y="3200263"/>
                  <a:ext cx="582146" cy="49667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8474052" y="3970969"/>
                  <a:ext cx="61100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4052" y="3970969"/>
                  <a:ext cx="611001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>
              <a:stCxn id="24" idx="2"/>
              <a:endCxn id="26" idx="0"/>
            </p:cNvCxnSpPr>
            <p:nvPr/>
          </p:nvCxnSpPr>
          <p:spPr>
            <a:xfrm flipH="1">
              <a:off x="6366240" y="2595301"/>
              <a:ext cx="629750" cy="5682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871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245" y="2239026"/>
            <a:ext cx="4074524" cy="1787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723331"/>
          </a:xfrm>
        </p:spPr>
        <p:txBody>
          <a:bodyPr/>
          <a:lstStyle/>
          <a:p>
            <a:r>
              <a:rPr lang="en-US" dirty="0"/>
              <a:t>Algorithm: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" y="589118"/>
                <a:ext cx="6541477" cy="4469443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</a:rPr>
                  <a:t>Processing of </a:t>
                </a:r>
                <a:r>
                  <a:rPr lang="en-US" dirty="0" err="1" smtClean="0">
                    <a:latin typeface="+mj-lt"/>
                  </a:rPr>
                  <a:t>submessages</a:t>
                </a:r>
                <a:r>
                  <a:rPr lang="en-US" dirty="0" smtClean="0">
                    <a:latin typeface="+mj-lt"/>
                  </a:rPr>
                  <a:t> in received messages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</a:rPr>
                  <a:t>Scatter </a:t>
                </a:r>
                <a:r>
                  <a:rPr lang="en-US" dirty="0" err="1" smtClean="0">
                    <a:latin typeface="+mj-lt"/>
                  </a:rPr>
                  <a:t>submessages</a:t>
                </a:r>
                <a:r>
                  <a:rPr lang="en-US" dirty="0" smtClean="0">
                    <a:latin typeface="+mj-lt"/>
                  </a:rPr>
                  <a:t> across multiple forward buffers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</a:rPr>
                  <a:t>A buffer that will be used in communication stage </a:t>
                </a:r>
                <a:r>
                  <a:rPr lang="en-US" i="1" dirty="0" smtClean="0">
                    <a:latin typeface="+mj-lt"/>
                  </a:rPr>
                  <a:t>d</a:t>
                </a:r>
                <a:r>
                  <a:rPr lang="en-US" dirty="0" smtClean="0">
                    <a:latin typeface="+mj-lt"/>
                  </a:rPr>
                  <a:t> may be filled with </a:t>
                </a:r>
                <a:r>
                  <a:rPr lang="en-US" dirty="0" err="1" smtClean="0">
                    <a:latin typeface="+mj-lt"/>
                  </a:rPr>
                  <a:t>submessages</a:t>
                </a:r>
                <a:r>
                  <a:rPr lang="en-US" dirty="0" smtClean="0">
                    <a:latin typeface="+mj-lt"/>
                  </a:rPr>
                  <a:t> received any stage &lt; </a:t>
                </a:r>
                <a:r>
                  <a:rPr lang="en-US" i="1" dirty="0" smtClean="0">
                    <a:latin typeface="+mj-lt"/>
                  </a:rPr>
                  <a:t>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</a:rPr>
                  <a:t>After a buffer is used for communication in stage </a:t>
                </a:r>
                <a:r>
                  <a:rPr lang="en-US" i="1" dirty="0" smtClean="0">
                    <a:latin typeface="+mj-lt"/>
                  </a:rPr>
                  <a:t>d</a:t>
                </a:r>
                <a:r>
                  <a:rPr lang="en-US" dirty="0" smtClean="0">
                    <a:latin typeface="+mj-lt"/>
                  </a:rPr>
                  <a:t>, it is not further used</a:t>
                </a:r>
              </a:p>
              <a:p>
                <a:pPr lvl="1">
                  <a:lnSpc>
                    <a:spcPct val="120000"/>
                  </a:lnSpc>
                </a:pPr>
                <a:endParaRPr lang="en-US" dirty="0"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Extreme cases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en-US" dirty="0" smtClean="0">
                    <a:latin typeface="+mj-lt"/>
                  </a:rPr>
                  <a:t>Each process may talk to every other process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</a:rPr>
                  <a:t>Single stage communication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en-US" dirty="0" smtClean="0">
                    <a:latin typeface="+mj-lt"/>
                    <a:sym typeface="Wingdings" panose="05000000000000000000" pitchFamily="2" charset="2"/>
                  </a:rPr>
                  <a:t> </a:t>
                </a:r>
                <a:r>
                  <a:rPr lang="en-US" dirty="0" smtClean="0">
                    <a:latin typeface="+mj-lt"/>
                  </a:rPr>
                  <a:t>Each process may talk to a single process</a:t>
                </a:r>
              </a:p>
              <a:p>
                <a:pPr marL="346075" lvl="1" indent="0">
                  <a:lnSpc>
                    <a:spcPct val="120000"/>
                  </a:lnSpc>
                  <a:buNone/>
                </a:pPr>
                <a:r>
                  <a:rPr lang="en-US" dirty="0" smtClean="0">
                    <a:latin typeface="+mj-lt"/>
                  </a:rPr>
                  <a:t> at each stage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dirty="0" smtClean="0">
                    <a:latin typeface="+mj-lt"/>
                  </a:rPr>
                  <a:t> stages of communication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</a:rPr>
                  <a:t>K = # processes</a:t>
                </a: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589118"/>
                <a:ext cx="6541477" cy="4469443"/>
              </a:xfrm>
              <a:blipFill rotWithShape="0">
                <a:blip r:embed="rId4"/>
                <a:stretch>
                  <a:fillRect l="-839" r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390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726831"/>
          </a:xfrm>
        </p:spPr>
        <p:txBody>
          <a:bodyPr/>
          <a:lstStyle/>
          <a:p>
            <a:r>
              <a:rPr lang="en-US" dirty="0" smtClean="0"/>
              <a:t>Algorithm: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2376"/>
            <a:ext cx="7730894" cy="45711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End goal</a:t>
            </a:r>
            <a:r>
              <a:rPr lang="en-US" dirty="0" smtClean="0">
                <a:latin typeface="+mj-lt"/>
              </a:rPr>
              <a:t>: provide a flexible medium to achieve a trade-off between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+mj-lt"/>
              </a:rPr>
              <a:t>total latency (i.e., maximum message count)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+mj-lt"/>
              </a:rPr>
              <a:t>bandwidth (i.e., the amount of data communicated)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How? </a:t>
            </a:r>
            <a:r>
              <a:rPr lang="en-US" dirty="0" smtClean="0">
                <a:latin typeface="+mj-lt"/>
              </a:rPr>
              <a:t>By controlling the dimension of the VPT</a:t>
            </a:r>
            <a:endParaRPr lang="en-US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+mj-lt"/>
              </a:rPr>
              <a:t>For a given # of processes, vary VPT dimension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High-dimensional VPT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+mj-lt"/>
              </a:rPr>
              <a:t> Low total latency, high bandwidth cost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Low-dimensional VPT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+mj-lt"/>
              </a:rPr>
              <a:t> High total latency, low bandwidth cost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Analysis metrics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+mj-lt"/>
              </a:rPr>
              <a:t>Maximum message count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+mj-lt"/>
              </a:rPr>
              <a:t>Volume of communicated data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+mj-lt"/>
              </a:rPr>
              <a:t>Buffer sizes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3865447" y="3313684"/>
            <a:ext cx="5081840" cy="1588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 smtClean="0">
                <a:solidFill>
                  <a:schemeClr val="tx1"/>
                </a:solidFill>
              </a:rPr>
              <a:t>Analysis assumptions: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Worst-case scenario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Sizes </a:t>
            </a:r>
            <a:r>
              <a:rPr lang="en-US" sz="1800" dirty="0">
                <a:solidFill>
                  <a:schemeClr val="tx1"/>
                </a:solidFill>
              </a:rPr>
              <a:t>of dimensions equal (</a:t>
            </a:r>
            <a:r>
              <a:rPr lang="en-US" sz="1800" i="1" dirty="0">
                <a:solidFill>
                  <a:schemeClr val="tx1"/>
                </a:solidFill>
              </a:rPr>
              <a:t>k</a:t>
            </a:r>
            <a:r>
              <a:rPr lang="en-US" sz="1800" i="1" baseline="-25000" dirty="0">
                <a:solidFill>
                  <a:schemeClr val="tx1"/>
                </a:solidFill>
              </a:rPr>
              <a:t>1</a:t>
            </a:r>
            <a:r>
              <a:rPr lang="en-US" sz="1800" i="1" dirty="0">
                <a:solidFill>
                  <a:schemeClr val="tx1"/>
                </a:solidFill>
              </a:rPr>
              <a:t> = </a:t>
            </a:r>
            <a:r>
              <a:rPr lang="en-US" sz="1800" i="1" dirty="0" smtClean="0">
                <a:solidFill>
                  <a:schemeClr val="tx1"/>
                </a:solidFill>
              </a:rPr>
              <a:t>k</a:t>
            </a:r>
            <a:r>
              <a:rPr lang="en-US" sz="1800" i="1" baseline="-25000" dirty="0" smtClean="0">
                <a:solidFill>
                  <a:schemeClr val="tx1"/>
                </a:solidFill>
              </a:rPr>
              <a:t>2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= </a:t>
            </a:r>
            <a:r>
              <a:rPr lang="en-US" sz="1800" i="1" dirty="0" smtClean="0">
                <a:solidFill>
                  <a:schemeClr val="tx1"/>
                </a:solidFill>
              </a:rPr>
              <a:t>… = </a:t>
            </a:r>
            <a:r>
              <a:rPr lang="en-US" sz="1800" i="1" dirty="0" err="1" smtClean="0">
                <a:solidFill>
                  <a:schemeClr val="tx1"/>
                </a:solidFill>
              </a:rPr>
              <a:t>k</a:t>
            </a:r>
            <a:r>
              <a:rPr lang="en-US" sz="1800" i="1" baseline="-25000" dirty="0" err="1" smtClean="0">
                <a:solidFill>
                  <a:schemeClr val="tx1"/>
                </a:solidFill>
              </a:rPr>
              <a:t>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</a:rPr>
              <a:t>= </a:t>
            </a:r>
            <a:r>
              <a:rPr lang="en-US" sz="1800" i="1" dirty="0" smtClean="0">
                <a:solidFill>
                  <a:schemeClr val="tx1"/>
                </a:solidFill>
              </a:rPr>
              <a:t>k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US" sz="1800" dirty="0" err="1" smtClean="0">
                <a:solidFill>
                  <a:schemeClr val="tx1"/>
                </a:solidFill>
              </a:rPr>
              <a:t>Submessage</a:t>
            </a:r>
            <a:r>
              <a:rPr lang="en-US" sz="1800" dirty="0" smtClean="0">
                <a:solidFill>
                  <a:schemeClr val="tx1"/>
                </a:solidFill>
              </a:rPr>
              <a:t> size = </a:t>
            </a:r>
            <a:r>
              <a:rPr lang="en-US" sz="1800" b="1" dirty="0" smtClean="0">
                <a:solidFill>
                  <a:schemeClr val="tx1"/>
                </a:solidFill>
              </a:rPr>
              <a:t>s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50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846161"/>
          </a:xfrm>
        </p:spPr>
        <p:txBody>
          <a:bodyPr/>
          <a:lstStyle/>
          <a:p>
            <a:r>
              <a:rPr lang="en-US" dirty="0"/>
              <a:t>Algorithm: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568" y="723330"/>
                <a:ext cx="4500528" cy="4420169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Maximum message count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/>
                  <a:t>Ranges between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linear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logarithmic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functions</a:t>
                </a:r>
              </a:p>
              <a:p>
                <a:pPr lvl="1"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b="1" dirty="0">
                    <a:solidFill>
                      <a:srgbClr val="0070C0"/>
                    </a:solidFill>
                  </a:rPr>
                  <a:t>Volume</a:t>
                </a:r>
                <a:r>
                  <a:rPr lang="en-US" dirty="0"/>
                  <a:t>: store-and-forward scheme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&gt; 1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/>
                  <a:t>Loose vs. tight upper bound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 x1.88,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 x</a:t>
                </a:r>
                <a:r>
                  <a:rPr lang="en-US" sz="2000" dirty="0"/>
                  <a:t>3.01,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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x4.02</a:t>
                </a:r>
              </a:p>
              <a:p>
                <a:pPr lvl="1">
                  <a:lnSpc>
                    <a:spcPct val="120000"/>
                  </a:lnSpc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 lvl="1">
                  <a:lnSpc>
                    <a:spcPct val="12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68" y="723330"/>
                <a:ext cx="4500528" cy="4420169"/>
              </a:xfrm>
              <a:blipFill rotWithShape="0">
                <a:blip r:embed="rId3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92313"/>
              </p:ext>
            </p:extLst>
          </p:nvPr>
        </p:nvGraphicFramePr>
        <p:xfrm>
          <a:off x="4572000" y="415190"/>
          <a:ext cx="4572000" cy="305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408227" y="3739486"/>
            <a:ext cx="4440657" cy="954107"/>
            <a:chOff x="4408227" y="3739486"/>
            <a:chExt cx="4440657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408227" y="3754874"/>
                  <a:ext cx="760721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n=1</a:t>
                  </a:r>
                </a:p>
                <a:p>
                  <a:r>
                    <a:rPr lang="en-US" sz="1800" dirty="0" smtClean="0"/>
                    <a:t>T1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227" y="3754874"/>
                  <a:ext cx="760721" cy="9233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400" t="-3974" b="-52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208615" y="3739486"/>
                  <a:ext cx="93692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n=2</a:t>
                  </a:r>
                </a:p>
                <a:p>
                  <a:r>
                    <a:rPr lang="en-US" sz="1800" dirty="0" smtClean="0"/>
                    <a:t>T2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g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ra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8615" y="3739486"/>
                  <a:ext cx="936923" cy="9541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195" t="-3185" b="-50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159186" y="3739486"/>
                  <a:ext cx="936923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n=3</a:t>
                  </a:r>
                </a:p>
                <a:p>
                  <a:r>
                    <a:rPr lang="en-US" sz="1800" dirty="0" smtClean="0"/>
                    <a:t>T3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ra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9186" y="3739486"/>
                  <a:ext cx="936923" cy="9541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195" t="-3185" b="-50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7055165" y="382311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…</a:t>
              </a:r>
              <a:endParaRPr lang="en-US" sz="1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635154" y="3739486"/>
                  <a:ext cx="1213730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 smtClean="0"/>
                    <a:t>n=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func>
                    </m:oMath>
                  </a14:m>
                  <a:endParaRPr lang="en-US" sz="1800" dirty="0" smtClean="0"/>
                </a:p>
                <a:p>
                  <a:r>
                    <a:rPr lang="en-US" sz="1800" dirty="0" smtClean="0"/>
                    <a:t>T16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func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154" y="3739486"/>
                  <a:ext cx="1213730" cy="9233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000" t="-3289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Left-Right Arrow 11"/>
          <p:cNvSpPr/>
          <p:nvPr/>
        </p:nvSpPr>
        <p:spPr>
          <a:xfrm>
            <a:off x="4788587" y="4678204"/>
            <a:ext cx="3668831" cy="279978"/>
          </a:xfrm>
          <a:prstGeom prst="leftRightArrow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691978"/>
          </a:xfrm>
        </p:spPr>
        <p:txBody>
          <a:bodyPr/>
          <a:lstStyle/>
          <a:p>
            <a:r>
              <a:rPr lang="en-US" dirty="0" smtClean="0"/>
              <a:t>Forming VPT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3127"/>
            <a:ext cx="4526693" cy="46245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+mj-lt"/>
              </a:rPr>
              <a:t>Given # of processes </a:t>
            </a:r>
            <a:r>
              <a:rPr lang="en-US" i="1" dirty="0" smtClean="0">
                <a:latin typeface="+mj-lt"/>
              </a:rPr>
              <a:t>K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+mj-lt"/>
              </a:rPr>
              <a:t>How to organize them?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+mj-lt"/>
              </a:rPr>
              <a:t>How to choose VPT parameters?</a:t>
            </a:r>
          </a:p>
          <a:p>
            <a:pPr lvl="1">
              <a:lnSpc>
                <a:spcPct val="120000"/>
              </a:lnSpc>
            </a:pPr>
            <a:endParaRPr lang="en-US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Two important aspects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+mj-lt"/>
              </a:rPr>
              <a:t>The dimension of the VPT (=</a:t>
            </a:r>
            <a:r>
              <a:rPr lang="en-US" i="1" dirty="0" smtClean="0">
                <a:latin typeface="+mj-lt"/>
              </a:rPr>
              <a:t>n</a:t>
            </a:r>
            <a:r>
              <a:rPr lang="en-US" dirty="0" smtClean="0">
                <a:latin typeface="+mj-lt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latin typeface="+mj-lt"/>
              </a:rPr>
              <a:t>The organization of the processes</a:t>
            </a:r>
            <a:endParaRPr lang="en-US" i="1" dirty="0" smtClean="0">
              <a:latin typeface="+mj-lt"/>
            </a:endParaRPr>
          </a:p>
          <a:p>
            <a:pPr lvl="2">
              <a:lnSpc>
                <a:spcPct val="120000"/>
              </a:lnSpc>
            </a:pPr>
            <a:r>
              <a:rPr lang="en-US" i="1" dirty="0" smtClean="0">
                <a:latin typeface="+mj-lt"/>
              </a:rPr>
              <a:t>K=64, n=2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 32x2, 16x4, 8x8</a:t>
            </a:r>
          </a:p>
          <a:p>
            <a:pPr marL="692150" lvl="2" indent="0">
              <a:lnSpc>
                <a:spcPct val="120000"/>
              </a:lnSpc>
              <a:buNone/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i="1" dirty="0" smtClean="0">
                <a:latin typeface="+mj-lt"/>
                <a:sym typeface="Wingdings" panose="05000000000000000000" pitchFamily="2" charset="2"/>
              </a:rPr>
              <a:t>K = k</a:t>
            </a:r>
            <a:r>
              <a:rPr lang="en-US" i="1" baseline="-25000" dirty="0" smtClean="0">
                <a:latin typeface="+mj-lt"/>
                <a:sym typeface="Wingdings" panose="05000000000000000000" pitchFamily="2" charset="2"/>
              </a:rPr>
              <a:t>1</a:t>
            </a:r>
            <a:r>
              <a:rPr lang="en-US" i="1" dirty="0" smtClean="0">
                <a:latin typeface="+mj-lt"/>
                <a:sym typeface="Wingdings" panose="05000000000000000000" pitchFamily="2" charset="2"/>
              </a:rPr>
              <a:t> x k</a:t>
            </a:r>
            <a:r>
              <a:rPr lang="en-US" i="1" baseline="-25000" dirty="0" smtClean="0">
                <a:latin typeface="+mj-lt"/>
                <a:sym typeface="Wingdings" panose="05000000000000000000" pitchFamily="2" charset="2"/>
              </a:rPr>
              <a:t>2</a:t>
            </a:r>
            <a:r>
              <a:rPr lang="en-US" i="1" dirty="0" smtClean="0">
                <a:latin typeface="+mj-lt"/>
                <a:sym typeface="Wingdings" panose="05000000000000000000" pitchFamily="2" charset="2"/>
              </a:rPr>
              <a:t> x … x </a:t>
            </a:r>
            <a:r>
              <a:rPr lang="en-US" i="1" dirty="0" err="1" smtClean="0">
                <a:latin typeface="+mj-lt"/>
                <a:sym typeface="Wingdings" panose="05000000000000000000" pitchFamily="2" charset="2"/>
              </a:rPr>
              <a:t>k</a:t>
            </a:r>
            <a:r>
              <a:rPr lang="en-US" i="1" baseline="-25000" dirty="0" err="1" smtClean="0">
                <a:latin typeface="+mj-lt"/>
                <a:sym typeface="Wingdings" panose="05000000000000000000" pitchFamily="2" charset="2"/>
              </a:rPr>
              <a:t>n</a:t>
            </a:r>
            <a:endParaRPr lang="en-US" i="1" baseline="-25000" dirty="0" smtClean="0">
              <a:latin typeface="+mj-lt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rPr>
              <a:t>Motivation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: </a:t>
            </a:r>
            <a:r>
              <a:rPr lang="en-US" i="1" dirty="0" smtClean="0">
                <a:latin typeface="+mj-lt"/>
                <a:sym typeface="Wingdings" panose="05000000000000000000" pitchFamily="2" charset="2"/>
              </a:rPr>
              <a:t>k</a:t>
            </a:r>
            <a:r>
              <a:rPr lang="en-US" i="1" baseline="-25000" dirty="0" smtClean="0">
                <a:latin typeface="+mj-lt"/>
                <a:sym typeface="Wingdings" panose="05000000000000000000" pitchFamily="2" charset="2"/>
              </a:rPr>
              <a:t>1</a:t>
            </a:r>
            <a:r>
              <a:rPr lang="en-US" i="1" dirty="0" smtClean="0">
                <a:latin typeface="+mj-lt"/>
                <a:sym typeface="Wingdings" panose="05000000000000000000" pitchFamily="2" charset="2"/>
              </a:rPr>
              <a:t>, k</a:t>
            </a:r>
            <a:r>
              <a:rPr lang="en-US" i="1" baseline="-25000" dirty="0" smtClean="0">
                <a:latin typeface="+mj-lt"/>
                <a:sym typeface="Wingdings" panose="05000000000000000000" pitchFamily="2" charset="2"/>
              </a:rPr>
              <a:t>2</a:t>
            </a:r>
            <a:r>
              <a:rPr lang="en-US" i="1" dirty="0" smtClean="0">
                <a:latin typeface="+mj-lt"/>
                <a:sym typeface="Wingdings" panose="05000000000000000000" pitchFamily="2" charset="2"/>
              </a:rPr>
              <a:t>, …, </a:t>
            </a:r>
            <a:r>
              <a:rPr lang="en-US" i="1" dirty="0" err="1" smtClean="0">
                <a:latin typeface="+mj-lt"/>
                <a:sym typeface="Wingdings" panose="05000000000000000000" pitchFamily="2" charset="2"/>
              </a:rPr>
              <a:t>k</a:t>
            </a:r>
            <a:r>
              <a:rPr lang="en-US" i="1" baseline="-25000" dirty="0" err="1" smtClean="0">
                <a:latin typeface="+mj-lt"/>
                <a:sym typeface="Wingdings" panose="05000000000000000000" pitchFamily="2" charset="2"/>
              </a:rPr>
              <a:t>n</a:t>
            </a:r>
            <a:r>
              <a:rPr lang="en-US" i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should close to each other</a:t>
            </a:r>
          </a:p>
          <a:p>
            <a:pPr>
              <a:lnSpc>
                <a:spcPct val="120000"/>
              </a:lnSpc>
            </a:pPr>
            <a:endParaRPr lang="en-US" dirty="0">
              <a:latin typeface="+mj-lt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26693" y="518984"/>
                <a:ext cx="4506096" cy="43990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 fontScale="77500" lnSpcReduction="20000"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6075" marR="0" lvl="0" indent="-331788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accent2"/>
                  </a:buClr>
                  <a:buSzPts val="2400"/>
                  <a:buFont typeface="Lato"/>
                  <a:buChar char="▷"/>
                  <a:defRPr sz="2800" b="0" i="0" u="none" strike="noStrike" cap="none" baseline="0">
                    <a:solidFill>
                      <a:schemeClr val="dk1"/>
                    </a:solidFill>
                    <a:latin typeface="+mn-lt"/>
                    <a:ea typeface="Lato"/>
                    <a:cs typeface="Lato"/>
                    <a:sym typeface="Lato"/>
                  </a:defRPr>
                </a:lvl1pPr>
                <a:lvl2pPr marL="692150" marR="0" lvl="1" indent="-346075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SzPts val="2400"/>
                  <a:buFont typeface="Lato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+mn-lt"/>
                    <a:ea typeface="Lato"/>
                    <a:cs typeface="Lato"/>
                    <a:sym typeface="Lato"/>
                  </a:defRPr>
                </a:lvl2pPr>
                <a:lvl3pPr marL="1025525" marR="0" lvl="2" indent="-333375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371600" marR="0" lvl="3" indent="-346075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SzPts val="2400"/>
                  <a:buFont typeface="Lato"/>
                  <a:buChar char="●"/>
                  <a:defRPr sz="1800" b="0" i="0" u="none" strike="noStrike" cap="none">
                    <a:solidFill>
                      <a:schemeClr val="dk1"/>
                    </a:solidFill>
                    <a:latin typeface="+mn-lt"/>
                    <a:ea typeface="Lato"/>
                    <a:cs typeface="Lato"/>
                    <a:sym typeface="Lato"/>
                  </a:defRPr>
                </a:lvl4pPr>
                <a:lvl5pPr marL="1717675" marR="0" lvl="4" indent="-346075" algn="l" rtl="0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SzPts val="2400"/>
                  <a:buFont typeface="Lato"/>
                  <a:buChar char="○"/>
                  <a:defRPr sz="1800" b="0" i="0" u="none" strike="noStrike" cap="none">
                    <a:solidFill>
                      <a:schemeClr val="dk1"/>
                    </a:solidFill>
                    <a:latin typeface="+mn-lt"/>
                    <a:ea typeface="Lato"/>
                    <a:cs typeface="Lato"/>
                    <a:sym typeface="Lato"/>
                  </a:defRPr>
                </a:lvl5pPr>
                <a:lvl6pPr marL="2743200" marR="0" lvl="5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●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○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810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ato"/>
                  <a:buChar char="■"/>
                  <a:defRPr sz="24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b="1" dirty="0" smtClean="0">
                    <a:solidFill>
                      <a:srgbClr val="0070C0"/>
                    </a:solidFill>
                    <a:latin typeface="+mj-lt"/>
                  </a:rPr>
                  <a:t>VPT formation scheme</a:t>
                </a:r>
                <a:endParaRPr lang="en-US" dirty="0" smtClean="0">
                  <a:solidFill>
                    <a:srgbClr val="0070C0"/>
                  </a:solidFill>
                  <a:latin typeface="+mj-lt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</a:rPr>
                  <a:t>First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>
                    <a:latin typeface="+mj-lt"/>
                  </a:rPr>
                  <a:t> dimensions    </a:t>
                </a:r>
                <a:r>
                  <a:rPr lang="en-US" dirty="0" smtClean="0">
                    <a:latin typeface="+mj-lt"/>
                    <a:sym typeface="Wingdings" panose="05000000000000000000" pitchFamily="2" charset="2"/>
                  </a:rPr>
                  <a:t>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</m:e>
                            </m:func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/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p>
                    </m:sSup>
                  </m:oMath>
                </a14:m>
                <a:endParaRPr lang="en-US" dirty="0" smtClean="0">
                  <a:latin typeface="+mj-lt"/>
                  <a:sym typeface="Wingdings" panose="05000000000000000000" pitchFamily="2" charset="2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  <a:sym typeface="Wingdings" panose="05000000000000000000" pitchFamily="2" charset="2"/>
                  </a:rPr>
                  <a:t>The remaining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–</m:t>
                    </m:r>
                  </m:oMath>
                </a14:m>
                <a:r>
                  <a:rPr lang="en-US" dirty="0" smtClean="0">
                    <a:latin typeface="+mj-lt"/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 smtClean="0">
                    <a:latin typeface="+mj-lt"/>
                    <a:sym typeface="Wingdings" panose="05000000000000000000" pitchFamily="2" charset="2"/>
                  </a:rPr>
                  <a:t>) 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𝐾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>
                  <a:latin typeface="+mj-lt"/>
                  <a:sym typeface="Wingdings" panose="05000000000000000000" pitchFamily="2" charset="2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  <a:sym typeface="Wingdings" panose="05000000000000000000" pitchFamily="2" charset="2"/>
                  </a:rPr>
                  <a:t>Ensures no two dimension sizes differ by more than a factor of 2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  <a:sym typeface="Wingdings" panose="05000000000000000000" pitchFamily="2" charset="2"/>
                  </a:rPr>
                  <a:t>Best attainable overall latency bound</a:t>
                </a:r>
              </a:p>
              <a:p>
                <a:pPr lvl="1">
                  <a:lnSpc>
                    <a:spcPct val="120000"/>
                  </a:lnSpc>
                </a:pPr>
                <a:endParaRPr lang="en-US" dirty="0" smtClean="0"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 smtClean="0">
                    <a:latin typeface="+mj-lt"/>
                  </a:rPr>
                  <a:t>Caveat: May not be always desirable!</a:t>
                </a:r>
              </a:p>
              <a:p>
                <a:pPr>
                  <a:lnSpc>
                    <a:spcPct val="120000"/>
                  </a:lnSpc>
                </a:pP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693" y="518984"/>
                <a:ext cx="4506096" cy="4399005"/>
              </a:xfrm>
              <a:prstGeom prst="rect">
                <a:avLst/>
              </a:prstGeom>
              <a:blipFill rotWithShape="0">
                <a:blip r:embed="rId3"/>
                <a:stretch>
                  <a:fillRect l="-1218" r="-1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6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&amp;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+mj-lt"/>
              </a:rPr>
              <a:t>Regular vs. irregular communications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+mj-lt"/>
              </a:rPr>
              <a:t>Stencils, global collectives (gather/scatter/broadcast)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+mj-lt"/>
              </a:rPr>
              <a:t>High variation among communicating processes</a:t>
            </a:r>
          </a:p>
          <a:p>
            <a:pPr lvl="1">
              <a:lnSpc>
                <a:spcPct val="110000"/>
              </a:lnSpc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Scenario</a:t>
            </a:r>
            <a:endParaRPr lang="en-US" dirty="0" smtClean="0">
              <a:solidFill>
                <a:srgbClr val="0070C0"/>
              </a:solidFill>
              <a:latin typeface="+mj-lt"/>
            </a:endParaRPr>
          </a:p>
          <a:p>
            <a:pPr lvl="2">
              <a:lnSpc>
                <a:spcPct val="110000"/>
              </a:lnSpc>
            </a:pPr>
            <a:r>
              <a:rPr lang="en-US" dirty="0" smtClean="0">
                <a:latin typeface="+mj-lt"/>
              </a:rPr>
              <a:t>A single process communicates with more than half of the processes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latin typeface="+mj-lt"/>
              </a:rPr>
              <a:t>The rest communicates with only a few processes</a:t>
            </a:r>
          </a:p>
          <a:p>
            <a:pPr lvl="2">
              <a:lnSpc>
                <a:spcPct val="110000"/>
              </a:lnSpc>
            </a:pPr>
            <a:endParaRPr lang="en-US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Goal</a:t>
            </a:r>
            <a:r>
              <a:rPr lang="en-US" dirty="0" smtClean="0">
                <a:latin typeface="+mj-lt"/>
              </a:rPr>
              <a:t>: Improve communication performance where communication patterns are:</a:t>
            </a:r>
          </a:p>
          <a:p>
            <a:pPr lvl="1">
              <a:lnSpc>
                <a:spcPct val="110000"/>
              </a:lnSpc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Sparse</a:t>
            </a:r>
            <a:r>
              <a:rPr lang="en-US" dirty="0" smtClean="0">
                <a:latin typeface="+mj-lt"/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irregular</a:t>
            </a:r>
          </a:p>
          <a:p>
            <a:pPr lvl="1">
              <a:lnSpc>
                <a:spcPct val="110000"/>
              </a:lnSpc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High variance </a:t>
            </a:r>
            <a:r>
              <a:rPr lang="en-US" dirty="0" smtClean="0">
                <a:latin typeface="+mj-lt"/>
              </a:rPr>
              <a:t>among the communicating processes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mall and/or medium </a:t>
            </a:r>
            <a:r>
              <a:rPr lang="en-US" dirty="0" smtClean="0">
                <a:latin typeface="+mj-lt"/>
              </a:rPr>
              <a:t>message sizes – lots of messages around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020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54592"/>
            <a:ext cx="9020432" cy="638175"/>
          </a:xfrm>
        </p:spPr>
        <p:txBody>
          <a:bodyPr/>
          <a:lstStyle/>
          <a:p>
            <a:r>
              <a:rPr lang="en-US" dirty="0" smtClean="0"/>
              <a:t>Experiments: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23874"/>
            <a:ext cx="8370277" cy="471686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Distributed sparse matrix vector multiplication (</a:t>
            </a:r>
            <a:r>
              <a:rPr lang="en-US" dirty="0" err="1" smtClean="0"/>
              <a:t>SpMV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Schemes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BL </a:t>
            </a:r>
            <a:r>
              <a:rPr lang="en-US" b="1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Baseline (=STFW1)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b="1" dirty="0" smtClean="0"/>
              <a:t>STFW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STFW2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STFW3</a:t>
            </a:r>
            <a:r>
              <a:rPr lang="en-US" dirty="0" smtClean="0"/>
              <a:t>, etc. (</a:t>
            </a:r>
            <a:r>
              <a:rPr lang="en-US" dirty="0" err="1" smtClean="0"/>
              <a:t>STFWn</a:t>
            </a:r>
            <a:r>
              <a:rPr lang="en-US" dirty="0" smtClean="0"/>
              <a:t>: VPT with dimension n)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Systems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BlueGene</a:t>
            </a:r>
            <a:r>
              <a:rPr lang="en-US" dirty="0" smtClean="0"/>
              <a:t>/Q, Cray XC40, Cray XK7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Processes</a:t>
            </a:r>
            <a:endParaRPr lang="en-US" b="1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32 to 512 (small scale)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4K to 16K (large scale)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Dataset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22 latency-bound instances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Sparsity</a:t>
            </a:r>
            <a:r>
              <a:rPr lang="en-US" dirty="0" smtClean="0"/>
              <a:t> pattern: high coefficient of variation and/or max degree ratio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154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212" y="1030923"/>
            <a:ext cx="4363094" cy="28043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12535" y="4012442"/>
            <a:ext cx="3534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</a:t>
            </a:r>
            <a:r>
              <a:rPr lang="en-US" sz="1600" b="1" dirty="0" smtClean="0">
                <a:solidFill>
                  <a:srgbClr val="0070C0"/>
                </a:solidFill>
              </a:rPr>
              <a:t>buffer usage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&lt; 2x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the buffer usage of BL!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Performance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04324"/>
              </p:ext>
            </p:extLst>
          </p:nvPr>
        </p:nvGraphicFramePr>
        <p:xfrm>
          <a:off x="123568" y="991473"/>
          <a:ext cx="4271011" cy="290512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705394"/>
                <a:gridCol w="582613"/>
                <a:gridCol w="531813"/>
                <a:gridCol w="471488"/>
                <a:gridCol w="592138"/>
                <a:gridCol w="561975"/>
                <a:gridCol w="825590"/>
              </a:tblGrid>
              <a:tr h="27432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Time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u="none" strike="noStrike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usec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Scheme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err="1">
                          <a:effectLst/>
                        </a:rPr>
                        <a:t>mmax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err="1">
                          <a:effectLst/>
                        </a:rPr>
                        <a:t>mavg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err="1">
                          <a:effectLst/>
                        </a:rPr>
                        <a:t>vavg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err="1">
                          <a:effectLst/>
                        </a:rPr>
                        <a:t>comm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err="1">
                          <a:effectLst/>
                        </a:rPr>
                        <a:t>SpMV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buffer size (KB)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120.5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50.2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1091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1844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681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2736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649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3336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3544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144627"/>
            <a:ext cx="5243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Latency metrics</a:t>
            </a:r>
          </a:p>
          <a:p>
            <a:r>
              <a:rPr lang="en-US" sz="1800" b="1" dirty="0" err="1">
                <a:solidFill>
                  <a:srgbClr val="0070C0"/>
                </a:solidFill>
              </a:rPr>
              <a:t>m</a:t>
            </a:r>
            <a:r>
              <a:rPr lang="en-US" sz="1800" b="1" dirty="0" err="1" smtClean="0">
                <a:solidFill>
                  <a:srgbClr val="0070C0"/>
                </a:solidFill>
              </a:rPr>
              <a:t>max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= max </a:t>
            </a:r>
            <a:r>
              <a:rPr lang="en-US" sz="1800" dirty="0" err="1" smtClean="0"/>
              <a:t>msg</a:t>
            </a:r>
            <a:r>
              <a:rPr lang="en-US" sz="1800" dirty="0" smtClean="0"/>
              <a:t> count </a:t>
            </a:r>
            <a:r>
              <a:rPr lang="en-US" sz="1800" b="1" dirty="0" smtClean="0">
                <a:solidFill>
                  <a:srgbClr val="0070C0"/>
                </a:solidFill>
              </a:rPr>
              <a:t>4.6x-15.1x</a:t>
            </a:r>
            <a:r>
              <a:rPr lang="en-US" sz="1800" dirty="0" smtClean="0"/>
              <a:t> improvement</a:t>
            </a:r>
          </a:p>
          <a:p>
            <a:r>
              <a:rPr lang="en-US" sz="1800" b="1" dirty="0" err="1" smtClean="0">
                <a:solidFill>
                  <a:srgbClr val="0070C0"/>
                </a:solidFill>
              </a:rPr>
              <a:t>mavg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= </a:t>
            </a:r>
            <a:r>
              <a:rPr lang="en-US" sz="1800" dirty="0" err="1" smtClean="0"/>
              <a:t>avg</a:t>
            </a:r>
            <a:r>
              <a:rPr lang="en-US" sz="1800" dirty="0" smtClean="0"/>
              <a:t> </a:t>
            </a:r>
            <a:r>
              <a:rPr lang="en-US" sz="1800" dirty="0" err="1" smtClean="0"/>
              <a:t>msg</a:t>
            </a:r>
            <a:r>
              <a:rPr lang="en-US" sz="1800" dirty="0" smtClean="0"/>
              <a:t> count </a:t>
            </a:r>
            <a:r>
              <a:rPr lang="en-US" sz="1800" b="1" dirty="0" smtClean="0">
                <a:solidFill>
                  <a:srgbClr val="0070C0"/>
                </a:solidFill>
              </a:rPr>
              <a:t>3x-8x</a:t>
            </a:r>
            <a:r>
              <a:rPr lang="en-US" sz="1800" dirty="0" smtClean="0"/>
              <a:t> improvement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818866" y="857401"/>
            <a:ext cx="1160059" cy="315504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135231"/>
            <a:ext cx="5910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Volume metric</a:t>
            </a:r>
          </a:p>
          <a:p>
            <a:r>
              <a:rPr lang="en-US" sz="1800" b="1" dirty="0" err="1" smtClean="0">
                <a:solidFill>
                  <a:srgbClr val="0070C0"/>
                </a:solidFill>
              </a:rPr>
              <a:t>vavg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= average volume </a:t>
            </a:r>
            <a:r>
              <a:rPr lang="en-US" sz="1800" b="1" dirty="0" smtClean="0">
                <a:solidFill>
                  <a:srgbClr val="0070C0"/>
                </a:solidFill>
              </a:rPr>
              <a:t>1.6x-3.3x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more volume than BL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1978924" y="857401"/>
            <a:ext cx="450377" cy="315504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4112" y="4244459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Up to </a:t>
            </a:r>
            <a:r>
              <a:rPr lang="en-US" sz="1800" b="1" dirty="0" smtClean="0">
                <a:solidFill>
                  <a:srgbClr val="0070C0"/>
                </a:solidFill>
              </a:rPr>
              <a:t>61%</a:t>
            </a:r>
            <a:r>
              <a:rPr lang="en-US" sz="1800" b="1" dirty="0" smtClean="0">
                <a:solidFill>
                  <a:schemeClr val="accent1"/>
                </a:solidFill>
              </a:rPr>
              <a:t> </a:t>
            </a:r>
            <a:r>
              <a:rPr lang="en-US" sz="1800" dirty="0" smtClean="0"/>
              <a:t>improvement in </a:t>
            </a:r>
            <a:r>
              <a:rPr lang="en-US" sz="1800" b="1" dirty="0" smtClean="0">
                <a:solidFill>
                  <a:srgbClr val="0070C0"/>
                </a:solidFill>
              </a:rPr>
              <a:t>communication time</a:t>
            </a:r>
          </a:p>
          <a:p>
            <a:r>
              <a:rPr lang="en-US" sz="1800" dirty="0" smtClean="0"/>
              <a:t>Up to </a:t>
            </a:r>
            <a:r>
              <a:rPr lang="en-US" sz="1800" b="1" dirty="0" smtClean="0">
                <a:solidFill>
                  <a:srgbClr val="0070C0"/>
                </a:solidFill>
              </a:rPr>
              <a:t>44% </a:t>
            </a:r>
            <a:r>
              <a:rPr lang="en-US" sz="1800" dirty="0" smtClean="0"/>
              <a:t>improvement in </a:t>
            </a:r>
            <a:r>
              <a:rPr lang="en-US" sz="1800" b="1" dirty="0" smtClean="0">
                <a:solidFill>
                  <a:srgbClr val="0070C0"/>
                </a:solidFill>
              </a:rPr>
              <a:t>overall </a:t>
            </a:r>
            <a:r>
              <a:rPr lang="en-US" sz="1800" b="1" dirty="0" err="1" smtClean="0">
                <a:solidFill>
                  <a:srgbClr val="0070C0"/>
                </a:solidFill>
              </a:rPr>
              <a:t>SpMV</a:t>
            </a:r>
            <a:r>
              <a:rPr lang="en-US" sz="1800" b="1" dirty="0" smtClean="0">
                <a:solidFill>
                  <a:srgbClr val="0070C0"/>
                </a:solidFill>
              </a:rPr>
              <a:t> time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9301" y="857400"/>
            <a:ext cx="1201003" cy="315504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63541" y="857400"/>
            <a:ext cx="819977" cy="315504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917989" y="1804086"/>
            <a:ext cx="4011827" cy="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8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3" grpId="2" animBg="1"/>
      <p:bldP spid="13" grpId="3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Performance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5" y="704134"/>
            <a:ext cx="4490113" cy="4265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7307" y="968990"/>
            <a:ext cx="36130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Two different matrices</a:t>
            </a:r>
          </a:p>
          <a:p>
            <a:r>
              <a:rPr lang="en-US" sz="1800" b="1" dirty="0" smtClean="0"/>
              <a:t>GaAsH6</a:t>
            </a:r>
            <a:r>
              <a:rPr lang="en-US" sz="1800" dirty="0" smtClean="0"/>
              <a:t> and </a:t>
            </a:r>
            <a:r>
              <a:rPr lang="en-US" sz="1800" b="1" dirty="0" err="1" smtClean="0"/>
              <a:t>coAuthorsDBLP</a:t>
            </a:r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>
                <a:solidFill>
                  <a:schemeClr val="accent5"/>
                </a:solidFill>
              </a:rPr>
              <a:t>Similar volume statistics</a:t>
            </a:r>
          </a:p>
          <a:p>
            <a:r>
              <a:rPr lang="en-US" sz="1800" dirty="0" err="1" smtClean="0"/>
              <a:t>coAuthorsDBLP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more latency bound, more irregular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Turns irregular communication operations into regular operations</a:t>
            </a:r>
          </a:p>
          <a:p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1800" dirty="0" smtClean="0">
                <a:sym typeface="Wingdings" panose="05000000000000000000" pitchFamily="2" charset="2"/>
              </a:rPr>
              <a:t>Makes total latency cost much more </a:t>
            </a:r>
            <a:r>
              <a:rPr lang="en-US" sz="1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predictable</a:t>
            </a:r>
            <a:r>
              <a:rPr lang="en-US" sz="18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and </a:t>
            </a:r>
            <a:r>
              <a:rPr lang="en-US" sz="1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uniform!</a:t>
            </a:r>
            <a:endParaRPr lang="en-US" sz="18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en-US" sz="1800" dirty="0">
              <a:sym typeface="Wingdings" panose="05000000000000000000" pitchFamily="2" charset="2"/>
            </a:endParaRP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11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696036"/>
          </a:xfrm>
        </p:spPr>
        <p:txBody>
          <a:bodyPr/>
          <a:lstStyle/>
          <a:p>
            <a:r>
              <a:rPr lang="en-US" dirty="0" smtClean="0"/>
              <a:t>Effect on 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8" y="1078470"/>
            <a:ext cx="2722844" cy="1881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18" y="3041512"/>
            <a:ext cx="2722844" cy="1881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443" y="1076102"/>
            <a:ext cx="2565420" cy="1881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657" y="1108721"/>
            <a:ext cx="2565420" cy="18811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074" y="3041512"/>
            <a:ext cx="2565420" cy="1881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9945" y="3041512"/>
            <a:ext cx="2722844" cy="1881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01" y="637116"/>
            <a:ext cx="6700313" cy="3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Communication Performance </a:t>
            </a:r>
            <a:r>
              <a:rPr lang="en-US" sz="3600" dirty="0" smtClean="0"/>
              <a:t>(large scale</a:t>
            </a:r>
            <a:r>
              <a:rPr lang="en-US" sz="3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81710"/>
              </p:ext>
            </p:extLst>
          </p:nvPr>
        </p:nvGraphicFramePr>
        <p:xfrm>
          <a:off x="286080" y="1246635"/>
          <a:ext cx="4157045" cy="2499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13130"/>
                <a:gridCol w="746443"/>
                <a:gridCol w="695643"/>
                <a:gridCol w="601361"/>
                <a:gridCol w="120046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Scheme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mmax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mavg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vavg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Comm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1054.9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137.6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61.0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683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1109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887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STFW4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41.8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24.3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1064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13.9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1568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227564"/>
            <a:ext cx="3025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mmax</a:t>
            </a:r>
            <a:r>
              <a:rPr lang="en-US" sz="1600" dirty="0" smtClean="0"/>
              <a:t> max message count</a:t>
            </a:r>
          </a:p>
          <a:p>
            <a:r>
              <a:rPr lang="en-US" sz="1600" b="1" dirty="0" err="1" smtClean="0">
                <a:solidFill>
                  <a:srgbClr val="0070C0"/>
                </a:solidFill>
              </a:rPr>
              <a:t>mavg</a:t>
            </a:r>
            <a:r>
              <a:rPr lang="en-US" sz="1600" dirty="0" smtClean="0"/>
              <a:t> average message count</a:t>
            </a:r>
          </a:p>
          <a:p>
            <a:r>
              <a:rPr lang="en-US" sz="1600" b="1" dirty="0" err="1" smtClean="0">
                <a:solidFill>
                  <a:srgbClr val="0070C0"/>
                </a:solidFill>
              </a:rPr>
              <a:t>vavg</a:t>
            </a:r>
            <a:r>
              <a:rPr lang="en-US" sz="1600" dirty="0" smtClean="0"/>
              <a:t> average volume (words)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3697" y="857400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Torus network – 16K processes</a:t>
            </a:r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48311"/>
              </p:ext>
            </p:extLst>
          </p:nvPr>
        </p:nvGraphicFramePr>
        <p:xfrm>
          <a:off x="4767631" y="1246635"/>
          <a:ext cx="4157045" cy="2499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13130"/>
                <a:gridCol w="746443"/>
                <a:gridCol w="695643"/>
                <a:gridCol w="601361"/>
                <a:gridCol w="1200468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Scheme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mmax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mavg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vavg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Comm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time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1419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STFW4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STFW7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STFW8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STFW11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STFW12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76159" y="85740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Dragonfly network – 4K processes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67425" y="3821731"/>
            <a:ext cx="212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95% </a:t>
            </a:r>
            <a:r>
              <a:rPr lang="en-US" sz="1800" dirty="0" smtClean="0"/>
              <a:t>improvement in communication time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7267" y="3821731"/>
            <a:ext cx="212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86% </a:t>
            </a:r>
            <a:r>
              <a:rPr lang="en-US" sz="1800" dirty="0" smtClean="0"/>
              <a:t>improvement in communication time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35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Communication Performance (large scale)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68" y="1517271"/>
            <a:ext cx="9017368" cy="2362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862479">
            <a:off x="741406" y="123567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5"/>
                </a:solidFill>
              </a:rPr>
              <a:t>low</a:t>
            </a: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862479">
            <a:off x="1393867" y="105693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5"/>
                </a:solidFill>
              </a:rPr>
              <a:t>medium</a:t>
            </a: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862479">
            <a:off x="2429716" y="120455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accent5"/>
                </a:solidFill>
              </a:rPr>
              <a:t>high</a:t>
            </a:r>
            <a:endParaRPr lang="en-US" sz="1800" b="1" dirty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6158" y="844240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Torus network – 16K processes</a:t>
            </a:r>
          </a:p>
          <a:p>
            <a:r>
              <a:rPr lang="en-US" sz="1800" dirty="0" smtClean="0"/>
              <a:t>Matrix details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91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+mj-lt"/>
              </a:rPr>
              <a:t>Regularize sparse and irregular communication operations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j-lt"/>
              </a:rPr>
              <a:t>Organize processes via virtual process topology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j-lt"/>
              </a:rPr>
              <a:t>Parameters control the trade-off between latency and bandwidth costs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j-lt"/>
              </a:rPr>
              <a:t>Applicable to common settings, easy to integrate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j-lt"/>
              </a:rPr>
              <a:t>Store-and-forward algorithm on the VPT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j-lt"/>
              </a:rPr>
              <a:t>Issues: buffer usage, formation scheme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endParaRPr lang="en-US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+mj-lt"/>
              </a:rPr>
              <a:t>Future work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j-lt"/>
              </a:rPr>
              <a:t>Mapping of processes onto VPT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j-lt"/>
              </a:rPr>
              <a:t>Mapping of VPT to physical topology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7823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770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&amp;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02536"/>
            <a:ext cx="3027375" cy="1812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383" y="802536"/>
            <a:ext cx="3027375" cy="1812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313" y="802536"/>
            <a:ext cx="3027375" cy="1812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2699625"/>
            <a:ext cx="3027375" cy="1812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382" y="2699625"/>
            <a:ext cx="3027375" cy="1812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6763" y="2696810"/>
            <a:ext cx="3027375" cy="18123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24478" y="10936"/>
            <a:ext cx="3205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Solid line: </a:t>
            </a:r>
            <a:r>
              <a:rPr lang="en-US" dirty="0" smtClean="0">
                <a:solidFill>
                  <a:schemeClr val="tx1"/>
                </a:solidFill>
              </a:rPr>
              <a:t>Maximum message count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Dashed line: </a:t>
            </a:r>
            <a:r>
              <a:rPr lang="en-US" dirty="0" smtClean="0">
                <a:solidFill>
                  <a:schemeClr val="tx1"/>
                </a:solidFill>
              </a:rPr>
              <a:t>Average message count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Top – 256 processes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Bottom – 512 processes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&amp;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8" y="750014"/>
            <a:ext cx="9020432" cy="439348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+mj-lt"/>
              </a:rPr>
              <a:t>How?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A structured way of performing sparse and irregular communication operations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Structure: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Virtual Process Topology, VPT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Restrict processes that can “directly” communicate</a:t>
            </a:r>
          </a:p>
          <a:p>
            <a:pPr lvl="1">
              <a:spcBef>
                <a:spcPts val="600"/>
              </a:spcBef>
            </a:pP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Inspired by k-</a:t>
            </a:r>
            <a:r>
              <a:rPr lang="en-US" dirty="0" err="1" smtClean="0">
                <a:latin typeface="+mj-lt"/>
              </a:rPr>
              <a:t>ary</a:t>
            </a:r>
            <a:r>
              <a:rPr lang="en-US" dirty="0" smtClean="0">
                <a:latin typeface="+mj-lt"/>
              </a:rPr>
              <a:t> n-cube networks</a:t>
            </a:r>
          </a:p>
          <a:p>
            <a:r>
              <a:rPr lang="en-US" dirty="0" smtClean="0">
                <a:latin typeface="+mj-lt"/>
              </a:rPr>
              <a:t>A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store-and-forward algorithm</a:t>
            </a:r>
            <a:r>
              <a:rPr lang="en-US" dirty="0" smtClean="0">
                <a:latin typeface="+mj-lt"/>
              </a:rPr>
              <a:t> to realize communication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Input:</a:t>
            </a:r>
            <a:r>
              <a:rPr lang="en-US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</a:rPr>
              <a:t>Set of P2P messages, VPT</a:t>
            </a:r>
          </a:p>
          <a:p>
            <a:pPr lvl="1">
              <a:spcBef>
                <a:spcPts val="600"/>
              </a:spcBef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VPT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Enables trade-off between 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latin typeface="+mj-lt"/>
              </a:rPr>
              <a:t>max message count (related to overall latency) 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latin typeface="+mj-lt"/>
              </a:rPr>
              <a:t>communication volume (related to bandwidth)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j-lt"/>
              </a:rPr>
              <a:t>Important parameter: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VPT dimension</a:t>
            </a:r>
          </a:p>
          <a:p>
            <a:pPr lvl="2">
              <a:spcBef>
                <a:spcPts val="600"/>
              </a:spcBef>
            </a:pPr>
            <a:r>
              <a:rPr lang="en-US" dirty="0" smtClean="0">
                <a:latin typeface="+mj-lt"/>
              </a:rPr>
              <a:t>Low-dimensional vs. high-dimensional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844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775" y="871419"/>
            <a:ext cx="3413223" cy="3368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Virtual Process Topology (VPT): Basics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569" y="871419"/>
                <a:ext cx="5432432" cy="42069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Characterized by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Dimension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Dimension sizes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Process neighborhood</a:t>
                </a:r>
              </a:p>
              <a:p>
                <a:pPr lvl="1">
                  <a:spcBef>
                    <a:spcPts val="600"/>
                  </a:spcBef>
                </a:pPr>
                <a:endParaRPr lang="en-US" dirty="0" smtClean="0"/>
              </a:p>
              <a:p>
                <a:r>
                  <a:rPr lang="en-US" i="1" dirty="0" smtClean="0"/>
                  <a:t>K</a:t>
                </a:r>
                <a:r>
                  <a:rPr lang="en-US" dirty="0" smtClean="0"/>
                  <a:t> processes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i="1" dirty="0" smtClean="0"/>
                  <a:t>n</a:t>
                </a:r>
                <a:r>
                  <a:rPr lang="en-US" dirty="0" smtClean="0"/>
                  <a:t>-dimensional VPT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: size of dimension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spcBef>
                    <a:spcPts val="600"/>
                  </a:spcBef>
                </a:pPr>
                <a:endParaRPr lang="en-US" dirty="0"/>
              </a:p>
              <a:p>
                <a:r>
                  <a:rPr lang="en-US" dirty="0" smtClean="0"/>
                  <a:t>Denote each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a vector of n coordinates</a:t>
                </a:r>
              </a:p>
              <a:p>
                <a:pPr lvl="1">
                  <a:spcBef>
                    <a:spcPts val="600"/>
                  </a:spcBef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pPr lvl="1">
                  <a:spcBef>
                    <a:spcPts val="600"/>
                  </a:spcBef>
                </a:pPr>
                <a:endParaRPr lang="en-US" dirty="0" smtClean="0"/>
              </a:p>
              <a:p>
                <a:pPr lvl="1">
                  <a:spcBef>
                    <a:spcPts val="6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69" y="871419"/>
                <a:ext cx="5432432" cy="4206938"/>
              </a:xfrm>
              <a:blipFill rotWithShape="0">
                <a:blip r:embed="rId4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3309606" y="857400"/>
            <a:ext cx="2648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K=64 processes organized into 3-dimensional VPT T</a:t>
            </a:r>
            <a:r>
              <a:rPr lang="en-US" baseline="-25000" dirty="0" smtClean="0"/>
              <a:t>3</a:t>
            </a:r>
            <a:r>
              <a:rPr lang="en-US" dirty="0" smtClean="0"/>
              <a:t>(4,4,4)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205725" y="3883907"/>
            <a:ext cx="850901" cy="1017904"/>
            <a:chOff x="0" y="2360295"/>
            <a:chExt cx="851888" cy="1018666"/>
          </a:xfrm>
        </p:grpSpPr>
        <p:sp>
          <p:nvSpPr>
            <p:cNvPr id="8" name="Text Box 22"/>
            <p:cNvSpPr txBox="1"/>
            <p:nvPr/>
          </p:nvSpPr>
          <p:spPr>
            <a:xfrm>
              <a:off x="0" y="3076701"/>
              <a:ext cx="260350" cy="302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 Box 22"/>
            <p:cNvSpPr txBox="1"/>
            <p:nvPr/>
          </p:nvSpPr>
          <p:spPr>
            <a:xfrm>
              <a:off x="204691" y="2360295"/>
              <a:ext cx="260350" cy="302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 Box 163"/>
            <p:cNvSpPr txBox="1"/>
            <p:nvPr/>
          </p:nvSpPr>
          <p:spPr>
            <a:xfrm>
              <a:off x="591538" y="2777287"/>
              <a:ext cx="260350" cy="30259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5050" y="2584265"/>
              <a:ext cx="502028" cy="503537"/>
              <a:chOff x="155050" y="2584265"/>
              <a:chExt cx="502028" cy="50353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330027" y="2584265"/>
                <a:ext cx="48" cy="3260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330075" y="2909493"/>
                <a:ext cx="32700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155050" y="2909494"/>
                <a:ext cx="174977" cy="1783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931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51271" y="3429285"/>
            <a:ext cx="850901" cy="1017904"/>
            <a:chOff x="0" y="2360295"/>
            <a:chExt cx="851888" cy="1018666"/>
          </a:xfrm>
        </p:grpSpPr>
        <p:sp>
          <p:nvSpPr>
            <p:cNvPr id="12" name="Text Box 22"/>
            <p:cNvSpPr txBox="1"/>
            <p:nvPr/>
          </p:nvSpPr>
          <p:spPr>
            <a:xfrm>
              <a:off x="0" y="3076701"/>
              <a:ext cx="260350" cy="302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22"/>
            <p:cNvSpPr txBox="1"/>
            <p:nvPr/>
          </p:nvSpPr>
          <p:spPr>
            <a:xfrm>
              <a:off x="204691" y="2360295"/>
              <a:ext cx="260350" cy="302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2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163"/>
            <p:cNvSpPr txBox="1"/>
            <p:nvPr/>
          </p:nvSpPr>
          <p:spPr>
            <a:xfrm>
              <a:off x="591538" y="2777287"/>
              <a:ext cx="260350" cy="30259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5050" y="2584265"/>
              <a:ext cx="502028" cy="503537"/>
              <a:chOff x="155050" y="2584265"/>
              <a:chExt cx="502028" cy="503537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330027" y="2584265"/>
                <a:ext cx="48" cy="3260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30075" y="2909493"/>
                <a:ext cx="32700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155050" y="2909494"/>
                <a:ext cx="174977" cy="17830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746" y="719781"/>
            <a:ext cx="3213615" cy="3171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VPT: Process neighborhood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90502"/>
                <a:ext cx="5924746" cy="4206938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Two processes are </a:t>
                </a:r>
                <a:r>
                  <a:rPr lang="en-US" sz="2600" b="1" dirty="0" smtClean="0">
                    <a:solidFill>
                      <a:srgbClr val="0070C0"/>
                    </a:solidFill>
                  </a:rPr>
                  <a:t>neighbors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 smtClean="0"/>
                  <a:t>if</a:t>
                </a:r>
              </a:p>
              <a:p>
                <a:pPr lvl="1"/>
                <a:r>
                  <a:rPr lang="en-US" sz="2200" dirty="0" smtClean="0"/>
                  <a:t>They differ in a single coordinate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200" dirty="0" smtClean="0"/>
                  <a:t> =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at dimension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200" dirty="0" smtClean="0"/>
              </a:p>
              <a:p>
                <a:pPr lvl="1"/>
                <a:r>
                  <a:rPr lang="en-US" sz="2200" dirty="0" smtClean="0"/>
                  <a:t>In dimension </a:t>
                </a:r>
                <a:r>
                  <a:rPr lang="en-US" sz="2200" i="1" dirty="0" smtClean="0"/>
                  <a:t>d</a:t>
                </a:r>
                <a:r>
                  <a:rPr lang="en-US" sz="2200" dirty="0" smtClean="0"/>
                  <a:t>, there are </a:t>
                </a:r>
                <a:r>
                  <a:rPr lang="en-US" sz="2200" i="1" dirty="0" smtClean="0"/>
                  <a:t>K/</a:t>
                </a:r>
                <a:r>
                  <a:rPr lang="en-US" sz="2200" i="1" dirty="0" err="1" smtClean="0"/>
                  <a:t>k</a:t>
                </a:r>
                <a:r>
                  <a:rPr lang="en-US" sz="2200" i="1" baseline="-25000" dirty="0" err="1" smtClean="0"/>
                  <a:t>d</a:t>
                </a:r>
                <a:r>
                  <a:rPr lang="en-US" sz="2200" dirty="0" smtClean="0"/>
                  <a:t> process groups, each containing </a:t>
                </a:r>
                <a:r>
                  <a:rPr lang="en-US" sz="2200" i="1" dirty="0" err="1" smtClean="0"/>
                  <a:t>k</a:t>
                </a:r>
                <a:r>
                  <a:rPr lang="en-US" sz="2200" i="1" baseline="-25000" dirty="0" err="1" smtClean="0"/>
                  <a:t>d</a:t>
                </a:r>
                <a:r>
                  <a:rPr lang="en-US" sz="2200" dirty="0" smtClean="0"/>
                  <a:t> processes</a:t>
                </a:r>
              </a:p>
              <a:p>
                <a:pPr lvl="1"/>
                <a:endParaRPr lang="en-US" sz="2200" dirty="0"/>
              </a:p>
              <a:p>
                <a:r>
                  <a:rPr lang="en-US" sz="2600" dirty="0" smtClean="0"/>
                  <a:t>vs. neighborhood definitions in common regularly structured applications</a:t>
                </a:r>
              </a:p>
              <a:p>
                <a:pPr lvl="1"/>
                <a:endParaRPr lang="en-US" dirty="0" smtClean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90502"/>
                <a:ext cx="5924746" cy="4206938"/>
              </a:xfrm>
              <a:blipFill rotWithShape="0">
                <a:blip r:embed="rId4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6" name="TextBox 5"/>
          <p:cNvSpPr txBox="1"/>
          <p:nvPr/>
        </p:nvSpPr>
        <p:spPr>
          <a:xfrm>
            <a:off x="4761181" y="4314260"/>
            <a:ext cx="407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: Neighbors of </a:t>
            </a:r>
            <a:r>
              <a:rPr lang="en-US" b="1" i="1" dirty="0" smtClean="0"/>
              <a:t>P</a:t>
            </a:r>
            <a:r>
              <a:rPr lang="en-US" b="1" i="1" baseline="-25000" dirty="0" smtClean="0"/>
              <a:t>i  </a:t>
            </a:r>
            <a:r>
              <a:rPr lang="en-US" dirty="0" smtClean="0"/>
              <a:t>along 1</a:t>
            </a:r>
            <a:r>
              <a:rPr lang="en-US" baseline="30000" dirty="0" smtClean="0"/>
              <a:t>st</a:t>
            </a:r>
            <a:r>
              <a:rPr lang="en-US" dirty="0" smtClean="0"/>
              <a:t> dimension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</a:t>
            </a:r>
            <a:r>
              <a:rPr lang="en-US" dirty="0" smtClean="0"/>
              <a:t>Neighbors </a:t>
            </a:r>
            <a:r>
              <a:rPr lang="en-US" dirty="0"/>
              <a:t>of </a:t>
            </a:r>
            <a:r>
              <a:rPr lang="en-US" b="1" i="1" dirty="0"/>
              <a:t>P</a:t>
            </a:r>
            <a:r>
              <a:rPr lang="en-US" b="1" i="1" baseline="-25000" dirty="0"/>
              <a:t>i </a:t>
            </a:r>
            <a:r>
              <a:rPr lang="en-US" b="1" i="1" baseline="-25000" dirty="0" smtClean="0"/>
              <a:t> </a:t>
            </a:r>
            <a:r>
              <a:rPr lang="en-US" dirty="0" smtClean="0"/>
              <a:t>along 2</a:t>
            </a:r>
            <a:r>
              <a:rPr lang="en-US" baseline="30000" dirty="0" smtClean="0"/>
              <a:t>nd</a:t>
            </a:r>
            <a:r>
              <a:rPr lang="en-US" dirty="0" smtClean="0"/>
              <a:t> dimension</a:t>
            </a:r>
            <a:endParaRPr lang="en-US" dirty="0"/>
          </a:p>
          <a:p>
            <a:r>
              <a:rPr lang="en-US" b="1" dirty="0" smtClean="0">
                <a:solidFill>
                  <a:srgbClr val="FFC000"/>
                </a:solidFill>
              </a:rPr>
              <a:t>Orange</a:t>
            </a:r>
            <a:r>
              <a:rPr lang="en-US" dirty="0" smtClean="0"/>
              <a:t>: </a:t>
            </a:r>
            <a:r>
              <a:rPr lang="en-US" dirty="0"/>
              <a:t>Neighbors of </a:t>
            </a:r>
            <a:r>
              <a:rPr lang="en-US" b="1" i="1" dirty="0"/>
              <a:t>P</a:t>
            </a:r>
            <a:r>
              <a:rPr lang="en-US" b="1" i="1" baseline="-25000" dirty="0"/>
              <a:t>i </a:t>
            </a:r>
            <a:r>
              <a:rPr lang="en-US" b="1" i="1" baseline="-25000" dirty="0" smtClean="0"/>
              <a:t> </a:t>
            </a:r>
            <a:r>
              <a:rPr lang="en-US" dirty="0" smtClean="0"/>
              <a:t>along 3</a:t>
            </a:r>
            <a:r>
              <a:rPr lang="en-US" baseline="30000" dirty="0" smtClean="0"/>
              <a:t>rd</a:t>
            </a:r>
            <a:r>
              <a:rPr lang="en-US" dirty="0" smtClean="0"/>
              <a:t> dimension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792262" y="87152"/>
            <a:ext cx="1743768" cy="4945861"/>
            <a:chOff x="6751711" y="0"/>
            <a:chExt cx="1743768" cy="49458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8131" y="0"/>
              <a:ext cx="1650929" cy="15936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1711" y="1631628"/>
              <a:ext cx="1618637" cy="16621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1711" y="3342133"/>
              <a:ext cx="1743768" cy="1603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45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VPT vs. k-</a:t>
            </a:r>
            <a:r>
              <a:rPr lang="en-US" dirty="0" err="1" smtClean="0"/>
              <a:t>ary</a:t>
            </a:r>
            <a:r>
              <a:rPr lang="en-US" dirty="0" smtClean="0"/>
              <a:t> n-cube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035" y="788628"/>
            <a:ext cx="2077818" cy="21330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68" y="871419"/>
            <a:ext cx="5535827" cy="42069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k-</a:t>
            </a:r>
            <a:r>
              <a:rPr lang="en-US" dirty="0" err="1" smtClean="0"/>
              <a:t>ary</a:t>
            </a:r>
            <a:r>
              <a:rPr lang="en-US" dirty="0" smtClean="0"/>
              <a:t> n-cube networks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Generalization of </a:t>
            </a:r>
            <a:r>
              <a:rPr lang="en-US" dirty="0" err="1" smtClean="0"/>
              <a:t>hypercubes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k = # of nodes at each dimension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 = # of dimensions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nodes in a dimension are connected as a 1D torus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b="1" dirty="0" smtClean="0">
                <a:solidFill>
                  <a:schemeClr val="accent2"/>
                </a:solidFill>
              </a:rPr>
              <a:t>Three basic differences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Context: software vs. hardware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Neighborhood definition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Sizes of the dimensions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381853" y="95325"/>
            <a:ext cx="1743768" cy="4945861"/>
            <a:chOff x="6751711" y="0"/>
            <a:chExt cx="1743768" cy="49458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8131" y="0"/>
              <a:ext cx="1650929" cy="15936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1711" y="1631628"/>
              <a:ext cx="1618637" cy="16621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1711" y="3342133"/>
              <a:ext cx="1743768" cy="1603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691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88004"/>
            <a:ext cx="9020432" cy="692283"/>
          </a:xfrm>
        </p:spPr>
        <p:txBody>
          <a:bodyPr/>
          <a:lstStyle/>
          <a:p>
            <a:r>
              <a:rPr lang="en-US" sz="3600" dirty="0" smtClean="0"/>
              <a:t>Addressed Problem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3171" y="642515"/>
                <a:ext cx="6145294" cy="4776545"/>
              </a:xfrm>
            </p:spPr>
            <p:txBody>
              <a:bodyPr>
                <a:normAutofit fontScale="5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A few more definitions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i="1" dirty="0" err="1" smtClean="0"/>
                  <a:t>SendSet</a:t>
                </a:r>
                <a:r>
                  <a:rPr lang="en-US" b="1" i="1" dirty="0" smtClean="0"/>
                  <a:t>(P</a:t>
                </a:r>
                <a:r>
                  <a:rPr lang="en-US" b="1" i="1" baseline="-25000" dirty="0" smtClean="0"/>
                  <a:t>i</a:t>
                </a:r>
                <a:r>
                  <a:rPr lang="en-US" b="1" i="1" dirty="0" smtClean="0"/>
                  <a:t>)</a:t>
                </a:r>
                <a:r>
                  <a:rPr lang="en-US" dirty="0" smtClean="0"/>
                  <a:t>: the subset of processes 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needs to send a message to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b="1" i="1" dirty="0" err="1" smtClean="0"/>
                  <a:t>m</a:t>
                </a:r>
                <a:r>
                  <a:rPr lang="en-US" b="1" i="1" baseline="-25000" dirty="0" err="1" smtClean="0"/>
                  <a:t>ij</a:t>
                </a:r>
                <a:r>
                  <a:rPr lang="en-US" dirty="0" smtClean="0"/>
                  <a:t>: the message that needs to be sent from 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i</a:t>
                </a:r>
                <a:r>
                  <a:rPr lang="en-US" dirty="0" smtClean="0"/>
                  <a:t> to </a:t>
                </a:r>
                <a:r>
                  <a:rPr lang="en-US" i="1" dirty="0" err="1" smtClean="0"/>
                  <a:t>P</a:t>
                </a:r>
                <a:r>
                  <a:rPr lang="en-US" i="1" baseline="-25000" dirty="0" err="1" smtClean="0"/>
                  <a:t>j</a:t>
                </a:r>
                <a:endParaRPr lang="en-US" i="1" baseline="-25000" dirty="0" smtClean="0"/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endParaRPr lang="en-US" baseline="-250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Straightforward approach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 smtClean="0"/>
                  <a:t>Assume no structure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 smtClean="0"/>
                  <a:t>Each process may communicate with each other (</a:t>
                </a:r>
                <a:r>
                  <a:rPr lang="en-US" i="1" dirty="0" smtClean="0"/>
                  <a:t>T</a:t>
                </a:r>
                <a:r>
                  <a:rPr lang="en-US" i="1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b="1" dirty="0" smtClean="0">
                    <a:solidFill>
                      <a:schemeClr val="accent2"/>
                    </a:solidFill>
                  </a:rPr>
                  <a:t>Use VPT to perform communication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 smtClean="0"/>
                  <a:t>A VPT </a:t>
                </a:r>
                <a:r>
                  <a:rPr lang="en-US" i="1" dirty="0" err="1" smtClean="0"/>
                  <a:t>T</a:t>
                </a:r>
                <a:r>
                  <a:rPr lang="en-US" i="1" baseline="-25000" dirty="0" err="1" smtClean="0"/>
                  <a:t>n</a:t>
                </a:r>
                <a:r>
                  <a:rPr lang="en-US" dirty="0" smtClean="0"/>
                  <a:t> with </a:t>
                </a:r>
                <a:r>
                  <a:rPr lang="en-US" i="1" dirty="0" smtClean="0"/>
                  <a:t>n &gt; 1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disables direct communication </a:t>
                </a:r>
                <a:r>
                  <a:rPr lang="en-US" dirty="0" smtClean="0"/>
                  <a:t>between certain processes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 smtClean="0"/>
                  <a:t>Necessitates custom algorithm and additional structures</a:t>
                </a: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b="1" dirty="0" smtClean="0">
                    <a:solidFill>
                      <a:schemeClr val="accent2"/>
                    </a:solidFill>
                  </a:rPr>
                  <a:t>Communication cost model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/>
                  <a:t>The cost of transmitting a single message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en-US" dirty="0" smtClean="0"/>
                  <a:t>Latency </a:t>
                </a:r>
                <a:r>
                  <a:rPr lang="en-US" dirty="0" smtClean="0">
                    <a:sym typeface="Wingdings" panose="05000000000000000000" pitchFamily="2" charset="2"/>
                  </a:rPr>
                  <a:t> overall latency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3171" y="642515"/>
                <a:ext cx="6145294" cy="4776545"/>
              </a:xfrm>
              <a:blipFill rotWithShape="0">
                <a:blip r:embed="rId3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grpSp>
        <p:nvGrpSpPr>
          <p:cNvPr id="32" name="Group 31"/>
          <p:cNvGrpSpPr/>
          <p:nvPr/>
        </p:nvGrpSpPr>
        <p:grpSpPr>
          <a:xfrm>
            <a:off x="5216457" y="1561335"/>
            <a:ext cx="3827782" cy="1229995"/>
            <a:chOff x="285750" y="446700"/>
            <a:chExt cx="3828075" cy="1229995"/>
          </a:xfrm>
        </p:grpSpPr>
        <p:sp>
          <p:nvSpPr>
            <p:cNvPr id="33" name="Text Box 2"/>
            <p:cNvSpPr txBox="1"/>
            <p:nvPr/>
          </p:nvSpPr>
          <p:spPr>
            <a:xfrm>
              <a:off x="1904025" y="1303950"/>
              <a:ext cx="1186815" cy="37274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MPI_Alltoallv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85750" y="446700"/>
              <a:ext cx="3828075" cy="905850"/>
              <a:chOff x="285750" y="446700"/>
              <a:chExt cx="3828075" cy="905850"/>
            </a:xfrm>
          </p:grpSpPr>
          <p:sp>
            <p:nvSpPr>
              <p:cNvPr id="35" name="Text Box 4"/>
              <p:cNvSpPr txBox="1"/>
              <p:nvPr/>
            </p:nvSpPr>
            <p:spPr>
              <a:xfrm>
                <a:off x="285750" y="457200"/>
                <a:ext cx="875030" cy="4381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kumimoji="0" lang="en-US" sz="1100" b="0" i="1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SendSet</a:t>
                </a: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(P</a:t>
                </a:r>
                <a:r>
                  <a:rPr kumimoji="0" lang="en-US" sz="1100" b="0" i="1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 Box 2"/>
              <p:cNvSpPr txBox="1"/>
              <p:nvPr/>
            </p:nvSpPr>
            <p:spPr>
              <a:xfrm>
                <a:off x="1323000" y="457200"/>
                <a:ext cx="875030" cy="4381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P</a:t>
                </a:r>
                <a:r>
                  <a:rPr kumimoji="0" lang="en-US" sz="1100" b="0" i="1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2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SendSet</a:t>
                </a: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(P</a:t>
                </a:r>
                <a:r>
                  <a:rPr kumimoji="0" lang="en-US" sz="1100" b="0" i="1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2</a:t>
                </a: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)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7" name="Text Box 2"/>
              <p:cNvSpPr txBox="1"/>
              <p:nvPr/>
            </p:nvSpPr>
            <p:spPr>
              <a:xfrm>
                <a:off x="3237525" y="446700"/>
                <a:ext cx="876300" cy="4381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P</a:t>
                </a:r>
                <a:r>
                  <a:rPr kumimoji="0" lang="en-US" sz="1100" b="0" i="1" u="none" strike="noStrike" kern="0" cap="none" spc="0" normalizeH="0" baseline="-2500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K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SendSet(P</a:t>
                </a:r>
                <a:r>
                  <a:rPr kumimoji="0" lang="en-US" sz="1100" b="0" i="1" u="none" strike="noStrike" kern="0" cap="none" spc="0" normalizeH="0" baseline="-2500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K</a:t>
                </a:r>
                <a:r>
                  <a:rPr kumimoji="0" lang="en-US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)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8" name="Text Box 2"/>
              <p:cNvSpPr txBox="1"/>
              <p:nvPr/>
            </p:nvSpPr>
            <p:spPr>
              <a:xfrm>
                <a:off x="2569497" y="446700"/>
                <a:ext cx="319405" cy="4381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752475" y="895350"/>
                <a:ext cx="1095375" cy="4572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0" name="Straight Arrow Connector 39"/>
              <p:cNvCxnSpPr>
                <a:stCxn id="35" idx="2"/>
              </p:cNvCxnSpPr>
              <p:nvPr/>
            </p:nvCxnSpPr>
            <p:spPr>
              <a:xfrm>
                <a:off x="1760515" y="895350"/>
                <a:ext cx="363560" cy="4086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1" name="Straight Arrow Connector 40"/>
              <p:cNvCxnSpPr>
                <a:stCxn id="36" idx="2"/>
              </p:cNvCxnSpPr>
              <p:nvPr/>
            </p:nvCxnSpPr>
            <p:spPr>
              <a:xfrm flipH="1">
                <a:off x="3090840" y="884850"/>
                <a:ext cx="584835" cy="4191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2" name="Text Box 2"/>
              <p:cNvSpPr txBox="1"/>
              <p:nvPr/>
            </p:nvSpPr>
            <p:spPr>
              <a:xfrm>
                <a:off x="2542827" y="865800"/>
                <a:ext cx="319405" cy="43815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</a:rPr>
                  <a:t>…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5177093" y="3418569"/>
            <a:ext cx="3827780" cy="1478915"/>
            <a:chOff x="273980" y="1958215"/>
            <a:chExt cx="3827780" cy="1479465"/>
          </a:xfrm>
        </p:grpSpPr>
        <p:sp>
          <p:nvSpPr>
            <p:cNvPr id="82" name="Text Box 2"/>
            <p:cNvSpPr txBox="1"/>
            <p:nvPr/>
          </p:nvSpPr>
          <p:spPr>
            <a:xfrm>
              <a:off x="1852582" y="2846285"/>
              <a:ext cx="1564640" cy="5913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Store-and-forward 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algorithm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3" name="Text Box 2"/>
            <p:cNvSpPr txBox="1">
              <a:spLocks noChangeArrowheads="1"/>
            </p:cNvSpPr>
            <p:nvPr/>
          </p:nvSpPr>
          <p:spPr bwMode="auto">
            <a:xfrm>
              <a:off x="561001" y="2976298"/>
              <a:ext cx="762000" cy="344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VPT </a:t>
              </a:r>
              <a:r>
                <a:rPr kumimoji="0" lang="en-US" sz="16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T</a:t>
              </a:r>
              <a:r>
                <a:rPr kumimoji="0" lang="en-US" sz="1600" b="1" i="1" u="none" strike="noStrike" kern="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</a:rPr>
                <a:t>n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1323001" y="3141983"/>
              <a:ext cx="529581" cy="667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5" name="Text Box 2"/>
            <p:cNvSpPr txBox="1"/>
            <p:nvPr/>
          </p:nvSpPr>
          <p:spPr>
            <a:xfrm>
              <a:off x="273980" y="1969010"/>
              <a:ext cx="875030" cy="43815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P</a:t>
              </a:r>
              <a:r>
                <a:rPr kumimoji="0" lang="en-US" sz="1100" b="0" i="1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1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SendSet(P</a:t>
              </a:r>
              <a:r>
                <a:rPr kumimoji="0" lang="en-US" sz="1100" b="0" i="1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1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6" name="Text Box 2"/>
            <p:cNvSpPr txBox="1"/>
            <p:nvPr/>
          </p:nvSpPr>
          <p:spPr>
            <a:xfrm>
              <a:off x="3225460" y="1958215"/>
              <a:ext cx="876300" cy="43815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P</a:t>
              </a:r>
              <a:r>
                <a:rPr kumimoji="0" lang="en-US" sz="1100" b="0" i="1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K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SendSet(P</a:t>
              </a:r>
              <a:r>
                <a:rPr kumimoji="0" lang="en-US" sz="1100" b="0" i="1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K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7" name="Text Box 2"/>
            <p:cNvSpPr txBox="1"/>
            <p:nvPr/>
          </p:nvSpPr>
          <p:spPr>
            <a:xfrm>
              <a:off x="2557440" y="1958215"/>
              <a:ext cx="319405" cy="43815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…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>
              <a:off x="740705" y="2407160"/>
              <a:ext cx="1095375" cy="45720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9" name="Straight Arrow Connector 88"/>
            <p:cNvCxnSpPr/>
            <p:nvPr/>
          </p:nvCxnSpPr>
          <p:spPr>
            <a:xfrm>
              <a:off x="1748450" y="2407160"/>
              <a:ext cx="363220" cy="40830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>
            <a:xfrm flipH="1">
              <a:off x="3078775" y="2396365"/>
              <a:ext cx="584835" cy="41910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1" name="Text Box 2"/>
            <p:cNvSpPr txBox="1"/>
            <p:nvPr/>
          </p:nvSpPr>
          <p:spPr>
            <a:xfrm>
              <a:off x="2530770" y="2377315"/>
              <a:ext cx="319405" cy="43815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…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2" name="Text Box 2"/>
            <p:cNvSpPr txBox="1"/>
            <p:nvPr/>
          </p:nvSpPr>
          <p:spPr>
            <a:xfrm>
              <a:off x="1310935" y="1985815"/>
              <a:ext cx="875030" cy="43815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P</a:t>
              </a:r>
              <a:r>
                <a:rPr kumimoji="0" lang="en-US" sz="1100" b="0" i="1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2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SendSet(P</a:t>
              </a:r>
              <a:r>
                <a:rPr kumimoji="0" lang="en-US" sz="1100" b="0" i="1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2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</a:rPr>
                <a:t>)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16458" y="1545609"/>
            <a:ext cx="3827782" cy="123476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5236174" y="3369455"/>
            <a:ext cx="3827782" cy="153888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1600" dirty="0" smtClean="0"/>
          </a:p>
          <a:p>
            <a:pPr>
              <a:spcAft>
                <a:spcPts val="1200"/>
              </a:spcAft>
            </a:pPr>
            <a:endParaRPr lang="en-US" sz="1600" dirty="0"/>
          </a:p>
          <a:p>
            <a:pPr>
              <a:spcAft>
                <a:spcPts val="1200"/>
              </a:spcAft>
            </a:pPr>
            <a:endParaRPr lang="en-US" sz="1600" dirty="0" smtClean="0"/>
          </a:p>
          <a:p>
            <a:pPr>
              <a:spcAft>
                <a:spcPts val="1200"/>
              </a:spcAft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646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68" y="0"/>
            <a:ext cx="9020432" cy="666203"/>
          </a:xfrm>
        </p:spPr>
        <p:txBody>
          <a:bodyPr/>
          <a:lstStyle/>
          <a:p>
            <a:r>
              <a:rPr lang="en-US" sz="2400" dirty="0" smtClean="0"/>
              <a:t>Store-and-forward Algorithm: Multi-stage Communication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8985"/>
            <a:ext cx="6104238" cy="46245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need for a </a:t>
            </a:r>
            <a:r>
              <a:rPr lang="en-US" b="1" dirty="0" smtClean="0">
                <a:solidFill>
                  <a:srgbClr val="0070C0"/>
                </a:solidFill>
              </a:rPr>
              <a:t>store-and-forward scheme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In dimension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is allowed to communicate with its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i="1" baseline="-25000" dirty="0" smtClean="0"/>
              <a:t> </a:t>
            </a:r>
            <a:r>
              <a:rPr lang="en-US" i="1" dirty="0" smtClean="0"/>
              <a:t>- 1</a:t>
            </a:r>
            <a:r>
              <a:rPr lang="en-US" dirty="0" smtClean="0"/>
              <a:t> neighbors </a:t>
            </a:r>
            <a:r>
              <a:rPr lang="en-US" i="1" dirty="0" smtClean="0"/>
              <a:t>v(P</a:t>
            </a:r>
            <a:r>
              <a:rPr lang="en-US" i="1" baseline="-25000" dirty="0" smtClean="0"/>
              <a:t>i</a:t>
            </a:r>
            <a:r>
              <a:rPr lang="en-US" i="1" dirty="0" smtClean="0"/>
              <a:t>, d)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</a:rPr>
              <a:t>What if there are processes in </a:t>
            </a:r>
            <a:r>
              <a:rPr lang="en-US" i="1" dirty="0" err="1" smtClean="0">
                <a:solidFill>
                  <a:srgbClr val="FF0000"/>
                </a:solidFill>
              </a:rPr>
              <a:t>SendSet</a:t>
            </a:r>
            <a:r>
              <a:rPr lang="en-US" i="1" dirty="0" smtClean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i="1" baseline="-25000" dirty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 which are not in </a:t>
            </a:r>
            <a:r>
              <a:rPr lang="en-US" i="1" dirty="0" smtClean="0">
                <a:solidFill>
                  <a:srgbClr val="FF0000"/>
                </a:solidFill>
              </a:rPr>
              <a:t>v(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i="1" baseline="-25000" dirty="0">
                <a:solidFill>
                  <a:srgbClr val="FF0000"/>
                </a:solidFill>
              </a:rPr>
              <a:t>i</a:t>
            </a:r>
            <a:r>
              <a:rPr lang="en-US" i="1" dirty="0" smtClean="0">
                <a:solidFill>
                  <a:srgbClr val="FF0000"/>
                </a:solidFill>
              </a:rPr>
              <a:t>, </a:t>
            </a:r>
            <a:r>
              <a:rPr lang="en-US" i="1" dirty="0">
                <a:solidFill>
                  <a:srgbClr val="FF0000"/>
                </a:solidFill>
              </a:rPr>
              <a:t>d</a:t>
            </a:r>
            <a:r>
              <a:rPr lang="en-US" i="1" dirty="0" smtClean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for any </a:t>
            </a:r>
            <a:r>
              <a:rPr lang="en-US" i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Staged execution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i="1" dirty="0" smtClean="0"/>
              <a:t>n</a:t>
            </a:r>
            <a:r>
              <a:rPr lang="en-US" dirty="0" smtClean="0"/>
              <a:t>-dimensional VPT </a:t>
            </a:r>
            <a:r>
              <a:rPr lang="en-US" dirty="0" smtClean="0">
                <a:sym typeface="Wingdings" panose="05000000000000000000" pitchFamily="2" charset="2"/>
              </a:rPr>
              <a:t> communication proceeds in </a:t>
            </a:r>
            <a:r>
              <a:rPr lang="en-US" i="1" dirty="0" smtClean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 stages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Communication in a stage restricted to processes that are neighbors in corresponding dimension</a:t>
            </a:r>
            <a:endParaRPr lang="en-US" dirty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26" y="623394"/>
            <a:ext cx="3150973" cy="426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tonio 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21595</TotalTime>
  <Words>1533</Words>
  <Application>Microsoft Office PowerPoint</Application>
  <PresentationFormat>On-screen Show (16:9)</PresentationFormat>
  <Paragraphs>539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Cambria Math</vt:lpstr>
      <vt:lpstr>Lato</vt:lpstr>
      <vt:lpstr>Raleway</vt:lpstr>
      <vt:lpstr>Times New Roman</vt:lpstr>
      <vt:lpstr>Wingdings</vt:lpstr>
      <vt:lpstr>Antonio template</vt:lpstr>
      <vt:lpstr>Regularizing Irregularly Sparse  Point-to-point Communications  Oguz Selvitopi (LBNL) Cevdet Aykanat (Bilkent University, Turkey) November 20, 2019 SC19, Denver, Colorado </vt:lpstr>
      <vt:lpstr>Intro &amp; Motivation</vt:lpstr>
      <vt:lpstr>Intro &amp; Motivation</vt:lpstr>
      <vt:lpstr>Intro &amp; Motivation</vt:lpstr>
      <vt:lpstr>Virtual Process Topology (VPT): Basics</vt:lpstr>
      <vt:lpstr>VPT: Process neighborhood</vt:lpstr>
      <vt:lpstr>VPT vs. k-ary n-cube networks</vt:lpstr>
      <vt:lpstr>Addressed Problem</vt:lpstr>
      <vt:lpstr>Store-and-forward Algorithm: Multi-stage Communication</vt:lpstr>
      <vt:lpstr>Communicating a Single Message on VPT</vt:lpstr>
      <vt:lpstr>Communicating a Single Message on a VPT</vt:lpstr>
      <vt:lpstr>Multiple messages on VPT</vt:lpstr>
      <vt:lpstr>Multiple messages on VPT - Example</vt:lpstr>
      <vt:lpstr>Algorithm</vt:lpstr>
      <vt:lpstr>Algorithm: Observations</vt:lpstr>
      <vt:lpstr>Algorithm: Observations</vt:lpstr>
      <vt:lpstr>Algorithm: Analysis</vt:lpstr>
      <vt:lpstr>Algorithm: Analysis</vt:lpstr>
      <vt:lpstr>Forming VPT</vt:lpstr>
      <vt:lpstr>Experiments: Setup</vt:lpstr>
      <vt:lpstr>Evaluation: Performance metrics</vt:lpstr>
      <vt:lpstr>Evaluation: Performance metrics</vt:lpstr>
      <vt:lpstr>Effect on Scalability</vt:lpstr>
      <vt:lpstr>Communication Performance (large scale)</vt:lpstr>
      <vt:lpstr>Communication Performance (large scale)</vt:lpstr>
      <vt:lpstr>Conclusions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roguzsel</cp:lastModifiedBy>
  <cp:revision>184</cp:revision>
  <dcterms:modified xsi:type="dcterms:W3CDTF">2019-12-04T06:26:29Z</dcterms:modified>
</cp:coreProperties>
</file>