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5" r:id="rId4"/>
  </p:sldMasterIdLst>
  <p:notesMasterIdLst>
    <p:notesMasterId r:id="rId35"/>
  </p:notesMasterIdLst>
  <p:handoutMasterIdLst>
    <p:handoutMasterId r:id="rId36"/>
  </p:handoutMasterIdLst>
  <p:sldIdLst>
    <p:sldId id="433" r:id="rId5"/>
    <p:sldId id="340" r:id="rId6"/>
    <p:sldId id="398" r:id="rId7"/>
    <p:sldId id="396" r:id="rId8"/>
    <p:sldId id="397" r:id="rId9"/>
    <p:sldId id="268" r:id="rId10"/>
    <p:sldId id="401" r:id="rId11"/>
    <p:sldId id="411" r:id="rId12"/>
    <p:sldId id="410" r:id="rId13"/>
    <p:sldId id="499" r:id="rId14"/>
    <p:sldId id="500" r:id="rId15"/>
    <p:sldId id="501" r:id="rId16"/>
    <p:sldId id="497" r:id="rId17"/>
    <p:sldId id="498" r:id="rId18"/>
    <p:sldId id="505" r:id="rId19"/>
    <p:sldId id="502" r:id="rId20"/>
    <p:sldId id="504" r:id="rId21"/>
    <p:sldId id="503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432" r:id="rId30"/>
    <p:sldId id="493" r:id="rId31"/>
    <p:sldId id="494" r:id="rId32"/>
    <p:sldId id="399" r:id="rId33"/>
    <p:sldId id="400" r:id="rId34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4" autoAdjust="0"/>
    <p:restoredTop sz="81797" autoAdjust="0"/>
  </p:normalViewPr>
  <p:slideViewPr>
    <p:cSldViewPr snapToGrid="0" showGuides="1">
      <p:cViewPr varScale="1">
        <p:scale>
          <a:sx n="88" d="100"/>
          <a:sy n="88" d="100"/>
        </p:scale>
        <p:origin x="832" y="184"/>
      </p:cViewPr>
      <p:guideLst>
        <p:guide pos="282"/>
        <p:guide orient="horz" pos="7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>
              <a:ea typeface="宋体" charset="-122"/>
              <a:cs typeface="宋体" charset="-122"/>
            </a:endParaRPr>
          </a:p>
        </p:txBody>
      </p:sp>
      <p:sp>
        <p:nvSpPr>
          <p:cNvPr id="16387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57066" indent="-291179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64717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30604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96491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5CCF25DA-1768-3446-95DC-820ED4B9ED3C}" type="slidenum">
              <a:rPr kumimoji="0" lang="zh-CN" altLang="en-US" sz="1200"/>
              <a:pPr/>
              <a:t>1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01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90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8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5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99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92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2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7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78AE5-024F-F44E-A0EA-81FEC7DA8D2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02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44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17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4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5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2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42" name="Notes Placeholder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6144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57066" indent="-291179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64717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30604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96491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CECC5EBA-AC47-1F41-B0F6-88BE76C5190A}" type="slidenum">
              <a:rPr kumimoji="0" lang="zh-CN" altLang="en-US" sz="1200"/>
              <a:pPr/>
              <a:t>27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42" name="Notes Placeholder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6144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57066" indent="-291179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64717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30604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96491" indent="-232943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CECC5EBA-AC47-1F41-B0F6-88BE76C5190A}" type="slidenum">
              <a:rPr kumimoji="0" lang="zh-CN" altLang="en-US" sz="1200"/>
              <a:pPr/>
              <a:t>28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78AE5-024F-F44E-A0EA-81FEC7DA8D26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401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9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78AE5-024F-F44E-A0EA-81FEC7DA8D2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6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78AE5-024F-F44E-A0EA-81FEC7DA8D26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1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78AE5-024F-F44E-A0EA-81FEC7DA8D2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42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9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F49D9-DC33-A449-A50F-8C622948C9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11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0" r:id="rId4"/>
    <p:sldLayoutId id="2147483950" r:id="rId5"/>
    <p:sldLayoutId id="2147483941" r:id="rId6"/>
    <p:sldLayoutId id="2147483951" r:id="rId7"/>
    <p:sldLayoutId id="2147483952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3361" y="2777443"/>
            <a:ext cx="9751060" cy="2667000"/>
          </a:xfrm>
        </p:spPr>
        <p:txBody>
          <a:bodyPr/>
          <a:lstStyle/>
          <a:p>
            <a:pPr algn="ctr" eaLnBrk="1" hangingPunct="1">
              <a:lnSpc>
                <a:spcPct val="50000"/>
              </a:lnSpc>
            </a:pPr>
            <a:r>
              <a:rPr lang="en-US" altLang="zh-CN" sz="1600" b="1" dirty="0">
                <a:solidFill>
                  <a:schemeClr val="tx1"/>
                </a:solidFill>
                <a:cs typeface="宋体" charset="-122"/>
              </a:rPr>
              <a:t>Xin Liang(University of California, Riverside)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zh-CN" sz="1600" dirty="0">
                <a:solidFill>
                  <a:schemeClr val="tx1"/>
                </a:solidFill>
                <a:cs typeface="宋体" charset="-122"/>
              </a:rPr>
              <a:t>Sheng Di (Argonne National Laboratory)</a:t>
            </a:r>
          </a:p>
          <a:p>
            <a:pPr algn="ctr">
              <a:lnSpc>
                <a:spcPct val="50000"/>
              </a:lnSpc>
            </a:pPr>
            <a:r>
              <a:rPr lang="en-US" altLang="zh-CN" sz="1600" dirty="0" err="1">
                <a:cs typeface="宋体" charset="-122"/>
              </a:rPr>
              <a:t>Sihuan</a:t>
            </a:r>
            <a:r>
              <a:rPr lang="en-US" altLang="zh-CN" sz="1600" dirty="0">
                <a:cs typeface="宋体" charset="-122"/>
              </a:rPr>
              <a:t> Li (University of California, Riverside)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zh-CN" sz="1600" dirty="0" err="1">
                <a:solidFill>
                  <a:schemeClr val="tx1"/>
                </a:solidFill>
                <a:cs typeface="宋体" charset="-122"/>
              </a:rPr>
              <a:t>Dingwen</a:t>
            </a:r>
            <a:r>
              <a:rPr lang="en-US" altLang="zh-CN" sz="1600" dirty="0">
                <a:solidFill>
                  <a:schemeClr val="tx1"/>
                </a:solidFill>
                <a:cs typeface="宋体" charset="-122"/>
              </a:rPr>
              <a:t> Tao (University of Alabama)</a:t>
            </a:r>
          </a:p>
          <a:p>
            <a:pPr algn="ctr">
              <a:lnSpc>
                <a:spcPct val="50000"/>
              </a:lnSpc>
            </a:pPr>
            <a:r>
              <a:rPr lang="en-US" altLang="zh-CN" sz="1600" dirty="0">
                <a:cs typeface="宋体" charset="-122"/>
              </a:rPr>
              <a:t>Bogdan Nicolae(Argonne National Laboratory)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zh-CN" sz="1600" dirty="0" err="1">
                <a:solidFill>
                  <a:schemeClr val="tx1"/>
                </a:solidFill>
                <a:cs typeface="宋体" charset="-122"/>
              </a:rPr>
              <a:t>Zizhong</a:t>
            </a:r>
            <a:r>
              <a:rPr lang="en-US" altLang="zh-CN" sz="1600" dirty="0">
                <a:solidFill>
                  <a:schemeClr val="tx1"/>
                </a:solidFill>
                <a:cs typeface="宋体" charset="-122"/>
              </a:rPr>
              <a:t> Chen (University of California, Riverside)</a:t>
            </a:r>
          </a:p>
          <a:p>
            <a:pPr algn="ctr" eaLnBrk="1" hangingPunct="1">
              <a:lnSpc>
                <a:spcPct val="50000"/>
              </a:lnSpc>
            </a:pPr>
            <a:r>
              <a:rPr lang="en-US" altLang="zh-CN" sz="1600" dirty="0">
                <a:solidFill>
                  <a:schemeClr val="tx1"/>
                </a:solidFill>
                <a:cs typeface="宋体" charset="-122"/>
              </a:rPr>
              <a:t>Franck Cappello (Argonne National Laboratory &amp; UIUC)</a:t>
            </a:r>
            <a:endParaRPr lang="en-US" altLang="zh-CN" sz="1600" dirty="0">
              <a:cs typeface="宋体" charset="-122"/>
            </a:endParaRPr>
          </a:p>
        </p:txBody>
      </p:sp>
      <p:sp>
        <p:nvSpPr>
          <p:cNvPr id="15363" name="幻灯片编号占位符 14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735325" y="6400800"/>
            <a:ext cx="284405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B1087E83-2EFB-E649-8D50-71DD93E14505}" type="slidenum">
              <a:rPr kumimoji="0" lang="en-US" altLang="zh-CN" sz="1000"/>
              <a:pPr/>
              <a:t>1</a:t>
            </a:fld>
            <a:endParaRPr kumimoji="0" lang="en-US" altLang="zh-CN" sz="100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9857" y="1371654"/>
            <a:ext cx="10778068" cy="929485"/>
          </a:xfrm>
        </p:spPr>
        <p:txBody>
          <a:bodyPr/>
          <a:lstStyle/>
          <a:p>
            <a:pPr algn="ctr"/>
            <a:r>
              <a:rPr lang="en-US" dirty="0"/>
              <a:t>Significantly Improving Lossy Compression Quality Based on an Optimized Hybrid Prediction Model </a:t>
            </a:r>
            <a:endParaRPr lang="en-US" sz="2800" dirty="0"/>
          </a:p>
        </p:txBody>
      </p:sp>
      <p:pic>
        <p:nvPicPr>
          <p:cNvPr id="7" name="图片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63" y="0"/>
            <a:ext cx="1828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8-09-07 at 2.42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337" y="235779"/>
            <a:ext cx="1828800" cy="5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6102"/>
      </p:ext>
    </p:extLst>
  </p:cSld>
  <p:clrMapOvr>
    <a:masterClrMapping/>
  </p:clrMapOvr>
  <p:transition advTm="2622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Prediction-based compressor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Multi-algorithm predictor for decorrelation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Linear quantization to respect the error bound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Background – SZ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5511E-A88A-0045-884C-BDED83ACC9CA}"/>
              </a:ext>
            </a:extLst>
          </p:cNvPr>
          <p:cNvSpPr/>
          <p:nvPr/>
        </p:nvSpPr>
        <p:spPr>
          <a:xfrm>
            <a:off x="4993763" y="5923027"/>
            <a:ext cx="2451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SZ pipeline</a:t>
            </a:r>
          </a:p>
          <a:p>
            <a:pPr algn="ctr"/>
            <a:r>
              <a:rPr lang="en-US" sz="1400" i="1" dirty="0"/>
              <a:t>Figure from Franck Cappello</a:t>
            </a:r>
            <a:endParaRPr lang="en-US" sz="1400" i="1" dirty="0">
              <a:effectLst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37E25D-B4D6-D440-8A48-BA3D7FDE6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20"/>
            <a:ext cx="12188825" cy="38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Transform-based compressor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Orthogonal transform for decorrelation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Exponent align and truncation to respect the error bound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Background – ZFP</a:t>
            </a: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40FACCC-10A8-9D46-9D1F-C2E65B581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" y="1863337"/>
            <a:ext cx="6965950" cy="44610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98BF09-A4A8-AC46-ABD0-EBED157DED07}"/>
              </a:ext>
            </a:extLst>
          </p:cNvPr>
          <p:cNvSpPr/>
          <p:nvPr/>
        </p:nvSpPr>
        <p:spPr>
          <a:xfrm>
            <a:off x="3370733" y="6277302"/>
            <a:ext cx="2411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ZFP pipeline</a:t>
            </a:r>
          </a:p>
          <a:p>
            <a:pPr algn="ctr"/>
            <a:r>
              <a:rPr lang="en-US" sz="1400" i="1" dirty="0"/>
              <a:t>Figure from Peter Lindstrom</a:t>
            </a:r>
          </a:p>
        </p:txBody>
      </p:sp>
      <p:pic>
        <p:nvPicPr>
          <p:cNvPr id="6" name="Picture 5" descr="A picture containing building, fence, door, computer&#10;&#10;Description automatically generated">
            <a:extLst>
              <a:ext uri="{FF2B5EF4-FFF2-40B4-BE49-F238E27FC236}">
                <a16:creationId xmlns:a16="http://schemas.microsoft.com/office/drawing/2014/main" id="{6D59D3BC-462B-4349-9B86-DE40B03F2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58" y="2518308"/>
            <a:ext cx="4150267" cy="2557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7AC68A-278C-0248-A4CC-94EE51804563}"/>
              </a:ext>
            </a:extLst>
          </p:cNvPr>
          <p:cNvSpPr/>
          <p:nvPr/>
        </p:nvSpPr>
        <p:spPr>
          <a:xfrm>
            <a:off x="9099726" y="5075770"/>
            <a:ext cx="2411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Embedded encoding</a:t>
            </a:r>
          </a:p>
          <a:p>
            <a:pPr algn="ctr"/>
            <a:r>
              <a:rPr lang="en-US" sz="1400" i="1" dirty="0"/>
              <a:t>Figure from Peter Lindstrom</a:t>
            </a:r>
          </a:p>
        </p:txBody>
      </p:sp>
    </p:spTree>
    <p:extLst>
      <p:ext uri="{BB962C8B-B14F-4D97-AF65-F5344CB8AC3E}">
        <p14:creationId xmlns:p14="http://schemas.microsoft.com/office/powerpoint/2010/main" val="3846337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Neither of them is always better than the other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Datasets, data fields, error settings, … all matter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Qualify usually measured by </a:t>
            </a:r>
            <a:r>
              <a:rPr lang="en-US" altLang="zh-CN" sz="2399" dirty="0">
                <a:solidFill>
                  <a:srgbClr val="0070C0"/>
                </a:solidFill>
              </a:rPr>
              <a:t>rate-distortion</a:t>
            </a:r>
            <a:r>
              <a:rPr lang="en-US" altLang="zh-CN" sz="2399" dirty="0"/>
              <a:t> graph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Y axis: distortion (PSNR)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X axis: bit-rate, average bits per value in compressed format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The more </a:t>
            </a:r>
            <a:r>
              <a:rPr lang="en-US" altLang="zh-CN" sz="1999" dirty="0">
                <a:solidFill>
                  <a:srgbClr val="0070C0"/>
                </a:solidFill>
              </a:rPr>
              <a:t>upper left </a:t>
            </a:r>
            <a:r>
              <a:rPr lang="en-US" altLang="zh-CN" sz="1999" dirty="0"/>
              <a:t>the curve, the better the result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Background – Comparison</a:t>
            </a:r>
          </a:p>
        </p:txBody>
      </p:sp>
      <p:pic>
        <p:nvPicPr>
          <p:cNvPr id="7" name="Picture 7" descr="qmcpack-rate-distortion">
            <a:extLst>
              <a:ext uri="{FF2B5EF4-FFF2-40B4-BE49-F238E27FC236}">
                <a16:creationId xmlns:a16="http://schemas.microsoft.com/office/drawing/2014/main" id="{2A6A1235-74B6-BA4C-9902-6DDEFDB5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0"/>
            <a:ext cx="3744913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NYX-baryon">
            <a:extLst>
              <a:ext uri="{FF2B5EF4-FFF2-40B4-BE49-F238E27FC236}">
                <a16:creationId xmlns:a16="http://schemas.microsoft.com/office/drawing/2014/main" id="{15CE2E2E-F8D8-E148-A661-173623D3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3052762"/>
            <a:ext cx="3798888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NYX-temperature">
            <a:extLst>
              <a:ext uri="{FF2B5EF4-FFF2-40B4-BE49-F238E27FC236}">
                <a16:creationId xmlns:a16="http://schemas.microsoft.com/office/drawing/2014/main" id="{23EF3C45-301E-8940-83FC-3A5516096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38" y="3048000"/>
            <a:ext cx="3744912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D80FF4-34E2-CB49-9556-20D6C1FE5AE2}"/>
              </a:ext>
            </a:extLst>
          </p:cNvPr>
          <p:cNvSpPr/>
          <p:nvPr/>
        </p:nvSpPr>
        <p:spPr>
          <a:xfrm>
            <a:off x="2106968" y="5591498"/>
            <a:ext cx="1002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QMCPack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AC500-819F-3848-BAC6-B2086B213E59}"/>
              </a:ext>
            </a:extLst>
          </p:cNvPr>
          <p:cNvSpPr/>
          <p:nvPr/>
        </p:nvSpPr>
        <p:spPr>
          <a:xfrm>
            <a:off x="5324303" y="5643435"/>
            <a:ext cx="1768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 baryon density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A6C1F-F63F-B244-A53A-1BCAB200F713}"/>
              </a:ext>
            </a:extLst>
          </p:cNvPr>
          <p:cNvSpPr/>
          <p:nvPr/>
        </p:nvSpPr>
        <p:spPr>
          <a:xfrm>
            <a:off x="9059715" y="5668962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 temperature</a:t>
            </a:r>
          </a:p>
        </p:txBody>
      </p:sp>
    </p:spTree>
    <p:extLst>
      <p:ext uri="{BB962C8B-B14F-4D97-AF65-F5344CB8AC3E}">
        <p14:creationId xmlns:p14="http://schemas.microsoft.com/office/powerpoint/2010/main" val="4281962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212C1E-0E44-724C-98EC-7E9973D6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61" y="3979860"/>
            <a:ext cx="7835900" cy="2501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973728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400" dirty="0"/>
              <a:t>Observations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Predication-based</a:t>
            </a:r>
            <a:r>
              <a:rPr lang="en-US" sz="2200" dirty="0"/>
              <a:t> and </a:t>
            </a:r>
            <a:r>
              <a:rPr lang="en-US" sz="2200" dirty="0">
                <a:solidFill>
                  <a:srgbClr val="0070C0"/>
                </a:solidFill>
              </a:rPr>
              <a:t>transform-based</a:t>
            </a:r>
            <a:r>
              <a:rPr lang="en-US" sz="2200" dirty="0"/>
              <a:t> compressors are adept at different datasets and/or different error settings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dirty="0"/>
              <a:t>Prediction-based ones on relatively high or low PSNR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dirty="0"/>
              <a:t>Transform-based ones on median PSNR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</a:rPr>
              <a:t>Unify</a:t>
            </a:r>
            <a:r>
              <a:rPr lang="en-US" sz="2400" dirty="0"/>
              <a:t> the two models by </a:t>
            </a:r>
            <a:r>
              <a:rPr lang="en-US" sz="2400" dirty="0">
                <a:solidFill>
                  <a:srgbClr val="0070C0"/>
                </a:solidFill>
              </a:rPr>
              <a:t>leveraging a transform-based compressor as a predictor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200" dirty="0">
                <a:solidFill>
                  <a:srgbClr val="0070C0"/>
                </a:solidFill>
              </a:rPr>
              <a:t>Adaptively</a:t>
            </a:r>
            <a:r>
              <a:rPr lang="en-US" sz="2200" dirty="0"/>
              <a:t> select models according to datasets and settings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200" dirty="0"/>
              <a:t>Further improving the coefficient encoding by using the </a:t>
            </a:r>
            <a:r>
              <a:rPr lang="en-US" sz="2200" dirty="0">
                <a:solidFill>
                  <a:srgbClr val="0070C0"/>
                </a:solidFill>
              </a:rPr>
              <a:t>spatial correlations </a:t>
            </a:r>
            <a:r>
              <a:rPr lang="en-US" sz="2200" dirty="0"/>
              <a:t>across blocks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70C0"/>
                </a:solidFill>
              </a:rPr>
              <a:t>Adaptively</a:t>
            </a:r>
            <a:r>
              <a:rPr lang="en-US" dirty="0"/>
              <a:t> select </a:t>
            </a:r>
            <a:r>
              <a:rPr lang="en-US" dirty="0">
                <a:solidFill>
                  <a:srgbClr val="0070C0"/>
                </a:solidFill>
              </a:rPr>
              <a:t>encoding mechanism </a:t>
            </a:r>
            <a:r>
              <a:rPr lang="en-US" dirty="0"/>
              <a:t>for block coefficients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Overview</a:t>
            </a:r>
          </a:p>
        </p:txBody>
      </p:sp>
      <p:pic>
        <p:nvPicPr>
          <p:cNvPr id="7" name="Picture 14" descr="NYX-temperature">
            <a:extLst>
              <a:ext uri="{FF2B5EF4-FFF2-40B4-BE49-F238E27FC236}">
                <a16:creationId xmlns:a16="http://schemas.microsoft.com/office/drawing/2014/main" id="{43C68E1B-0161-474F-81A7-491D0CB2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818" y="1429198"/>
            <a:ext cx="1673982" cy="117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651050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Limitations on Regression Coefficient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Low efficiency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Isolated compression on the coefficient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  <a:p>
            <a:pPr marL="457200" lvl="1" indent="0">
              <a:buClr>
                <a:srgbClr val="C00000"/>
              </a:buClr>
              <a:buNone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Observations on the visualization of coefficients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Consecutiveness</a:t>
            </a:r>
            <a:r>
              <a:rPr lang="en-US" altLang="zh-CN" sz="2399" dirty="0"/>
              <a:t> across blocks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Compressible by inter-block correlation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Use</a:t>
            </a:r>
            <a:r>
              <a:rPr lang="en-US" altLang="zh-CN" sz="2399" dirty="0">
                <a:solidFill>
                  <a:srgbClr val="0070C0"/>
                </a:solidFill>
              </a:rPr>
              <a:t> embedded SZ </a:t>
            </a:r>
            <a:r>
              <a:rPr lang="en-US" altLang="zh-CN" sz="2000" dirty="0"/>
              <a:t>for coefficient compression</a:t>
            </a:r>
            <a:endParaRPr lang="en-US" altLang="zh-CN" sz="1999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Group</a:t>
            </a:r>
            <a:r>
              <a:rPr lang="en-US" altLang="zh-CN" sz="1999" dirty="0"/>
              <a:t> coefficients 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/>
              <a:t>Stronger inter-block correlation than natural order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/>
              <a:t>Distinguish between </a:t>
            </a:r>
            <a:r>
              <a:rPr lang="en-US" altLang="zh-CN" dirty="0">
                <a:solidFill>
                  <a:srgbClr val="0070C0"/>
                </a:solidFill>
              </a:rPr>
              <a:t>intercepts </a:t>
            </a:r>
            <a:r>
              <a:rPr lang="en-US" altLang="zh-CN" dirty="0"/>
              <a:t>and</a:t>
            </a:r>
            <a:r>
              <a:rPr lang="en-US" altLang="zh-CN" dirty="0">
                <a:solidFill>
                  <a:srgbClr val="0070C0"/>
                </a:solidFill>
              </a:rPr>
              <a:t> slopes</a:t>
            </a:r>
            <a:endParaRPr lang="en-US" altLang="zh-CN" sz="1799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Error-bounded</a:t>
            </a:r>
            <a:r>
              <a:rPr lang="en-US" altLang="zh-CN" sz="1999" dirty="0"/>
              <a:t> feature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/>
              <a:t>Ensure accurate prediction by decompressed coefficients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19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Efficient Coefficient Encoding - Regression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A2FAC15-10D9-074B-9201-3F721D4C2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41" y="1440194"/>
            <a:ext cx="3733702" cy="40655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0CE8E2-3853-4B4F-8501-B7770BE72DD5}"/>
              </a:ext>
            </a:extLst>
          </p:cNvPr>
          <p:cNvSpPr/>
          <p:nvPr/>
        </p:nvSpPr>
        <p:spPr>
          <a:xfrm>
            <a:off x="8307415" y="5476068"/>
            <a:ext cx="325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Visualization of regression coefficients</a:t>
            </a:r>
          </a:p>
          <a:p>
            <a:pPr algn="ctr"/>
            <a:r>
              <a:rPr lang="en-US" sz="1400" dirty="0"/>
              <a:t>Black pixels indicate Lorenzo blocks</a:t>
            </a:r>
          </a:p>
        </p:txBody>
      </p:sp>
      <p:pic>
        <p:nvPicPr>
          <p:cNvPr id="6" name="Picture 5" descr="A close up of a watch&#10;&#10;Description automatically generated">
            <a:extLst>
              <a:ext uri="{FF2B5EF4-FFF2-40B4-BE49-F238E27FC236}">
                <a16:creationId xmlns:a16="http://schemas.microsoft.com/office/drawing/2014/main" id="{EF2D882D-BD97-E743-A582-7B7318D399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11462"/>
          <a:stretch/>
        </p:blipFill>
        <p:spPr>
          <a:xfrm>
            <a:off x="8375650" y="1046700"/>
            <a:ext cx="3213100" cy="377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E5E8C-5AAD-5F47-A626-C355DD34C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480" y="1855882"/>
            <a:ext cx="4926932" cy="9965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C90A71-8B74-7941-923E-45F304C0D46A}"/>
              </a:ext>
            </a:extLst>
          </p:cNvPr>
          <p:cNvSpPr/>
          <p:nvPr/>
        </p:nvSpPr>
        <p:spPr>
          <a:xfrm>
            <a:off x="2473510" y="2698541"/>
            <a:ext cx="1795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Binary Representation</a:t>
            </a:r>
            <a:endParaRPr lang="en-US" sz="1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308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Efficient Regression Coefficient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Apply </a:t>
            </a:r>
            <a:r>
              <a:rPr lang="en-US" altLang="zh-CN" sz="2399" dirty="0">
                <a:solidFill>
                  <a:srgbClr val="0070C0"/>
                </a:solidFill>
              </a:rPr>
              <a:t>SZ</a:t>
            </a:r>
            <a:r>
              <a:rPr lang="en-US" altLang="zh-CN" sz="2399" dirty="0"/>
              <a:t> on grouped regression coefficients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Linearized 1D prediction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Adaptive</a:t>
            </a:r>
            <a:r>
              <a:rPr lang="en-US" altLang="zh-CN" sz="2399" dirty="0"/>
              <a:t> error bound setting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Different error bounds for </a:t>
            </a:r>
            <a:r>
              <a:rPr lang="en-US" altLang="zh-CN" sz="1999" dirty="0">
                <a:solidFill>
                  <a:srgbClr val="0070C0"/>
                </a:solidFill>
              </a:rPr>
              <a:t>intercepts </a:t>
            </a:r>
            <a:r>
              <a:rPr lang="en-US" altLang="zh-CN" sz="1999" dirty="0"/>
              <a:t>and </a:t>
            </a:r>
            <a:r>
              <a:rPr lang="en-US" altLang="zh-CN" sz="1999" dirty="0">
                <a:solidFill>
                  <a:srgbClr val="0070C0"/>
                </a:solidFill>
              </a:rPr>
              <a:t>slopes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Efficient Coefficient Encoding - Regression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A87317A-C9BF-E048-AC5A-32407E909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2" y="1219654"/>
            <a:ext cx="4672815" cy="179318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4C78094-2DF3-324F-8A0A-E58A2BC21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1" y="3284302"/>
            <a:ext cx="4672815" cy="1786665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E13C1E3-1854-D04B-8096-9F49437A8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7" y="3834705"/>
            <a:ext cx="6591300" cy="255270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86DD6E-9642-6D47-A416-1774630F0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00" y="2580474"/>
            <a:ext cx="727684" cy="331356"/>
          </a:xfrm>
          <a:prstGeom prst="rect">
            <a:avLst/>
          </a:prstGeom>
        </p:spPr>
      </p:pic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C220F3FF-7B98-3349-9E34-EBBD6025F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8" y="2583723"/>
            <a:ext cx="1240960" cy="337853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15DFFA9D-88BD-AF4B-8535-FE6565941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00" y="2580474"/>
            <a:ext cx="1214971" cy="350847"/>
          </a:xfrm>
          <a:prstGeom prst="rect">
            <a:avLst/>
          </a:prstGeom>
        </p:spPr>
      </p:pic>
      <p:pic>
        <p:nvPicPr>
          <p:cNvPr id="26" name="Picture 2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3492E0C-459D-D246-9A40-2FA68E8632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33" y="2557735"/>
            <a:ext cx="1253954" cy="3768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92CB7E-CE35-6645-AF6B-451AABF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98" y="3165185"/>
            <a:ext cx="5336947" cy="3313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1F44EE-6F49-7F48-8683-257606939D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09" y="3155440"/>
            <a:ext cx="179322" cy="35084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9C428D6-1362-E342-84AD-AC448AE8E26D}"/>
              </a:ext>
            </a:extLst>
          </p:cNvPr>
          <p:cNvSpPr/>
          <p:nvPr/>
        </p:nvSpPr>
        <p:spPr>
          <a:xfrm>
            <a:off x="8877506" y="2976525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Uf48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BF5E69-C48F-FE48-8F78-3C98D710B64F}"/>
              </a:ext>
            </a:extLst>
          </p:cNvPr>
          <p:cNvSpPr/>
          <p:nvPr/>
        </p:nvSpPr>
        <p:spPr>
          <a:xfrm>
            <a:off x="9050796" y="5063242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PRECIPf48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E3DBA0-EF3B-FD43-BFC3-26F30C86C91E}"/>
              </a:ext>
            </a:extLst>
          </p:cNvPr>
          <p:cNvSpPr/>
          <p:nvPr/>
        </p:nvSpPr>
        <p:spPr>
          <a:xfrm>
            <a:off x="1742031" y="6315396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Uf48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9522CA-2F30-4645-805A-9603210CA903}"/>
              </a:ext>
            </a:extLst>
          </p:cNvPr>
          <p:cNvSpPr/>
          <p:nvPr/>
        </p:nvSpPr>
        <p:spPr>
          <a:xfrm>
            <a:off x="4936335" y="6290187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PRECIPf48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39914114-7BF8-C146-8B63-877663815DDC}"/>
              </a:ext>
            </a:extLst>
          </p:cNvPr>
          <p:cNvSpPr/>
          <p:nvPr/>
        </p:nvSpPr>
        <p:spPr>
          <a:xfrm>
            <a:off x="3924748" y="2911830"/>
            <a:ext cx="171623" cy="215034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A76F4C-28BE-794F-A09D-EB4486642353}"/>
              </a:ext>
            </a:extLst>
          </p:cNvPr>
          <p:cNvSpPr/>
          <p:nvPr/>
        </p:nvSpPr>
        <p:spPr>
          <a:xfrm>
            <a:off x="7802539" y="976768"/>
            <a:ext cx="3798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Impact of relative regression error bound</a:t>
            </a:r>
          </a:p>
        </p:txBody>
      </p:sp>
    </p:spTree>
    <p:extLst>
      <p:ext uri="{BB962C8B-B14F-4D97-AF65-F5344CB8AC3E}">
        <p14:creationId xmlns:p14="http://schemas.microsoft.com/office/powerpoint/2010/main" val="267521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78122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Limitations on Embedded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Biased</a:t>
            </a:r>
            <a:r>
              <a:rPr lang="en-US" altLang="zh-CN" sz="2399" dirty="0"/>
              <a:t> storage composition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First a few groups occupy most of storage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Many meta bits besides </a:t>
            </a:r>
            <a:r>
              <a:rPr lang="en-US" altLang="zh-CN" sz="2399" dirty="0">
                <a:solidFill>
                  <a:srgbClr val="0070C0"/>
                </a:solidFill>
              </a:rPr>
              <a:t>encoding</a:t>
            </a:r>
            <a:r>
              <a:rPr lang="en-US" altLang="zh-CN" sz="2399" dirty="0"/>
              <a:t> </a:t>
            </a:r>
            <a:r>
              <a:rPr lang="en-US" altLang="zh-CN" sz="2399" dirty="0">
                <a:solidFill>
                  <a:srgbClr val="0070C0"/>
                </a:solidFill>
              </a:rPr>
              <a:t>bits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Sign bits</a:t>
            </a:r>
            <a:r>
              <a:rPr lang="en-US" altLang="zh-CN" sz="1999" dirty="0"/>
              <a:t>: mark sign of current data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Group bits</a:t>
            </a:r>
            <a:r>
              <a:rPr lang="en-US" altLang="zh-CN" sz="1999" dirty="0"/>
              <a:t>: mark occurrence of group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Skip bits</a:t>
            </a:r>
            <a:r>
              <a:rPr lang="en-US" altLang="zh-CN" sz="1999" dirty="0"/>
              <a:t>: mark end of bit plane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19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5" y="-18598"/>
            <a:ext cx="11973729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Efficient Coefficient Encoding - Embedded Encoding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0218B-2EEB-BC43-B26E-D4A0A2623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8" y="5016342"/>
            <a:ext cx="7307057" cy="1214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66B73-A494-F84F-9170-737A22E08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25" y="1429198"/>
            <a:ext cx="4495800" cy="3263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4B1A37-FB7D-8B46-B5DF-74925A8A5FA0}"/>
              </a:ext>
            </a:extLst>
          </p:cNvPr>
          <p:cNvSpPr/>
          <p:nvPr/>
        </p:nvSpPr>
        <p:spPr>
          <a:xfrm>
            <a:off x="589293" y="4781392"/>
            <a:ext cx="677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Storage Decomposition of the Transform Coefficients on NYX </a:t>
            </a:r>
            <a:r>
              <a:rPr lang="en-US" sz="1400" dirty="0" err="1"/>
              <a:t>Velocity_x</a:t>
            </a:r>
            <a:r>
              <a:rPr lang="en-US" sz="1400" dirty="0"/>
              <a:t> (eb: 6e-3)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87875-FA53-7348-BC98-B4043FF42BBF}"/>
              </a:ext>
            </a:extLst>
          </p:cNvPr>
          <p:cNvSpPr/>
          <p:nvPr/>
        </p:nvSpPr>
        <p:spPr>
          <a:xfrm>
            <a:off x="1771270" y="5458389"/>
            <a:ext cx="1314830" cy="77201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F58FE8-3DC9-3942-8A38-1AD22E48656A}"/>
              </a:ext>
            </a:extLst>
          </p:cNvPr>
          <p:cNvSpPr/>
          <p:nvPr/>
        </p:nvSpPr>
        <p:spPr>
          <a:xfrm>
            <a:off x="8325185" y="4719837"/>
            <a:ext cx="35859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Group 1:    8 + 1 + 1 + 5 = </a:t>
            </a:r>
            <a:r>
              <a:rPr lang="en-US" sz="1400" dirty="0">
                <a:solidFill>
                  <a:srgbClr val="0070C0"/>
                </a:solidFill>
              </a:rPr>
              <a:t>15</a:t>
            </a:r>
            <a:r>
              <a:rPr lang="en-US" sz="1400" dirty="0"/>
              <a:t> bits</a:t>
            </a:r>
          </a:p>
          <a:p>
            <a:pPr algn="ctr"/>
            <a:r>
              <a:rPr lang="en-US" sz="1400" dirty="0"/>
              <a:t>Group 2: 3*3 + 2 + 1 + 2 = </a:t>
            </a:r>
            <a:r>
              <a:rPr lang="en-US" sz="1400" dirty="0">
                <a:solidFill>
                  <a:srgbClr val="0070C0"/>
                </a:solidFill>
              </a:rPr>
              <a:t>14</a:t>
            </a:r>
            <a:r>
              <a:rPr lang="en-US" sz="1400" dirty="0"/>
              <a:t> bits</a:t>
            </a:r>
          </a:p>
          <a:p>
            <a:pPr algn="ctr"/>
            <a:r>
              <a:rPr lang="en-US" sz="1400" dirty="0"/>
              <a:t>Group 3: 6*1 + 3 + 1 + 1 = </a:t>
            </a:r>
            <a:r>
              <a:rPr lang="en-US" sz="1400" dirty="0">
                <a:solidFill>
                  <a:srgbClr val="0070C0"/>
                </a:solidFill>
              </a:rPr>
              <a:t>11</a:t>
            </a:r>
            <a:r>
              <a:rPr lang="en-US" sz="1400" dirty="0"/>
              <a:t> bits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C7851E-1095-EE43-86F4-436090151209}"/>
              </a:ext>
            </a:extLst>
          </p:cNvPr>
          <p:cNvSpPr/>
          <p:nvPr/>
        </p:nvSpPr>
        <p:spPr>
          <a:xfrm>
            <a:off x="2912768" y="6296223"/>
            <a:ext cx="1065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&gt; 75%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CF53F0-A680-1449-AD34-820F58B3064A}"/>
              </a:ext>
            </a:extLst>
          </p:cNvPr>
          <p:cNvCxnSpPr>
            <a:endCxn id="23" idx="0"/>
          </p:cNvCxnSpPr>
          <p:nvPr/>
        </p:nvCxnSpPr>
        <p:spPr>
          <a:xfrm>
            <a:off x="2428685" y="6152700"/>
            <a:ext cx="1017041" cy="143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A5ACDB1-BE29-BA48-BF91-0BBA03AFAE0C}"/>
              </a:ext>
            </a:extLst>
          </p:cNvPr>
          <p:cNvSpPr/>
          <p:nvPr/>
        </p:nvSpPr>
        <p:spPr>
          <a:xfrm>
            <a:off x="10225602" y="5470504"/>
            <a:ext cx="13853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40 </a:t>
            </a:r>
            <a:r>
              <a:rPr lang="en-US" sz="1400" dirty="0"/>
              <a:t>bits in total</a:t>
            </a:r>
          </a:p>
        </p:txBody>
      </p:sp>
      <p:pic>
        <p:nvPicPr>
          <p:cNvPr id="27" name="Picture 26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762C7C25-F992-9742-A5A1-7F5DD872A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52" y="3220216"/>
            <a:ext cx="1600528" cy="164962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483227-A693-5741-B8EF-69942A061CA9}"/>
              </a:ext>
            </a:extLst>
          </p:cNvPr>
          <p:cNvCxnSpPr/>
          <p:nvPr/>
        </p:nvCxnSpPr>
        <p:spPr>
          <a:xfrm>
            <a:off x="5471255" y="3546132"/>
            <a:ext cx="1143000" cy="971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EC6C12A-856C-2141-9E91-378230A6C937}"/>
              </a:ext>
            </a:extLst>
          </p:cNvPr>
          <p:cNvSpPr/>
          <p:nvPr/>
        </p:nvSpPr>
        <p:spPr>
          <a:xfrm>
            <a:off x="5471255" y="3714066"/>
            <a:ext cx="1996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Energy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BA1C00-5D08-C344-9436-92EC39F4373A}"/>
              </a:ext>
            </a:extLst>
          </p:cNvPr>
          <p:cNvSpPr/>
          <p:nvPr/>
        </p:nvSpPr>
        <p:spPr>
          <a:xfrm>
            <a:off x="3963918" y="357599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F1898F-2C29-FB45-8F13-2F3C924D29AA}"/>
              </a:ext>
            </a:extLst>
          </p:cNvPr>
          <p:cNvSpPr/>
          <p:nvPr/>
        </p:nvSpPr>
        <p:spPr>
          <a:xfrm>
            <a:off x="3905116" y="384410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C6C4DC-EB7E-3943-833C-5B376B9A9E91}"/>
              </a:ext>
            </a:extLst>
          </p:cNvPr>
          <p:cNvSpPr/>
          <p:nvPr/>
        </p:nvSpPr>
        <p:spPr>
          <a:xfrm>
            <a:off x="4116427" y="365380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CA6278-42CA-8149-A6A0-C43C0C666C34}"/>
              </a:ext>
            </a:extLst>
          </p:cNvPr>
          <p:cNvSpPr/>
          <p:nvPr/>
        </p:nvSpPr>
        <p:spPr>
          <a:xfrm>
            <a:off x="4156609" y="3415700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537442-2BE4-3C43-A45A-6A9D8D53B542}"/>
              </a:ext>
            </a:extLst>
          </p:cNvPr>
          <p:cNvSpPr/>
          <p:nvPr/>
        </p:nvSpPr>
        <p:spPr>
          <a:xfrm>
            <a:off x="4332463" y="3326732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23010C-4E48-4A42-AA67-D3B4FE08BD99}"/>
              </a:ext>
            </a:extLst>
          </p:cNvPr>
          <p:cNvSpPr/>
          <p:nvPr/>
        </p:nvSpPr>
        <p:spPr>
          <a:xfrm>
            <a:off x="4332082" y="352910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57BDB2-69B7-F84C-9F0F-60B98352AE36}"/>
              </a:ext>
            </a:extLst>
          </p:cNvPr>
          <p:cNvSpPr/>
          <p:nvPr/>
        </p:nvSpPr>
        <p:spPr>
          <a:xfrm>
            <a:off x="4289035" y="3787729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B4563A-03A6-5343-A01F-2CA73977222E}"/>
              </a:ext>
            </a:extLst>
          </p:cNvPr>
          <p:cNvSpPr/>
          <p:nvPr/>
        </p:nvSpPr>
        <p:spPr>
          <a:xfrm>
            <a:off x="4087487" y="3941413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73A6A9-84E1-884F-B7B2-5E5037E39B36}"/>
              </a:ext>
            </a:extLst>
          </p:cNvPr>
          <p:cNvSpPr/>
          <p:nvPr/>
        </p:nvSpPr>
        <p:spPr>
          <a:xfrm>
            <a:off x="3933968" y="404266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1B1B66-9137-4A47-9296-89935D5FD750}"/>
              </a:ext>
            </a:extLst>
          </p:cNvPr>
          <p:cNvSpPr/>
          <p:nvPr/>
        </p:nvSpPr>
        <p:spPr>
          <a:xfrm>
            <a:off x="4503500" y="3228064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646563-78BF-734B-89B7-7BD0A38E0D3E}"/>
              </a:ext>
            </a:extLst>
          </p:cNvPr>
          <p:cNvSpPr/>
          <p:nvPr/>
        </p:nvSpPr>
        <p:spPr>
          <a:xfrm>
            <a:off x="4481785" y="3438904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BDC91A-8B15-9646-93E0-FA375BC9372E}"/>
              </a:ext>
            </a:extLst>
          </p:cNvPr>
          <p:cNvSpPr/>
          <p:nvPr/>
        </p:nvSpPr>
        <p:spPr>
          <a:xfrm>
            <a:off x="4496394" y="359742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pic>
        <p:nvPicPr>
          <p:cNvPr id="46" name="Picture 45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76ED1340-0AE0-0245-B7CE-5B3D96F48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7" y="3220216"/>
            <a:ext cx="1600528" cy="164962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67285B7-C450-094F-8043-B2B8BFA9F6CF}"/>
              </a:ext>
            </a:extLst>
          </p:cNvPr>
          <p:cNvSpPr/>
          <p:nvPr/>
        </p:nvSpPr>
        <p:spPr>
          <a:xfrm>
            <a:off x="4490583" y="387946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84BF74F-FB1A-B048-91C9-5233E23EAAFB}"/>
              </a:ext>
            </a:extLst>
          </p:cNvPr>
          <p:cNvSpPr/>
          <p:nvPr/>
        </p:nvSpPr>
        <p:spPr>
          <a:xfrm>
            <a:off x="4277291" y="4048390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CC0093B-D389-404B-85E3-84E1B477D98C}"/>
              </a:ext>
            </a:extLst>
          </p:cNvPr>
          <p:cNvSpPr/>
          <p:nvPr/>
        </p:nvSpPr>
        <p:spPr>
          <a:xfrm>
            <a:off x="4092633" y="414959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E14CDA-B568-7A43-A94E-61A493EF5AC0}"/>
              </a:ext>
            </a:extLst>
          </p:cNvPr>
          <p:cNvSpPr/>
          <p:nvPr/>
        </p:nvSpPr>
        <p:spPr>
          <a:xfrm>
            <a:off x="3921985" y="4250643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B83CBA3-F2D0-E742-9CFB-F1201A8A55A0}"/>
              </a:ext>
            </a:extLst>
          </p:cNvPr>
          <p:cNvSpPr/>
          <p:nvPr/>
        </p:nvSpPr>
        <p:spPr>
          <a:xfrm>
            <a:off x="4660064" y="3323202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69A0006-A9F7-A84C-AE12-2E7D992C257E}"/>
              </a:ext>
            </a:extLst>
          </p:cNvPr>
          <p:cNvSpPr/>
          <p:nvPr/>
        </p:nvSpPr>
        <p:spPr>
          <a:xfrm>
            <a:off x="4656455" y="3518253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E74188C-06AE-D34B-BBBA-8B4FE5F271FB}"/>
              </a:ext>
            </a:extLst>
          </p:cNvPr>
          <p:cNvSpPr/>
          <p:nvPr/>
        </p:nvSpPr>
        <p:spPr>
          <a:xfrm>
            <a:off x="4712833" y="377416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AFB15D-B9AD-DB49-8BAF-61DFEBFF3223}"/>
              </a:ext>
            </a:extLst>
          </p:cNvPr>
          <p:cNvSpPr/>
          <p:nvPr/>
        </p:nvSpPr>
        <p:spPr>
          <a:xfrm>
            <a:off x="4481785" y="417561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F513A0-719A-B247-B1AA-403F28BC0254}"/>
              </a:ext>
            </a:extLst>
          </p:cNvPr>
          <p:cNvSpPr/>
          <p:nvPr/>
        </p:nvSpPr>
        <p:spPr>
          <a:xfrm>
            <a:off x="4256876" y="4219522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6AE169-E222-F948-9A82-B1DC360163AD}"/>
              </a:ext>
            </a:extLst>
          </p:cNvPr>
          <p:cNvSpPr/>
          <p:nvPr/>
        </p:nvSpPr>
        <p:spPr>
          <a:xfrm>
            <a:off x="4096403" y="433374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7B3FFA-F3CA-B042-9104-A00099C222AE}"/>
              </a:ext>
            </a:extLst>
          </p:cNvPr>
          <p:cNvSpPr/>
          <p:nvPr/>
        </p:nvSpPr>
        <p:spPr>
          <a:xfrm>
            <a:off x="4839445" y="341905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EA26C3-61F3-154D-8AA4-76934A671396}"/>
              </a:ext>
            </a:extLst>
          </p:cNvPr>
          <p:cNvSpPr/>
          <p:nvPr/>
        </p:nvSpPr>
        <p:spPr>
          <a:xfrm>
            <a:off x="4878629" y="367120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981DD5-EC5B-1B4A-835F-47060339DCB9}"/>
              </a:ext>
            </a:extLst>
          </p:cNvPr>
          <p:cNvSpPr/>
          <p:nvPr/>
        </p:nvSpPr>
        <p:spPr>
          <a:xfrm>
            <a:off x="4747212" y="4028610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FAF0232-AD94-6B4D-81DE-2DE1AA28BA4B}"/>
              </a:ext>
            </a:extLst>
          </p:cNvPr>
          <p:cNvSpPr/>
          <p:nvPr/>
        </p:nvSpPr>
        <p:spPr>
          <a:xfrm>
            <a:off x="4520777" y="4342111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B44F89D-3DE0-DD43-9D33-33970E75910D}"/>
              </a:ext>
            </a:extLst>
          </p:cNvPr>
          <p:cNvSpPr/>
          <p:nvPr/>
        </p:nvSpPr>
        <p:spPr>
          <a:xfrm>
            <a:off x="4236461" y="444334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6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A12885-1B3C-2F46-9386-D1C28E3BFED3}"/>
              </a:ext>
            </a:extLst>
          </p:cNvPr>
          <p:cNvSpPr/>
          <p:nvPr/>
        </p:nvSpPr>
        <p:spPr>
          <a:xfrm>
            <a:off x="5063531" y="358554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CB07E5C-F24E-FB40-818F-D2B0E593A79E}"/>
              </a:ext>
            </a:extLst>
          </p:cNvPr>
          <p:cNvSpPr/>
          <p:nvPr/>
        </p:nvSpPr>
        <p:spPr>
          <a:xfrm>
            <a:off x="4915746" y="3939952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7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E3E233-2A88-304D-A29C-2662FDC03020}"/>
              </a:ext>
            </a:extLst>
          </p:cNvPr>
          <p:cNvSpPr/>
          <p:nvPr/>
        </p:nvSpPr>
        <p:spPr>
          <a:xfrm>
            <a:off x="4759540" y="4208844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7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CD6BB13-EC19-8441-9196-986F1DCC1EA9}"/>
              </a:ext>
            </a:extLst>
          </p:cNvPr>
          <p:cNvSpPr/>
          <p:nvPr/>
        </p:nvSpPr>
        <p:spPr>
          <a:xfrm>
            <a:off x="4501621" y="4553320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7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3D44C2-B2A1-AC4D-9D2A-BC1EB38A98FB}"/>
              </a:ext>
            </a:extLst>
          </p:cNvPr>
          <p:cNvSpPr/>
          <p:nvPr/>
        </p:nvSpPr>
        <p:spPr>
          <a:xfrm>
            <a:off x="5073916" y="386544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6C80F14-3B22-A345-97DA-D1FF41732C27}"/>
              </a:ext>
            </a:extLst>
          </p:cNvPr>
          <p:cNvSpPr/>
          <p:nvPr/>
        </p:nvSpPr>
        <p:spPr>
          <a:xfrm>
            <a:off x="4915746" y="4135865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782457-BFDB-4847-9623-8EA06B9ECC18}"/>
              </a:ext>
            </a:extLst>
          </p:cNvPr>
          <p:cNvSpPr/>
          <p:nvPr/>
        </p:nvSpPr>
        <p:spPr>
          <a:xfrm>
            <a:off x="4770470" y="4393986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8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7E87DCF-9C48-1E40-9C99-BC24901BC3F4}"/>
              </a:ext>
            </a:extLst>
          </p:cNvPr>
          <p:cNvSpPr/>
          <p:nvPr/>
        </p:nvSpPr>
        <p:spPr>
          <a:xfrm>
            <a:off x="5089200" y="4053874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9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DE3C291-AFAB-814C-ADB8-FD1DA7F691EB}"/>
              </a:ext>
            </a:extLst>
          </p:cNvPr>
          <p:cNvSpPr/>
          <p:nvPr/>
        </p:nvSpPr>
        <p:spPr>
          <a:xfrm>
            <a:off x="4915746" y="433638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0A64117-8A29-F64E-8C48-C1AF6E365F64}"/>
              </a:ext>
            </a:extLst>
          </p:cNvPr>
          <p:cNvSpPr/>
          <p:nvPr/>
        </p:nvSpPr>
        <p:spPr>
          <a:xfrm>
            <a:off x="5089200" y="4238467"/>
            <a:ext cx="408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9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5994030-9CCD-0C4A-9260-5FBBE0119D9A}"/>
              </a:ext>
            </a:extLst>
          </p:cNvPr>
          <p:cNvSpPr/>
          <p:nvPr/>
        </p:nvSpPr>
        <p:spPr>
          <a:xfrm>
            <a:off x="2540674" y="3978983"/>
            <a:ext cx="1288997" cy="25948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A85436-6F94-5F46-8A4E-5D39EF2D41B3}"/>
              </a:ext>
            </a:extLst>
          </p:cNvPr>
          <p:cNvSpPr/>
          <p:nvPr/>
        </p:nvSpPr>
        <p:spPr>
          <a:xfrm>
            <a:off x="2109554" y="3696627"/>
            <a:ext cx="1996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88115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78122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Limitations on Embedded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Biased</a:t>
            </a:r>
            <a:r>
              <a:rPr lang="en-US" altLang="zh-CN" sz="2399" dirty="0"/>
              <a:t> storage composition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First a few groups occupy most of storage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Many meta bits besides </a:t>
            </a:r>
            <a:r>
              <a:rPr lang="en-US" altLang="zh-CN" sz="2399" dirty="0">
                <a:solidFill>
                  <a:srgbClr val="0070C0"/>
                </a:solidFill>
              </a:rPr>
              <a:t>encoding</a:t>
            </a:r>
            <a:r>
              <a:rPr lang="en-US" altLang="zh-CN" sz="2399" dirty="0"/>
              <a:t> </a:t>
            </a:r>
            <a:r>
              <a:rPr lang="en-US" altLang="zh-CN" sz="2399" dirty="0">
                <a:solidFill>
                  <a:srgbClr val="0070C0"/>
                </a:solidFill>
              </a:rPr>
              <a:t>bits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Sign bits</a:t>
            </a:r>
            <a:r>
              <a:rPr lang="en-US" altLang="zh-CN" sz="1999" dirty="0"/>
              <a:t>: mark sign of current data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Group bits</a:t>
            </a:r>
            <a:r>
              <a:rPr lang="en-US" altLang="zh-CN" sz="1999" dirty="0"/>
              <a:t>: mark occurrence of group</a:t>
            </a:r>
            <a:endParaRPr lang="en-US" altLang="zh-CN" sz="1999" dirty="0">
              <a:solidFill>
                <a:srgbClr val="0070C0"/>
              </a:solidFill>
            </a:endParaRP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Skip bits</a:t>
            </a:r>
            <a:r>
              <a:rPr lang="en-US" altLang="zh-CN" sz="1999" dirty="0"/>
              <a:t>: mark end of bit plane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Observations on the visualization of coefficients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Consecutiveness</a:t>
            </a:r>
            <a:r>
              <a:rPr lang="en-US" altLang="zh-CN" sz="2399" dirty="0"/>
              <a:t> across blocks</a:t>
            </a:r>
            <a:endParaRPr lang="en-US" altLang="zh-CN" sz="1999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Compressible like reg coefficients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Use</a:t>
            </a:r>
            <a:r>
              <a:rPr lang="en-US" altLang="zh-CN" sz="2399" dirty="0">
                <a:solidFill>
                  <a:srgbClr val="0070C0"/>
                </a:solidFill>
              </a:rPr>
              <a:t> SZ </a:t>
            </a:r>
            <a:r>
              <a:rPr lang="en-US" altLang="zh-CN" sz="2000" dirty="0"/>
              <a:t>for coefficient compression</a:t>
            </a:r>
            <a:endParaRPr lang="en-US" altLang="zh-CN" sz="1999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Error-bounded</a:t>
            </a:r>
            <a:r>
              <a:rPr lang="en-US" altLang="zh-CN" sz="1999" dirty="0"/>
              <a:t> feature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/>
              <a:t>Respect error bound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>
                <a:solidFill>
                  <a:srgbClr val="0070C0"/>
                </a:solidFill>
              </a:rPr>
              <a:t>Multi-dimensional</a:t>
            </a:r>
            <a:r>
              <a:rPr lang="en-US" altLang="zh-CN" sz="1999" dirty="0"/>
              <a:t> prediction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/>
              <a:t>Enable higher compression ratios</a:t>
            </a:r>
          </a:p>
        </p:txBody>
      </p:sp>
      <p:pic>
        <p:nvPicPr>
          <p:cNvPr id="5" name="Picture 4" descr="A picture containing star&#10;&#10;Description automatically generated">
            <a:extLst>
              <a:ext uri="{FF2B5EF4-FFF2-40B4-BE49-F238E27FC236}">
                <a16:creationId xmlns:a16="http://schemas.microsoft.com/office/drawing/2014/main" id="{D7DA2339-830D-7848-AD03-DD4E7D3B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05" y="694397"/>
            <a:ext cx="3030115" cy="3020675"/>
          </a:xfrm>
          <a:prstGeom prst="rect">
            <a:avLst/>
          </a:prstGeom>
        </p:spPr>
      </p:pic>
      <p:pic>
        <p:nvPicPr>
          <p:cNvPr id="13" name="Picture 12" descr="A picture containing star&#10;&#10;Description automatically generated">
            <a:extLst>
              <a:ext uri="{FF2B5EF4-FFF2-40B4-BE49-F238E27FC236}">
                <a16:creationId xmlns:a16="http://schemas.microsoft.com/office/drawing/2014/main" id="{CC4BC460-B144-274E-B492-A420D7110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29" y="4036779"/>
            <a:ext cx="1828673" cy="1781175"/>
          </a:xfrm>
          <a:prstGeom prst="rect">
            <a:avLst/>
          </a:prstGeom>
        </p:spPr>
      </p:pic>
      <p:pic>
        <p:nvPicPr>
          <p:cNvPr id="15" name="Picture 1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491A0266-47A3-F345-91C5-4D5CE457B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0" y="4041092"/>
            <a:ext cx="1782930" cy="1771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26131-3AC4-054B-AE9E-737AB980C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4036779"/>
            <a:ext cx="1784399" cy="1761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E5DDA1-19CC-0E43-B1FC-7E9F81EEF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30" y="4026804"/>
            <a:ext cx="1759547" cy="1771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A74E490-B9FD-D247-9536-083ABA60479A}"/>
              </a:ext>
            </a:extLst>
          </p:cNvPr>
          <p:cNvSpPr/>
          <p:nvPr/>
        </p:nvSpPr>
        <p:spPr>
          <a:xfrm>
            <a:off x="8080187" y="3686467"/>
            <a:ext cx="2688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NYX </a:t>
            </a:r>
            <a:r>
              <a:rPr lang="en-US" sz="1400" dirty="0" err="1"/>
              <a:t>Velocity_x</a:t>
            </a:r>
            <a:r>
              <a:rPr lang="en-US" sz="1400" dirty="0"/>
              <a:t>, original data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DFF975-9BED-7748-810B-9E5AFA195EA1}"/>
              </a:ext>
            </a:extLst>
          </p:cNvPr>
          <p:cNvSpPr/>
          <p:nvPr/>
        </p:nvSpPr>
        <p:spPr>
          <a:xfrm>
            <a:off x="5346549" y="5798004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Coefficient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61087F-88E9-E349-BF9E-7F83390417BE}"/>
              </a:ext>
            </a:extLst>
          </p:cNvPr>
          <p:cNvSpPr/>
          <p:nvPr/>
        </p:nvSpPr>
        <p:spPr>
          <a:xfrm>
            <a:off x="7081217" y="5792791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Coefficient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5B0CB-939E-704A-9C38-86AD9FC82CF9}"/>
              </a:ext>
            </a:extLst>
          </p:cNvPr>
          <p:cNvSpPr/>
          <p:nvPr/>
        </p:nvSpPr>
        <p:spPr>
          <a:xfrm>
            <a:off x="8815885" y="5807979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Coefficient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898A19-E4B2-7647-8885-22F1C36BD3C1}"/>
              </a:ext>
            </a:extLst>
          </p:cNvPr>
          <p:cNvSpPr/>
          <p:nvPr/>
        </p:nvSpPr>
        <p:spPr>
          <a:xfrm>
            <a:off x="10505889" y="5802964"/>
            <a:ext cx="1519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Coefficient 4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7E9FC1A-3CF4-2148-A162-E405D9844E6E}"/>
              </a:ext>
            </a:extLst>
          </p:cNvPr>
          <p:cNvSpPr txBox="1">
            <a:spLocks/>
          </p:cNvSpPr>
          <p:nvPr/>
        </p:nvSpPr>
        <p:spPr>
          <a:xfrm>
            <a:off x="215095" y="-18598"/>
            <a:ext cx="11973729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Efficient Coefficient Encoding - Embedded Encoding</a:t>
            </a:r>
          </a:p>
        </p:txBody>
      </p:sp>
    </p:spTree>
    <p:extLst>
      <p:ext uri="{BB962C8B-B14F-4D97-AF65-F5344CB8AC3E}">
        <p14:creationId xmlns:p14="http://schemas.microsoft.com/office/powerpoint/2010/main" val="333297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78122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Adaptive transform coefficient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SZ Encoding </a:t>
            </a:r>
            <a:r>
              <a:rPr lang="en-US" altLang="zh-CN" sz="2399" dirty="0"/>
              <a:t>for high-energy coefficients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More efficient when </a:t>
            </a:r>
            <a:r>
              <a:rPr lang="en-US" altLang="zh-CN" sz="1999" dirty="0">
                <a:solidFill>
                  <a:srgbClr val="0070C0"/>
                </a:solidFill>
              </a:rPr>
              <a:t>encoding bits are large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Embedded Encoding </a:t>
            </a:r>
            <a:r>
              <a:rPr lang="en-US" altLang="zh-CN" sz="2399" dirty="0"/>
              <a:t>for low-energy ones</a:t>
            </a:r>
            <a:endParaRPr lang="en-US" altLang="zh-CN" sz="2399" dirty="0">
              <a:solidFill>
                <a:srgbClr val="0070C0"/>
              </a:solidFill>
            </a:endParaRP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More efficient when </a:t>
            </a:r>
            <a:r>
              <a:rPr lang="en-US" altLang="zh-CN" sz="1999" dirty="0">
                <a:solidFill>
                  <a:srgbClr val="0070C0"/>
                </a:solidFill>
              </a:rPr>
              <a:t>encoding bits are small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Threshold determined by sampling</a:t>
            </a:r>
            <a:endParaRPr lang="en-US" altLang="zh-CN" sz="199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66B73-A494-F84F-9170-737A22E08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25" y="1429198"/>
            <a:ext cx="4495800" cy="32639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2F58FE8-3DC9-3942-8A38-1AD22E48656A}"/>
              </a:ext>
            </a:extLst>
          </p:cNvPr>
          <p:cNvSpPr/>
          <p:nvPr/>
        </p:nvSpPr>
        <p:spPr>
          <a:xfrm>
            <a:off x="8325185" y="4719837"/>
            <a:ext cx="35859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trike="sngStrike" dirty="0"/>
              <a:t>Group 1:    8 + 1 + 1 + 5 = </a:t>
            </a:r>
            <a:r>
              <a:rPr lang="en-US" sz="1400" strike="sngStrike" dirty="0">
                <a:solidFill>
                  <a:srgbClr val="0070C0"/>
                </a:solidFill>
              </a:rPr>
              <a:t>15</a:t>
            </a:r>
            <a:r>
              <a:rPr lang="en-US" sz="1400" strike="sngStrike" dirty="0"/>
              <a:t> bits</a:t>
            </a:r>
          </a:p>
          <a:p>
            <a:pPr algn="ctr"/>
            <a:r>
              <a:rPr lang="en-US" sz="1400" dirty="0"/>
              <a:t>Group 1:    </a:t>
            </a:r>
            <a:r>
              <a:rPr lang="en-US" sz="1400" dirty="0">
                <a:solidFill>
                  <a:srgbClr val="0070C0"/>
                </a:solidFill>
              </a:rPr>
              <a:t>5.1</a:t>
            </a:r>
            <a:r>
              <a:rPr lang="en-US" sz="1400" dirty="0"/>
              <a:t> bits</a:t>
            </a:r>
          </a:p>
          <a:p>
            <a:pPr algn="ctr"/>
            <a:r>
              <a:rPr lang="en-US" sz="1400" strike="sngStrike" dirty="0"/>
              <a:t>Group 2: 3*3 + 2 + 1 + 2 = </a:t>
            </a:r>
            <a:r>
              <a:rPr lang="en-US" sz="1400" strike="sngStrike" dirty="0">
                <a:solidFill>
                  <a:srgbClr val="0070C0"/>
                </a:solidFill>
              </a:rPr>
              <a:t>14</a:t>
            </a:r>
            <a:r>
              <a:rPr lang="en-US" sz="1400" strike="sngStrike" dirty="0"/>
              <a:t> bits</a:t>
            </a:r>
          </a:p>
          <a:p>
            <a:pPr algn="ctr"/>
            <a:r>
              <a:rPr lang="en-US" sz="1400" dirty="0"/>
              <a:t>Group 2: 3*2.3 = </a:t>
            </a:r>
            <a:r>
              <a:rPr lang="en-US" sz="1400" dirty="0">
                <a:solidFill>
                  <a:srgbClr val="0070C0"/>
                </a:solidFill>
              </a:rPr>
              <a:t>6.9</a:t>
            </a:r>
            <a:r>
              <a:rPr lang="en-US" sz="1400" dirty="0"/>
              <a:t> bits</a:t>
            </a:r>
          </a:p>
          <a:p>
            <a:pPr algn="ctr"/>
            <a:r>
              <a:rPr lang="en-US" sz="1400" dirty="0"/>
              <a:t>Group 3: 6*1 + 3 + 1 + 1 = </a:t>
            </a:r>
            <a:r>
              <a:rPr lang="en-US" sz="1400" dirty="0">
                <a:solidFill>
                  <a:srgbClr val="0070C0"/>
                </a:solidFill>
              </a:rPr>
              <a:t>11</a:t>
            </a:r>
            <a:r>
              <a:rPr lang="en-US" sz="1400" dirty="0"/>
              <a:t> bits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C80973-9EA5-2248-BD8F-15959D5C836C}"/>
              </a:ext>
            </a:extLst>
          </p:cNvPr>
          <p:cNvSpPr/>
          <p:nvPr/>
        </p:nvSpPr>
        <p:spPr>
          <a:xfrm>
            <a:off x="7693026" y="1443486"/>
            <a:ext cx="4467224" cy="10425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75AD64-C505-2641-B31F-B555343868BC}"/>
              </a:ext>
            </a:extLst>
          </p:cNvPr>
          <p:cNvSpPr/>
          <p:nvPr/>
        </p:nvSpPr>
        <p:spPr>
          <a:xfrm>
            <a:off x="7693024" y="2512765"/>
            <a:ext cx="4467224" cy="185921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F0F7B-A63C-3346-8CB5-671CCB448427}"/>
              </a:ext>
            </a:extLst>
          </p:cNvPr>
          <p:cNvSpPr/>
          <p:nvPr/>
        </p:nvSpPr>
        <p:spPr>
          <a:xfrm>
            <a:off x="7800975" y="978025"/>
            <a:ext cx="1791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SZ Encoding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241AE6-C588-0E4F-BF2F-6462E04AFA8F}"/>
              </a:ext>
            </a:extLst>
          </p:cNvPr>
          <p:cNvSpPr/>
          <p:nvPr/>
        </p:nvSpPr>
        <p:spPr>
          <a:xfrm>
            <a:off x="7425225" y="4516655"/>
            <a:ext cx="1994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Embedded Encoding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8EDE0E-130F-F842-9994-360EF1B059CC}"/>
              </a:ext>
            </a:extLst>
          </p:cNvPr>
          <p:cNvCxnSpPr/>
          <p:nvPr/>
        </p:nvCxnSpPr>
        <p:spPr>
          <a:xfrm flipV="1">
            <a:off x="8325184" y="1203612"/>
            <a:ext cx="285416" cy="317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6A7A77-938D-3747-A680-DE2E36A5D942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8325184" y="4208878"/>
            <a:ext cx="97343" cy="307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E169B1-CA86-CA4B-B570-9FF175E0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2" y="3132090"/>
            <a:ext cx="7186015" cy="17352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4C2C93F-1A74-6F42-86E4-E0682D28A89B}"/>
              </a:ext>
            </a:extLst>
          </p:cNvPr>
          <p:cNvSpPr/>
          <p:nvPr/>
        </p:nvSpPr>
        <p:spPr>
          <a:xfrm>
            <a:off x="2268077" y="3008274"/>
            <a:ext cx="361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Real Bit Rates of Coefficients Compression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44BCED-CF4F-F441-B2E0-5D5946D052BE}"/>
              </a:ext>
            </a:extLst>
          </p:cNvPr>
          <p:cNvSpPr/>
          <p:nvPr/>
        </p:nvSpPr>
        <p:spPr>
          <a:xfrm>
            <a:off x="9982200" y="5889388"/>
            <a:ext cx="1581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trike="sngStrike" dirty="0">
                <a:solidFill>
                  <a:srgbClr val="0070C0"/>
                </a:solidFill>
              </a:rPr>
              <a:t>40</a:t>
            </a:r>
            <a:r>
              <a:rPr lang="en-US" sz="1400" dirty="0">
                <a:solidFill>
                  <a:srgbClr val="0070C0"/>
                </a:solidFill>
              </a:rPr>
              <a:t> 23 </a:t>
            </a:r>
            <a:r>
              <a:rPr lang="en-US" sz="1400" dirty="0"/>
              <a:t>bits in total</a:t>
            </a:r>
          </a:p>
        </p:txBody>
      </p:sp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D1D23B-9CA2-4441-9081-ABD839F74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2" y="4838720"/>
            <a:ext cx="7096995" cy="159682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B30461D-8FDE-6A45-973D-C9AC403332E1}"/>
              </a:ext>
            </a:extLst>
          </p:cNvPr>
          <p:cNvSpPr/>
          <p:nvPr/>
        </p:nvSpPr>
        <p:spPr>
          <a:xfrm>
            <a:off x="2218864" y="4704081"/>
            <a:ext cx="404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Estimated Bit Rates of Coefficients Compression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3B1F4E2-023E-1F42-8D1A-15B043AC049E}"/>
              </a:ext>
            </a:extLst>
          </p:cNvPr>
          <p:cNvSpPr txBox="1">
            <a:spLocks/>
          </p:cNvSpPr>
          <p:nvPr/>
        </p:nvSpPr>
        <p:spPr>
          <a:xfrm>
            <a:off x="215095" y="-18598"/>
            <a:ext cx="11973729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Efficient Coefficient Encoding - Embedded Encoding</a:t>
            </a:r>
          </a:p>
        </p:txBody>
      </p:sp>
    </p:spTree>
    <p:extLst>
      <p:ext uri="{BB962C8B-B14F-4D97-AF65-F5344CB8AC3E}">
        <p14:creationId xmlns:p14="http://schemas.microsoft.com/office/powerpoint/2010/main" val="3505552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Transform-based Compressor as a Predictor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Error setting estimation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Select </a:t>
            </a:r>
            <a:r>
              <a:rPr lang="en-US" altLang="zh-CN" sz="1999" dirty="0">
                <a:solidFill>
                  <a:srgbClr val="0070C0"/>
                </a:solidFill>
              </a:rPr>
              <a:t>highest bit-rate decay over MSE increase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>
                <a:solidFill>
                  <a:srgbClr val="0070C0"/>
                </a:solidFill>
              </a:rPr>
              <a:t>Adaptive</a:t>
            </a:r>
            <a:r>
              <a:rPr lang="en-US" altLang="zh-CN" sz="2399" dirty="0"/>
              <a:t> predictor selection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Transform-based rate-distortion estimation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Prediction-based rate-distortion approaching</a:t>
            </a:r>
          </a:p>
          <a:p>
            <a:pPr lvl="3">
              <a:buClr>
                <a:srgbClr val="C00000"/>
              </a:buClr>
              <a:buFont typeface="Wingdings" pitchFamily="2" charset="2"/>
              <a:buChar char="q"/>
            </a:pPr>
            <a:r>
              <a:rPr lang="en-US" altLang="zh-CN" sz="1799" dirty="0">
                <a:solidFill>
                  <a:srgbClr val="0070C0"/>
                </a:solidFill>
              </a:rPr>
              <a:t>Repeat</a:t>
            </a:r>
            <a:r>
              <a:rPr lang="en-US" altLang="zh-CN" sz="1799" dirty="0"/>
              <a:t> in case (e)(f); </a:t>
            </a:r>
            <a:r>
              <a:rPr lang="en-US" altLang="zh-CN" sz="1799" dirty="0">
                <a:solidFill>
                  <a:srgbClr val="0070C0"/>
                </a:solidFill>
              </a:rPr>
              <a:t>Stop and select </a:t>
            </a:r>
            <a:r>
              <a:rPr lang="en-US" altLang="zh-CN" sz="1799" dirty="0"/>
              <a:t>in case (a)-(d)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Hybrid Prediction Scheme</a:t>
            </a:r>
          </a:p>
        </p:txBody>
      </p:sp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E2F26CE2-A918-804F-B53F-B84E6A1F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43" y="50922"/>
            <a:ext cx="3790982" cy="610177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BC61DD-308C-E84A-B79F-2AB514E76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1" y="3429000"/>
            <a:ext cx="73533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6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5BB63F-A795-3A43-B8F0-8128A318A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96" y="705299"/>
            <a:ext cx="10512862" cy="582916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Motivation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Background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Hybrid Prediction Design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999" dirty="0"/>
              <a:t>Overview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999" dirty="0"/>
              <a:t>Efficient Coefficient Encoding via inter-block consecutiveness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599" dirty="0"/>
              <a:t>Regression coefficient encoding 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599" dirty="0"/>
              <a:t>Transform coefficient encoding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999" dirty="0"/>
              <a:t>Transform-based compressor as a predictor and adaptive selection</a:t>
            </a:r>
            <a:endParaRPr lang="en-US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Evaluation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999" dirty="0"/>
              <a:t>Rate-distortions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1999" dirty="0"/>
              <a:t>Parallel Performance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Future Work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C1E95B-BE6A-644C-8490-3C0098A40D35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9107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8-09-06 at 4.14.04 PM.png">
            <a:extLst>
              <a:ext uri="{FF2B5EF4-FFF2-40B4-BE49-F238E27FC236}">
                <a16:creationId xmlns:a16="http://schemas.microsoft.com/office/drawing/2014/main" id="{E933F48F-F443-1C43-8AA7-CD3990426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38" y="2673823"/>
            <a:ext cx="4589798" cy="3075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6" y="705300"/>
            <a:ext cx="7971641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Platform: Bebop @ ANL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Up to 256 nodes, each with two Intel Xeon E5-2695 v4 processors and 128 GB of memory, and each processor with 18 cores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GPFS with two I/O nodes in total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Datasets from scientific simulations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Hurricane ISABEL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100x500x500, 13 fields, 1.2 GB/core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NYX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512x512x512, 6 fields, 3 GB/core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SCALE-LETKF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sz="1999" dirty="0"/>
              <a:t>98x1200x1200, 12 fields, 6.3 GB/core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Evaluation – Setup 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E6F02782-6761-4F4B-AC76-7EBD9C96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06" y="768702"/>
            <a:ext cx="3316326" cy="1975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BC8E91-3FAA-964F-ACF9-D6EA3F705AA1}"/>
              </a:ext>
            </a:extLst>
          </p:cNvPr>
          <p:cNvSpPr txBox="1"/>
          <p:nvPr/>
        </p:nvSpPr>
        <p:spPr>
          <a:xfrm>
            <a:off x="5722469" y="5646617"/>
            <a:ext cx="475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                 Santa Barbara Cluster Simulation</a:t>
            </a:r>
          </a:p>
          <a:p>
            <a:pPr algn="ctr"/>
            <a:r>
              <a:rPr lang="en-US" sz="1000" i="1" dirty="0" err="1"/>
              <a:t>Almgren</a:t>
            </a:r>
            <a:r>
              <a:rPr lang="en-US" sz="1000" i="1" dirty="0"/>
              <a:t>, Ann S., et al. "</a:t>
            </a:r>
            <a:r>
              <a:rPr lang="en-US" sz="1000" i="1" dirty="0" err="1"/>
              <a:t>Nyx</a:t>
            </a:r>
            <a:r>
              <a:rPr lang="en-US" sz="1000" i="1" dirty="0"/>
              <a:t>: A massively parallel AMR code for computational cosmology." The Astrophysical Journal 765.1 (2013): 39.</a:t>
            </a:r>
          </a:p>
        </p:txBody>
      </p:sp>
    </p:spTree>
    <p:extLst>
      <p:ext uri="{BB962C8B-B14F-4D97-AF65-F5344CB8AC3E}">
        <p14:creationId xmlns:p14="http://schemas.microsoft.com/office/powerpoint/2010/main" val="289223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6" y="705300"/>
            <a:ext cx="3799691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Accuracy of Adaptive predictor selection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/>
              <a:t>Hurricane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Uf48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PRECIPf48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QCLOUDf48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/>
              <a:t>NYX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 err="1"/>
              <a:t>Velocity_x</a:t>
            </a:r>
            <a:endParaRPr lang="en-US" altLang="zh-CN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 err="1"/>
              <a:t>Baryon_density</a:t>
            </a:r>
            <a:endParaRPr lang="en-US" altLang="zh-CN" dirty="0"/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 err="1"/>
              <a:t>Dark_matter_density</a:t>
            </a:r>
            <a:endParaRPr lang="en-US" altLang="zh-CN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/>
              <a:t>SCALE-LETKF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RH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QR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QI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15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Evaluation – Rate-distortion (1)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5D3D82C-A6F6-6E49-B537-8FCBB63A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705300"/>
            <a:ext cx="8374062" cy="1921370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AD6B816C-3DAF-A64F-AC06-634D2553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2626670"/>
            <a:ext cx="8374062" cy="1936782"/>
          </a:xfrm>
          <a:prstGeom prst="rect">
            <a:avLst/>
          </a:prstGeom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BBFE5673-4D6E-6446-8C6C-B6217A658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63" y="4511675"/>
            <a:ext cx="8374062" cy="19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3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Evaluation – Rate-distortion (2)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2C3E53-F31A-8949-A3E6-59B35C2359BB}"/>
              </a:ext>
            </a:extLst>
          </p:cNvPr>
          <p:cNvSpPr txBox="1">
            <a:spLocks/>
          </p:cNvSpPr>
          <p:nvPr/>
        </p:nvSpPr>
        <p:spPr>
          <a:xfrm>
            <a:off x="215095" y="705300"/>
            <a:ext cx="5314168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Rate-distortion Comparisons with state-of-the-art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200" dirty="0"/>
              <a:t>Rate-distortion on each dataset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One overall (fixed error bound)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Two typical fields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39BB318-1EE2-7042-82A4-94B69827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832137"/>
            <a:ext cx="4686300" cy="24638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7F05759-00B7-E04B-97F3-215D6D079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4" y="3473575"/>
            <a:ext cx="4787900" cy="2425700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FAEA9118-0434-1B40-B563-05E7142B8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4" y="3433887"/>
            <a:ext cx="4686300" cy="2476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FF0655-E5A6-374A-9774-C2597C984107}"/>
              </a:ext>
            </a:extLst>
          </p:cNvPr>
          <p:cNvSpPr/>
          <p:nvPr/>
        </p:nvSpPr>
        <p:spPr>
          <a:xfrm>
            <a:off x="6863616" y="3165798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overall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6EB0E-FA5B-184E-8006-631455F8CE4B}"/>
              </a:ext>
            </a:extLst>
          </p:cNvPr>
          <p:cNvSpPr/>
          <p:nvPr/>
        </p:nvSpPr>
        <p:spPr>
          <a:xfrm rot="16200000">
            <a:off x="5562291" y="1749811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Hurricane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389D7B-8E49-EE49-AD03-6567DF01428A}"/>
              </a:ext>
            </a:extLst>
          </p:cNvPr>
          <p:cNvSpPr/>
          <p:nvPr/>
        </p:nvSpPr>
        <p:spPr>
          <a:xfrm>
            <a:off x="8470029" y="3175609"/>
            <a:ext cx="5629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Uf48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0088B-94EC-7649-98F4-ABB3C44DAF66}"/>
              </a:ext>
            </a:extLst>
          </p:cNvPr>
          <p:cNvSpPr/>
          <p:nvPr/>
        </p:nvSpPr>
        <p:spPr>
          <a:xfrm>
            <a:off x="9786634" y="3175608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PRECIPf48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E18318-6FD0-3646-9E9B-C405306AE0D6}"/>
              </a:ext>
            </a:extLst>
          </p:cNvPr>
          <p:cNvSpPr/>
          <p:nvPr/>
        </p:nvSpPr>
        <p:spPr>
          <a:xfrm>
            <a:off x="6863616" y="5804023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overall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6AB865-2551-CF48-A0B2-32B138F1E53C}"/>
              </a:ext>
            </a:extLst>
          </p:cNvPr>
          <p:cNvSpPr/>
          <p:nvPr/>
        </p:nvSpPr>
        <p:spPr>
          <a:xfrm>
            <a:off x="8472189" y="5813834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RH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8D971D-8BAA-3540-9B61-A591FB58DC91}"/>
              </a:ext>
            </a:extLst>
          </p:cNvPr>
          <p:cNvSpPr/>
          <p:nvPr/>
        </p:nvSpPr>
        <p:spPr>
          <a:xfrm>
            <a:off x="10054090" y="5813833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QR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FED59E-CF08-8E48-9901-1C40145F2F49}"/>
              </a:ext>
            </a:extLst>
          </p:cNvPr>
          <p:cNvSpPr/>
          <p:nvPr/>
        </p:nvSpPr>
        <p:spPr>
          <a:xfrm>
            <a:off x="1377762" y="5789736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overall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E34825-7D66-C94E-B691-26C1A4FD3E41}"/>
              </a:ext>
            </a:extLst>
          </p:cNvPr>
          <p:cNvSpPr/>
          <p:nvPr/>
        </p:nvSpPr>
        <p:spPr>
          <a:xfrm>
            <a:off x="2779794" y="5799547"/>
            <a:ext cx="971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velocity_x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54E4B-63CE-D844-BF21-FB424C429736}"/>
              </a:ext>
            </a:extLst>
          </p:cNvPr>
          <p:cNvSpPr/>
          <p:nvPr/>
        </p:nvSpPr>
        <p:spPr>
          <a:xfrm>
            <a:off x="4153306" y="5799546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baryon_density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105520-B76E-F641-B908-5E7C1A37EEC8}"/>
              </a:ext>
            </a:extLst>
          </p:cNvPr>
          <p:cNvSpPr/>
          <p:nvPr/>
        </p:nvSpPr>
        <p:spPr>
          <a:xfrm rot="16200000">
            <a:off x="5346687" y="4320153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SCALE-LETKF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686FC9-9390-3045-AF9B-66092876239B}"/>
              </a:ext>
            </a:extLst>
          </p:cNvPr>
          <p:cNvSpPr/>
          <p:nvPr/>
        </p:nvSpPr>
        <p:spPr>
          <a:xfrm rot="16200000">
            <a:off x="309996" y="4320152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</a:t>
            </a:r>
          </a:p>
        </p:txBody>
      </p:sp>
    </p:spTree>
    <p:extLst>
      <p:ext uri="{BB962C8B-B14F-4D97-AF65-F5344CB8AC3E}">
        <p14:creationId xmlns:p14="http://schemas.microsoft.com/office/powerpoint/2010/main" val="370145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754301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Fixed PSNR for each data field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99" dirty="0"/>
              <a:t>Original data: ~60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99" dirty="0"/>
              <a:t>Logarithmic data: ~40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19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Single core results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99" dirty="0" err="1">
                <a:solidFill>
                  <a:srgbClr val="0070C0"/>
                </a:solidFill>
              </a:rPr>
              <a:t>OurSol</a:t>
            </a:r>
            <a:r>
              <a:rPr lang="en-US" altLang="zh-CN" sz="1999" dirty="0"/>
              <a:t>: the proposed solution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1999" dirty="0" err="1">
                <a:solidFill>
                  <a:srgbClr val="0070C0"/>
                </a:solidFill>
              </a:rPr>
              <a:t>OurSol_b</a:t>
            </a:r>
            <a:r>
              <a:rPr lang="en-US" altLang="zh-CN" sz="1999" dirty="0"/>
              <a:t>: the proposed solution with block segmentation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1999" dirty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19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Evaluation – Parallel Performance (1) </a:t>
            </a:r>
          </a:p>
        </p:txBody>
      </p:sp>
      <p:pic>
        <p:nvPicPr>
          <p:cNvPr id="3" name="Picture 2" descr="A close up of a mans face&#10;&#10;Description automatically generated">
            <a:extLst>
              <a:ext uri="{FF2B5EF4-FFF2-40B4-BE49-F238E27FC236}">
                <a16:creationId xmlns:a16="http://schemas.microsoft.com/office/drawing/2014/main" id="{8C74692A-E949-E648-9F71-20F5A3A0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72" y="726539"/>
            <a:ext cx="3242543" cy="2554509"/>
          </a:xfrm>
          <a:prstGeom prst="rect">
            <a:avLst/>
          </a:prstGeom>
        </p:spPr>
      </p:pic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EAC7A9B6-E339-1A48-BA0D-169238E81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57" y="3302287"/>
            <a:ext cx="3242543" cy="27613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F32FE8-37BF-9440-B5C8-35EF85C09ABF}"/>
              </a:ext>
            </a:extLst>
          </p:cNvPr>
          <p:cNvSpPr/>
          <p:nvPr/>
        </p:nvSpPr>
        <p:spPr>
          <a:xfrm rot="16200000">
            <a:off x="7261507" y="1849904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 </a:t>
            </a:r>
            <a:r>
              <a:rPr lang="en-US" sz="1400" dirty="0" err="1"/>
              <a:t>velocity_x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80FA6-2486-F848-BA19-CB1A28B5F7F6}"/>
              </a:ext>
            </a:extLst>
          </p:cNvPr>
          <p:cNvSpPr/>
          <p:nvPr/>
        </p:nvSpPr>
        <p:spPr>
          <a:xfrm rot="16200000">
            <a:off x="7106819" y="4404412"/>
            <a:ext cx="1701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SCALE-LETKF QS</a:t>
            </a:r>
          </a:p>
        </p:txBody>
      </p:sp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5D6946D1-30F9-2746-8E80-242443D85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6" y="4198166"/>
            <a:ext cx="7523604" cy="17011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839EF-A84C-0140-AD49-6B9DD6875556}"/>
              </a:ext>
            </a:extLst>
          </p:cNvPr>
          <p:cNvSpPr/>
          <p:nvPr/>
        </p:nvSpPr>
        <p:spPr>
          <a:xfrm>
            <a:off x="1209133" y="3798056"/>
            <a:ext cx="5446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altLang="zh-CN" sz="2000" dirty="0"/>
              <a:t>Compression ratios and memory overhead</a:t>
            </a:r>
          </a:p>
        </p:txBody>
      </p:sp>
    </p:spTree>
    <p:extLst>
      <p:ext uri="{BB962C8B-B14F-4D97-AF65-F5344CB8AC3E}">
        <p14:creationId xmlns:p14="http://schemas.microsoft.com/office/powerpoint/2010/main" val="183672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8743166" cy="723899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Data dumping performance (compression + writing)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Evaluation – Parallel Performance (2)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6F7450-7B02-7F40-B3C9-D2EA7AE7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8" y="1143652"/>
            <a:ext cx="3804456" cy="21600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F61012-3D0A-2044-80E0-4475E4487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95" y="1143652"/>
            <a:ext cx="3765536" cy="215034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B4B786-CFA7-5C43-8227-8D24CB6A4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20" y="1211762"/>
            <a:ext cx="3726617" cy="2091965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1D87F6-9C7B-0E43-830B-1D8EF0570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8" y="3721172"/>
            <a:ext cx="3804456" cy="215162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1828DD-19F2-D348-9759-092E049F7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910" y="3763053"/>
            <a:ext cx="3740906" cy="2106062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15FCBE-3DF2-0C4A-A682-8B9F83B35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32" y="3788565"/>
            <a:ext cx="3740905" cy="209107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4A6DCB-A94D-3C4D-AF92-531B128AC5A8}"/>
              </a:ext>
            </a:extLst>
          </p:cNvPr>
          <p:cNvSpPr txBox="1">
            <a:spLocks/>
          </p:cNvSpPr>
          <p:nvPr/>
        </p:nvSpPr>
        <p:spPr>
          <a:xfrm>
            <a:off x="215097" y="3353960"/>
            <a:ext cx="8743166" cy="723899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Data loading performance (reading + decompression)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F51D16-876E-1C47-953A-B22F457E7871}"/>
              </a:ext>
            </a:extLst>
          </p:cNvPr>
          <p:cNvSpPr/>
          <p:nvPr/>
        </p:nvSpPr>
        <p:spPr>
          <a:xfrm>
            <a:off x="2056368" y="3149838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Hurricane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FC847-79EA-7A40-A7D6-FD633ABA90D0}"/>
              </a:ext>
            </a:extLst>
          </p:cNvPr>
          <p:cNvSpPr/>
          <p:nvPr/>
        </p:nvSpPr>
        <p:spPr>
          <a:xfrm>
            <a:off x="6224557" y="3170090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FAD2A7-62C7-9347-B6FC-224935FAF876}"/>
              </a:ext>
            </a:extLst>
          </p:cNvPr>
          <p:cNvSpPr/>
          <p:nvPr/>
        </p:nvSpPr>
        <p:spPr>
          <a:xfrm>
            <a:off x="9754615" y="3200071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SCALE-LETKF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8D4558-D37C-E843-8AC5-1EC6575D000D}"/>
              </a:ext>
            </a:extLst>
          </p:cNvPr>
          <p:cNvSpPr/>
          <p:nvPr/>
        </p:nvSpPr>
        <p:spPr>
          <a:xfrm>
            <a:off x="2056368" y="5782092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Hurricane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7ABBD9-D240-354A-9FF7-1677EB50BC6E}"/>
              </a:ext>
            </a:extLst>
          </p:cNvPr>
          <p:cNvSpPr/>
          <p:nvPr/>
        </p:nvSpPr>
        <p:spPr>
          <a:xfrm>
            <a:off x="6224557" y="5788056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NYX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6C25DF-B6BE-F242-92D2-0CFEC6716B18}"/>
              </a:ext>
            </a:extLst>
          </p:cNvPr>
          <p:cNvSpPr/>
          <p:nvPr/>
        </p:nvSpPr>
        <p:spPr>
          <a:xfrm>
            <a:off x="9754615" y="5803749"/>
            <a:ext cx="1391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SCALE-LETKF</a:t>
            </a:r>
          </a:p>
        </p:txBody>
      </p:sp>
    </p:spTree>
    <p:extLst>
      <p:ext uri="{BB962C8B-B14F-4D97-AF65-F5344CB8AC3E}">
        <p14:creationId xmlns:p14="http://schemas.microsoft.com/office/powerpoint/2010/main" val="2593936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Adopt more efficient predictor selection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Finer-grained, e.g. block granularity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Better selection strategy, e.g. machine learning based selectors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Explore better predictors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Neural network-based predictors, self-adaptive predictors etc.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End-to-end evaluation on analysis other than visualization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Feature extraction, halo finding etc.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endParaRPr lang="en-US" altLang="zh-CN" sz="23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239347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69469" y="5764572"/>
            <a:ext cx="8019355" cy="109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age1image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65" y="893"/>
            <a:ext cx="5940599" cy="68316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7934" y="323760"/>
            <a:ext cx="10512862" cy="914162"/>
          </a:xfrm>
        </p:spPr>
        <p:txBody>
          <a:bodyPr>
            <a:normAutofit/>
          </a:bodyPr>
          <a:lstStyle/>
          <a:p>
            <a:r>
              <a:rPr lang="en-US" altLang="zh-CN" sz="4600" dirty="0">
                <a:solidFill>
                  <a:srgbClr val="0070C0"/>
                </a:solidFill>
                <a:latin typeface="Calibri"/>
                <a:ea typeface="隶书"/>
              </a:rPr>
              <a:t>Thanks</a:t>
            </a:r>
            <a:endParaRPr lang="en-US" sz="46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734" y="1451944"/>
            <a:ext cx="4888537" cy="2861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venir Light" charset="0"/>
              </a:rPr>
              <a:t>This research was supported by the </a:t>
            </a:r>
          </a:p>
          <a:p>
            <a:r>
              <a:rPr lang="en-US" i="1" dirty="0" err="1">
                <a:solidFill>
                  <a:srgbClr val="000000"/>
                </a:solidFill>
                <a:latin typeface="Avenir Light" charset="0"/>
              </a:rPr>
              <a:t>Exascale</a:t>
            </a:r>
            <a:r>
              <a:rPr lang="en-US" i="1" dirty="0">
                <a:solidFill>
                  <a:srgbClr val="000000"/>
                </a:solidFill>
                <a:latin typeface="Avenir Light" charset="0"/>
              </a:rPr>
              <a:t> Computing Project (17-SC-20-SC), </a:t>
            </a:r>
          </a:p>
          <a:p>
            <a:r>
              <a:rPr lang="en-US" i="1" dirty="0">
                <a:solidFill>
                  <a:srgbClr val="000000"/>
                </a:solidFill>
                <a:latin typeface="Avenir Light" charset="0"/>
              </a:rPr>
              <a:t>a joint project of the U.S. Department of Energy’s Office of Science and National Nuclear Security Administration, responsible for delivering a capable </a:t>
            </a:r>
            <a:r>
              <a:rPr lang="en-US" i="1" dirty="0" err="1">
                <a:solidFill>
                  <a:srgbClr val="000000"/>
                </a:solidFill>
                <a:latin typeface="Avenir Light" charset="0"/>
              </a:rPr>
              <a:t>exascale</a:t>
            </a:r>
            <a:r>
              <a:rPr lang="en-US" i="1" dirty="0">
                <a:solidFill>
                  <a:srgbClr val="000000"/>
                </a:solidFill>
                <a:latin typeface="Avenir Light" charset="0"/>
              </a:rPr>
              <a:t> ecosystem, including software, applications, and hardware technology, to support the nation’s </a:t>
            </a:r>
            <a:r>
              <a:rPr lang="en-US" i="1" dirty="0" err="1">
                <a:solidFill>
                  <a:srgbClr val="000000"/>
                </a:solidFill>
                <a:latin typeface="Avenir Light" charset="0"/>
              </a:rPr>
              <a:t>exascale</a:t>
            </a:r>
            <a:r>
              <a:rPr lang="en-US" i="1" dirty="0">
                <a:solidFill>
                  <a:srgbClr val="000000"/>
                </a:solidFill>
                <a:latin typeface="Avenir Light" charset="0"/>
              </a:rPr>
              <a:t> computing imperative.  </a:t>
            </a:r>
            <a:endParaRPr lang="en-US" dirty="0"/>
          </a:p>
        </p:txBody>
      </p:sp>
      <p:pic>
        <p:nvPicPr>
          <p:cNvPr id="6" name="Picture 17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8" y="4808064"/>
            <a:ext cx="2766778" cy="104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833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编号占位符 3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735325" y="6400800"/>
            <a:ext cx="284405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B77078AE-06AD-7845-9C82-76F58E9B6B13}" type="slidenum">
              <a:rPr kumimoji="0" lang="en-US" altLang="zh-CN" sz="1000"/>
              <a:pPr/>
              <a:t>27</a:t>
            </a:fld>
            <a:endParaRPr kumimoji="0" lang="en-US" altLang="zh-CN" sz="1000"/>
          </a:p>
        </p:txBody>
      </p:sp>
      <p:sp>
        <p:nvSpPr>
          <p:cNvPr id="60419" name="内容占位符 2"/>
          <p:cNvSpPr txBox="1">
            <a:spLocks noChangeArrowheads="1"/>
          </p:cNvSpPr>
          <p:nvPr/>
        </p:nvSpPr>
        <p:spPr bwMode="auto">
          <a:xfrm>
            <a:off x="507868" y="1524000"/>
            <a:ext cx="1107151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B40101"/>
              </a:buClr>
              <a:buSzPct val="70000"/>
              <a:buFont typeface="Wingdings" charset="2"/>
              <a:buNone/>
            </a:pPr>
            <a:r>
              <a:rPr kumimoji="0" lang="en-US" altLang="zh-CN" sz="3600">
                <a:solidFill>
                  <a:srgbClr val="FF6600"/>
                </a:solidFill>
              </a:rPr>
              <a:t>Thank you !</a:t>
            </a:r>
          </a:p>
          <a:p>
            <a:pPr algn="ctr" eaLnBrk="1" hangingPunct="1">
              <a:spcBef>
                <a:spcPct val="20000"/>
              </a:spcBef>
              <a:buClr>
                <a:srgbClr val="B40101"/>
              </a:buClr>
              <a:buSzPct val="70000"/>
              <a:buFont typeface="Wingdings" charset="2"/>
              <a:buNone/>
            </a:pPr>
            <a:endParaRPr kumimoji="0" lang="en-US" altLang="zh-CN" sz="3600">
              <a:solidFill>
                <a:srgbClr val="FF6600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B40101"/>
              </a:buClr>
              <a:buSzPct val="70000"/>
              <a:buFont typeface="Wingdings" charset="2"/>
              <a:buNone/>
            </a:pPr>
            <a:r>
              <a:rPr kumimoji="0" lang="en-US" altLang="zh-CN" sz="3600">
                <a:solidFill>
                  <a:srgbClr val="FF6600"/>
                </a:solidFill>
              </a:rPr>
              <a:t>Any Questions?</a:t>
            </a:r>
            <a:endParaRPr kumimoji="0" lang="is-IS" altLang="zh-CN" sz="3600">
              <a:solidFill>
                <a:srgbClr val="FF6600"/>
              </a:solidFill>
            </a:endParaRPr>
          </a:p>
        </p:txBody>
      </p:sp>
      <p:pic>
        <p:nvPicPr>
          <p:cNvPr id="5" name="图片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63" y="0"/>
            <a:ext cx="1828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8-09-07 at 2.42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337" y="235779"/>
            <a:ext cx="1828800" cy="5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488"/>
      </p:ext>
    </p:extLst>
  </p:cSld>
  <p:clrMapOvr>
    <a:masterClrMapping/>
  </p:clrMapOvr>
  <p:transition advTm="6101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编号占位符 3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735325" y="6400800"/>
            <a:ext cx="284405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fld id="{B77078AE-06AD-7845-9C82-76F58E9B6B13}" type="slidenum">
              <a:rPr kumimoji="0" lang="en-US" altLang="zh-CN" sz="1000"/>
              <a:pPr/>
              <a:t>28</a:t>
            </a:fld>
            <a:endParaRPr kumimoji="0" lang="en-US" altLang="zh-CN" sz="1000"/>
          </a:p>
        </p:txBody>
      </p:sp>
      <p:sp>
        <p:nvSpPr>
          <p:cNvPr id="60419" name="内容占位符 2"/>
          <p:cNvSpPr txBox="1">
            <a:spLocks noChangeArrowheads="1"/>
          </p:cNvSpPr>
          <p:nvPr/>
        </p:nvSpPr>
        <p:spPr bwMode="auto">
          <a:xfrm>
            <a:off x="507868" y="1524000"/>
            <a:ext cx="1107151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B40101"/>
              </a:buClr>
              <a:buSzPct val="70000"/>
              <a:buFont typeface="Wingdings" charset="2"/>
              <a:buNone/>
            </a:pPr>
            <a:r>
              <a:rPr kumimoji="0" lang="en-US" altLang="zh-CN" sz="3600" dirty="0">
                <a:solidFill>
                  <a:srgbClr val="FF6600"/>
                </a:solidFill>
              </a:rPr>
              <a:t>Backup</a:t>
            </a:r>
            <a:endParaRPr kumimoji="0" lang="is-IS" altLang="zh-CN" sz="3600" dirty="0">
              <a:solidFill>
                <a:srgbClr val="FF6600"/>
              </a:solidFill>
            </a:endParaRPr>
          </a:p>
        </p:txBody>
      </p:sp>
      <p:pic>
        <p:nvPicPr>
          <p:cNvPr id="5" name="图片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63" y="0"/>
            <a:ext cx="1828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8-09-07 at 2.42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337" y="235779"/>
            <a:ext cx="1828800" cy="5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1300"/>
      </p:ext>
    </p:extLst>
  </p:cSld>
  <p:clrMapOvr>
    <a:masterClrMapping/>
  </p:clrMapOvr>
  <p:transition advTm="6101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2D7DEF-155D-454B-AA0C-429BFCB88515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Data Transmission and Streaming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4D222D-AF6D-9C44-940D-D4A88F7F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97" y="705300"/>
            <a:ext cx="7828766" cy="5193975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Extremely </a:t>
            </a:r>
            <a:r>
              <a:rPr lang="en-US" altLang="zh-CN" sz="2399" dirty="0">
                <a:solidFill>
                  <a:srgbClr val="1D619F"/>
                </a:solidFill>
              </a:rPr>
              <a:t>large amount </a:t>
            </a:r>
            <a:r>
              <a:rPr lang="en-US" altLang="zh-CN" sz="2399" dirty="0"/>
              <a:t>and </a:t>
            </a:r>
            <a:r>
              <a:rPr lang="en-US" altLang="zh-CN" sz="2399" dirty="0">
                <a:solidFill>
                  <a:srgbClr val="1D619F"/>
                </a:solidFill>
              </a:rPr>
              <a:t>high generation speed</a:t>
            </a:r>
            <a:r>
              <a:rPr lang="en-US" altLang="zh-CN" sz="2399" dirty="0"/>
              <a:t> of experimental data from scientific instruments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APS (Advanced Photon Source @ ANL)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150 TB/Specimen 𝗑 100 Specimen = </a:t>
            </a:r>
            <a:r>
              <a:rPr lang="en-US" altLang="zh-CN" dirty="0">
                <a:solidFill>
                  <a:srgbClr val="0070C0"/>
                </a:solidFill>
              </a:rPr>
              <a:t>15 PB 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Network bandwidth 100 GB/s </a:t>
            </a:r>
            <a:r>
              <a:rPr lang="en-US" altLang="zh-CN" dirty="0">
                <a:sym typeface="Wingdings" pitchFamily="2" charset="2"/>
              </a:rPr>
              <a:t> Transfer time &gt;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43 hours</a:t>
            </a:r>
            <a:r>
              <a:rPr lang="en-US" altLang="zh-CN" dirty="0"/>
              <a:t>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LCLS (</a:t>
            </a:r>
            <a:r>
              <a:rPr lang="en-US" dirty="0"/>
              <a:t>Linear Coherent Light Source @ Stanford</a:t>
            </a:r>
            <a:r>
              <a:rPr lang="en-US" altLang="zh-CN" dirty="0"/>
              <a:t>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rgbClr val="0070C0"/>
                </a:solidFill>
              </a:rPr>
              <a:t>250 GB/s</a:t>
            </a:r>
            <a:r>
              <a:rPr lang="en-US" altLang="zh-CN" dirty="0"/>
              <a:t> acquisition speed vs </a:t>
            </a:r>
            <a:r>
              <a:rPr lang="en-US" altLang="zh-CN" dirty="0">
                <a:solidFill>
                  <a:srgbClr val="0070C0"/>
                </a:solidFill>
              </a:rPr>
              <a:t>25 GB/s</a:t>
            </a:r>
            <a:r>
              <a:rPr lang="en-US" altLang="zh-CN" dirty="0"/>
              <a:t> writing bandwidth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rgbClr val="0070C0"/>
                </a:solidFill>
              </a:rPr>
              <a:t>90%</a:t>
            </a:r>
            <a:r>
              <a:rPr lang="en-US" altLang="zh-CN" dirty="0"/>
              <a:t> of data will be discarded</a:t>
            </a: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321D5E11-E9DE-2F49-B48B-333A0EBD5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48" y="666306"/>
            <a:ext cx="4087680" cy="3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F2F894-7F83-7E4C-9B60-45EC1C6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05" y="3847148"/>
            <a:ext cx="5681823" cy="2697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73D97-3479-6743-89EC-01D02674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04" y="3869684"/>
            <a:ext cx="5042976" cy="2814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3B6572-D92A-B046-BE95-B8627C0C8C0D}"/>
              </a:ext>
            </a:extLst>
          </p:cNvPr>
          <p:cNvSpPr txBox="1"/>
          <p:nvPr/>
        </p:nvSpPr>
        <p:spPr>
          <a:xfrm>
            <a:off x="6809321" y="6484709"/>
            <a:ext cx="5042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Data systems for the </a:t>
            </a:r>
            <a:r>
              <a:rPr lang="en-US" sz="1200" i="1" dirty="0" err="1"/>
              <a:t>linac</a:t>
            </a:r>
            <a:r>
              <a:rPr lang="en-US" sz="1200" i="1" dirty="0"/>
              <a:t> coherent light source. Thayer et al. (2017) </a:t>
            </a:r>
          </a:p>
        </p:txBody>
      </p:sp>
    </p:spTree>
    <p:extLst>
      <p:ext uri="{BB962C8B-B14F-4D97-AF65-F5344CB8AC3E}">
        <p14:creationId xmlns:p14="http://schemas.microsoft.com/office/powerpoint/2010/main" val="172023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AF182075-2779-C642-86B4-3908B1E5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5"/>
          <a:stretch>
            <a:fillRect/>
          </a:stretch>
        </p:blipFill>
        <p:spPr bwMode="auto">
          <a:xfrm>
            <a:off x="8088476" y="613095"/>
            <a:ext cx="4119721" cy="241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FCD72C2-E779-F744-AEBD-14BB02B6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5"/>
          <a:stretch>
            <a:fillRect/>
          </a:stretch>
        </p:blipFill>
        <p:spPr bwMode="auto">
          <a:xfrm>
            <a:off x="7792718" y="3028298"/>
            <a:ext cx="4030920" cy="257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8D042C34-9D04-CA4E-B0A8-6425DAC36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352" y="5600396"/>
            <a:ext cx="3670284" cy="83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B40101"/>
              </a:buClr>
              <a:buSzPct val="70000"/>
              <a:buFont typeface="Arial" charset="0"/>
              <a:buNone/>
            </a:pPr>
            <a:r>
              <a:rPr kumimoji="0" lang="en-US" altLang="zh-CN" sz="1200" dirty="0"/>
              <a:t>Two partial visualizations of HACC simulation data: coarse grain on full volume or full resolution on small sub-volumes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1CF63B-A2DF-BC42-916D-70A308536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20" y="4515783"/>
            <a:ext cx="7455198" cy="192259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4D222D-AF6D-9C44-940D-D4A88F7F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97" y="705300"/>
            <a:ext cx="7389475" cy="5193975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Extremely </a:t>
            </a:r>
            <a:r>
              <a:rPr lang="en-US" altLang="zh-CN" sz="2399" dirty="0">
                <a:solidFill>
                  <a:srgbClr val="0070C0"/>
                </a:solidFill>
              </a:rPr>
              <a:t>large amount </a:t>
            </a:r>
            <a:r>
              <a:rPr lang="en-US" altLang="zh-CN" sz="2399" dirty="0"/>
              <a:t>of data are produced by today’s extreme scale scientific simulations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CESM (Climate Simulation)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rgbClr val="0070C0"/>
                </a:solidFill>
              </a:rPr>
              <a:t>2.5 PB </a:t>
            </a:r>
            <a:r>
              <a:rPr lang="en-US" altLang="zh-CN" dirty="0"/>
              <a:t>raw data produced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Data reduction of about a factor at least </a:t>
            </a:r>
            <a:r>
              <a:rPr lang="en-US" altLang="zh-CN" dirty="0">
                <a:solidFill>
                  <a:srgbClr val="0070C0"/>
                </a:solidFill>
              </a:rPr>
              <a:t>10</a:t>
            </a:r>
            <a:r>
              <a:rPr lang="en-US" altLang="zh-CN" dirty="0"/>
              <a:t> is needed       (A. Baker et al., HPDC’16)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dirty="0"/>
              <a:t>HACC (Cosmology Simulation)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>
                <a:solidFill>
                  <a:srgbClr val="0070C0"/>
                </a:solidFill>
              </a:rPr>
              <a:t>20 PB</a:t>
            </a:r>
            <a:r>
              <a:rPr lang="en-US" altLang="zh-CN" dirty="0"/>
              <a:t> data: a single 1-trillion-particle simulation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Mira @ ANL: </a:t>
            </a:r>
            <a:r>
              <a:rPr lang="en-US" altLang="zh-CN" dirty="0">
                <a:solidFill>
                  <a:srgbClr val="0070C0"/>
                </a:solidFill>
              </a:rPr>
              <a:t>26 PB</a:t>
            </a:r>
            <a:r>
              <a:rPr lang="en-US" altLang="zh-CN" dirty="0"/>
              <a:t> storage, peak IO 240GB/s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altLang="zh-CN" dirty="0"/>
              <a:t>20 PB / 26 PB ~ </a:t>
            </a:r>
            <a:r>
              <a:rPr lang="en-US" altLang="zh-CN" dirty="0">
                <a:solidFill>
                  <a:srgbClr val="0070C0"/>
                </a:solidFill>
              </a:rPr>
              <a:t>80%</a:t>
            </a:r>
            <a:r>
              <a:rPr lang="en-US" altLang="zh-CN" dirty="0"/>
              <a:t>, writing time &gt; </a:t>
            </a:r>
            <a:r>
              <a:rPr lang="en-US" altLang="zh-CN" dirty="0">
                <a:solidFill>
                  <a:srgbClr val="0070C0"/>
                </a:solidFill>
              </a:rPr>
              <a:t>24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hours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6AEF25-D853-D544-8CB2-1E8F27DABF5F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Storage Capacity and I/O</a:t>
            </a:r>
          </a:p>
        </p:txBody>
      </p:sp>
    </p:spTree>
    <p:extLst>
      <p:ext uri="{BB962C8B-B14F-4D97-AF65-F5344CB8AC3E}">
        <p14:creationId xmlns:p14="http://schemas.microsoft.com/office/powerpoint/2010/main" val="530891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90" y="3302288"/>
            <a:ext cx="1357417" cy="2459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775" y="3302288"/>
            <a:ext cx="1107632" cy="2459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60603" y="1597703"/>
            <a:ext cx="4145804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charset="0"/>
              </a:rPr>
              <a:t>This is what we need to compress</a:t>
            </a:r>
          </a:p>
          <a:p>
            <a:pPr algn="ctr"/>
            <a:r>
              <a:rPr lang="en-US" sz="1600" dirty="0">
                <a:latin typeface="Helvetica" charset="0"/>
              </a:rPr>
              <a:t>(bit map of 128 floating point numbers)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5188" y="2462591"/>
            <a:ext cx="1959148" cy="73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charset="0"/>
              </a:rPr>
              <a:t>Floating point data set</a:t>
            </a:r>
          </a:p>
          <a:p>
            <a:r>
              <a:rPr lang="en-US" sz="1400" dirty="0">
                <a:latin typeface="Helvetica" charset="0"/>
              </a:rPr>
              <a:t>(numerical simulation</a:t>
            </a:r>
          </a:p>
          <a:p>
            <a:r>
              <a:rPr lang="en-US" sz="1400" dirty="0">
                <a:latin typeface="Helvetica" charset="0"/>
              </a:rPr>
              <a:t>of the brain):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43658" y="2570285"/>
            <a:ext cx="1162750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" charset="0"/>
              </a:rPr>
              <a:t>Random</a:t>
            </a:r>
          </a:p>
          <a:p>
            <a:pPr algn="ctr"/>
            <a:r>
              <a:rPr lang="en-US" sz="1400" dirty="0">
                <a:latin typeface="Helvetica" charset="0"/>
              </a:rPr>
              <a:t>(noise)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899" y="956081"/>
            <a:ext cx="4084107" cy="6133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97585" y="5816506"/>
            <a:ext cx="3468316" cy="307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Source: Leonardo Bautista Gomez (BSC)</a:t>
            </a:r>
          </a:p>
        </p:txBody>
      </p:sp>
      <p:cxnSp>
        <p:nvCxnSpPr>
          <p:cNvPr id="15" name="Straight Arrow Connector 14"/>
          <p:cNvCxnSpPr>
            <a:stCxn id="6" idx="0"/>
            <a:endCxn id="8" idx="2"/>
          </p:cNvCxnSpPr>
          <p:nvPr/>
        </p:nvCxnSpPr>
        <p:spPr>
          <a:xfrm flipV="1">
            <a:off x="9079299" y="2182326"/>
            <a:ext cx="554207" cy="11199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397169" y="4188023"/>
            <a:ext cx="469375" cy="180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82418" y="4188023"/>
            <a:ext cx="891464" cy="180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27904" y="4103320"/>
            <a:ext cx="900974" cy="307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charset="0"/>
              </a:rPr>
              <a:t>Mantissa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25752" y="4016693"/>
            <a:ext cx="941038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Helvetica" charset="0"/>
              </a:rPr>
              <a:t>Sign+</a:t>
            </a:r>
          </a:p>
          <a:p>
            <a:r>
              <a:rPr lang="en-US" sz="1400" dirty="0">
                <a:latin typeface="Helvetica" charset="0"/>
              </a:rPr>
              <a:t>Exponent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A9D263-74F6-274D-8524-27A41D958D8C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Compression and Scientific Data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6" y="705300"/>
            <a:ext cx="7589792" cy="5842606"/>
          </a:xfrm>
          <a:prstGeom prst="rect">
            <a:avLst/>
          </a:prstGeom>
        </p:spPr>
        <p:txBody>
          <a:bodyPr vert="horz" lIns="91416" tIns="45708" rIns="91416" bIns="45708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Lossless compression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The data is compressed and decompressed in such a way that the </a:t>
            </a:r>
            <a:r>
              <a:rPr lang="en-US" sz="2399" dirty="0">
                <a:solidFill>
                  <a:srgbClr val="0070C0"/>
                </a:solidFill>
              </a:rPr>
              <a:t>decompressed data is </a:t>
            </a:r>
            <a:r>
              <a:rPr lang="en-US" sz="2399" b="1" dirty="0">
                <a:solidFill>
                  <a:srgbClr val="0070C0"/>
                </a:solidFill>
              </a:rPr>
              <a:t>identical</a:t>
            </a:r>
            <a:r>
              <a:rPr lang="en-US" sz="2399" dirty="0">
                <a:solidFill>
                  <a:srgbClr val="0070C0"/>
                </a:solidFill>
              </a:rPr>
              <a:t> to the initial data</a:t>
            </a:r>
            <a:endParaRPr lang="en-US" altLang="zh-CN" sz="2399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Examples: GZIP</a:t>
            </a: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Lossy compression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>
                <a:solidFill>
                  <a:srgbClr val="0070C0"/>
                </a:solidFill>
              </a:rPr>
              <a:t>The data is </a:t>
            </a:r>
            <a:r>
              <a:rPr lang="en-US" sz="2399" b="1" dirty="0">
                <a:solidFill>
                  <a:srgbClr val="0070C0"/>
                </a:solidFill>
              </a:rPr>
              <a:t>altered</a:t>
            </a:r>
            <a:r>
              <a:rPr lang="en-US" sz="2399" dirty="0">
                <a:solidFill>
                  <a:srgbClr val="0070C0"/>
                </a:solidFill>
              </a:rPr>
              <a:t> </a:t>
            </a:r>
            <a:r>
              <a:rPr lang="en-US" sz="2399" dirty="0"/>
              <a:t>during compression: some piece of information is removed (lost), the original data </a:t>
            </a:r>
            <a:r>
              <a:rPr lang="en-US" sz="2399" dirty="0">
                <a:solidFill>
                  <a:srgbClr val="0070C0"/>
                </a:solidFill>
              </a:rPr>
              <a:t>cannot</a:t>
            </a:r>
            <a:r>
              <a:rPr lang="en-US" sz="2399" dirty="0"/>
              <a:t> be retrieved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If user can control the accuracy of the compressed data, then </a:t>
            </a:r>
            <a:r>
              <a:rPr lang="en-US" sz="2399" dirty="0">
                <a:solidFill>
                  <a:srgbClr val="0070C0"/>
                </a:solidFill>
              </a:rPr>
              <a:t>lossy compression is a trade-off between compression factor and loss of accuracy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Examples: JPEG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Scientific data are usually floating-point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The ending mantissa looks</a:t>
            </a:r>
            <a:r>
              <a:rPr lang="en-US" sz="2399" dirty="0">
                <a:solidFill>
                  <a:srgbClr val="0070C0"/>
                </a:solidFill>
              </a:rPr>
              <a:t> very random</a:t>
            </a:r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181499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9C530F-81CC-264D-A289-816A6D185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43" y="3231788"/>
            <a:ext cx="4145330" cy="299991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375A02-F559-8048-9F53-C3FF9F275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35" y="3382201"/>
            <a:ext cx="5546673" cy="308808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5CDA34-9E96-A646-B2E6-3F6D32511F09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I/O Bottleneck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00593F5-7C71-534B-BCD2-32E1A1F6CA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5096" y="705300"/>
                <a:ext cx="7728753" cy="5193975"/>
              </a:xfrm>
              <a:prstGeom prst="rect">
                <a:avLst/>
              </a:prstGeom>
            </p:spPr>
            <p:txBody>
              <a:bodyPr vert="horz" lIns="91416" tIns="45708" rIns="91416" bIns="45708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altLang="zh-CN" sz="2399" dirty="0"/>
                  <a:t>The I/O bottleneck is caused by the unevenly increased performance for computing and I/O</a:t>
                </a:r>
              </a:p>
              <a:p>
                <a:pPr lvl="1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altLang="zh-CN" sz="2399" dirty="0"/>
                  <a:t>Fast increased computing power</a:t>
                </a:r>
              </a:p>
              <a:p>
                <a:pPr lvl="2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altLang="zh-CN" sz="1999" dirty="0"/>
                  <a:t>&gt; 10</a:t>
                </a:r>
                <a:r>
                  <a:rPr lang="en-US" altLang="zh-CN" sz="1999" baseline="30000" dirty="0"/>
                  <a:t>10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from 1960 to 2010</a:t>
                </a:r>
              </a:p>
              <a:p>
                <a:pPr lvl="1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altLang="zh-CN" sz="2399" dirty="0"/>
                  <a:t>Slowly increased IDA rate</a:t>
                </a:r>
              </a:p>
              <a:p>
                <a:pPr lvl="2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altLang="zh-CN" sz="1999" dirty="0"/>
                  <a:t>&lt; 10</a:t>
                </a:r>
                <a:r>
                  <a:rPr lang="en-US" altLang="zh-CN" sz="1999" baseline="30000" dirty="0"/>
                  <a:t>6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from 1960 to 2010</a:t>
                </a:r>
              </a:p>
              <a:p>
                <a:pPr lvl="1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sz="2399" dirty="0"/>
                  <a:t>Over </a:t>
                </a:r>
                <a:r>
                  <a:rPr lang="en-US" altLang="zh-CN" sz="2399" dirty="0">
                    <a:solidFill>
                      <a:srgbClr val="0070C0"/>
                    </a:solidFill>
                  </a:rPr>
                  <a:t>10</a:t>
                </a:r>
                <a:r>
                  <a:rPr lang="en-US" altLang="zh-CN" sz="2399" baseline="30000" dirty="0">
                    <a:solidFill>
                      <a:srgbClr val="0070C0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altLang="zh-CN" sz="2399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399" dirty="0"/>
                  <a:t> gap between computing power and I/O</a:t>
                </a:r>
                <a:endParaRPr lang="en-US" sz="2399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00593F5-7C71-534B-BCD2-32E1A1F6C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6" y="705300"/>
                <a:ext cx="7728753" cy="5193975"/>
              </a:xfrm>
              <a:prstGeom prst="rect">
                <a:avLst/>
              </a:prstGeom>
              <a:blipFill>
                <a:blip r:embed="rId5"/>
                <a:stretch>
                  <a:fillRect l="-985" t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7AB26BA-3F87-1149-BD01-958451084A1B}"/>
              </a:ext>
            </a:extLst>
          </p:cNvPr>
          <p:cNvSpPr txBox="1"/>
          <p:nvPr/>
        </p:nvSpPr>
        <p:spPr>
          <a:xfrm>
            <a:off x="9177763" y="3163823"/>
            <a:ext cx="240903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from AMD,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9C1E3-6DEE-8343-BADF-636F1F359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50" y="418840"/>
            <a:ext cx="4403675" cy="28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480061-4384-6143-9DA1-A8F72F181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26" y="943915"/>
            <a:ext cx="4037607" cy="305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00243-1B3A-2D41-B33B-E132CEF4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77" y="943916"/>
            <a:ext cx="6763966" cy="3329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F5F62-A50F-6F4E-8A92-7178F0218931}"/>
              </a:ext>
            </a:extLst>
          </p:cNvPr>
          <p:cNvSpPr txBox="1"/>
          <p:nvPr/>
        </p:nvSpPr>
        <p:spPr>
          <a:xfrm>
            <a:off x="1416055" y="4025820"/>
            <a:ext cx="3168198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 and table from I. Foster (ANL)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67DDB3-E435-3949-B044-AC57DB64E658}"/>
              </a:ext>
            </a:extLst>
          </p:cNvPr>
          <p:cNvSpPr txBox="1">
            <a:spLocks/>
          </p:cNvSpPr>
          <p:nvPr/>
        </p:nvSpPr>
        <p:spPr>
          <a:xfrm>
            <a:off x="-170667" y="1335873"/>
            <a:ext cx="11500654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x-none" sz="3599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34BB1E-5D51-1F48-AC59-480F5CC835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5099" y="4444380"/>
                <a:ext cx="11333545" cy="1921647"/>
              </a:xfrm>
              <a:prstGeom prst="rect">
                <a:avLst/>
              </a:prstGeom>
            </p:spPr>
            <p:txBody>
              <a:bodyPr vert="horz" lIns="91416" tIns="45708" rIns="91416" bIns="45708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altLang="zh-CN" sz="2399" dirty="0"/>
                  <a:t>Storage capacity and I/O performance increase cannot catch up with that of computing</a:t>
                </a:r>
              </a:p>
              <a:p>
                <a:pPr lvl="1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altLang="zh-CN" sz="2399" dirty="0"/>
                  <a:t>From Titan to Summit</a:t>
                </a:r>
              </a:p>
              <a:p>
                <a:pPr lvl="2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altLang="zh-CN" sz="1999" dirty="0"/>
                  <a:t>6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system peak performance increase, 4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storage capacity, no increase in I/O performance</a:t>
                </a:r>
              </a:p>
              <a:p>
                <a:pPr lvl="2">
                  <a:buClr>
                    <a:srgbClr val="C00000"/>
                  </a:buClr>
                  <a:buFont typeface="Courier New" panose="02070309020205020404" pitchFamily="49" charset="0"/>
                  <a:buChar char="o"/>
                </a:pPr>
                <a:r>
                  <a:rPr lang="en-US" altLang="zh-CN" sz="1999" dirty="0">
                    <a:solidFill>
                      <a:srgbClr val="0070C0"/>
                    </a:solidFill>
                  </a:rPr>
                  <a:t>1.5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gap in computing over storage capacity, </a:t>
                </a:r>
                <a:r>
                  <a:rPr lang="en-US" altLang="zh-CN" sz="1999" dirty="0">
                    <a:solidFill>
                      <a:srgbClr val="0070C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US" altLang="zh-CN" sz="199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999" dirty="0"/>
                  <a:t> gap in computing over I/O</a:t>
                </a:r>
              </a:p>
              <a:p>
                <a:pPr lvl="1">
                  <a:buClr>
                    <a:srgbClr val="C00000"/>
                  </a:buClr>
                  <a:buFont typeface="Wingdings" pitchFamily="2" charset="2"/>
                  <a:buChar char="Ø"/>
                </a:pPr>
                <a:r>
                  <a:rPr lang="en-US" sz="2399" dirty="0"/>
                  <a:t>Summit: 150 PF/s, 1 TB/s to disk </a:t>
                </a:r>
                <a:r>
                  <a:rPr lang="en-US" sz="2399" dirty="0">
                    <a:sym typeface="Wingdings" pitchFamily="2" charset="2"/>
                  </a:rPr>
                  <a:t> </a:t>
                </a:r>
                <a:r>
                  <a:rPr lang="en-US" sz="2399" dirty="0">
                    <a:solidFill>
                      <a:srgbClr val="0070C0"/>
                    </a:solidFill>
                  </a:rPr>
                  <a:t>1M FLOPS per double</a:t>
                </a: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134BB1E-5D51-1F48-AC59-480F5CC83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9" y="4444380"/>
                <a:ext cx="11333545" cy="1921647"/>
              </a:xfrm>
              <a:prstGeom prst="rect">
                <a:avLst/>
              </a:prstGeom>
              <a:blipFill>
                <a:blip r:embed="rId5"/>
                <a:stretch>
                  <a:fillRect l="-448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8145469-FEE5-A240-A0BF-20968BD64283}"/>
              </a:ext>
            </a:extLst>
          </p:cNvPr>
          <p:cNvSpPr/>
          <p:nvPr/>
        </p:nvSpPr>
        <p:spPr>
          <a:xfrm>
            <a:off x="6600786" y="1452797"/>
            <a:ext cx="282314" cy="201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6B72B2-358C-1141-83DD-1D020CF05630}"/>
              </a:ext>
            </a:extLst>
          </p:cNvPr>
          <p:cNvSpPr/>
          <p:nvPr/>
        </p:nvSpPr>
        <p:spPr>
          <a:xfrm>
            <a:off x="8933558" y="1452797"/>
            <a:ext cx="282314" cy="201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095FD-7B13-D14E-9493-99B71E78F404}"/>
              </a:ext>
            </a:extLst>
          </p:cNvPr>
          <p:cNvSpPr/>
          <p:nvPr/>
        </p:nvSpPr>
        <p:spPr>
          <a:xfrm>
            <a:off x="6489711" y="3899524"/>
            <a:ext cx="504464" cy="3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6AC228-C195-5F4D-B82D-E0DADE627488}"/>
              </a:ext>
            </a:extLst>
          </p:cNvPr>
          <p:cNvSpPr/>
          <p:nvPr/>
        </p:nvSpPr>
        <p:spPr>
          <a:xfrm>
            <a:off x="8822483" y="3899524"/>
            <a:ext cx="504464" cy="3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656CB1-7F4D-EA49-AAC4-EFF33CBA6E77}"/>
              </a:ext>
            </a:extLst>
          </p:cNvPr>
          <p:cNvSpPr txBox="1">
            <a:spLocks/>
          </p:cNvSpPr>
          <p:nvPr/>
        </p:nvSpPr>
        <p:spPr>
          <a:xfrm>
            <a:off x="215095" y="-18598"/>
            <a:ext cx="10929155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600" b="1" dirty="0"/>
              <a:t>Motivation – I/O Bottleneck in supercomputers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5B4EC0-964F-0046-A824-602D5D8F6144}"/>
              </a:ext>
            </a:extLst>
          </p:cNvPr>
          <p:cNvSpPr/>
          <p:nvPr/>
        </p:nvSpPr>
        <p:spPr>
          <a:xfrm>
            <a:off x="7196098" y="1450406"/>
            <a:ext cx="282314" cy="20165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4C3FEF-44F2-654E-9964-834DCCB1F6E5}"/>
              </a:ext>
            </a:extLst>
          </p:cNvPr>
          <p:cNvSpPr/>
          <p:nvPr/>
        </p:nvSpPr>
        <p:spPr>
          <a:xfrm>
            <a:off x="10917719" y="1448015"/>
            <a:ext cx="282314" cy="20165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899182-84AD-8C4C-A592-AC30068D3906}"/>
              </a:ext>
            </a:extLst>
          </p:cNvPr>
          <p:cNvSpPr/>
          <p:nvPr/>
        </p:nvSpPr>
        <p:spPr>
          <a:xfrm>
            <a:off x="7085023" y="3899524"/>
            <a:ext cx="504464" cy="3918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DF6446-8AB0-684E-AA88-FC3A27E164CF}"/>
              </a:ext>
            </a:extLst>
          </p:cNvPr>
          <p:cNvSpPr/>
          <p:nvPr/>
        </p:nvSpPr>
        <p:spPr>
          <a:xfrm>
            <a:off x="10806644" y="3899524"/>
            <a:ext cx="504464" cy="3918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2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8AF83A4-1A5B-1046-9958-EE3638E1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4" y="2813200"/>
            <a:ext cx="5872915" cy="3339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A9D263-74F6-274D-8524-27A41D958D8C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Why Not Lossless Compression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7044424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Lossless compression cannot lead to a high reduction ratio on scientific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Directly applying encoding to scientific data does not work efficiently </a:t>
            </a:r>
            <a:endParaRPr lang="en-US" altLang="zh-CN" sz="2399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Neither do advanced lossless compressors which exploit further redundancy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AC26C-6364-D347-8457-8215F1291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73" y="521912"/>
            <a:ext cx="5063495" cy="51939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019B78D-8F1F-1846-BBFA-7C41B856E1D9}"/>
              </a:ext>
            </a:extLst>
          </p:cNvPr>
          <p:cNvSpPr/>
          <p:nvPr/>
        </p:nvSpPr>
        <p:spPr>
          <a:xfrm>
            <a:off x="1381179" y="6094046"/>
            <a:ext cx="5077311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Data compression for the </a:t>
            </a:r>
            <a:r>
              <a:rPr lang="en-US" sz="1400" i="1" dirty="0" err="1"/>
              <a:t>Exascale</a:t>
            </a:r>
            <a:r>
              <a:rPr lang="en-US" sz="1400" i="1" dirty="0"/>
              <a:t> Computing Era Survey.</a:t>
            </a:r>
          </a:p>
          <a:p>
            <a:pPr algn="ctr"/>
            <a:r>
              <a:rPr lang="en-US" sz="1400" dirty="0"/>
              <a:t>S. Son et al. (Supercomputing frontiers and innovations 2014)</a:t>
            </a:r>
            <a:endParaRPr lang="en-US" sz="1400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310E18-5332-3842-8DB3-76D332E3AC5B}"/>
              </a:ext>
            </a:extLst>
          </p:cNvPr>
          <p:cNvSpPr/>
          <p:nvPr/>
        </p:nvSpPr>
        <p:spPr>
          <a:xfrm>
            <a:off x="7391868" y="5655836"/>
            <a:ext cx="4330507" cy="52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Fast and efficient compression of floating-point data.</a:t>
            </a:r>
          </a:p>
          <a:p>
            <a:pPr algn="ctr"/>
            <a:r>
              <a:rPr lang="en-US" sz="1400" dirty="0">
                <a:latin typeface="Helvetica" charset="0"/>
              </a:rPr>
              <a:t> </a:t>
            </a:r>
            <a:r>
              <a:rPr lang="en-US" sz="1400" dirty="0"/>
              <a:t>P. Lindstrom et al. (TVCG’06)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6964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A9D263-74F6-274D-8524-27A41D958D8C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Motivation – Lossy Compression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6" y="3501559"/>
            <a:ext cx="11686391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Reduces data accuracy to reach higher compression ratios (typically </a:t>
            </a:r>
            <a:r>
              <a:rPr lang="en-US" altLang="zh-CN" sz="2399" dirty="0">
                <a:solidFill>
                  <a:srgbClr val="0070C0"/>
                </a:solidFill>
              </a:rPr>
              <a:t>1 order of magnitude </a:t>
            </a:r>
            <a:r>
              <a:rPr lang="en-US" altLang="zh-CN" sz="2399" dirty="0"/>
              <a:t>or more) than lossless compression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If such compression ratios cannot be achieved, use lossless compression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Essentially Trade-off between </a:t>
            </a:r>
            <a:r>
              <a:rPr lang="en-US" sz="2399" dirty="0">
                <a:solidFill>
                  <a:srgbClr val="0070C0"/>
                </a:solidFill>
              </a:rPr>
              <a:t>data size</a:t>
            </a:r>
            <a:r>
              <a:rPr lang="en-US" sz="2399" dirty="0"/>
              <a:t> and </a:t>
            </a:r>
            <a:r>
              <a:rPr lang="en-US" sz="2399" dirty="0">
                <a:solidFill>
                  <a:srgbClr val="0070C0"/>
                </a:solidFill>
              </a:rPr>
              <a:t>data accuracy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399" dirty="0"/>
              <a:t>Specific requirements for usefulness in the context of scientific data</a:t>
            </a:r>
            <a:endParaRPr lang="en-US" altLang="zh-CN" sz="2399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>
                <a:solidFill>
                  <a:srgbClr val="0070C0"/>
                </a:solidFill>
              </a:rPr>
              <a:t>Error-bounded</a:t>
            </a:r>
            <a:r>
              <a:rPr lang="en-US" sz="2399" dirty="0"/>
              <a:t> compression: controlling the accuracy of the decompressed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>
                <a:solidFill>
                  <a:srgbClr val="0070C0"/>
                </a:solidFill>
              </a:rPr>
              <a:t>Fast</a:t>
            </a:r>
            <a:r>
              <a:rPr lang="en-US" sz="2399" dirty="0"/>
              <a:t> compression/decompression performance: to be used for in-situ analysis</a:t>
            </a:r>
          </a:p>
        </p:txBody>
      </p:sp>
      <p:pic>
        <p:nvPicPr>
          <p:cNvPr id="9" name="Picture 8" descr="Screen Shot 2018-08-22 at 1.17.47 PM.png">
            <a:extLst>
              <a:ext uri="{FF2B5EF4-FFF2-40B4-BE49-F238E27FC236}">
                <a16:creationId xmlns:a16="http://schemas.microsoft.com/office/drawing/2014/main" id="{52C4DBC7-9141-1B48-B3FC-2776510CA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46" y="705300"/>
            <a:ext cx="8492612" cy="26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0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8-22 at 1.04.46 PM.png">
            <a:extLst>
              <a:ext uri="{FF2B5EF4-FFF2-40B4-BE49-F238E27FC236}">
                <a16:creationId xmlns:a16="http://schemas.microsoft.com/office/drawing/2014/main" id="{80BBB76B-BF2F-6742-BEFC-DAAFFE7DA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88" y="1023746"/>
            <a:ext cx="2951082" cy="4951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300"/>
            <a:ext cx="11588346" cy="51939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Absolute error bound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Targets: guarantee point-wise errors such that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Often used for scalar field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Relative error bound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Targets: guarantee point-wise relative errors such that </a:t>
            </a:r>
            <a:endParaRPr lang="en-US" altLang="zh-CN" sz="1999" dirty="0"/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Often used for vector field data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altLang="zh-CN" sz="2399" dirty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Peak Signal-to-Noise Ratio ( PSNR =)                                            )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Targets: maximize compression ratios given the same PSNR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CN" sz="2399" dirty="0"/>
              <a:t>Often used for </a:t>
            </a:r>
            <a:r>
              <a:rPr lang="en-US" altLang="zh-CN" sz="2399" dirty="0">
                <a:solidFill>
                  <a:srgbClr val="0070C0"/>
                </a:solidFill>
              </a:rPr>
              <a:t>visualization</a:t>
            </a:r>
          </a:p>
        </p:txBody>
      </p:sp>
      <p:pic>
        <p:nvPicPr>
          <p:cNvPr id="7" name="Picture 6" descr="Screen Shot 2018-08-22 at 1.05.10 PM.png">
            <a:extLst>
              <a:ext uri="{FF2B5EF4-FFF2-40B4-BE49-F238E27FC236}">
                <a16:creationId xmlns:a16="http://schemas.microsoft.com/office/drawing/2014/main" id="{7F9A4C92-448C-0645-A0B1-E400DF82E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07" y="2582686"/>
            <a:ext cx="3097186" cy="6983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9D5E43-3F9D-5D48-9EEA-131D04923797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1138704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Background – Lossy Compression Requirements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CE5B7D-F408-5B4B-9476-1703EDBA86D6}"/>
              </a:ext>
            </a:extLst>
          </p:cNvPr>
          <p:cNvSpPr/>
          <p:nvPr/>
        </p:nvSpPr>
        <p:spPr>
          <a:xfrm>
            <a:off x="272249" y="3957638"/>
            <a:ext cx="9357526" cy="1328737"/>
          </a:xfrm>
          <a:prstGeom prst="rect">
            <a:avLst/>
          </a:prstGeom>
          <a:noFill/>
          <a:ln>
            <a:solidFill>
              <a:schemeClr val="accent4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87C8CA-17C2-9248-B3F7-DA51E35A3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20" y="3959167"/>
            <a:ext cx="3868536" cy="4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4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5047B-14F1-F241-BAF1-24783265C48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A9D263-74F6-274D-8524-27A41D958D8C}"/>
              </a:ext>
            </a:extLst>
          </p:cNvPr>
          <p:cNvSpPr txBox="1">
            <a:spLocks/>
          </p:cNvSpPr>
          <p:nvPr/>
        </p:nvSpPr>
        <p:spPr>
          <a:xfrm>
            <a:off x="215096" y="-18598"/>
            <a:ext cx="10512862" cy="72389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3599" b="1" dirty="0"/>
              <a:t>Background – Existing Lossy Compressors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1CF873B-2AA6-7746-9122-1179349F6466}"/>
              </a:ext>
            </a:extLst>
          </p:cNvPr>
          <p:cNvSpPr txBox="1">
            <a:spLocks/>
          </p:cNvSpPr>
          <p:nvPr/>
        </p:nvSpPr>
        <p:spPr>
          <a:xfrm>
            <a:off x="215097" y="705299"/>
            <a:ext cx="11973728" cy="601531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Prediction-based compressors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ISABELA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999" dirty="0"/>
              <a:t>Sorting + curve fitting. Relative error bound only. Time-consuming because N log N complexity on sorting.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FPZIP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999" dirty="0"/>
              <a:t>Lorenzo predictor + arithmetic encoding. Relative error bound only.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SZ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999" dirty="0"/>
              <a:t>Multi-algorithm predictor + linear quantization + Huffman encoding + lossless encoding.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zh-CN" sz="2399" dirty="0"/>
              <a:t>Transform-based compressors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Vapor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999" dirty="0"/>
              <a:t>Wavelet transform. No error control.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399" dirty="0"/>
              <a:t>ZFP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sz="1999" dirty="0"/>
              <a:t>Customized, well-tuned transform. High throughput.</a:t>
            </a:r>
          </a:p>
          <a:p>
            <a:pPr lvl="2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n-US" sz="2399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7BB7F-CCC4-224B-9CE9-FA36CE5AB5F8}"/>
              </a:ext>
            </a:extLst>
          </p:cNvPr>
          <p:cNvSpPr/>
          <p:nvPr/>
        </p:nvSpPr>
        <p:spPr>
          <a:xfrm>
            <a:off x="700873" y="2866457"/>
            <a:ext cx="10512862" cy="723898"/>
          </a:xfrm>
          <a:prstGeom prst="rect">
            <a:avLst/>
          </a:prstGeom>
          <a:noFill/>
          <a:ln>
            <a:solidFill>
              <a:schemeClr val="accent4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956D8-B856-254A-8D33-9884B2298BDC}"/>
              </a:ext>
            </a:extLst>
          </p:cNvPr>
          <p:cNvSpPr/>
          <p:nvPr/>
        </p:nvSpPr>
        <p:spPr>
          <a:xfrm>
            <a:off x="700873" y="4792967"/>
            <a:ext cx="6671477" cy="723898"/>
          </a:xfrm>
          <a:prstGeom prst="rect">
            <a:avLst/>
          </a:prstGeom>
          <a:noFill/>
          <a:ln>
            <a:solidFill>
              <a:schemeClr val="accent4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215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156C96291C349BBF8B640319D465D" ma:contentTypeVersion="0" ma:contentTypeDescription="Create a new document." ma:contentTypeScope="" ma:versionID="8a71be8d30b42e8e74cf70a4a4cbda4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5F602D-FF92-4BDD-B4C2-093468CCF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53548</TotalTime>
  <Words>2029</Words>
  <Application>Microsoft Macintosh PowerPoint</Application>
  <PresentationFormat>Custom</PresentationFormat>
  <Paragraphs>438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Narrow</vt:lpstr>
      <vt:lpstr>Avenir Light</vt:lpstr>
      <vt:lpstr>Calibri</vt:lpstr>
      <vt:lpstr>Cambria Math</vt:lpstr>
      <vt:lpstr>Courier New</vt:lpstr>
      <vt:lpstr>Helvetica</vt:lpstr>
      <vt:lpstr>Symbol</vt:lpstr>
      <vt:lpstr>Wingdings</vt:lpstr>
      <vt:lpstr>Presentations (Wide Screen)</vt:lpstr>
      <vt:lpstr>Significantly Improving Lossy Compression Quality Based on an Optimized Hybrid Prediction Model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  <vt:lpstr>PowerPoint Presentation</vt:lpstr>
      <vt:lpstr>PowerPoint Presentation</vt:lpstr>
      <vt:lpstr>PowerPoint Presentation</vt:lpstr>
      <vt:lpstr>PowerPoint Presentation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Xin Liang</cp:lastModifiedBy>
  <cp:revision>1109</cp:revision>
  <cp:lastPrinted>2017-12-20T14:44:39Z</cp:lastPrinted>
  <dcterms:created xsi:type="dcterms:W3CDTF">2015-03-03T13:47:39Z</dcterms:created>
  <dcterms:modified xsi:type="dcterms:W3CDTF">2019-11-20T17:09:27Z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0x010100693156C96291C349BBF8B640319D465D</vt:lpwstr>
  </property>
</Properties>
</file>