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83" r:id="rId3"/>
    <p:sldId id="349" r:id="rId4"/>
    <p:sldId id="282" r:id="rId5"/>
    <p:sldId id="280" r:id="rId6"/>
    <p:sldId id="257" r:id="rId7"/>
    <p:sldId id="295" r:id="rId8"/>
    <p:sldId id="350" r:id="rId9"/>
    <p:sldId id="313" r:id="rId10"/>
    <p:sldId id="351" r:id="rId11"/>
    <p:sldId id="337" r:id="rId12"/>
    <p:sldId id="352" r:id="rId13"/>
    <p:sldId id="339" r:id="rId14"/>
    <p:sldId id="338" r:id="rId15"/>
    <p:sldId id="325" r:id="rId16"/>
    <p:sldId id="326" r:id="rId17"/>
    <p:sldId id="327" r:id="rId18"/>
    <p:sldId id="353" r:id="rId19"/>
    <p:sldId id="335" r:id="rId20"/>
    <p:sldId id="322" r:id="rId21"/>
    <p:sldId id="333" r:id="rId22"/>
    <p:sldId id="355" r:id="rId23"/>
    <p:sldId id="324" r:id="rId24"/>
    <p:sldId id="354" r:id="rId25"/>
    <p:sldId id="268" r:id="rId26"/>
    <p:sldId id="294" r:id="rId27"/>
    <p:sldId id="262" r:id="rId28"/>
    <p:sldId id="269" r:id="rId29"/>
    <p:sldId id="332" r:id="rId30"/>
    <p:sldId id="271" r:id="rId31"/>
    <p:sldId id="272" r:id="rId32"/>
    <p:sldId id="277" r:id="rId33"/>
    <p:sldId id="334" r:id="rId34"/>
    <p:sldId id="274" r:id="rId35"/>
    <p:sldId id="27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2C1832-8B9D-7744-A19F-747EBFB78738}">
          <p14:sldIdLst>
            <p14:sldId id="256"/>
            <p14:sldId id="283"/>
          </p14:sldIdLst>
        </p14:section>
        <p14:section name="Background" id="{0C358A45-F0A2-F445-AC9D-60E84FA6EA8B}">
          <p14:sldIdLst>
            <p14:sldId id="349"/>
            <p14:sldId id="282"/>
            <p14:sldId id="280"/>
            <p14:sldId id="257"/>
            <p14:sldId id="295"/>
          </p14:sldIdLst>
        </p14:section>
        <p14:section name="State-of-the-art" id="{F884ED55-B476-F24A-AF0E-1FDA8358F189}">
          <p14:sldIdLst>
            <p14:sldId id="350"/>
            <p14:sldId id="313"/>
          </p14:sldIdLst>
        </p14:section>
        <p14:section name="intuitive insights" id="{4C1AE927-FAE5-5A46-9375-EEF867EC0A2D}">
          <p14:sldIdLst>
            <p14:sldId id="351"/>
            <p14:sldId id="337"/>
          </p14:sldIdLst>
        </p14:section>
        <p14:section name="CARE" id="{714BCEBE-FB9E-0C44-97D4-5E7D45E19F6F}">
          <p14:sldIdLst>
            <p14:sldId id="352"/>
            <p14:sldId id="339"/>
            <p14:sldId id="338"/>
            <p14:sldId id="325"/>
            <p14:sldId id="326"/>
            <p14:sldId id="327"/>
          </p14:sldIdLst>
        </p14:section>
        <p14:section name="Recovery Kernels" id="{40BD1408-F146-6A46-9C33-8592B4CA8976}">
          <p14:sldIdLst>
            <p14:sldId id="353"/>
            <p14:sldId id="335"/>
            <p14:sldId id="322"/>
            <p14:sldId id="333"/>
            <p14:sldId id="355"/>
            <p14:sldId id="324"/>
          </p14:sldIdLst>
        </p14:section>
        <p14:section name="Evaluation" id="{96A70933-E0ED-4143-9C22-40B939788BD8}">
          <p14:sldIdLst>
            <p14:sldId id="354"/>
            <p14:sldId id="268"/>
            <p14:sldId id="294"/>
            <p14:sldId id="262"/>
            <p14:sldId id="269"/>
            <p14:sldId id="332"/>
            <p14:sldId id="271"/>
            <p14:sldId id="272"/>
            <p14:sldId id="277"/>
            <p14:sldId id="334"/>
            <p14:sldId id="274"/>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B9DAF-EDE1-3248-8E6D-064E36E33F56}" v="7368" dt="2019-11-20T17:49:21.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20"/>
    <p:restoredTop sz="94802"/>
  </p:normalViewPr>
  <p:slideViewPr>
    <p:cSldViewPr snapToGrid="0" snapToObjects="1">
      <p:cViewPr varScale="1">
        <p:scale>
          <a:sx n="147" d="100"/>
          <a:sy n="147" d="100"/>
        </p:scale>
        <p:origin x="31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C3C33-C640-7D4F-A091-5F0C8063887A}" type="datetimeFigureOut">
              <a:rPr lang="en-US" smtClean="0"/>
              <a:t>12/6/19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B1270-6C30-B54E-B716-8615051127BC}" type="slidenum">
              <a:rPr lang="en-US" smtClean="0"/>
              <a:t>‹#›</a:t>
            </a:fld>
            <a:endParaRPr lang="en-US"/>
          </a:p>
        </p:txBody>
      </p:sp>
    </p:spTree>
    <p:extLst>
      <p:ext uri="{BB962C8B-B14F-4D97-AF65-F5344CB8AC3E}">
        <p14:creationId xmlns:p14="http://schemas.microsoft.com/office/powerpoint/2010/main" val="687356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The title of my paper is “CARE:  Compiler Assisted Recovery from Soft Failures”,  but for the presentation, I’m want you to think of this as having an alternative title, “What kind of resilience can we get for free?” </a:t>
            </a:r>
            <a:endParaRPr lang="en-US"/>
          </a:p>
        </p:txBody>
      </p:sp>
      <p:sp>
        <p:nvSpPr>
          <p:cNvPr id="4" name="Slide Number Placeholder 3"/>
          <p:cNvSpPr>
            <a:spLocks noGrp="1"/>
          </p:cNvSpPr>
          <p:nvPr>
            <p:ph type="sldNum" sz="quarter" idx="5"/>
          </p:nvPr>
        </p:nvSpPr>
        <p:spPr/>
        <p:txBody>
          <a:bodyPr/>
          <a:lstStyle/>
          <a:p>
            <a:fld id="{9E8B1270-6C30-B54E-B716-8615051127BC}" type="slidenum">
              <a:rPr lang="en-US" smtClean="0"/>
              <a:t>1</a:t>
            </a:fld>
            <a:endParaRPr lang="en-US"/>
          </a:p>
        </p:txBody>
      </p:sp>
    </p:spTree>
    <p:extLst>
      <p:ext uri="{BB962C8B-B14F-4D97-AF65-F5344CB8AC3E}">
        <p14:creationId xmlns:p14="http://schemas.microsoft.com/office/powerpoint/2010/main" val="401124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A transient fault is a one-off faulty operation that results in corrupted data.  It may be caused by a voltage transient, a cosmic ray or whatever, but the important thing is that it’s a temporary, not a permanent failure and it has consequences for our data. Transient faults might happen in the memory system, where we have nice hardware techniques like parity codes to detect and even correct them,  or they might happen in the CPU or FPU where such techniques typically do not apply.  </a:t>
            </a:r>
            <a:endParaRPr lang="en-US"/>
          </a:p>
        </p:txBody>
      </p:sp>
      <p:sp>
        <p:nvSpPr>
          <p:cNvPr id="4" name="Slide Number Placeholder 3"/>
          <p:cNvSpPr>
            <a:spLocks noGrp="1"/>
          </p:cNvSpPr>
          <p:nvPr>
            <p:ph type="sldNum" sz="quarter" idx="5"/>
          </p:nvPr>
        </p:nvSpPr>
        <p:spPr/>
        <p:txBody>
          <a:bodyPr/>
          <a:lstStyle/>
          <a:p>
            <a:fld id="{9E8B1270-6C30-B54E-B716-8615051127BC}" type="slidenum">
              <a:rPr lang="en-US" smtClean="0"/>
              <a:t>4</a:t>
            </a:fld>
            <a:endParaRPr lang="en-US"/>
          </a:p>
        </p:txBody>
      </p:sp>
    </p:spTree>
    <p:extLst>
      <p:ext uri="{BB962C8B-B14F-4D97-AF65-F5344CB8AC3E}">
        <p14:creationId xmlns:p14="http://schemas.microsoft.com/office/powerpoint/2010/main" val="181452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Transient faults might happen in the memory system, where we have nice hardware techniques like parity codes to detect and even correct them,  or they might happen in the CPU or FPU where such techniques typically do not apply.  </a:t>
            </a:r>
            <a:endParaRPr lang="en-US"/>
          </a:p>
        </p:txBody>
      </p:sp>
      <p:sp>
        <p:nvSpPr>
          <p:cNvPr id="4" name="Slide Number Placeholder 3"/>
          <p:cNvSpPr>
            <a:spLocks noGrp="1"/>
          </p:cNvSpPr>
          <p:nvPr>
            <p:ph type="sldNum" sz="quarter" idx="5"/>
          </p:nvPr>
        </p:nvSpPr>
        <p:spPr/>
        <p:txBody>
          <a:bodyPr/>
          <a:lstStyle/>
          <a:p>
            <a:fld id="{9E8B1270-6C30-B54E-B716-8615051127BC}" type="slidenum">
              <a:rPr lang="en-US" smtClean="0"/>
              <a:t>5</a:t>
            </a:fld>
            <a:endParaRPr lang="en-US"/>
          </a:p>
        </p:txBody>
      </p:sp>
    </p:spTree>
    <p:extLst>
      <p:ext uri="{BB962C8B-B14F-4D97-AF65-F5344CB8AC3E}">
        <p14:creationId xmlns:p14="http://schemas.microsoft.com/office/powerpoint/2010/main" val="290608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Reasonable people may differ on the likelihood of the occurrence of these events, but two things are clear:  First, they do occur, and second, as we push towards  </a:t>
            </a:r>
            <a:r>
              <a:rPr lang="en-US" sz="1200" b="0" i="0" u="none" strike="noStrike" kern="1200" err="1">
                <a:solidFill>
                  <a:schemeClr val="tx1"/>
                </a:solidFill>
                <a:effectLst/>
                <a:latin typeface="+mn-lt"/>
                <a:ea typeface="+mn-ea"/>
                <a:cs typeface="+mn-cs"/>
              </a:rPr>
              <a:t>petascale</a:t>
            </a:r>
            <a:r>
              <a:rPr lang="en-US" sz="1200" b="0" i="0" u="none" strike="noStrike" kern="1200">
                <a:solidFill>
                  <a:schemeClr val="tx1"/>
                </a:solidFill>
                <a:effectLst/>
                <a:latin typeface="+mn-lt"/>
                <a:ea typeface="+mn-ea"/>
                <a:cs typeface="+mn-cs"/>
              </a:rPr>
              <a:t>, increase the numbers of cores and try to hold down power consumption, they become more likely.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this assumes ECC, so this is actually an estimate of non-memory transient faults</a:t>
            </a:r>
            <a:endParaRPr lang="en-US"/>
          </a:p>
        </p:txBody>
      </p:sp>
      <p:sp>
        <p:nvSpPr>
          <p:cNvPr id="4" name="Slide Number Placeholder 3"/>
          <p:cNvSpPr>
            <a:spLocks noGrp="1"/>
          </p:cNvSpPr>
          <p:nvPr>
            <p:ph type="sldNum" sz="quarter" idx="5"/>
          </p:nvPr>
        </p:nvSpPr>
        <p:spPr/>
        <p:txBody>
          <a:bodyPr/>
          <a:lstStyle/>
          <a:p>
            <a:fld id="{9E8B1270-6C30-B54E-B716-8615051127BC}" type="slidenum">
              <a:rPr lang="en-US" smtClean="0"/>
              <a:t>6</a:t>
            </a:fld>
            <a:endParaRPr lang="en-US"/>
          </a:p>
        </p:txBody>
      </p:sp>
    </p:spTree>
    <p:extLst>
      <p:ext uri="{BB962C8B-B14F-4D97-AF65-F5344CB8AC3E}">
        <p14:creationId xmlns:p14="http://schemas.microsoft.com/office/powerpoint/2010/main" val="242095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B1270-6C30-B54E-B716-8615051127BC}" type="slidenum">
              <a:rPr lang="en-US" smtClean="0"/>
              <a:t>7</a:t>
            </a:fld>
            <a:endParaRPr lang="en-US"/>
          </a:p>
        </p:txBody>
      </p:sp>
    </p:spTree>
    <p:extLst>
      <p:ext uri="{BB962C8B-B14F-4D97-AF65-F5344CB8AC3E}">
        <p14:creationId xmlns:p14="http://schemas.microsoft.com/office/powerpoint/2010/main" val="110130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they *don’t* try to recalculate the corrupted address, but instead they just focus on providing something that might help the program make it to normal termination</a:t>
            </a:r>
            <a:endParaRPr lang="en-US"/>
          </a:p>
        </p:txBody>
      </p:sp>
      <p:sp>
        <p:nvSpPr>
          <p:cNvPr id="4" name="Slide Number Placeholder 3"/>
          <p:cNvSpPr>
            <a:spLocks noGrp="1"/>
          </p:cNvSpPr>
          <p:nvPr>
            <p:ph type="sldNum" sz="quarter" idx="5"/>
          </p:nvPr>
        </p:nvSpPr>
        <p:spPr/>
        <p:txBody>
          <a:bodyPr/>
          <a:lstStyle/>
          <a:p>
            <a:fld id="{9E8B1270-6C30-B54E-B716-8615051127BC}" type="slidenum">
              <a:rPr lang="en-US" smtClean="0"/>
              <a:t>9</a:t>
            </a:fld>
            <a:endParaRPr lang="en-US"/>
          </a:p>
        </p:txBody>
      </p:sp>
    </p:spTree>
    <p:extLst>
      <p:ext uri="{BB962C8B-B14F-4D97-AF65-F5344CB8AC3E}">
        <p14:creationId xmlns:p14="http://schemas.microsoft.com/office/powerpoint/2010/main" val="202964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B1270-6C30-B54E-B716-8615051127BC}" type="slidenum">
              <a:rPr lang="en-US" smtClean="0"/>
              <a:t>27</a:t>
            </a:fld>
            <a:endParaRPr lang="en-US"/>
          </a:p>
        </p:txBody>
      </p:sp>
    </p:spTree>
    <p:extLst>
      <p:ext uri="{BB962C8B-B14F-4D97-AF65-F5344CB8AC3E}">
        <p14:creationId xmlns:p14="http://schemas.microsoft.com/office/powerpoint/2010/main" val="1903675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people </a:t>
            </a:r>
          </a:p>
        </p:txBody>
      </p:sp>
      <p:sp>
        <p:nvSpPr>
          <p:cNvPr id="4" name="Slide Number Placeholder 3"/>
          <p:cNvSpPr>
            <a:spLocks noGrp="1"/>
          </p:cNvSpPr>
          <p:nvPr>
            <p:ph type="sldNum" sz="quarter" idx="5"/>
          </p:nvPr>
        </p:nvSpPr>
        <p:spPr/>
        <p:txBody>
          <a:bodyPr/>
          <a:lstStyle/>
          <a:p>
            <a:fld id="{9E8B1270-6C30-B54E-B716-8615051127BC}" type="slidenum">
              <a:rPr lang="en-US" smtClean="0"/>
              <a:t>34</a:t>
            </a:fld>
            <a:endParaRPr lang="en-US"/>
          </a:p>
        </p:txBody>
      </p:sp>
    </p:spTree>
    <p:extLst>
      <p:ext uri="{BB962C8B-B14F-4D97-AF65-F5344CB8AC3E}">
        <p14:creationId xmlns:p14="http://schemas.microsoft.com/office/powerpoint/2010/main" val="170148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56EA3-DE95-BB41-83ED-7D1C3002E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B4EF03-DC06-0244-9B56-449BAB27F1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8814CA-8072-3047-9D00-3D10035039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2AE568-82F4-A946-8970-3C37DCF9C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6A80F-1FEF-A444-897A-4C7EA9DFA2CB}"/>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6969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503D0-34C2-B644-8A70-8BAE4F4443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ECA37-77D2-844A-A872-00C41EA6A5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6740C-B306-1144-A0D6-73B8AB124C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7C5962-EA11-BA4D-947C-ACE2D1B1E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DC478-3100-8F44-A177-9188EB80A7E7}"/>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630082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DC5DB7-B414-D544-815A-60AFE4216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F7C734-B3CC-1947-AEBE-3F74829D90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AFD10-00C2-B94D-BBB7-3112E9AADAD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9E4EAC-C4E8-A540-9427-D70D087B7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329B1-AA7C-9F45-B8A2-AEA97678109F}"/>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187792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EB346-E0AB-6040-87C6-00658820ED92}"/>
              </a:ext>
            </a:extLst>
          </p:cNvPr>
          <p:cNvSpPr>
            <a:spLocks noGrp="1"/>
          </p:cNvSpPr>
          <p:nvPr>
            <p:ph type="title"/>
          </p:nvPr>
        </p:nvSpPr>
        <p:spPr/>
        <p:txBody>
          <a:bodyPr/>
          <a:lstStyle>
            <a:lvl1pPr>
              <a:defRPr>
                <a:latin typeface="Arial Hebrew Scholar" pitchFamily="2" charset="-79"/>
                <a:cs typeface="Arial Hebrew Scholar"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F01E1443-85D4-7C4B-A8FA-873AAD324E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3DE83-0C19-864F-B30C-4B58B2D632A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1FCC6B-9CEA-D141-B1D0-4A904B90C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3C400-D2B6-954A-BA4D-F9B4A6A3AB1A}"/>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1620025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BDDB-7E31-8B40-81AC-D56DF26230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53B098-D0AE-584D-A59E-ADDC3482F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16C155-69CE-C74F-8298-11366FA1AF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603E78-1138-1048-81B7-F40D6EF25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639DA-BA5A-3142-B39F-4B778662C010}"/>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17194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5392-C06C-1045-90AB-777C17E61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3B721-8853-8743-9309-82A310C065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317D3-5B53-074A-8DCF-3239B3B02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760DE-8386-564F-82DF-AE52C3D4DE3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10DC715-E2AE-A242-83D5-54AACD879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D80B52-03D0-2D47-87C5-9E19B09CF1F6}"/>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179239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3A1A-6AC8-F44E-9425-264DD52248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0829F-2AC7-4145-88F3-E806365FE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E5F7B0-014B-3044-8690-321F8D77B4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25FD-A9B9-5D42-A969-AC7220736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B4A7BC-AC8F-6D4B-B97A-63A030FCA7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73E287-D5C2-DA4C-9EBC-CAA7EF66590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D99C2D-C019-8445-A285-E05DD4F4B4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FC6968-F909-FA40-A071-96D5514E6512}"/>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331544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3C3D-6CAE-604E-86B8-A1C38FF1510F}"/>
              </a:ext>
            </a:extLst>
          </p:cNvPr>
          <p:cNvSpPr>
            <a:spLocks noGrp="1"/>
          </p:cNvSpPr>
          <p:nvPr>
            <p:ph type="title"/>
          </p:nvPr>
        </p:nvSpPr>
        <p:spPr>
          <a:xfrm>
            <a:off x="838200" y="365125"/>
            <a:ext cx="10515600" cy="734332"/>
          </a:xfrm>
        </p:spPr>
        <p:txBody>
          <a:bodyPr>
            <a:normAutofit/>
          </a:bodyPr>
          <a:lstStyle>
            <a:lvl1pPr algn="ctr">
              <a:defRPr sz="4000">
                <a:solidFill>
                  <a:schemeClr val="accent5">
                    <a:lumMod val="75000"/>
                  </a:schemeClr>
                </a:solidFill>
                <a:latin typeface="Arial Hebrew Scholar" pitchFamily="2" charset="-79"/>
                <a:cs typeface="Arial Hebrew Scholar" pitchFamily="2" charset="-79"/>
              </a:defRPr>
            </a:lvl1pPr>
          </a:lstStyle>
          <a:p>
            <a:r>
              <a:rPr lang="en-US"/>
              <a:t>Click to edit Master title style</a:t>
            </a:r>
          </a:p>
        </p:txBody>
      </p:sp>
      <p:sp>
        <p:nvSpPr>
          <p:cNvPr id="5" name="Slide Number Placeholder 4">
            <a:extLst>
              <a:ext uri="{FF2B5EF4-FFF2-40B4-BE49-F238E27FC236}">
                <a16:creationId xmlns:a16="http://schemas.microsoft.com/office/drawing/2014/main" id="{B2E681FF-10A2-BD4C-9FF9-043CC1A39181}"/>
              </a:ext>
            </a:extLst>
          </p:cNvPr>
          <p:cNvSpPr>
            <a:spLocks noGrp="1"/>
          </p:cNvSpPr>
          <p:nvPr>
            <p:ph type="sldNum" sz="quarter" idx="12"/>
          </p:nvPr>
        </p:nvSpPr>
        <p:spPr>
          <a:xfrm>
            <a:off x="4724400" y="6356350"/>
            <a:ext cx="2743200" cy="365125"/>
          </a:xfrm>
        </p:spPr>
        <p:txBody>
          <a:bodyPr/>
          <a:lstStyle>
            <a:lvl1pPr algn="ctr">
              <a:defRPr/>
            </a:lvl1pPr>
          </a:lstStyle>
          <a:p>
            <a:fld id="{7996580F-1EC5-774C-A4F7-431D19F63C83}" type="slidenum">
              <a:rPr lang="en-US" smtClean="0"/>
              <a:pPr/>
              <a:t>‹#›</a:t>
            </a:fld>
            <a:endParaRPr lang="en-US"/>
          </a:p>
        </p:txBody>
      </p:sp>
      <p:pic>
        <p:nvPicPr>
          <p:cNvPr id="7" name="Picture 6">
            <a:extLst>
              <a:ext uri="{FF2B5EF4-FFF2-40B4-BE49-F238E27FC236}">
                <a16:creationId xmlns:a16="http://schemas.microsoft.com/office/drawing/2014/main" id="{D4929A2C-5269-AA47-9450-416A0FE5FFBB}"/>
              </a:ext>
            </a:extLst>
          </p:cNvPr>
          <p:cNvPicPr>
            <a:picLocks noChangeAspect="1"/>
          </p:cNvPicPr>
          <p:nvPr userDrawn="1"/>
        </p:nvPicPr>
        <p:blipFill>
          <a:blip r:embed="rId2"/>
          <a:stretch>
            <a:fillRect/>
          </a:stretch>
        </p:blipFill>
        <p:spPr>
          <a:xfrm>
            <a:off x="10129482" y="5943599"/>
            <a:ext cx="2008087" cy="849085"/>
          </a:xfrm>
          <a:prstGeom prst="rect">
            <a:avLst/>
          </a:prstGeom>
        </p:spPr>
      </p:pic>
    </p:spTree>
    <p:extLst>
      <p:ext uri="{BB962C8B-B14F-4D97-AF65-F5344CB8AC3E}">
        <p14:creationId xmlns:p14="http://schemas.microsoft.com/office/powerpoint/2010/main" val="89070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3A76A-E325-7E47-9639-2A1B7B4FF5F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78108CD-1DF2-2841-B991-9466757A7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442244-1F78-EC4A-85B9-804F2E4B3C06}"/>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2348033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84D1-1E05-F34C-BE75-A341119A45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404519-C8BF-D447-9D3B-39301B62CD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61408D-8AD5-1247-A6DD-2413B2426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B6CE31-156F-0743-BA6C-938B86645C4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83E0761-3912-844F-A650-5D2621412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5E9AA0-7680-1345-BFAA-76B7F6E00A89}"/>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206843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D2B9-8E18-F340-B534-BAB67295F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D3226E-05D6-9F40-8C0C-3F302A5AA1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70A07F-1C1C-C242-B48D-11D9AFC1E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80D4-1A8E-D442-830E-2D3005928AA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A02AE29-5C2E-C54F-BD2E-EBFCA74C9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8E207-F1C4-8E42-95EB-BCB15A719C84}"/>
              </a:ext>
            </a:extLst>
          </p:cNvPr>
          <p:cNvSpPr>
            <a:spLocks noGrp="1"/>
          </p:cNvSpPr>
          <p:nvPr>
            <p:ph type="sldNum" sz="quarter" idx="12"/>
          </p:nvPr>
        </p:nvSpPr>
        <p:spPr/>
        <p:txBody>
          <a:bodyPr/>
          <a:lstStyle/>
          <a:p>
            <a:fld id="{7996580F-1EC5-774C-A4F7-431D19F63C83}" type="slidenum">
              <a:rPr lang="en-US" smtClean="0"/>
              <a:t>‹#›</a:t>
            </a:fld>
            <a:endParaRPr lang="en-US"/>
          </a:p>
        </p:txBody>
      </p:sp>
    </p:spTree>
    <p:extLst>
      <p:ext uri="{BB962C8B-B14F-4D97-AF65-F5344CB8AC3E}">
        <p14:creationId xmlns:p14="http://schemas.microsoft.com/office/powerpoint/2010/main" val="306050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D883D-7F89-DE4C-A79C-0B3349B2C746}"/>
              </a:ext>
            </a:extLst>
          </p:cNvPr>
          <p:cNvSpPr>
            <a:spLocks noGrp="1"/>
          </p:cNvSpPr>
          <p:nvPr>
            <p:ph type="title"/>
          </p:nvPr>
        </p:nvSpPr>
        <p:spPr>
          <a:xfrm>
            <a:off x="838200" y="365126"/>
            <a:ext cx="10515600" cy="7343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427C47-EE79-DC42-B099-0E2BA83945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ED721-9673-6A43-8F40-4E2A25AAF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6D83CE0-13D3-B249-B0E4-BD39F6FB1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2FC726-B137-C841-BF00-842AA3065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6580F-1EC5-774C-A4F7-431D19F63C83}" type="slidenum">
              <a:rPr lang="en-US" smtClean="0"/>
              <a:t>‹#›</a:t>
            </a:fld>
            <a:endParaRPr lang="en-US"/>
          </a:p>
        </p:txBody>
      </p:sp>
    </p:spTree>
    <p:extLst>
      <p:ext uri="{BB962C8B-B14F-4D97-AF65-F5344CB8AC3E}">
        <p14:creationId xmlns:p14="http://schemas.microsoft.com/office/powerpoint/2010/main" val="3609141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13.svg"/><Relationship Id="rId2" Type="http://schemas.openxmlformats.org/officeDocument/2006/relationships/image" Target="../media/image22.tiff"/><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image" Target="../media/image24.tiff"/><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tiff"/></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hyperlink" Target="https://github.com/kandycs/CARE" TargetMode="External"/><Relationship Id="rId3" Type="http://schemas.openxmlformats.org/officeDocument/2006/relationships/image" Target="../media/image43.tiff"/><Relationship Id="rId7" Type="http://schemas.openxmlformats.org/officeDocument/2006/relationships/image" Target="../media/image47.tiff"/><Relationship Id="rId2" Type="http://schemas.openxmlformats.org/officeDocument/2006/relationships/image" Target="../media/image42.tiff"/><Relationship Id="rId1" Type="http://schemas.openxmlformats.org/officeDocument/2006/relationships/slideLayout" Target="../slideLayouts/slideLayout6.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 Id="rId9" Type="http://schemas.openxmlformats.org/officeDocument/2006/relationships/image" Target="../media/image4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iff"/><Relationship Id="rId1" Type="http://schemas.openxmlformats.org/officeDocument/2006/relationships/slideLayout" Target="../slideLayouts/slideLayout6.xml"/><Relationship Id="rId5" Type="http://schemas.openxmlformats.org/officeDocument/2006/relationships/image" Target="../media/image52.tiff"/><Relationship Id="rId4" Type="http://schemas.openxmlformats.org/officeDocument/2006/relationships/image" Target="../media/image51.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56.tiff"/><Relationship Id="rId2"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github.com/kandycs/CARE" TargetMode="External"/><Relationship Id="rId5" Type="http://schemas.openxmlformats.org/officeDocument/2006/relationships/image" Target="../media/image57.tiff"/><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AA07-93EC-1142-80FE-C10400E9EFFC}"/>
              </a:ext>
            </a:extLst>
          </p:cNvPr>
          <p:cNvSpPr>
            <a:spLocks noGrp="1"/>
          </p:cNvSpPr>
          <p:nvPr>
            <p:ph type="ctrTitle"/>
          </p:nvPr>
        </p:nvSpPr>
        <p:spPr>
          <a:xfrm>
            <a:off x="1524000" y="1122363"/>
            <a:ext cx="9144000" cy="1540155"/>
          </a:xfrm>
        </p:spPr>
        <p:txBody>
          <a:bodyPr>
            <a:normAutofit/>
          </a:bodyPr>
          <a:lstStyle/>
          <a:p>
            <a:r>
              <a:rPr lang="en-US" sz="4600">
                <a:solidFill>
                  <a:schemeClr val="accent5">
                    <a:lumMod val="75000"/>
                  </a:schemeClr>
                </a:solidFill>
                <a:latin typeface="Arial Hebrew Scholar" pitchFamily="2" charset="-79"/>
                <a:cs typeface="Arial Hebrew Scholar" pitchFamily="2" charset="-79"/>
              </a:rPr>
              <a:t>CARE: Compiler-Assisted Recovery from Soft Failures</a:t>
            </a:r>
          </a:p>
        </p:txBody>
      </p:sp>
      <p:sp>
        <p:nvSpPr>
          <p:cNvPr id="3" name="Subtitle 2">
            <a:extLst>
              <a:ext uri="{FF2B5EF4-FFF2-40B4-BE49-F238E27FC236}">
                <a16:creationId xmlns:a16="http://schemas.microsoft.com/office/drawing/2014/main" id="{3026F6AA-2299-FA44-8881-C5BC644AB5C8}"/>
              </a:ext>
            </a:extLst>
          </p:cNvPr>
          <p:cNvSpPr>
            <a:spLocks noGrp="1"/>
          </p:cNvSpPr>
          <p:nvPr>
            <p:ph type="subTitle" idx="1"/>
          </p:nvPr>
        </p:nvSpPr>
        <p:spPr>
          <a:xfrm>
            <a:off x="1524000" y="3367602"/>
            <a:ext cx="9144000" cy="1285080"/>
          </a:xfrm>
        </p:spPr>
        <p:txBody>
          <a:bodyPr/>
          <a:lstStyle/>
          <a:p>
            <a:r>
              <a:rPr lang="en-US" sz="2800" b="1">
                <a:latin typeface="Arial Hebrew Scholar" pitchFamily="2" charset="-79"/>
                <a:cs typeface="Arial Hebrew Scholar" pitchFamily="2" charset="-79"/>
              </a:rPr>
              <a:t>Chao Chen</a:t>
            </a:r>
          </a:p>
          <a:p>
            <a:pPr>
              <a:spcBef>
                <a:spcPts val="2800"/>
              </a:spcBef>
            </a:pPr>
            <a:r>
              <a:rPr lang="en-US" sz="2800">
                <a:solidFill>
                  <a:schemeClr val="bg2">
                    <a:lumMod val="50000"/>
                  </a:schemeClr>
                </a:solidFill>
                <a:latin typeface="Arial Hebrew Scholar Light" pitchFamily="2" charset="-79"/>
                <a:ea typeface="YuKyokasho Yoko Medium" panose="02000500000000000000" pitchFamily="2" charset="-128"/>
                <a:cs typeface="Arial Hebrew Scholar Light" pitchFamily="2" charset="-79"/>
              </a:rPr>
              <a:t>Greg Eisenhauer, Santosh </a:t>
            </a:r>
            <a:r>
              <a:rPr lang="en-US" sz="2800" err="1">
                <a:solidFill>
                  <a:schemeClr val="bg2">
                    <a:lumMod val="50000"/>
                  </a:schemeClr>
                </a:solidFill>
                <a:latin typeface="Arial Hebrew Scholar Light" pitchFamily="2" charset="-79"/>
                <a:ea typeface="YuKyokasho Yoko Medium" panose="02000500000000000000" pitchFamily="2" charset="-128"/>
                <a:cs typeface="Arial Hebrew Scholar Light" pitchFamily="2" charset="-79"/>
              </a:rPr>
              <a:t>Pande</a:t>
            </a:r>
            <a:r>
              <a:rPr lang="en-US" sz="2800">
                <a:solidFill>
                  <a:schemeClr val="bg2">
                    <a:lumMod val="50000"/>
                  </a:schemeClr>
                </a:solidFill>
                <a:latin typeface="Arial Hebrew Scholar Light" pitchFamily="2" charset="-79"/>
                <a:ea typeface="YuKyokasho Yoko Medium" panose="02000500000000000000" pitchFamily="2" charset="-128"/>
                <a:cs typeface="Arial Hebrew Scholar Light" pitchFamily="2" charset="-79"/>
              </a:rPr>
              <a:t>, </a:t>
            </a:r>
            <a:r>
              <a:rPr lang="en-US" sz="2800" err="1">
                <a:solidFill>
                  <a:schemeClr val="bg2">
                    <a:lumMod val="50000"/>
                  </a:schemeClr>
                </a:solidFill>
                <a:latin typeface="Arial Hebrew Scholar Light" pitchFamily="2" charset="-79"/>
                <a:ea typeface="YuKyokasho Yoko Medium" panose="02000500000000000000" pitchFamily="2" charset="-128"/>
                <a:cs typeface="Arial Hebrew Scholar Light" pitchFamily="2" charset="-79"/>
              </a:rPr>
              <a:t>Qiang</a:t>
            </a:r>
            <a:r>
              <a:rPr lang="en-US" sz="2800">
                <a:solidFill>
                  <a:schemeClr val="bg2">
                    <a:lumMod val="50000"/>
                  </a:schemeClr>
                </a:solidFill>
                <a:latin typeface="Arial Hebrew Scholar Light" pitchFamily="2" charset="-79"/>
                <a:ea typeface="YuKyokasho Yoko Medium" panose="02000500000000000000" pitchFamily="2" charset="-128"/>
                <a:cs typeface="Arial Hebrew Scholar Light" pitchFamily="2" charset="-79"/>
              </a:rPr>
              <a:t> Guan</a:t>
            </a:r>
          </a:p>
        </p:txBody>
      </p:sp>
      <p:pic>
        <p:nvPicPr>
          <p:cNvPr id="5" name="Picture 4">
            <a:extLst>
              <a:ext uri="{FF2B5EF4-FFF2-40B4-BE49-F238E27FC236}">
                <a16:creationId xmlns:a16="http://schemas.microsoft.com/office/drawing/2014/main" id="{CB51996E-E97D-6B4F-8CE4-8661D8430140}"/>
              </a:ext>
            </a:extLst>
          </p:cNvPr>
          <p:cNvPicPr>
            <a:picLocks noChangeAspect="1"/>
          </p:cNvPicPr>
          <p:nvPr/>
        </p:nvPicPr>
        <p:blipFill>
          <a:blip r:embed="rId3"/>
          <a:stretch>
            <a:fillRect/>
          </a:stretch>
        </p:blipFill>
        <p:spPr>
          <a:xfrm>
            <a:off x="979714" y="5507042"/>
            <a:ext cx="5660571" cy="950469"/>
          </a:xfrm>
          <a:prstGeom prst="rect">
            <a:avLst/>
          </a:prstGeom>
        </p:spPr>
      </p:pic>
      <p:pic>
        <p:nvPicPr>
          <p:cNvPr id="8" name="Picture 7">
            <a:extLst>
              <a:ext uri="{FF2B5EF4-FFF2-40B4-BE49-F238E27FC236}">
                <a16:creationId xmlns:a16="http://schemas.microsoft.com/office/drawing/2014/main" id="{31AE6F07-6010-4D47-B5E9-CA21040F1658}"/>
              </a:ext>
            </a:extLst>
          </p:cNvPr>
          <p:cNvPicPr>
            <a:picLocks noChangeAspect="1"/>
          </p:cNvPicPr>
          <p:nvPr/>
        </p:nvPicPr>
        <p:blipFill>
          <a:blip r:embed="rId4"/>
          <a:stretch>
            <a:fillRect/>
          </a:stretch>
        </p:blipFill>
        <p:spPr>
          <a:xfrm>
            <a:off x="7598225" y="5357766"/>
            <a:ext cx="3749746" cy="1092583"/>
          </a:xfrm>
          <a:prstGeom prst="rect">
            <a:avLst/>
          </a:prstGeom>
        </p:spPr>
      </p:pic>
      <p:sp>
        <p:nvSpPr>
          <p:cNvPr id="4" name="Slide Number Placeholder 3">
            <a:extLst>
              <a:ext uri="{FF2B5EF4-FFF2-40B4-BE49-F238E27FC236}">
                <a16:creationId xmlns:a16="http://schemas.microsoft.com/office/drawing/2014/main" id="{A333F1DF-E310-ED48-AD39-517363FD56A3}"/>
              </a:ext>
            </a:extLst>
          </p:cNvPr>
          <p:cNvSpPr>
            <a:spLocks noGrp="1"/>
          </p:cNvSpPr>
          <p:nvPr>
            <p:ph type="sldNum" sz="quarter" idx="12"/>
          </p:nvPr>
        </p:nvSpPr>
        <p:spPr/>
        <p:txBody>
          <a:bodyPr/>
          <a:lstStyle/>
          <a:p>
            <a:fld id="{7996580F-1EC5-774C-A4F7-431D19F63C83}" type="slidenum">
              <a:rPr lang="en-US" smtClean="0"/>
              <a:t>1</a:t>
            </a:fld>
            <a:endParaRPr lang="en-US"/>
          </a:p>
        </p:txBody>
      </p:sp>
      <p:sp>
        <p:nvSpPr>
          <p:cNvPr id="7" name="Title 1">
            <a:extLst>
              <a:ext uri="{FF2B5EF4-FFF2-40B4-BE49-F238E27FC236}">
                <a16:creationId xmlns:a16="http://schemas.microsoft.com/office/drawing/2014/main" id="{447EFF66-6402-2944-86FD-84AF910DEEA7}"/>
              </a:ext>
            </a:extLst>
          </p:cNvPr>
          <p:cNvSpPr txBox="1">
            <a:spLocks/>
          </p:cNvSpPr>
          <p:nvPr/>
        </p:nvSpPr>
        <p:spPr>
          <a:xfrm>
            <a:off x="1524000" y="1122363"/>
            <a:ext cx="9144000" cy="154015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accent5">
                    <a:lumMod val="75000"/>
                  </a:schemeClr>
                </a:solidFill>
                <a:latin typeface="+mj-lt"/>
                <a:ea typeface="+mj-ea"/>
                <a:cs typeface="+mj-cs"/>
              </a:defRPr>
            </a:lvl1pPr>
          </a:lstStyle>
          <a:p>
            <a:r>
              <a:rPr lang="en-US" sz="4600">
                <a:latin typeface="Arial Hebrew Scholar" pitchFamily="2" charset="-79"/>
                <a:cs typeface="Arial Hebrew Scholar" pitchFamily="2" charset="-79"/>
              </a:rPr>
              <a:t>What kind of resilience can we get for </a:t>
            </a:r>
            <a:r>
              <a:rPr lang="en-US">
                <a:solidFill>
                  <a:schemeClr val="tx1"/>
                </a:solidFill>
                <a:latin typeface="Arial Hebrew Scholar" pitchFamily="2" charset="-79"/>
                <a:cs typeface="Arial Hebrew Scholar" pitchFamily="2" charset="-79"/>
              </a:rPr>
              <a:t>free</a:t>
            </a:r>
            <a:r>
              <a:rPr lang="en-US" sz="4600">
                <a:latin typeface="Arial Hebrew Scholar" pitchFamily="2" charset="-79"/>
                <a:cs typeface="Arial Hebrew Scholar" pitchFamily="2" charset="-79"/>
              </a:rPr>
              <a:t> ?</a:t>
            </a:r>
          </a:p>
        </p:txBody>
      </p:sp>
    </p:spTree>
    <p:extLst>
      <p:ext uri="{BB962C8B-B14F-4D97-AF65-F5344CB8AC3E}">
        <p14:creationId xmlns:p14="http://schemas.microsoft.com/office/powerpoint/2010/main" val="428220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1+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55AF99-E246-5947-BE25-6393F8DCF5DC}"/>
              </a:ext>
            </a:extLst>
          </p:cNvPr>
          <p:cNvSpPr>
            <a:spLocks noGrp="1"/>
          </p:cNvSpPr>
          <p:nvPr>
            <p:ph type="sldNum" sz="quarter" idx="12"/>
          </p:nvPr>
        </p:nvSpPr>
        <p:spPr/>
        <p:txBody>
          <a:bodyPr/>
          <a:lstStyle/>
          <a:p>
            <a:fld id="{7996580F-1EC5-774C-A4F7-431D19F63C83}" type="slidenum">
              <a:rPr lang="en-US" smtClean="0"/>
              <a:pPr/>
              <a:t>10</a:t>
            </a:fld>
            <a:endParaRPr lang="en-US"/>
          </a:p>
        </p:txBody>
      </p:sp>
      <p:sp>
        <p:nvSpPr>
          <p:cNvPr id="5" name="Title 4">
            <a:extLst>
              <a:ext uri="{FF2B5EF4-FFF2-40B4-BE49-F238E27FC236}">
                <a16:creationId xmlns:a16="http://schemas.microsoft.com/office/drawing/2014/main" id="{F6EDAA60-40BE-FD4F-83E1-0DF43CEBE7C1}"/>
              </a:ext>
            </a:extLst>
          </p:cNvPr>
          <p:cNvSpPr>
            <a:spLocks noGrp="1"/>
          </p:cNvSpPr>
          <p:nvPr>
            <p:ph type="title"/>
          </p:nvPr>
        </p:nvSpPr>
        <p:spPr/>
        <p:txBody>
          <a:bodyPr/>
          <a:lstStyle/>
          <a:p>
            <a:r>
              <a:rPr lang="en-US"/>
              <a:t>Outline</a:t>
            </a:r>
          </a:p>
        </p:txBody>
      </p:sp>
      <p:sp>
        <p:nvSpPr>
          <p:cNvPr id="6" name="TextBox 5">
            <a:extLst>
              <a:ext uri="{FF2B5EF4-FFF2-40B4-BE49-F238E27FC236}">
                <a16:creationId xmlns:a16="http://schemas.microsoft.com/office/drawing/2014/main" id="{FFA36FB6-59F0-7D4C-A5C2-6FC890FA5D4A}"/>
              </a:ext>
            </a:extLst>
          </p:cNvPr>
          <p:cNvSpPr txBox="1"/>
          <p:nvPr/>
        </p:nvSpPr>
        <p:spPr>
          <a:xfrm>
            <a:off x="838200" y="1520785"/>
            <a:ext cx="3968138" cy="3816429"/>
          </a:xfrm>
          <a:prstGeom prst="rect">
            <a:avLst/>
          </a:prstGeom>
          <a:noFill/>
        </p:spPr>
        <p:txBody>
          <a:bodyPr wrap="none" rtlCol="0">
            <a:spAutoFit/>
          </a:bodyPr>
          <a:lstStyle/>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Background</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Related Work</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The Insight</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How CARE works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Some More Details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Evaluation Results</a:t>
            </a:r>
          </a:p>
        </p:txBody>
      </p:sp>
    </p:spTree>
    <p:extLst>
      <p:ext uri="{BB962C8B-B14F-4D97-AF65-F5344CB8AC3E}">
        <p14:creationId xmlns:p14="http://schemas.microsoft.com/office/powerpoint/2010/main" val="3190281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9CA0-7FD9-0C4D-AB8B-E1BAF24C51BE}"/>
              </a:ext>
            </a:extLst>
          </p:cNvPr>
          <p:cNvSpPr>
            <a:spLocks noGrp="1"/>
          </p:cNvSpPr>
          <p:nvPr>
            <p:ph type="title"/>
          </p:nvPr>
        </p:nvSpPr>
        <p:spPr/>
        <p:txBody>
          <a:bodyPr/>
          <a:lstStyle/>
          <a:p>
            <a:r>
              <a:rPr lang="en-US" dirty="0"/>
              <a:t>No Heuristics, Accuracy is Achievable</a:t>
            </a:r>
          </a:p>
        </p:txBody>
      </p:sp>
      <p:sp>
        <p:nvSpPr>
          <p:cNvPr id="3" name="Slide Number Placeholder 2">
            <a:extLst>
              <a:ext uri="{FF2B5EF4-FFF2-40B4-BE49-F238E27FC236}">
                <a16:creationId xmlns:a16="http://schemas.microsoft.com/office/drawing/2014/main" id="{339AF8EE-11B1-6547-A86B-1FFA4EB2D5E8}"/>
              </a:ext>
            </a:extLst>
          </p:cNvPr>
          <p:cNvSpPr>
            <a:spLocks noGrp="1"/>
          </p:cNvSpPr>
          <p:nvPr>
            <p:ph type="sldNum" sz="quarter" idx="12"/>
          </p:nvPr>
        </p:nvSpPr>
        <p:spPr/>
        <p:txBody>
          <a:bodyPr/>
          <a:lstStyle/>
          <a:p>
            <a:fld id="{7996580F-1EC5-774C-A4F7-431D19F63C83}" type="slidenum">
              <a:rPr lang="en-US" smtClean="0"/>
              <a:pPr/>
              <a:t>11</a:t>
            </a:fld>
            <a:endParaRPr lang="en-US"/>
          </a:p>
        </p:txBody>
      </p:sp>
      <p:sp>
        <p:nvSpPr>
          <p:cNvPr id="4" name="TextBox 3">
            <a:extLst>
              <a:ext uri="{FF2B5EF4-FFF2-40B4-BE49-F238E27FC236}">
                <a16:creationId xmlns:a16="http://schemas.microsoft.com/office/drawing/2014/main" id="{6F9EBBFC-FFFA-F14B-9D9B-D7FD14CAD42D}"/>
              </a:ext>
            </a:extLst>
          </p:cNvPr>
          <p:cNvSpPr txBox="1"/>
          <p:nvPr/>
        </p:nvSpPr>
        <p:spPr>
          <a:xfrm>
            <a:off x="1170515" y="1079399"/>
            <a:ext cx="10131620" cy="1077218"/>
          </a:xfrm>
          <a:prstGeom prst="rect">
            <a:avLst/>
          </a:prstGeom>
          <a:noFill/>
        </p:spPr>
        <p:txBody>
          <a:bodyPr wrap="none" rtlCol="0">
            <a:spAutoFit/>
          </a:bodyPr>
          <a:lstStyle/>
          <a:p>
            <a:r>
              <a:rPr lang="en-US" sz="3200">
                <a:latin typeface="Arial Hebrew Scholar" pitchFamily="2" charset="-79"/>
                <a:cs typeface="Arial Hebrew Scholar" pitchFamily="2" charset="-79"/>
              </a:rPr>
              <a:t>Majority (~</a:t>
            </a:r>
            <a:r>
              <a:rPr lang="en-US" sz="3200">
                <a:latin typeface="Batang" panose="02030600000101010101" pitchFamily="18" charset="-127"/>
                <a:ea typeface="Batang" panose="02030600000101010101" pitchFamily="18" charset="-127"/>
                <a:cs typeface="Arial Hebrew Scholar" pitchFamily="2" charset="-79"/>
              </a:rPr>
              <a:t>93%</a:t>
            </a:r>
            <a:r>
              <a:rPr lang="en-US" sz="3200">
                <a:latin typeface="Arial Hebrew Scholar" pitchFamily="2" charset="-79"/>
                <a:cs typeface="Arial Hebrew Scholar" pitchFamily="2" charset="-79"/>
              </a:rPr>
              <a:t>) of these failures manifest as </a:t>
            </a:r>
            <a:r>
              <a:rPr lang="en-US" sz="3200" i="1">
                <a:solidFill>
                  <a:schemeClr val="tx1">
                    <a:lumMod val="50000"/>
                    <a:lumOff val="50000"/>
                  </a:schemeClr>
                </a:solidFill>
                <a:latin typeface="Batang" panose="02030600000101010101" pitchFamily="18" charset="-127"/>
                <a:ea typeface="Batang" panose="02030600000101010101" pitchFamily="18" charset="-127"/>
                <a:cs typeface="Arial Hebrew Scholar" pitchFamily="2" charset="-79"/>
              </a:rPr>
              <a:t>SIGSEGV</a:t>
            </a:r>
          </a:p>
          <a:p>
            <a:pPr marL="640080" lvl="1" indent="-274320">
              <a:buFont typeface="Arial" panose="020B0604020202020204" pitchFamily="34" charset="0"/>
              <a:buChar char="•"/>
            </a:pPr>
            <a:r>
              <a:rPr lang="en-US" sz="3200">
                <a:solidFill>
                  <a:schemeClr val="tx1">
                    <a:lumMod val="50000"/>
                    <a:lumOff val="50000"/>
                  </a:schemeClr>
                </a:solidFill>
                <a:latin typeface="Arial Hebrew Scholar" pitchFamily="2" charset="-79"/>
                <a:ea typeface="Batang" panose="02030600000101010101" pitchFamily="18" charset="-127"/>
                <a:cs typeface="Arial Hebrew Scholar" pitchFamily="2" charset="-79"/>
              </a:rPr>
              <a:t>Stencil codes, complex address computations </a:t>
            </a:r>
          </a:p>
        </p:txBody>
      </p:sp>
      <p:grpSp>
        <p:nvGrpSpPr>
          <p:cNvPr id="12" name="Group 11">
            <a:extLst>
              <a:ext uri="{FF2B5EF4-FFF2-40B4-BE49-F238E27FC236}">
                <a16:creationId xmlns:a16="http://schemas.microsoft.com/office/drawing/2014/main" id="{E1BD5F87-1C47-6E42-9992-7E7F9DE89FF7}"/>
              </a:ext>
            </a:extLst>
          </p:cNvPr>
          <p:cNvGrpSpPr/>
          <p:nvPr/>
        </p:nvGrpSpPr>
        <p:grpSpPr>
          <a:xfrm>
            <a:off x="1159084" y="2190907"/>
            <a:ext cx="9850967" cy="3416320"/>
            <a:chOff x="1170514" y="2362357"/>
            <a:chExt cx="9850967" cy="3416320"/>
          </a:xfrm>
        </p:grpSpPr>
        <p:sp>
          <p:nvSpPr>
            <p:cNvPr id="6" name="Rectangle 5">
              <a:extLst>
                <a:ext uri="{FF2B5EF4-FFF2-40B4-BE49-F238E27FC236}">
                  <a16:creationId xmlns:a16="http://schemas.microsoft.com/office/drawing/2014/main" id="{C0A68E24-A825-2C47-8E82-FD009BD8E750}"/>
                </a:ext>
              </a:extLst>
            </p:cNvPr>
            <p:cNvSpPr/>
            <p:nvPr/>
          </p:nvSpPr>
          <p:spPr>
            <a:xfrm>
              <a:off x="1170514" y="2362357"/>
              <a:ext cx="9850967" cy="3416320"/>
            </a:xfrm>
            <a:prstGeom prst="rect">
              <a:avLst/>
            </a:prstGeom>
            <a:ln w="38100">
              <a:solidFill>
                <a:schemeClr val="accent1"/>
              </a:solidFill>
            </a:ln>
          </p:spPr>
          <p:txBody>
            <a:bodyPr wrap="square">
              <a:spAutoFit/>
            </a:bodyPr>
            <a:lstStyle/>
            <a:p>
              <a:r>
                <a:rPr lang="en-US" sz="2400">
                  <a:solidFill>
                    <a:srgbClr val="0070C0"/>
                  </a:solidFill>
                  <a:latin typeface="Courier" pitchFamily="2" charset="0"/>
                </a:rPr>
                <a:t>for</a:t>
              </a:r>
              <a:r>
                <a:rPr lang="en-US" sz="2400">
                  <a:latin typeface="Courier" pitchFamily="2" charset="0"/>
                </a:rPr>
                <a:t> (</a:t>
              </a:r>
              <a:r>
                <a:rPr lang="en-US" sz="2400">
                  <a:solidFill>
                    <a:srgbClr val="0070C0"/>
                  </a:solidFill>
                  <a:latin typeface="Courier" pitchFamily="2" charset="0"/>
                </a:rPr>
                <a:t>int</a:t>
              </a:r>
              <a:r>
                <a:rPr lang="en-US" sz="2400">
                  <a:latin typeface="Courier" pitchFamily="2" charset="0"/>
                </a:rPr>
                <a:t> </a:t>
              </a:r>
              <a:r>
                <a:rPr lang="en-US" sz="2400" err="1">
                  <a:latin typeface="Courier" pitchFamily="2" charset="0"/>
                </a:rPr>
                <a:t>i</a:t>
              </a:r>
              <a:r>
                <a:rPr lang="en-US" sz="2400">
                  <a:latin typeface="Courier" pitchFamily="2" charset="0"/>
                </a:rPr>
                <a:t> = in; </a:t>
              </a:r>
              <a:r>
                <a:rPr lang="en-US" sz="2400" err="1">
                  <a:latin typeface="Courier" pitchFamily="2" charset="0"/>
                </a:rPr>
                <a:t>i</a:t>
              </a:r>
              <a:r>
                <a:rPr lang="en-US" sz="2400">
                  <a:latin typeface="Courier" pitchFamily="2" charset="0"/>
                </a:rPr>
                <a:t> &lt; out; </a:t>
              </a:r>
              <a:r>
                <a:rPr lang="en-US" sz="2400" err="1">
                  <a:latin typeface="Courier" pitchFamily="2" charset="0"/>
                </a:rPr>
                <a:t>i</a:t>
              </a:r>
              <a:r>
                <a:rPr lang="en-US" sz="2400">
                  <a:latin typeface="Courier" pitchFamily="2" charset="0"/>
                </a:rPr>
                <a:t>++) </a:t>
              </a:r>
            </a:p>
            <a:p>
              <a:r>
                <a:rPr lang="en-US" sz="2400">
                  <a:latin typeface="Courier" pitchFamily="2" charset="0"/>
                </a:rPr>
                <a:t>  </a:t>
              </a:r>
              <a:r>
                <a:rPr lang="en-US" sz="2400">
                  <a:solidFill>
                    <a:srgbClr val="0070C0"/>
                  </a:solidFill>
                  <a:latin typeface="Courier" pitchFamily="2" charset="0"/>
                </a:rPr>
                <a:t>for</a:t>
              </a:r>
              <a:r>
                <a:rPr lang="en-US" sz="2400">
                  <a:latin typeface="Courier" pitchFamily="2" charset="0"/>
                </a:rPr>
                <a:t> (</a:t>
              </a:r>
              <a:r>
                <a:rPr lang="en-US" sz="2400">
                  <a:solidFill>
                    <a:srgbClr val="0070C0"/>
                  </a:solidFill>
                  <a:latin typeface="Courier" pitchFamily="2" charset="0"/>
                </a:rPr>
                <a:t>int</a:t>
              </a:r>
              <a:r>
                <a:rPr lang="en-US" sz="2400">
                  <a:latin typeface="Courier" pitchFamily="2" charset="0"/>
                </a:rPr>
                <a:t> j = 1; j &lt; </a:t>
              </a:r>
              <a:r>
                <a:rPr lang="en-US" sz="2400" err="1">
                  <a:latin typeface="Courier" pitchFamily="2" charset="0"/>
                </a:rPr>
                <a:t>mth</a:t>
              </a:r>
              <a:r>
                <a:rPr lang="en-US" sz="2400">
                  <a:latin typeface="Courier" pitchFamily="2" charset="0"/>
                </a:rPr>
                <a:t>[</a:t>
              </a:r>
              <a:r>
                <a:rPr lang="en-US" sz="2400" err="1">
                  <a:latin typeface="Courier" pitchFamily="2" charset="0"/>
                </a:rPr>
                <a:t>i</a:t>
              </a:r>
              <a:r>
                <a:rPr lang="en-US" sz="2400">
                  <a:latin typeface="Courier" pitchFamily="2" charset="0"/>
                </a:rPr>
                <a:t>]; </a:t>
              </a:r>
              <a:r>
                <a:rPr lang="en-US" sz="2400" err="1">
                  <a:latin typeface="Courier" pitchFamily="2" charset="0"/>
                </a:rPr>
                <a:t>j++</a:t>
              </a:r>
              <a:r>
                <a:rPr lang="en-US" sz="2400">
                  <a:latin typeface="Courier" pitchFamily="2" charset="0"/>
                </a:rPr>
                <a:t>) </a:t>
              </a:r>
            </a:p>
            <a:p>
              <a:r>
                <a:rPr lang="en-US" sz="2400">
                  <a:latin typeface="Courier" pitchFamily="2" charset="0"/>
                </a:rPr>
                <a:t>    </a:t>
              </a:r>
              <a:r>
                <a:rPr lang="en-US" sz="2400">
                  <a:solidFill>
                    <a:srgbClr val="0070C0"/>
                  </a:solidFill>
                  <a:latin typeface="Courier" pitchFamily="2" charset="0"/>
                </a:rPr>
                <a:t>for</a:t>
              </a:r>
              <a:r>
                <a:rPr lang="en-US" sz="2400">
                  <a:latin typeface="Courier" pitchFamily="2" charset="0"/>
                </a:rPr>
                <a:t> (</a:t>
              </a:r>
              <a:r>
                <a:rPr lang="en-US" sz="2400">
                  <a:solidFill>
                    <a:srgbClr val="0070C0"/>
                  </a:solidFill>
                  <a:latin typeface="Courier" pitchFamily="2" charset="0"/>
                </a:rPr>
                <a:t>int</a:t>
              </a:r>
              <a:r>
                <a:rPr lang="en-US" sz="2400">
                  <a:latin typeface="Courier" pitchFamily="2" charset="0"/>
                </a:rPr>
                <a:t> k = 1; k &lt; </a:t>
              </a:r>
              <a:r>
                <a:rPr lang="en-US" sz="2400" err="1">
                  <a:latin typeface="Courier" pitchFamily="2" charset="0"/>
                </a:rPr>
                <a:t>mz</a:t>
              </a:r>
              <a:r>
                <a:rPr lang="en-US" sz="2400">
                  <a:latin typeface="Courier" pitchFamily="2" charset="0"/>
                </a:rPr>
                <a:t>; k++) {</a:t>
              </a:r>
            </a:p>
            <a:p>
              <a:r>
                <a:rPr lang="en-US" sz="2400">
                  <a:latin typeface="Courier" pitchFamily="2" charset="0"/>
                </a:rPr>
                <a:t>      </a:t>
              </a:r>
              <a:r>
                <a:rPr lang="en-US" sz="2400">
                  <a:solidFill>
                    <a:srgbClr val="0070C0"/>
                  </a:solidFill>
                  <a:latin typeface="Courier" pitchFamily="2" charset="0"/>
                </a:rPr>
                <a:t>int</a:t>
              </a:r>
              <a:r>
                <a:rPr lang="en-US" sz="2400">
                  <a:latin typeface="Courier" pitchFamily="2" charset="0"/>
                </a:rPr>
                <a:t> </a:t>
              </a:r>
              <a:r>
                <a:rPr lang="en-US" sz="2400" err="1">
                  <a:latin typeface="Courier" pitchFamily="2" charset="0"/>
                </a:rPr>
                <a:t>ij</a:t>
              </a:r>
              <a:r>
                <a:rPr lang="en-US" sz="2400">
                  <a:latin typeface="Courier" pitchFamily="2" charset="0"/>
                </a:rPr>
                <a:t> = </a:t>
              </a:r>
              <a:r>
                <a:rPr lang="en-US" sz="2400" err="1">
                  <a:latin typeface="Courier" pitchFamily="2" charset="0"/>
                </a:rPr>
                <a:t>igrid</a:t>
              </a:r>
              <a:r>
                <a:rPr lang="en-US" sz="2400">
                  <a:latin typeface="Courier" pitchFamily="2" charset="0"/>
                </a:rPr>
                <a:t>[</a:t>
              </a:r>
              <a:r>
                <a:rPr lang="en-US" sz="2400" err="1">
                  <a:latin typeface="Courier" pitchFamily="2" charset="0"/>
                </a:rPr>
                <a:t>i</a:t>
              </a:r>
              <a:r>
                <a:rPr lang="en-US" sz="2400">
                  <a:latin typeface="Courier" pitchFamily="2" charset="0"/>
                </a:rPr>
                <a:t>] + j - </a:t>
              </a:r>
              <a:r>
                <a:rPr lang="en-US" sz="2400" err="1">
                  <a:latin typeface="Courier" pitchFamily="2" charset="0"/>
                </a:rPr>
                <a:t>ig</a:t>
              </a:r>
              <a:r>
                <a:rPr lang="en-US" sz="2400">
                  <a:latin typeface="Courier" pitchFamily="2" charset="0"/>
                </a:rPr>
                <a:t>;</a:t>
              </a:r>
            </a:p>
            <a:p>
              <a:r>
                <a:rPr lang="en-US" sz="2400">
                  <a:latin typeface="Courier" pitchFamily="2" charset="0"/>
                </a:rPr>
                <a:t>      zo[</a:t>
              </a:r>
              <a:r>
                <a:rPr lang="en-US" sz="2400" err="1">
                  <a:latin typeface="Courier" pitchFamily="2" charset="0"/>
                </a:rPr>
                <a:t>i</a:t>
              </a:r>
              <a:r>
                <a:rPr lang="en-US" sz="2400">
                  <a:latin typeface="Courier" pitchFamily="2" charset="0"/>
                </a:rPr>
                <a:t>] += 0.25 * den[k + </a:t>
              </a:r>
              <a:r>
                <a:rPr lang="en-US" sz="2400" err="1">
                  <a:latin typeface="Courier" pitchFamily="2" charset="0"/>
                </a:rPr>
                <a:t>ij</a:t>
              </a:r>
              <a:r>
                <a:rPr lang="en-US" sz="2400">
                  <a:latin typeface="Courier" pitchFamily="2" charset="0"/>
                </a:rPr>
                <a:t> * (</a:t>
              </a:r>
              <a:r>
                <a:rPr lang="en-US" sz="2400" err="1">
                  <a:latin typeface="Courier" pitchFamily="2" charset="0"/>
                </a:rPr>
                <a:t>mz</a:t>
              </a:r>
              <a:r>
                <a:rPr lang="en-US" sz="2400">
                  <a:latin typeface="Courier" pitchFamily="2" charset="0"/>
                </a:rPr>
                <a:t> + 1)];</a:t>
              </a:r>
            </a:p>
            <a:p>
              <a:r>
                <a:rPr lang="en-US" sz="2400">
                  <a:latin typeface="Courier" pitchFamily="2" charset="0"/>
                </a:rPr>
                <a:t>      den[k + </a:t>
              </a:r>
              <a:r>
                <a:rPr lang="en-US" sz="2400" err="1">
                  <a:latin typeface="Courier" pitchFamily="2" charset="0"/>
                </a:rPr>
                <a:t>ij</a:t>
              </a:r>
              <a:r>
                <a:rPr lang="en-US" sz="2400">
                  <a:latin typeface="Courier" pitchFamily="2" charset="0"/>
                </a:rPr>
                <a:t> * (</a:t>
              </a:r>
              <a:r>
                <a:rPr lang="en-US" sz="2400" err="1">
                  <a:latin typeface="Courier" pitchFamily="2" charset="0"/>
                </a:rPr>
                <a:t>mz</a:t>
              </a:r>
              <a:r>
                <a:rPr lang="en-US" sz="2400">
                  <a:latin typeface="Courier" pitchFamily="2" charset="0"/>
                </a:rPr>
                <a:t> + 1)] = </a:t>
              </a:r>
            </a:p>
            <a:p>
              <a:r>
                <a:rPr lang="en-US" sz="2400">
                  <a:latin typeface="Courier" pitchFamily="2" charset="0"/>
                </a:rPr>
                <a:t>				0.25 * den[k + </a:t>
              </a:r>
              <a:r>
                <a:rPr lang="en-US" sz="2400" err="1">
                  <a:latin typeface="Courier" pitchFamily="2" charset="0"/>
                </a:rPr>
                <a:t>ij</a:t>
              </a:r>
              <a:r>
                <a:rPr lang="en-US" sz="2400">
                  <a:latin typeface="Courier" pitchFamily="2" charset="0"/>
                </a:rPr>
                <a:t> * (</a:t>
              </a:r>
              <a:r>
                <a:rPr lang="en-US" sz="2400" err="1">
                  <a:latin typeface="Courier" pitchFamily="2" charset="0"/>
                </a:rPr>
                <a:t>mz</a:t>
              </a:r>
              <a:r>
                <a:rPr lang="en-US" sz="2400">
                  <a:latin typeface="Courier" pitchFamily="2" charset="0"/>
                </a:rPr>
                <a:t> + 1)] </a:t>
              </a:r>
            </a:p>
            <a:p>
              <a:r>
                <a:rPr lang="en-US" sz="2400">
                  <a:latin typeface="Courier" pitchFamily="2" charset="0"/>
                </a:rPr>
                <a:t>					* </a:t>
              </a:r>
              <a:r>
                <a:rPr lang="en-US" sz="2400" err="1">
                  <a:latin typeface="Courier" pitchFamily="2" charset="0"/>
                </a:rPr>
                <a:t>markeri</a:t>
              </a:r>
              <a:r>
                <a:rPr lang="en-US" sz="2400">
                  <a:latin typeface="Courier" pitchFamily="2" charset="0"/>
                </a:rPr>
                <a:t>[k - 1 + </a:t>
              </a:r>
              <a:r>
                <a:rPr lang="en-US" sz="2400" err="1">
                  <a:latin typeface="Courier" pitchFamily="2" charset="0"/>
                </a:rPr>
                <a:t>ij</a:t>
              </a:r>
              <a:r>
                <a:rPr lang="en-US" sz="2400">
                  <a:latin typeface="Courier" pitchFamily="2" charset="0"/>
                </a:rPr>
                <a:t> * </a:t>
              </a:r>
              <a:r>
                <a:rPr lang="en-US" sz="2400" err="1">
                  <a:latin typeface="Courier" pitchFamily="2" charset="0"/>
                </a:rPr>
                <a:t>mz</a:t>
              </a:r>
              <a:r>
                <a:rPr lang="en-US" sz="2400">
                  <a:latin typeface="Courier" pitchFamily="2" charset="0"/>
                </a:rPr>
                <a:t>];</a:t>
              </a:r>
            </a:p>
            <a:p>
              <a:r>
                <a:rPr lang="en-US" sz="2400">
                  <a:latin typeface="Courier" pitchFamily="2" charset="0"/>
                </a:rPr>
                <a:t>    }</a:t>
              </a:r>
            </a:p>
          </p:txBody>
        </p:sp>
        <p:sp>
          <p:nvSpPr>
            <p:cNvPr id="7" name="TextBox 6">
              <a:extLst>
                <a:ext uri="{FF2B5EF4-FFF2-40B4-BE49-F238E27FC236}">
                  <a16:creationId xmlns:a16="http://schemas.microsoft.com/office/drawing/2014/main" id="{C7C3CAEF-0BC9-EE47-8F3E-CDEBB8C55C0F}"/>
                </a:ext>
              </a:extLst>
            </p:cNvPr>
            <p:cNvSpPr txBox="1"/>
            <p:nvPr/>
          </p:nvSpPr>
          <p:spPr>
            <a:xfrm>
              <a:off x="8122104" y="2413763"/>
              <a:ext cx="2853657" cy="830997"/>
            </a:xfrm>
            <a:prstGeom prst="rect">
              <a:avLst/>
            </a:prstGeom>
            <a:noFill/>
            <a:ln w="38100">
              <a:solidFill>
                <a:srgbClr val="FF0000"/>
              </a:solidFill>
            </a:ln>
          </p:spPr>
          <p:txBody>
            <a:bodyPr wrap="square" rtlCol="0">
              <a:spAutoFit/>
            </a:bodyPr>
            <a:lstStyle/>
            <a:p>
              <a:r>
                <a:rPr lang="en-US" sz="2400">
                  <a:latin typeface="Arial Hebrew Scholar" pitchFamily="2" charset="-79"/>
                  <a:cs typeface="Arial Hebrew Scholar" pitchFamily="2" charset="-79"/>
                </a:rPr>
                <a:t>&gt;80% operations for accessing arrays</a:t>
              </a:r>
            </a:p>
          </p:txBody>
        </p:sp>
      </p:grpSp>
      <p:sp>
        <p:nvSpPr>
          <p:cNvPr id="8" name="TextBox 7">
            <a:extLst>
              <a:ext uri="{FF2B5EF4-FFF2-40B4-BE49-F238E27FC236}">
                <a16:creationId xmlns:a16="http://schemas.microsoft.com/office/drawing/2014/main" id="{2C6F398F-5FC2-134A-A3E0-2920E048E719}"/>
              </a:ext>
            </a:extLst>
          </p:cNvPr>
          <p:cNvSpPr txBox="1"/>
          <p:nvPr/>
        </p:nvSpPr>
        <p:spPr>
          <a:xfrm>
            <a:off x="1293916" y="4458607"/>
            <a:ext cx="9627022" cy="1569660"/>
          </a:xfrm>
          <a:custGeom>
            <a:avLst/>
            <a:gdLst>
              <a:gd name="connsiteX0" fmla="*/ 0 w 9627022"/>
              <a:gd name="connsiteY0" fmla="*/ 0 h 1569660"/>
              <a:gd name="connsiteX1" fmla="*/ 880185 w 9627022"/>
              <a:gd name="connsiteY1" fmla="*/ 0 h 1569660"/>
              <a:gd name="connsiteX2" fmla="*/ 1375289 w 9627022"/>
              <a:gd name="connsiteY2" fmla="*/ 0 h 1569660"/>
              <a:gd name="connsiteX3" fmla="*/ 2062933 w 9627022"/>
              <a:gd name="connsiteY3" fmla="*/ 0 h 1569660"/>
              <a:gd name="connsiteX4" fmla="*/ 2846848 w 9627022"/>
              <a:gd name="connsiteY4" fmla="*/ 0 h 1569660"/>
              <a:gd name="connsiteX5" fmla="*/ 3245682 w 9627022"/>
              <a:gd name="connsiteY5" fmla="*/ 0 h 1569660"/>
              <a:gd name="connsiteX6" fmla="*/ 3644515 w 9627022"/>
              <a:gd name="connsiteY6" fmla="*/ 0 h 1569660"/>
              <a:gd name="connsiteX7" fmla="*/ 4524700 w 9627022"/>
              <a:gd name="connsiteY7" fmla="*/ 0 h 1569660"/>
              <a:gd name="connsiteX8" fmla="*/ 5212345 w 9627022"/>
              <a:gd name="connsiteY8" fmla="*/ 0 h 1569660"/>
              <a:gd name="connsiteX9" fmla="*/ 5611179 w 9627022"/>
              <a:gd name="connsiteY9" fmla="*/ 0 h 1569660"/>
              <a:gd name="connsiteX10" fmla="*/ 6298823 w 9627022"/>
              <a:gd name="connsiteY10" fmla="*/ 0 h 1569660"/>
              <a:gd name="connsiteX11" fmla="*/ 7179008 w 9627022"/>
              <a:gd name="connsiteY11" fmla="*/ 0 h 1569660"/>
              <a:gd name="connsiteX12" fmla="*/ 7770382 w 9627022"/>
              <a:gd name="connsiteY12" fmla="*/ 0 h 1569660"/>
              <a:gd name="connsiteX13" fmla="*/ 8361756 w 9627022"/>
              <a:gd name="connsiteY13" fmla="*/ 0 h 1569660"/>
              <a:gd name="connsiteX14" fmla="*/ 9627022 w 9627022"/>
              <a:gd name="connsiteY14" fmla="*/ 0 h 1569660"/>
              <a:gd name="connsiteX15" fmla="*/ 9627022 w 9627022"/>
              <a:gd name="connsiteY15" fmla="*/ 538917 h 1569660"/>
              <a:gd name="connsiteX16" fmla="*/ 9627022 w 9627022"/>
              <a:gd name="connsiteY16" fmla="*/ 1062137 h 1569660"/>
              <a:gd name="connsiteX17" fmla="*/ 9627022 w 9627022"/>
              <a:gd name="connsiteY17" fmla="*/ 1569660 h 1569660"/>
              <a:gd name="connsiteX18" fmla="*/ 9035648 w 9627022"/>
              <a:gd name="connsiteY18" fmla="*/ 1569660 h 1569660"/>
              <a:gd name="connsiteX19" fmla="*/ 8540544 w 9627022"/>
              <a:gd name="connsiteY19" fmla="*/ 1569660 h 1569660"/>
              <a:gd name="connsiteX20" fmla="*/ 7660359 w 9627022"/>
              <a:gd name="connsiteY20" fmla="*/ 1569660 h 1569660"/>
              <a:gd name="connsiteX21" fmla="*/ 6972715 w 9627022"/>
              <a:gd name="connsiteY21" fmla="*/ 1569660 h 1569660"/>
              <a:gd name="connsiteX22" fmla="*/ 6573881 w 9627022"/>
              <a:gd name="connsiteY22" fmla="*/ 1569660 h 1569660"/>
              <a:gd name="connsiteX23" fmla="*/ 5886236 w 9627022"/>
              <a:gd name="connsiteY23" fmla="*/ 1569660 h 1569660"/>
              <a:gd name="connsiteX24" fmla="*/ 5294862 w 9627022"/>
              <a:gd name="connsiteY24" fmla="*/ 1569660 h 1569660"/>
              <a:gd name="connsiteX25" fmla="*/ 4703488 w 9627022"/>
              <a:gd name="connsiteY25" fmla="*/ 1569660 h 1569660"/>
              <a:gd name="connsiteX26" fmla="*/ 4112114 w 9627022"/>
              <a:gd name="connsiteY26" fmla="*/ 1569660 h 1569660"/>
              <a:gd name="connsiteX27" fmla="*/ 3520739 w 9627022"/>
              <a:gd name="connsiteY27" fmla="*/ 1569660 h 1569660"/>
              <a:gd name="connsiteX28" fmla="*/ 2736825 w 9627022"/>
              <a:gd name="connsiteY28" fmla="*/ 1569660 h 1569660"/>
              <a:gd name="connsiteX29" fmla="*/ 2049180 w 9627022"/>
              <a:gd name="connsiteY29" fmla="*/ 1569660 h 1569660"/>
              <a:gd name="connsiteX30" fmla="*/ 1650347 w 9627022"/>
              <a:gd name="connsiteY30" fmla="*/ 1569660 h 1569660"/>
              <a:gd name="connsiteX31" fmla="*/ 1058972 w 9627022"/>
              <a:gd name="connsiteY31" fmla="*/ 1569660 h 1569660"/>
              <a:gd name="connsiteX32" fmla="*/ 0 w 9627022"/>
              <a:gd name="connsiteY32" fmla="*/ 1569660 h 1569660"/>
              <a:gd name="connsiteX33" fmla="*/ 0 w 9627022"/>
              <a:gd name="connsiteY33" fmla="*/ 1077833 h 1569660"/>
              <a:gd name="connsiteX34" fmla="*/ 0 w 9627022"/>
              <a:gd name="connsiteY34" fmla="*/ 601703 h 1569660"/>
              <a:gd name="connsiteX35" fmla="*/ 0 w 9627022"/>
              <a:gd name="connsiteY35"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27022" h="1569660" fill="none" extrusionOk="0">
                <a:moveTo>
                  <a:pt x="0" y="0"/>
                </a:moveTo>
                <a:cubicBezTo>
                  <a:pt x="350479" y="-43941"/>
                  <a:pt x="622872" y="-7240"/>
                  <a:pt x="880185" y="0"/>
                </a:cubicBezTo>
                <a:cubicBezTo>
                  <a:pt x="1137498" y="7240"/>
                  <a:pt x="1193330" y="10901"/>
                  <a:pt x="1375289" y="0"/>
                </a:cubicBezTo>
                <a:cubicBezTo>
                  <a:pt x="1557248" y="-10901"/>
                  <a:pt x="1735256" y="33937"/>
                  <a:pt x="2062933" y="0"/>
                </a:cubicBezTo>
                <a:cubicBezTo>
                  <a:pt x="2390610" y="-33937"/>
                  <a:pt x="2548842" y="25118"/>
                  <a:pt x="2846848" y="0"/>
                </a:cubicBezTo>
                <a:cubicBezTo>
                  <a:pt x="3144855" y="-25118"/>
                  <a:pt x="3139937" y="-2533"/>
                  <a:pt x="3245682" y="0"/>
                </a:cubicBezTo>
                <a:cubicBezTo>
                  <a:pt x="3351427" y="2533"/>
                  <a:pt x="3481677" y="-1713"/>
                  <a:pt x="3644515" y="0"/>
                </a:cubicBezTo>
                <a:cubicBezTo>
                  <a:pt x="3807353" y="1713"/>
                  <a:pt x="4242167" y="40925"/>
                  <a:pt x="4524700" y="0"/>
                </a:cubicBezTo>
                <a:cubicBezTo>
                  <a:pt x="4807234" y="-40925"/>
                  <a:pt x="4909994" y="-12204"/>
                  <a:pt x="5212345" y="0"/>
                </a:cubicBezTo>
                <a:cubicBezTo>
                  <a:pt x="5514696" y="12204"/>
                  <a:pt x="5438112" y="-3877"/>
                  <a:pt x="5611179" y="0"/>
                </a:cubicBezTo>
                <a:cubicBezTo>
                  <a:pt x="5784246" y="3877"/>
                  <a:pt x="6049181" y="25344"/>
                  <a:pt x="6298823" y="0"/>
                </a:cubicBezTo>
                <a:cubicBezTo>
                  <a:pt x="6548465" y="-25344"/>
                  <a:pt x="6941270" y="17343"/>
                  <a:pt x="7179008" y="0"/>
                </a:cubicBezTo>
                <a:cubicBezTo>
                  <a:pt x="7416746" y="-17343"/>
                  <a:pt x="7507055" y="-2189"/>
                  <a:pt x="7770382" y="0"/>
                </a:cubicBezTo>
                <a:cubicBezTo>
                  <a:pt x="8033709" y="2189"/>
                  <a:pt x="8180180" y="-4909"/>
                  <a:pt x="8361756" y="0"/>
                </a:cubicBezTo>
                <a:cubicBezTo>
                  <a:pt x="8543332" y="4909"/>
                  <a:pt x="9313231" y="-33506"/>
                  <a:pt x="9627022" y="0"/>
                </a:cubicBezTo>
                <a:cubicBezTo>
                  <a:pt x="9629693" y="140982"/>
                  <a:pt x="9602777" y="395810"/>
                  <a:pt x="9627022" y="538917"/>
                </a:cubicBezTo>
                <a:cubicBezTo>
                  <a:pt x="9651267" y="682024"/>
                  <a:pt x="9606131" y="906486"/>
                  <a:pt x="9627022" y="1062137"/>
                </a:cubicBezTo>
                <a:cubicBezTo>
                  <a:pt x="9647913" y="1217788"/>
                  <a:pt x="9614114" y="1418481"/>
                  <a:pt x="9627022" y="1569660"/>
                </a:cubicBezTo>
                <a:cubicBezTo>
                  <a:pt x="9385150" y="1568575"/>
                  <a:pt x="9228811" y="1540650"/>
                  <a:pt x="9035648" y="1569660"/>
                </a:cubicBezTo>
                <a:cubicBezTo>
                  <a:pt x="8842485" y="1598670"/>
                  <a:pt x="8688817" y="1593619"/>
                  <a:pt x="8540544" y="1569660"/>
                </a:cubicBezTo>
                <a:cubicBezTo>
                  <a:pt x="8392271" y="1545701"/>
                  <a:pt x="7924598" y="1598669"/>
                  <a:pt x="7660359" y="1569660"/>
                </a:cubicBezTo>
                <a:cubicBezTo>
                  <a:pt x="7396120" y="1540651"/>
                  <a:pt x="7289548" y="1566092"/>
                  <a:pt x="6972715" y="1569660"/>
                </a:cubicBezTo>
                <a:cubicBezTo>
                  <a:pt x="6655882" y="1573228"/>
                  <a:pt x="6741566" y="1585517"/>
                  <a:pt x="6573881" y="1569660"/>
                </a:cubicBezTo>
                <a:cubicBezTo>
                  <a:pt x="6406196" y="1553803"/>
                  <a:pt x="6087016" y="1537987"/>
                  <a:pt x="5886236" y="1569660"/>
                </a:cubicBezTo>
                <a:cubicBezTo>
                  <a:pt x="5685457" y="1601333"/>
                  <a:pt x="5580102" y="1546613"/>
                  <a:pt x="5294862" y="1569660"/>
                </a:cubicBezTo>
                <a:cubicBezTo>
                  <a:pt x="5009622" y="1592707"/>
                  <a:pt x="4852425" y="1590975"/>
                  <a:pt x="4703488" y="1569660"/>
                </a:cubicBezTo>
                <a:cubicBezTo>
                  <a:pt x="4554551" y="1548345"/>
                  <a:pt x="4349221" y="1573930"/>
                  <a:pt x="4112114" y="1569660"/>
                </a:cubicBezTo>
                <a:cubicBezTo>
                  <a:pt x="3875007" y="1565390"/>
                  <a:pt x="3748027" y="1572573"/>
                  <a:pt x="3520739" y="1569660"/>
                </a:cubicBezTo>
                <a:cubicBezTo>
                  <a:pt x="3293451" y="1566747"/>
                  <a:pt x="3055551" y="1604770"/>
                  <a:pt x="2736825" y="1569660"/>
                </a:cubicBezTo>
                <a:cubicBezTo>
                  <a:pt x="2418099" y="1534550"/>
                  <a:pt x="2249043" y="1598925"/>
                  <a:pt x="2049180" y="1569660"/>
                </a:cubicBezTo>
                <a:cubicBezTo>
                  <a:pt x="1849317" y="1540395"/>
                  <a:pt x="1776378" y="1575706"/>
                  <a:pt x="1650347" y="1569660"/>
                </a:cubicBezTo>
                <a:cubicBezTo>
                  <a:pt x="1524316" y="1563614"/>
                  <a:pt x="1324063" y="1554924"/>
                  <a:pt x="1058972" y="1569660"/>
                </a:cubicBezTo>
                <a:cubicBezTo>
                  <a:pt x="793882" y="1584396"/>
                  <a:pt x="419014" y="1596873"/>
                  <a:pt x="0" y="1569660"/>
                </a:cubicBezTo>
                <a:cubicBezTo>
                  <a:pt x="10397" y="1369601"/>
                  <a:pt x="21396" y="1206668"/>
                  <a:pt x="0" y="1077833"/>
                </a:cubicBezTo>
                <a:cubicBezTo>
                  <a:pt x="-21396" y="948998"/>
                  <a:pt x="157" y="814821"/>
                  <a:pt x="0" y="601703"/>
                </a:cubicBezTo>
                <a:cubicBezTo>
                  <a:pt x="-157" y="388585"/>
                  <a:pt x="-26749" y="138258"/>
                  <a:pt x="0" y="0"/>
                </a:cubicBezTo>
                <a:close/>
              </a:path>
              <a:path w="9627022" h="1569660" stroke="0" extrusionOk="0">
                <a:moveTo>
                  <a:pt x="0" y="0"/>
                </a:moveTo>
                <a:cubicBezTo>
                  <a:pt x="119884" y="-9344"/>
                  <a:pt x="455902" y="-16252"/>
                  <a:pt x="591374" y="0"/>
                </a:cubicBezTo>
                <a:cubicBezTo>
                  <a:pt x="726846" y="16252"/>
                  <a:pt x="865083" y="-18950"/>
                  <a:pt x="990208" y="0"/>
                </a:cubicBezTo>
                <a:cubicBezTo>
                  <a:pt x="1115333" y="18950"/>
                  <a:pt x="1674227" y="42867"/>
                  <a:pt x="1870393" y="0"/>
                </a:cubicBezTo>
                <a:cubicBezTo>
                  <a:pt x="2066560" y="-42867"/>
                  <a:pt x="2221467" y="15512"/>
                  <a:pt x="2461767" y="0"/>
                </a:cubicBezTo>
                <a:cubicBezTo>
                  <a:pt x="2702067" y="-15512"/>
                  <a:pt x="2767182" y="3981"/>
                  <a:pt x="3053141" y="0"/>
                </a:cubicBezTo>
                <a:cubicBezTo>
                  <a:pt x="3339100" y="-3981"/>
                  <a:pt x="3592925" y="15872"/>
                  <a:pt x="3933326" y="0"/>
                </a:cubicBezTo>
                <a:cubicBezTo>
                  <a:pt x="4273728" y="-15872"/>
                  <a:pt x="4277231" y="10712"/>
                  <a:pt x="4428430" y="0"/>
                </a:cubicBezTo>
                <a:cubicBezTo>
                  <a:pt x="4579629" y="-10712"/>
                  <a:pt x="5125677" y="2396"/>
                  <a:pt x="5308615" y="0"/>
                </a:cubicBezTo>
                <a:cubicBezTo>
                  <a:pt x="5491553" y="-2396"/>
                  <a:pt x="5764770" y="37173"/>
                  <a:pt x="6188800" y="0"/>
                </a:cubicBezTo>
                <a:cubicBezTo>
                  <a:pt x="6612831" y="-37173"/>
                  <a:pt x="6726392" y="-13406"/>
                  <a:pt x="6876444" y="0"/>
                </a:cubicBezTo>
                <a:cubicBezTo>
                  <a:pt x="7026496" y="13406"/>
                  <a:pt x="7470821" y="-32176"/>
                  <a:pt x="7756629" y="0"/>
                </a:cubicBezTo>
                <a:cubicBezTo>
                  <a:pt x="8042438" y="32176"/>
                  <a:pt x="8132612" y="12826"/>
                  <a:pt x="8348003" y="0"/>
                </a:cubicBezTo>
                <a:cubicBezTo>
                  <a:pt x="8563394" y="-12826"/>
                  <a:pt x="8662058" y="-24856"/>
                  <a:pt x="8939378" y="0"/>
                </a:cubicBezTo>
                <a:cubicBezTo>
                  <a:pt x="9216698" y="24856"/>
                  <a:pt x="9475450" y="5556"/>
                  <a:pt x="9627022" y="0"/>
                </a:cubicBezTo>
                <a:cubicBezTo>
                  <a:pt x="9652028" y="196884"/>
                  <a:pt x="9634403" y="392057"/>
                  <a:pt x="9627022" y="507523"/>
                </a:cubicBezTo>
                <a:cubicBezTo>
                  <a:pt x="9619641" y="622989"/>
                  <a:pt x="9631136" y="797755"/>
                  <a:pt x="9627022" y="1030743"/>
                </a:cubicBezTo>
                <a:cubicBezTo>
                  <a:pt x="9622908" y="1263731"/>
                  <a:pt x="9616605" y="1416079"/>
                  <a:pt x="9627022" y="1569660"/>
                </a:cubicBezTo>
                <a:cubicBezTo>
                  <a:pt x="9365044" y="1567397"/>
                  <a:pt x="9211380" y="1573315"/>
                  <a:pt x="8843107" y="1569660"/>
                </a:cubicBezTo>
                <a:cubicBezTo>
                  <a:pt x="8474835" y="1566005"/>
                  <a:pt x="8574431" y="1589560"/>
                  <a:pt x="8444274" y="1569660"/>
                </a:cubicBezTo>
                <a:cubicBezTo>
                  <a:pt x="8314117" y="1549760"/>
                  <a:pt x="8065393" y="1560429"/>
                  <a:pt x="7949170" y="1569660"/>
                </a:cubicBezTo>
                <a:cubicBezTo>
                  <a:pt x="7832947" y="1578891"/>
                  <a:pt x="7320622" y="1535451"/>
                  <a:pt x="7068985" y="1569660"/>
                </a:cubicBezTo>
                <a:cubicBezTo>
                  <a:pt x="6817348" y="1603869"/>
                  <a:pt x="6528315" y="1538181"/>
                  <a:pt x="6381340" y="1569660"/>
                </a:cubicBezTo>
                <a:cubicBezTo>
                  <a:pt x="6234365" y="1601139"/>
                  <a:pt x="5996841" y="1565120"/>
                  <a:pt x="5886236" y="1569660"/>
                </a:cubicBezTo>
                <a:cubicBezTo>
                  <a:pt x="5775631" y="1574200"/>
                  <a:pt x="5515136" y="1567786"/>
                  <a:pt x="5198592" y="1569660"/>
                </a:cubicBezTo>
                <a:cubicBezTo>
                  <a:pt x="4882048" y="1571534"/>
                  <a:pt x="4967207" y="1552713"/>
                  <a:pt x="4799758" y="1569660"/>
                </a:cubicBezTo>
                <a:cubicBezTo>
                  <a:pt x="4632309" y="1586607"/>
                  <a:pt x="4578022" y="1582156"/>
                  <a:pt x="4400924" y="1569660"/>
                </a:cubicBezTo>
                <a:cubicBezTo>
                  <a:pt x="4223826" y="1557164"/>
                  <a:pt x="3935045" y="1562575"/>
                  <a:pt x="3713280" y="1569660"/>
                </a:cubicBezTo>
                <a:cubicBezTo>
                  <a:pt x="3491515" y="1576745"/>
                  <a:pt x="3336850" y="1584812"/>
                  <a:pt x="3218176" y="1569660"/>
                </a:cubicBezTo>
                <a:cubicBezTo>
                  <a:pt x="3099502" y="1554508"/>
                  <a:pt x="2611056" y="1603437"/>
                  <a:pt x="2434261" y="1569660"/>
                </a:cubicBezTo>
                <a:cubicBezTo>
                  <a:pt x="2257466" y="1535883"/>
                  <a:pt x="2066192" y="1568521"/>
                  <a:pt x="1939157" y="1569660"/>
                </a:cubicBezTo>
                <a:cubicBezTo>
                  <a:pt x="1812122" y="1570799"/>
                  <a:pt x="1389826" y="1565533"/>
                  <a:pt x="1155243" y="1569660"/>
                </a:cubicBezTo>
                <a:cubicBezTo>
                  <a:pt x="920660" y="1573787"/>
                  <a:pt x="898851" y="1562665"/>
                  <a:pt x="756409" y="1569660"/>
                </a:cubicBezTo>
                <a:cubicBezTo>
                  <a:pt x="613967" y="1576655"/>
                  <a:pt x="266848" y="1558746"/>
                  <a:pt x="0" y="1569660"/>
                </a:cubicBezTo>
                <a:cubicBezTo>
                  <a:pt x="14310" y="1462238"/>
                  <a:pt x="10726" y="1235608"/>
                  <a:pt x="0" y="1077833"/>
                </a:cubicBezTo>
                <a:cubicBezTo>
                  <a:pt x="-10726" y="920058"/>
                  <a:pt x="-5956" y="764280"/>
                  <a:pt x="0" y="523220"/>
                </a:cubicBezTo>
                <a:cubicBezTo>
                  <a:pt x="5956" y="282160"/>
                  <a:pt x="-2346" y="199012"/>
                  <a:pt x="0" y="0"/>
                </a:cubicBezTo>
                <a:close/>
              </a:path>
            </a:pathLst>
          </a:custGeom>
          <a:solidFill>
            <a:schemeClr val="bg1"/>
          </a:solidFill>
          <a:ln w="4127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sz="3200" dirty="0">
                <a:latin typeface="Arial Hebrew Scholar" pitchFamily="2" charset="-79"/>
                <a:cs typeface="Arial Hebrew Scholar" pitchFamily="2" charset="-79"/>
              </a:rPr>
              <a:t>Potential crash points </a:t>
            </a:r>
            <a:r>
              <a:rPr lang="en-US" sz="3200" dirty="0">
                <a:latin typeface="Arial Hebrew Scholar" pitchFamily="2" charset="-79"/>
                <a:cs typeface="Arial Hebrew Scholar" pitchFamily="2" charset="-79"/>
                <a:sym typeface="Wingdings" pitchFamily="2" charset="2"/>
              </a:rPr>
              <a:t> </a:t>
            </a:r>
            <a:r>
              <a:rPr lang="en-US" sz="3200" dirty="0">
                <a:solidFill>
                  <a:schemeClr val="tx1">
                    <a:lumMod val="50000"/>
                    <a:lumOff val="50000"/>
                  </a:schemeClr>
                </a:solidFill>
                <a:latin typeface="Arial Hebrew Scholar" pitchFamily="2" charset="-79"/>
                <a:cs typeface="Arial Hebrew Scholar" pitchFamily="2" charset="-79"/>
                <a:sym typeface="Wingdings" pitchFamily="2" charset="2"/>
              </a:rPr>
              <a:t>Memory access instructions</a:t>
            </a:r>
          </a:p>
          <a:p>
            <a:r>
              <a:rPr lang="en-US" sz="3200" dirty="0">
                <a:latin typeface="Arial Hebrew Scholar" pitchFamily="2" charset="-79"/>
                <a:cs typeface="Arial Hebrew Scholar" pitchFamily="2" charset="-79"/>
                <a:sym typeface="Wingdings" pitchFamily="2" charset="2"/>
              </a:rPr>
              <a:t>Address computations are available in source code </a:t>
            </a:r>
            <a:endParaRPr lang="en-US" sz="3200" dirty="0">
              <a:latin typeface="Arial Hebrew Scholar" pitchFamily="2" charset="-79"/>
              <a:cs typeface="Arial Hebrew Scholar" pitchFamily="2" charset="-79"/>
            </a:endParaRPr>
          </a:p>
          <a:p>
            <a:pPr marL="365760" lvl="1"/>
            <a:r>
              <a:rPr lang="en-US" sz="3200" dirty="0">
                <a:solidFill>
                  <a:schemeClr val="tx1">
                    <a:lumMod val="50000"/>
                    <a:lumOff val="50000"/>
                  </a:schemeClr>
                </a:solidFill>
                <a:latin typeface="Arial Hebrew Scholar" pitchFamily="2" charset="-79"/>
                <a:ea typeface="Batang" panose="02030600000101010101" pitchFamily="18" charset="-127"/>
                <a:cs typeface="Arial Hebrew Scholar" pitchFamily="2" charset="-79"/>
                <a:sym typeface="Wingdings" pitchFamily="2" charset="2"/>
              </a:rPr>
              <a:t> </a:t>
            </a:r>
            <a:r>
              <a:rPr lang="en-US" sz="3200" dirty="0">
                <a:solidFill>
                  <a:schemeClr val="tx1">
                    <a:lumMod val="50000"/>
                    <a:lumOff val="50000"/>
                  </a:schemeClr>
                </a:solidFill>
                <a:latin typeface="Arial Hebrew Scholar" pitchFamily="2" charset="-79"/>
                <a:ea typeface="Batang" panose="02030600000101010101" pitchFamily="18" charset="-127"/>
                <a:cs typeface="Arial Hebrew Scholar" pitchFamily="2" charset="-79"/>
              </a:rPr>
              <a:t>Repair by </a:t>
            </a:r>
            <a:r>
              <a:rPr lang="en-US" sz="3200" b="1" dirty="0">
                <a:solidFill>
                  <a:srgbClr val="FF0000"/>
                </a:solidFill>
                <a:latin typeface="Arial Hebrew Scholar" pitchFamily="2" charset="-79"/>
                <a:ea typeface="Batang" panose="02030600000101010101" pitchFamily="18" charset="-127"/>
                <a:cs typeface="Arial Hebrew Scholar" pitchFamily="2" charset="-79"/>
              </a:rPr>
              <a:t>replaying related computations</a:t>
            </a:r>
            <a:r>
              <a:rPr lang="zh-CN" altLang="en-US" sz="3200" b="1" dirty="0">
                <a:solidFill>
                  <a:srgbClr val="FF0000"/>
                </a:solidFill>
                <a:latin typeface="Arial Hebrew Scholar" pitchFamily="2" charset="-79"/>
                <a:ea typeface="Batang" panose="02030600000101010101" pitchFamily="18" charset="-127"/>
                <a:cs typeface="Arial Hebrew Scholar" pitchFamily="2" charset="-79"/>
              </a:rPr>
              <a:t>　</a:t>
            </a:r>
            <a:endParaRPr lang="en-US" sz="3200" b="1" dirty="0">
              <a:solidFill>
                <a:srgbClr val="FF0000"/>
              </a:solidFill>
              <a:latin typeface="Arial Hebrew Scholar" pitchFamily="2" charset="-79"/>
              <a:ea typeface="Batang" panose="02030600000101010101" pitchFamily="18" charset="-127"/>
              <a:cs typeface="Arial Hebrew Scholar" pitchFamily="2" charset="-79"/>
            </a:endParaRPr>
          </a:p>
        </p:txBody>
      </p:sp>
      <p:grpSp>
        <p:nvGrpSpPr>
          <p:cNvPr id="30" name="Group 29">
            <a:extLst>
              <a:ext uri="{FF2B5EF4-FFF2-40B4-BE49-F238E27FC236}">
                <a16:creationId xmlns:a16="http://schemas.microsoft.com/office/drawing/2014/main" id="{20E048A7-A9B9-0F4D-AA82-8293EA9E1816}"/>
              </a:ext>
            </a:extLst>
          </p:cNvPr>
          <p:cNvGrpSpPr/>
          <p:nvPr/>
        </p:nvGrpSpPr>
        <p:grpSpPr>
          <a:xfrm>
            <a:off x="6693905" y="2112016"/>
            <a:ext cx="1341650" cy="1000217"/>
            <a:chOff x="6663691" y="2136147"/>
            <a:chExt cx="1341650" cy="1000217"/>
          </a:xfrm>
        </p:grpSpPr>
        <p:pic>
          <p:nvPicPr>
            <p:cNvPr id="13" name="Picture 12">
              <a:extLst>
                <a:ext uri="{FF2B5EF4-FFF2-40B4-BE49-F238E27FC236}">
                  <a16:creationId xmlns:a16="http://schemas.microsoft.com/office/drawing/2014/main" id="{FFD0C6E9-5A86-F649-A267-D3BB658AD9C6}"/>
                </a:ext>
              </a:extLst>
            </p:cNvPr>
            <p:cNvPicPr>
              <a:picLocks noChangeAspect="1"/>
            </p:cNvPicPr>
            <p:nvPr/>
          </p:nvPicPr>
          <p:blipFill>
            <a:blip r:embed="rId2"/>
            <a:stretch>
              <a:fillRect/>
            </a:stretch>
          </p:blipFill>
          <p:spPr>
            <a:xfrm>
              <a:off x="7289061" y="2136147"/>
              <a:ext cx="716280" cy="674886"/>
            </a:xfrm>
            <a:prstGeom prst="rect">
              <a:avLst/>
            </a:prstGeom>
          </p:spPr>
        </p:pic>
        <p:cxnSp>
          <p:nvCxnSpPr>
            <p:cNvPr id="17" name="Straight Arrow Connector 16">
              <a:extLst>
                <a:ext uri="{FF2B5EF4-FFF2-40B4-BE49-F238E27FC236}">
                  <a16:creationId xmlns:a16="http://schemas.microsoft.com/office/drawing/2014/main" id="{9CFFA14B-A3FE-2F4D-A740-9C4E888305D5}"/>
                </a:ext>
              </a:extLst>
            </p:cNvPr>
            <p:cNvCxnSpPr>
              <a:cxnSpLocks/>
            </p:cNvCxnSpPr>
            <p:nvPr/>
          </p:nvCxnSpPr>
          <p:spPr>
            <a:xfrm flipH="1">
              <a:off x="6663691" y="2468715"/>
              <a:ext cx="625369" cy="1"/>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39A38A-42AC-F043-B42A-1ECA27459CE0}"/>
                </a:ext>
              </a:extLst>
            </p:cNvPr>
            <p:cNvCxnSpPr>
              <a:cxnSpLocks/>
            </p:cNvCxnSpPr>
            <p:nvPr/>
          </p:nvCxnSpPr>
          <p:spPr>
            <a:xfrm flipH="1">
              <a:off x="6892290" y="2461478"/>
              <a:ext cx="396773" cy="278416"/>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63D310F-3FD6-3A44-9B0D-2E49914EA315}"/>
                </a:ext>
              </a:extLst>
            </p:cNvPr>
            <p:cNvCxnSpPr>
              <a:cxnSpLocks/>
            </p:cNvCxnSpPr>
            <p:nvPr/>
          </p:nvCxnSpPr>
          <p:spPr>
            <a:xfrm flipH="1">
              <a:off x="6888745" y="2468715"/>
              <a:ext cx="400317" cy="66764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E24970A9-131C-E442-9B4D-B159A101508E}"/>
              </a:ext>
            </a:extLst>
          </p:cNvPr>
          <p:cNvGrpSpPr/>
          <p:nvPr/>
        </p:nvGrpSpPr>
        <p:grpSpPr>
          <a:xfrm>
            <a:off x="5686958" y="2343403"/>
            <a:ext cx="2745364" cy="1482309"/>
            <a:chOff x="5686958" y="2343403"/>
            <a:chExt cx="2745364" cy="1482309"/>
          </a:xfrm>
        </p:grpSpPr>
        <p:grpSp>
          <p:nvGrpSpPr>
            <p:cNvPr id="33" name="Group 32">
              <a:extLst>
                <a:ext uri="{FF2B5EF4-FFF2-40B4-BE49-F238E27FC236}">
                  <a16:creationId xmlns:a16="http://schemas.microsoft.com/office/drawing/2014/main" id="{466D247A-CF96-E54C-B696-06429A1B203D}"/>
                </a:ext>
              </a:extLst>
            </p:cNvPr>
            <p:cNvGrpSpPr/>
            <p:nvPr/>
          </p:nvGrpSpPr>
          <p:grpSpPr>
            <a:xfrm>
              <a:off x="5686958" y="2343403"/>
              <a:ext cx="2745364" cy="1482309"/>
              <a:chOff x="3804819" y="606969"/>
              <a:chExt cx="2745364" cy="1482309"/>
            </a:xfrm>
          </p:grpSpPr>
          <p:pic>
            <p:nvPicPr>
              <p:cNvPr id="34" name="Picture 33">
                <a:extLst>
                  <a:ext uri="{FF2B5EF4-FFF2-40B4-BE49-F238E27FC236}">
                    <a16:creationId xmlns:a16="http://schemas.microsoft.com/office/drawing/2014/main" id="{F1272286-B730-3545-9FF6-58FB50F3A5D1}"/>
                  </a:ext>
                </a:extLst>
              </p:cNvPr>
              <p:cNvPicPr>
                <a:picLocks noChangeAspect="1"/>
              </p:cNvPicPr>
              <p:nvPr/>
            </p:nvPicPr>
            <p:blipFill>
              <a:blip r:embed="rId2"/>
              <a:stretch>
                <a:fillRect/>
              </a:stretch>
            </p:blipFill>
            <p:spPr>
              <a:xfrm rot="5400000">
                <a:off x="3784122" y="627666"/>
                <a:ext cx="716280" cy="674886"/>
              </a:xfrm>
              <a:prstGeom prst="rect">
                <a:avLst/>
              </a:prstGeom>
            </p:spPr>
          </p:pic>
          <p:cxnSp>
            <p:nvCxnSpPr>
              <p:cNvPr id="35" name="Straight Arrow Connector 34">
                <a:extLst>
                  <a:ext uri="{FF2B5EF4-FFF2-40B4-BE49-F238E27FC236}">
                    <a16:creationId xmlns:a16="http://schemas.microsoft.com/office/drawing/2014/main" id="{99F1C717-D817-C540-93A4-33D80A6650F6}"/>
                  </a:ext>
                </a:extLst>
              </p:cNvPr>
              <p:cNvCxnSpPr>
                <a:cxnSpLocks/>
                <a:stCxn id="34" idx="3"/>
              </p:cNvCxnSpPr>
              <p:nvPr/>
            </p:nvCxnSpPr>
            <p:spPr>
              <a:xfrm>
                <a:off x="4142262" y="1323249"/>
                <a:ext cx="2407921" cy="71236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CD4892E-0A65-AA45-B85A-8BC027B732B5}"/>
                  </a:ext>
                </a:extLst>
              </p:cNvPr>
              <p:cNvCxnSpPr>
                <a:cxnSpLocks/>
                <a:stCxn id="34" idx="3"/>
              </p:cNvCxnSpPr>
              <p:nvPr/>
            </p:nvCxnSpPr>
            <p:spPr>
              <a:xfrm>
                <a:off x="4142262" y="1323249"/>
                <a:ext cx="1294873" cy="766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8D561EE-96E9-D440-A906-C741B37B5BA9}"/>
                  </a:ext>
                </a:extLst>
              </p:cNvPr>
              <p:cNvCxnSpPr>
                <a:cxnSpLocks/>
                <a:stCxn id="34" idx="3"/>
              </p:cNvCxnSpPr>
              <p:nvPr/>
            </p:nvCxnSpPr>
            <p:spPr>
              <a:xfrm>
                <a:off x="4142262" y="1323249"/>
                <a:ext cx="485768" cy="766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3BF41948-ECEB-094D-BB4D-DE2CB9F2C789}"/>
                </a:ext>
              </a:extLst>
            </p:cNvPr>
            <p:cNvCxnSpPr>
              <a:cxnSpLocks/>
              <a:stCxn id="34" idx="3"/>
            </p:cNvCxnSpPr>
            <p:nvPr/>
          </p:nvCxnSpPr>
          <p:spPr>
            <a:xfrm>
              <a:off x="6024401" y="3059683"/>
              <a:ext cx="485768" cy="432374"/>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E9FB35D-48F1-B64F-96EC-D1EAEAE1EA22}"/>
                </a:ext>
              </a:extLst>
            </p:cNvPr>
            <p:cNvCxnSpPr>
              <a:cxnSpLocks/>
              <a:stCxn id="34" idx="3"/>
            </p:cNvCxnSpPr>
            <p:nvPr/>
          </p:nvCxnSpPr>
          <p:spPr>
            <a:xfrm flipH="1">
              <a:off x="5772746" y="3059683"/>
              <a:ext cx="251655" cy="432374"/>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AAE80F8A-9E8F-1947-8177-88097D895181}"/>
              </a:ext>
            </a:extLst>
          </p:cNvPr>
          <p:cNvGrpSpPr/>
          <p:nvPr/>
        </p:nvGrpSpPr>
        <p:grpSpPr>
          <a:xfrm>
            <a:off x="5246370" y="3575149"/>
            <a:ext cx="4774356" cy="598994"/>
            <a:chOff x="5246370" y="3575149"/>
            <a:chExt cx="4774356" cy="598994"/>
          </a:xfrm>
        </p:grpSpPr>
        <p:sp>
          <p:nvSpPr>
            <p:cNvPr id="10" name="Rectangle 9">
              <a:extLst>
                <a:ext uri="{FF2B5EF4-FFF2-40B4-BE49-F238E27FC236}">
                  <a16:creationId xmlns:a16="http://schemas.microsoft.com/office/drawing/2014/main" id="{79C52CAF-EC00-A043-95F8-B80D808A150E}"/>
                </a:ext>
              </a:extLst>
            </p:cNvPr>
            <p:cNvSpPr/>
            <p:nvPr/>
          </p:nvSpPr>
          <p:spPr>
            <a:xfrm>
              <a:off x="5246370" y="3710528"/>
              <a:ext cx="4080510" cy="377077"/>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FF55C4A6-3BD5-DA4E-A879-C594AC033EC7}"/>
                </a:ext>
              </a:extLst>
            </p:cNvPr>
            <p:cNvPicPr>
              <a:picLocks noChangeAspect="1"/>
            </p:cNvPicPr>
            <p:nvPr/>
          </p:nvPicPr>
          <p:blipFill>
            <a:blip r:embed="rId3"/>
            <a:stretch>
              <a:fillRect/>
            </a:stretch>
          </p:blipFill>
          <p:spPr>
            <a:xfrm>
              <a:off x="9375927" y="3575149"/>
              <a:ext cx="644799" cy="598994"/>
            </a:xfrm>
            <a:prstGeom prst="rect">
              <a:avLst/>
            </a:prstGeom>
          </p:spPr>
        </p:pic>
      </p:grpSp>
      <p:pic>
        <p:nvPicPr>
          <p:cNvPr id="92" name="Graphic 91" descr="Close">
            <a:extLst>
              <a:ext uri="{FF2B5EF4-FFF2-40B4-BE49-F238E27FC236}">
                <a16:creationId xmlns:a16="http://schemas.microsoft.com/office/drawing/2014/main" id="{2468DA7B-9515-6A4E-9CEE-D7EC4860D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7422" y="2314172"/>
            <a:ext cx="683250" cy="683250"/>
          </a:xfrm>
          <a:prstGeom prst="rect">
            <a:avLst/>
          </a:prstGeom>
        </p:spPr>
      </p:pic>
      <p:pic>
        <p:nvPicPr>
          <p:cNvPr id="94" name="Graphic 93" descr="Checkmark">
            <a:extLst>
              <a:ext uri="{FF2B5EF4-FFF2-40B4-BE49-F238E27FC236}">
                <a16:creationId xmlns:a16="http://schemas.microsoft.com/office/drawing/2014/main" id="{B9D0C7C8-2118-1F47-9183-43642A190C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8096" y="2259709"/>
            <a:ext cx="1029779" cy="1029779"/>
          </a:xfrm>
          <a:prstGeom prst="rect">
            <a:avLst/>
          </a:prstGeom>
        </p:spPr>
      </p:pic>
    </p:spTree>
    <p:extLst>
      <p:ext uri="{BB962C8B-B14F-4D97-AF65-F5344CB8AC3E}">
        <p14:creationId xmlns:p14="http://schemas.microsoft.com/office/powerpoint/2010/main" val="42873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blinds(horizontal)">
                                      <p:cBhvr>
                                        <p:cTn id="21" dur="500"/>
                                        <p:tgtEl>
                                          <p:spTgt spid="8">
                                            <p:txEl>
                                              <p:pRg st="1" end="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blinds(horizontal)">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blinds(horizontal)">
                                      <p:cBhvr>
                                        <p:cTn id="4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55AF99-E246-5947-BE25-6393F8DCF5DC}"/>
              </a:ext>
            </a:extLst>
          </p:cNvPr>
          <p:cNvSpPr>
            <a:spLocks noGrp="1"/>
          </p:cNvSpPr>
          <p:nvPr>
            <p:ph type="sldNum" sz="quarter" idx="12"/>
          </p:nvPr>
        </p:nvSpPr>
        <p:spPr/>
        <p:txBody>
          <a:bodyPr/>
          <a:lstStyle/>
          <a:p>
            <a:fld id="{7996580F-1EC5-774C-A4F7-431D19F63C83}" type="slidenum">
              <a:rPr lang="en-US" smtClean="0"/>
              <a:pPr/>
              <a:t>12</a:t>
            </a:fld>
            <a:endParaRPr lang="en-US"/>
          </a:p>
        </p:txBody>
      </p:sp>
      <p:sp>
        <p:nvSpPr>
          <p:cNvPr id="5" name="Title 4">
            <a:extLst>
              <a:ext uri="{FF2B5EF4-FFF2-40B4-BE49-F238E27FC236}">
                <a16:creationId xmlns:a16="http://schemas.microsoft.com/office/drawing/2014/main" id="{F6EDAA60-40BE-FD4F-83E1-0DF43CEBE7C1}"/>
              </a:ext>
            </a:extLst>
          </p:cNvPr>
          <p:cNvSpPr>
            <a:spLocks noGrp="1"/>
          </p:cNvSpPr>
          <p:nvPr>
            <p:ph type="title"/>
          </p:nvPr>
        </p:nvSpPr>
        <p:spPr/>
        <p:txBody>
          <a:bodyPr/>
          <a:lstStyle/>
          <a:p>
            <a:r>
              <a:rPr lang="en-US"/>
              <a:t>Outline</a:t>
            </a:r>
          </a:p>
        </p:txBody>
      </p:sp>
      <p:sp>
        <p:nvSpPr>
          <p:cNvPr id="6" name="TextBox 5">
            <a:extLst>
              <a:ext uri="{FF2B5EF4-FFF2-40B4-BE49-F238E27FC236}">
                <a16:creationId xmlns:a16="http://schemas.microsoft.com/office/drawing/2014/main" id="{FFA36FB6-59F0-7D4C-A5C2-6FC890FA5D4A}"/>
              </a:ext>
            </a:extLst>
          </p:cNvPr>
          <p:cNvSpPr txBox="1"/>
          <p:nvPr/>
        </p:nvSpPr>
        <p:spPr>
          <a:xfrm>
            <a:off x="838200" y="1520785"/>
            <a:ext cx="3968138" cy="3816429"/>
          </a:xfrm>
          <a:prstGeom prst="rect">
            <a:avLst/>
          </a:prstGeom>
          <a:noFill/>
        </p:spPr>
        <p:txBody>
          <a:bodyPr wrap="none" rtlCol="0">
            <a:spAutoFit/>
          </a:bodyPr>
          <a:lstStyle/>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Background</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Related Work</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The Insight</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How CARE works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Some More Details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Evaluation Results</a:t>
            </a:r>
          </a:p>
        </p:txBody>
      </p:sp>
    </p:spTree>
    <p:extLst>
      <p:ext uri="{BB962C8B-B14F-4D97-AF65-F5344CB8AC3E}">
        <p14:creationId xmlns:p14="http://schemas.microsoft.com/office/powerpoint/2010/main" val="324006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3BF0-8A1E-ED4E-9CE3-392B5FE17882}"/>
              </a:ext>
            </a:extLst>
          </p:cNvPr>
          <p:cNvSpPr>
            <a:spLocks noGrp="1"/>
          </p:cNvSpPr>
          <p:nvPr>
            <p:ph type="title"/>
          </p:nvPr>
        </p:nvSpPr>
        <p:spPr/>
        <p:txBody>
          <a:bodyPr/>
          <a:lstStyle/>
          <a:p>
            <a:r>
              <a:rPr lang="en-US"/>
              <a:t>Overview of CARE</a:t>
            </a:r>
          </a:p>
        </p:txBody>
      </p:sp>
      <p:sp>
        <p:nvSpPr>
          <p:cNvPr id="3" name="Slide Number Placeholder 2">
            <a:extLst>
              <a:ext uri="{FF2B5EF4-FFF2-40B4-BE49-F238E27FC236}">
                <a16:creationId xmlns:a16="http://schemas.microsoft.com/office/drawing/2014/main" id="{61DA11DD-2EC4-6043-A9EE-FCC9888E8573}"/>
              </a:ext>
            </a:extLst>
          </p:cNvPr>
          <p:cNvSpPr>
            <a:spLocks noGrp="1"/>
          </p:cNvSpPr>
          <p:nvPr>
            <p:ph type="sldNum" sz="quarter" idx="12"/>
          </p:nvPr>
        </p:nvSpPr>
        <p:spPr>
          <a:xfrm>
            <a:off x="4724400" y="5896999"/>
            <a:ext cx="2743200" cy="365125"/>
          </a:xfrm>
        </p:spPr>
        <p:txBody>
          <a:bodyPr/>
          <a:lstStyle/>
          <a:p>
            <a:fld id="{7996580F-1EC5-774C-A4F7-431D19F63C83}" type="slidenum">
              <a:rPr lang="en-US" smtClean="0"/>
              <a:pPr/>
              <a:t>13</a:t>
            </a:fld>
            <a:endParaRPr lang="en-US"/>
          </a:p>
        </p:txBody>
      </p:sp>
      <p:sp>
        <p:nvSpPr>
          <p:cNvPr id="5" name="TextBox 4">
            <a:extLst>
              <a:ext uri="{FF2B5EF4-FFF2-40B4-BE49-F238E27FC236}">
                <a16:creationId xmlns:a16="http://schemas.microsoft.com/office/drawing/2014/main" id="{730A142A-6ED3-6B44-AADE-D2C8DFC54797}"/>
              </a:ext>
            </a:extLst>
          </p:cNvPr>
          <p:cNvSpPr txBox="1"/>
          <p:nvPr/>
        </p:nvSpPr>
        <p:spPr>
          <a:xfrm>
            <a:off x="3120056" y="4443745"/>
            <a:ext cx="8592417" cy="1384995"/>
          </a:xfrm>
          <a:custGeom>
            <a:avLst/>
            <a:gdLst>
              <a:gd name="connsiteX0" fmla="*/ 0 w 8592417"/>
              <a:gd name="connsiteY0" fmla="*/ 0 h 1384995"/>
              <a:gd name="connsiteX1" fmla="*/ 486904 w 8592417"/>
              <a:gd name="connsiteY1" fmla="*/ 0 h 1384995"/>
              <a:gd name="connsiteX2" fmla="*/ 801959 w 8592417"/>
              <a:gd name="connsiteY2" fmla="*/ 0 h 1384995"/>
              <a:gd name="connsiteX3" fmla="*/ 1546635 w 8592417"/>
              <a:gd name="connsiteY3" fmla="*/ 0 h 1384995"/>
              <a:gd name="connsiteX4" fmla="*/ 2033539 w 8592417"/>
              <a:gd name="connsiteY4" fmla="*/ 0 h 1384995"/>
              <a:gd name="connsiteX5" fmla="*/ 2520442 w 8592417"/>
              <a:gd name="connsiteY5" fmla="*/ 0 h 1384995"/>
              <a:gd name="connsiteX6" fmla="*/ 3265118 w 8592417"/>
              <a:gd name="connsiteY6" fmla="*/ 0 h 1384995"/>
              <a:gd name="connsiteX7" fmla="*/ 3666098 w 8592417"/>
              <a:gd name="connsiteY7" fmla="*/ 0 h 1384995"/>
              <a:gd name="connsiteX8" fmla="*/ 4410774 w 8592417"/>
              <a:gd name="connsiteY8" fmla="*/ 0 h 1384995"/>
              <a:gd name="connsiteX9" fmla="*/ 5155450 w 8592417"/>
              <a:gd name="connsiteY9" fmla="*/ 0 h 1384995"/>
              <a:gd name="connsiteX10" fmla="*/ 5728278 w 8592417"/>
              <a:gd name="connsiteY10" fmla="*/ 0 h 1384995"/>
              <a:gd name="connsiteX11" fmla="*/ 6472954 w 8592417"/>
              <a:gd name="connsiteY11" fmla="*/ 0 h 1384995"/>
              <a:gd name="connsiteX12" fmla="*/ 6959858 w 8592417"/>
              <a:gd name="connsiteY12" fmla="*/ 0 h 1384995"/>
              <a:gd name="connsiteX13" fmla="*/ 7446761 w 8592417"/>
              <a:gd name="connsiteY13" fmla="*/ 0 h 1384995"/>
              <a:gd name="connsiteX14" fmla="*/ 8105513 w 8592417"/>
              <a:gd name="connsiteY14" fmla="*/ 0 h 1384995"/>
              <a:gd name="connsiteX15" fmla="*/ 8592417 w 8592417"/>
              <a:gd name="connsiteY15" fmla="*/ 0 h 1384995"/>
              <a:gd name="connsiteX16" fmla="*/ 8592417 w 8592417"/>
              <a:gd name="connsiteY16" fmla="*/ 489365 h 1384995"/>
              <a:gd name="connsiteX17" fmla="*/ 8592417 w 8592417"/>
              <a:gd name="connsiteY17" fmla="*/ 964880 h 1384995"/>
              <a:gd name="connsiteX18" fmla="*/ 8592417 w 8592417"/>
              <a:gd name="connsiteY18" fmla="*/ 1384995 h 1384995"/>
              <a:gd name="connsiteX19" fmla="*/ 7933665 w 8592417"/>
              <a:gd name="connsiteY19" fmla="*/ 1384995 h 1384995"/>
              <a:gd name="connsiteX20" fmla="*/ 7532686 w 8592417"/>
              <a:gd name="connsiteY20" fmla="*/ 1384995 h 1384995"/>
              <a:gd name="connsiteX21" fmla="*/ 6788009 w 8592417"/>
              <a:gd name="connsiteY21" fmla="*/ 1384995 h 1384995"/>
              <a:gd name="connsiteX22" fmla="*/ 6215182 w 8592417"/>
              <a:gd name="connsiteY22" fmla="*/ 1384995 h 1384995"/>
              <a:gd name="connsiteX23" fmla="*/ 5814202 w 8592417"/>
              <a:gd name="connsiteY23" fmla="*/ 1384995 h 1384995"/>
              <a:gd name="connsiteX24" fmla="*/ 5241374 w 8592417"/>
              <a:gd name="connsiteY24" fmla="*/ 1384995 h 1384995"/>
              <a:gd name="connsiteX25" fmla="*/ 4926319 w 8592417"/>
              <a:gd name="connsiteY25" fmla="*/ 1384995 h 1384995"/>
              <a:gd name="connsiteX26" fmla="*/ 4611264 w 8592417"/>
              <a:gd name="connsiteY26" fmla="*/ 1384995 h 1384995"/>
              <a:gd name="connsiteX27" fmla="*/ 4038436 w 8592417"/>
              <a:gd name="connsiteY27" fmla="*/ 1384995 h 1384995"/>
              <a:gd name="connsiteX28" fmla="*/ 3637457 w 8592417"/>
              <a:gd name="connsiteY28" fmla="*/ 1384995 h 1384995"/>
              <a:gd name="connsiteX29" fmla="*/ 2978705 w 8592417"/>
              <a:gd name="connsiteY29" fmla="*/ 1384995 h 1384995"/>
              <a:gd name="connsiteX30" fmla="*/ 2577725 w 8592417"/>
              <a:gd name="connsiteY30" fmla="*/ 1384995 h 1384995"/>
              <a:gd name="connsiteX31" fmla="*/ 1918973 w 8592417"/>
              <a:gd name="connsiteY31" fmla="*/ 1384995 h 1384995"/>
              <a:gd name="connsiteX32" fmla="*/ 1603918 w 8592417"/>
              <a:gd name="connsiteY32" fmla="*/ 1384995 h 1384995"/>
              <a:gd name="connsiteX33" fmla="*/ 945166 w 8592417"/>
              <a:gd name="connsiteY33" fmla="*/ 1384995 h 1384995"/>
              <a:gd name="connsiteX34" fmla="*/ 544186 w 8592417"/>
              <a:gd name="connsiteY34" fmla="*/ 1384995 h 1384995"/>
              <a:gd name="connsiteX35" fmla="*/ 0 w 8592417"/>
              <a:gd name="connsiteY35" fmla="*/ 1384995 h 1384995"/>
              <a:gd name="connsiteX36" fmla="*/ 0 w 8592417"/>
              <a:gd name="connsiteY36" fmla="*/ 951030 h 1384995"/>
              <a:gd name="connsiteX37" fmla="*/ 0 w 8592417"/>
              <a:gd name="connsiteY37" fmla="*/ 461665 h 1384995"/>
              <a:gd name="connsiteX38" fmla="*/ 0 w 8592417"/>
              <a:gd name="connsiteY3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92417" h="1384995" extrusionOk="0">
                <a:moveTo>
                  <a:pt x="0" y="0"/>
                </a:moveTo>
                <a:cubicBezTo>
                  <a:pt x="243366" y="-14070"/>
                  <a:pt x="255560" y="22394"/>
                  <a:pt x="486904" y="0"/>
                </a:cubicBezTo>
                <a:cubicBezTo>
                  <a:pt x="718248" y="-22394"/>
                  <a:pt x="672837" y="22933"/>
                  <a:pt x="801959" y="0"/>
                </a:cubicBezTo>
                <a:cubicBezTo>
                  <a:pt x="931081" y="-22933"/>
                  <a:pt x="1350263" y="42111"/>
                  <a:pt x="1546635" y="0"/>
                </a:cubicBezTo>
                <a:cubicBezTo>
                  <a:pt x="1743007" y="-42111"/>
                  <a:pt x="1875506" y="55830"/>
                  <a:pt x="2033539" y="0"/>
                </a:cubicBezTo>
                <a:cubicBezTo>
                  <a:pt x="2191572" y="-55830"/>
                  <a:pt x="2319786" y="23440"/>
                  <a:pt x="2520442" y="0"/>
                </a:cubicBezTo>
                <a:cubicBezTo>
                  <a:pt x="2721098" y="-23440"/>
                  <a:pt x="3111956" y="84900"/>
                  <a:pt x="3265118" y="0"/>
                </a:cubicBezTo>
                <a:cubicBezTo>
                  <a:pt x="3418280" y="-84900"/>
                  <a:pt x="3490724" y="7637"/>
                  <a:pt x="3666098" y="0"/>
                </a:cubicBezTo>
                <a:cubicBezTo>
                  <a:pt x="3841472" y="-7637"/>
                  <a:pt x="4089994" y="14644"/>
                  <a:pt x="4410774" y="0"/>
                </a:cubicBezTo>
                <a:cubicBezTo>
                  <a:pt x="4731554" y="-14644"/>
                  <a:pt x="4927083" y="34214"/>
                  <a:pt x="5155450" y="0"/>
                </a:cubicBezTo>
                <a:cubicBezTo>
                  <a:pt x="5383817" y="-34214"/>
                  <a:pt x="5514816" y="20218"/>
                  <a:pt x="5728278" y="0"/>
                </a:cubicBezTo>
                <a:cubicBezTo>
                  <a:pt x="5941740" y="-20218"/>
                  <a:pt x="6218334" y="39478"/>
                  <a:pt x="6472954" y="0"/>
                </a:cubicBezTo>
                <a:cubicBezTo>
                  <a:pt x="6727574" y="-39478"/>
                  <a:pt x="6796635" y="21407"/>
                  <a:pt x="6959858" y="0"/>
                </a:cubicBezTo>
                <a:cubicBezTo>
                  <a:pt x="7123081" y="-21407"/>
                  <a:pt x="7318652" y="52582"/>
                  <a:pt x="7446761" y="0"/>
                </a:cubicBezTo>
                <a:cubicBezTo>
                  <a:pt x="7574870" y="-52582"/>
                  <a:pt x="7817421" y="68306"/>
                  <a:pt x="8105513" y="0"/>
                </a:cubicBezTo>
                <a:cubicBezTo>
                  <a:pt x="8393605" y="-68306"/>
                  <a:pt x="8366293" y="3533"/>
                  <a:pt x="8592417" y="0"/>
                </a:cubicBezTo>
                <a:cubicBezTo>
                  <a:pt x="8628823" y="237310"/>
                  <a:pt x="8539828" y="303262"/>
                  <a:pt x="8592417" y="489365"/>
                </a:cubicBezTo>
                <a:cubicBezTo>
                  <a:pt x="8645006" y="675468"/>
                  <a:pt x="8564565" y="858809"/>
                  <a:pt x="8592417" y="964880"/>
                </a:cubicBezTo>
                <a:cubicBezTo>
                  <a:pt x="8620269" y="1070951"/>
                  <a:pt x="8562421" y="1232712"/>
                  <a:pt x="8592417" y="1384995"/>
                </a:cubicBezTo>
                <a:cubicBezTo>
                  <a:pt x="8434435" y="1457643"/>
                  <a:pt x="8163013" y="1328948"/>
                  <a:pt x="7933665" y="1384995"/>
                </a:cubicBezTo>
                <a:cubicBezTo>
                  <a:pt x="7704317" y="1441042"/>
                  <a:pt x="7647615" y="1354481"/>
                  <a:pt x="7532686" y="1384995"/>
                </a:cubicBezTo>
                <a:cubicBezTo>
                  <a:pt x="7417757" y="1415509"/>
                  <a:pt x="7084525" y="1372069"/>
                  <a:pt x="6788009" y="1384995"/>
                </a:cubicBezTo>
                <a:cubicBezTo>
                  <a:pt x="6491493" y="1397921"/>
                  <a:pt x="6355990" y="1373084"/>
                  <a:pt x="6215182" y="1384995"/>
                </a:cubicBezTo>
                <a:cubicBezTo>
                  <a:pt x="6074374" y="1396906"/>
                  <a:pt x="5978258" y="1340377"/>
                  <a:pt x="5814202" y="1384995"/>
                </a:cubicBezTo>
                <a:cubicBezTo>
                  <a:pt x="5650146" y="1429613"/>
                  <a:pt x="5491373" y="1372955"/>
                  <a:pt x="5241374" y="1384995"/>
                </a:cubicBezTo>
                <a:cubicBezTo>
                  <a:pt x="4991375" y="1397035"/>
                  <a:pt x="5008462" y="1370460"/>
                  <a:pt x="4926319" y="1384995"/>
                </a:cubicBezTo>
                <a:cubicBezTo>
                  <a:pt x="4844176" y="1399530"/>
                  <a:pt x="4682040" y="1382619"/>
                  <a:pt x="4611264" y="1384995"/>
                </a:cubicBezTo>
                <a:cubicBezTo>
                  <a:pt x="4540488" y="1387371"/>
                  <a:pt x="4303303" y="1357691"/>
                  <a:pt x="4038436" y="1384995"/>
                </a:cubicBezTo>
                <a:cubicBezTo>
                  <a:pt x="3773569" y="1412299"/>
                  <a:pt x="3824851" y="1368152"/>
                  <a:pt x="3637457" y="1384995"/>
                </a:cubicBezTo>
                <a:cubicBezTo>
                  <a:pt x="3450063" y="1401838"/>
                  <a:pt x="3158458" y="1328378"/>
                  <a:pt x="2978705" y="1384995"/>
                </a:cubicBezTo>
                <a:cubicBezTo>
                  <a:pt x="2798952" y="1441612"/>
                  <a:pt x="2725204" y="1382229"/>
                  <a:pt x="2577725" y="1384995"/>
                </a:cubicBezTo>
                <a:cubicBezTo>
                  <a:pt x="2430246" y="1387761"/>
                  <a:pt x="2168693" y="1331900"/>
                  <a:pt x="1918973" y="1384995"/>
                </a:cubicBezTo>
                <a:cubicBezTo>
                  <a:pt x="1669253" y="1438090"/>
                  <a:pt x="1685722" y="1363496"/>
                  <a:pt x="1603918" y="1384995"/>
                </a:cubicBezTo>
                <a:cubicBezTo>
                  <a:pt x="1522114" y="1406494"/>
                  <a:pt x="1211600" y="1368662"/>
                  <a:pt x="945166" y="1384995"/>
                </a:cubicBezTo>
                <a:cubicBezTo>
                  <a:pt x="678732" y="1401328"/>
                  <a:pt x="633027" y="1354236"/>
                  <a:pt x="544186" y="1384995"/>
                </a:cubicBezTo>
                <a:cubicBezTo>
                  <a:pt x="455345" y="1415754"/>
                  <a:pt x="174269" y="1348462"/>
                  <a:pt x="0" y="1384995"/>
                </a:cubicBezTo>
                <a:cubicBezTo>
                  <a:pt x="-31077" y="1280955"/>
                  <a:pt x="4877" y="1100705"/>
                  <a:pt x="0" y="951030"/>
                </a:cubicBezTo>
                <a:cubicBezTo>
                  <a:pt x="-4877" y="801355"/>
                  <a:pt x="55857" y="683203"/>
                  <a:pt x="0" y="461665"/>
                </a:cubicBezTo>
                <a:cubicBezTo>
                  <a:pt x="-55857" y="240128"/>
                  <a:pt x="13134" y="119904"/>
                  <a:pt x="0" y="0"/>
                </a:cubicBezTo>
                <a:close/>
              </a:path>
            </a:pathLst>
          </a:custGeom>
          <a:noFill/>
          <a:ln w="41275">
            <a:solidFill>
              <a:srgbClr val="00B05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pPr marL="605790" indent="-514350">
              <a:buFont typeface="+mj-lt"/>
              <a:buAutoNum type="arabicPeriod"/>
            </a:pPr>
            <a:r>
              <a:rPr lang="en-US" sz="2800">
                <a:solidFill>
                  <a:schemeClr val="tx1">
                    <a:lumMod val="50000"/>
                    <a:lumOff val="50000"/>
                  </a:schemeClr>
                </a:solidFill>
                <a:latin typeface="Arial Hebrew Scholar" pitchFamily="2" charset="-79"/>
                <a:cs typeface="Arial Hebrew Scholar" pitchFamily="2" charset="-79"/>
              </a:rPr>
              <a:t>How does CARE identify related computations ? </a:t>
            </a:r>
          </a:p>
          <a:p>
            <a:pPr marL="605790" indent="-514350">
              <a:buFont typeface="+mj-lt"/>
              <a:buAutoNum type="arabicPeriod"/>
            </a:pPr>
            <a:r>
              <a:rPr lang="en-US" sz="2800">
                <a:solidFill>
                  <a:schemeClr val="tx1">
                    <a:lumMod val="50000"/>
                    <a:lumOff val="50000"/>
                  </a:schemeClr>
                </a:solidFill>
                <a:latin typeface="Arial Hebrew Scholar" pitchFamily="2" charset="-79"/>
                <a:cs typeface="Arial Hebrew Scholar" pitchFamily="2" charset="-79"/>
              </a:rPr>
              <a:t>How to replay these computations ?</a:t>
            </a:r>
          </a:p>
          <a:p>
            <a:pPr marL="605790" indent="-514350">
              <a:buFont typeface="+mj-lt"/>
              <a:buAutoNum type="arabicPeriod"/>
            </a:pPr>
            <a:r>
              <a:rPr lang="en-US" sz="2800">
                <a:solidFill>
                  <a:schemeClr val="tx1">
                    <a:lumMod val="50000"/>
                    <a:lumOff val="50000"/>
                  </a:schemeClr>
                </a:solidFill>
                <a:latin typeface="Arial Hebrew Scholar" pitchFamily="2" charset="-79"/>
                <a:cs typeface="Arial Hebrew Scholar" pitchFamily="2" charset="-79"/>
              </a:rPr>
              <a:t>How to repair corrupted program state (register)? </a:t>
            </a:r>
          </a:p>
        </p:txBody>
      </p:sp>
      <p:cxnSp>
        <p:nvCxnSpPr>
          <p:cNvPr id="9" name="Straight Connector 8">
            <a:extLst>
              <a:ext uri="{FF2B5EF4-FFF2-40B4-BE49-F238E27FC236}">
                <a16:creationId xmlns:a16="http://schemas.microsoft.com/office/drawing/2014/main" id="{CE3D61C6-AF5E-504F-80FC-98A67811D670}"/>
              </a:ext>
            </a:extLst>
          </p:cNvPr>
          <p:cNvCxnSpPr>
            <a:cxnSpLocks/>
          </p:cNvCxnSpPr>
          <p:nvPr/>
        </p:nvCxnSpPr>
        <p:spPr>
          <a:xfrm>
            <a:off x="2463101" y="2142575"/>
            <a:ext cx="7772400" cy="0"/>
          </a:xfrm>
          <a:prstGeom prst="line">
            <a:avLst/>
          </a:prstGeom>
          <a:ln w="88900" cap="rnd">
            <a:solidFill>
              <a:srgbClr val="00B0F0"/>
            </a:solidFill>
            <a:headEnd type="none"/>
            <a:tailEnd type="arrow"/>
          </a:ln>
          <a:effectLst>
            <a:softEdge rad="0"/>
          </a:effectLst>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AC5DDF48-7072-F64F-B6FC-D1F86A1C6877}"/>
              </a:ext>
            </a:extLst>
          </p:cNvPr>
          <p:cNvGrpSpPr/>
          <p:nvPr/>
        </p:nvGrpSpPr>
        <p:grpSpPr>
          <a:xfrm>
            <a:off x="5968300" y="2007596"/>
            <a:ext cx="250372" cy="248194"/>
            <a:chOff x="10286999" y="3474720"/>
            <a:chExt cx="250372" cy="248194"/>
          </a:xfrm>
        </p:grpSpPr>
        <p:cxnSp>
          <p:nvCxnSpPr>
            <p:cNvPr id="11" name="Straight Connector 10">
              <a:extLst>
                <a:ext uri="{FF2B5EF4-FFF2-40B4-BE49-F238E27FC236}">
                  <a16:creationId xmlns:a16="http://schemas.microsoft.com/office/drawing/2014/main" id="{E88F685D-DCDB-6744-BFAC-ECA8BB342484}"/>
                </a:ext>
              </a:extLst>
            </p:cNvPr>
            <p:cNvCxnSpPr>
              <a:cxnSpLocks/>
            </p:cNvCxnSpPr>
            <p:nvPr/>
          </p:nvCxnSpPr>
          <p:spPr>
            <a:xfrm>
              <a:off x="10286999" y="3474720"/>
              <a:ext cx="250372" cy="248194"/>
            </a:xfrm>
            <a:prstGeom prst="line">
              <a:avLst/>
            </a:prstGeom>
            <a:ln w="8572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1190C8-EDF1-324C-A536-58971E7F2AF0}"/>
                </a:ext>
              </a:extLst>
            </p:cNvPr>
            <p:cNvCxnSpPr>
              <a:cxnSpLocks/>
            </p:cNvCxnSpPr>
            <p:nvPr/>
          </p:nvCxnSpPr>
          <p:spPr>
            <a:xfrm flipV="1">
              <a:off x="10286999" y="3474720"/>
              <a:ext cx="250372" cy="248194"/>
            </a:xfrm>
            <a:prstGeom prst="line">
              <a:avLst/>
            </a:prstGeom>
            <a:ln w="85725"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9B867ABE-008E-6E4E-B438-211E5552DD06}"/>
              </a:ext>
            </a:extLst>
          </p:cNvPr>
          <p:cNvGrpSpPr/>
          <p:nvPr/>
        </p:nvGrpSpPr>
        <p:grpSpPr>
          <a:xfrm>
            <a:off x="5403543" y="2334354"/>
            <a:ext cx="1701378" cy="2006476"/>
            <a:chOff x="5215555" y="2024983"/>
            <a:chExt cx="1701378" cy="2006476"/>
          </a:xfrm>
        </p:grpSpPr>
        <p:grpSp>
          <p:nvGrpSpPr>
            <p:cNvPr id="14" name="Group 13">
              <a:extLst>
                <a:ext uri="{FF2B5EF4-FFF2-40B4-BE49-F238E27FC236}">
                  <a16:creationId xmlns:a16="http://schemas.microsoft.com/office/drawing/2014/main" id="{FC275046-03BC-244B-9A3C-81055A01255F}"/>
                </a:ext>
              </a:extLst>
            </p:cNvPr>
            <p:cNvGrpSpPr/>
            <p:nvPr/>
          </p:nvGrpSpPr>
          <p:grpSpPr>
            <a:xfrm>
              <a:off x="5215555" y="2609389"/>
              <a:ext cx="1386673" cy="1422070"/>
              <a:chOff x="5215555" y="2544073"/>
              <a:chExt cx="1386673" cy="1422070"/>
            </a:xfrm>
          </p:grpSpPr>
          <p:pic>
            <p:nvPicPr>
              <p:cNvPr id="17" name="Picture 16">
                <a:extLst>
                  <a:ext uri="{FF2B5EF4-FFF2-40B4-BE49-F238E27FC236}">
                    <a16:creationId xmlns:a16="http://schemas.microsoft.com/office/drawing/2014/main" id="{046A2599-A97E-954A-846A-6876C17CF0E6}"/>
                  </a:ext>
                </a:extLst>
              </p:cNvPr>
              <p:cNvPicPr>
                <a:picLocks noChangeAspect="1"/>
              </p:cNvPicPr>
              <p:nvPr/>
            </p:nvPicPr>
            <p:blipFill>
              <a:blip r:embed="rId2"/>
              <a:stretch>
                <a:fillRect/>
              </a:stretch>
            </p:blipFill>
            <p:spPr>
              <a:xfrm>
                <a:off x="5215555" y="2544073"/>
                <a:ext cx="1386673" cy="914400"/>
              </a:xfrm>
              <a:prstGeom prst="rect">
                <a:avLst/>
              </a:prstGeom>
            </p:spPr>
          </p:pic>
          <p:sp>
            <p:nvSpPr>
              <p:cNvPr id="18" name="TextBox 17">
                <a:extLst>
                  <a:ext uri="{FF2B5EF4-FFF2-40B4-BE49-F238E27FC236}">
                    <a16:creationId xmlns:a16="http://schemas.microsoft.com/office/drawing/2014/main" id="{C1228ECE-91A1-644D-91CF-ECE9EDAACD51}"/>
                  </a:ext>
                </a:extLst>
              </p:cNvPr>
              <p:cNvSpPr txBox="1"/>
              <p:nvPr/>
            </p:nvSpPr>
            <p:spPr>
              <a:xfrm>
                <a:off x="5381691" y="3442923"/>
                <a:ext cx="1040670" cy="523220"/>
              </a:xfrm>
              <a:prstGeom prst="rect">
                <a:avLst/>
              </a:prstGeom>
              <a:noFill/>
            </p:spPr>
            <p:txBody>
              <a:bodyPr wrap="none" rtlCol="0">
                <a:spAutoFit/>
              </a:bodyPr>
              <a:lstStyle/>
              <a:p>
                <a:r>
                  <a:rPr lang="en-US" sz="2800">
                    <a:solidFill>
                      <a:srgbClr val="0070C0"/>
                    </a:solidFill>
                    <a:latin typeface="Arial Hebrew Scholar" pitchFamily="2" charset="-79"/>
                    <a:cs typeface="Arial Hebrew Scholar" pitchFamily="2" charset="-79"/>
                  </a:rPr>
                  <a:t>CARE</a:t>
                </a:r>
              </a:p>
            </p:txBody>
          </p:sp>
        </p:grpSp>
        <p:cxnSp>
          <p:nvCxnSpPr>
            <p:cNvPr id="15" name="Straight Arrow Connector 14">
              <a:extLst>
                <a:ext uri="{FF2B5EF4-FFF2-40B4-BE49-F238E27FC236}">
                  <a16:creationId xmlns:a16="http://schemas.microsoft.com/office/drawing/2014/main" id="{56DAAC09-E39B-9449-89C1-329FD755EE1B}"/>
                </a:ext>
              </a:extLst>
            </p:cNvPr>
            <p:cNvCxnSpPr>
              <a:cxnSpLocks/>
            </p:cNvCxnSpPr>
            <p:nvPr/>
          </p:nvCxnSpPr>
          <p:spPr>
            <a:xfrm flipV="1">
              <a:off x="5902026" y="2024983"/>
              <a:ext cx="750" cy="519803"/>
            </a:xfrm>
            <a:prstGeom prst="straightConnector1">
              <a:avLst/>
            </a:prstGeom>
            <a:ln w="3492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9FCA572-F45D-D34C-8A48-AA717A09226B}"/>
                </a:ext>
              </a:extLst>
            </p:cNvPr>
            <p:cNvSpPr txBox="1"/>
            <p:nvPr/>
          </p:nvSpPr>
          <p:spPr>
            <a:xfrm>
              <a:off x="5925636" y="2095729"/>
              <a:ext cx="991297" cy="461665"/>
            </a:xfrm>
            <a:prstGeom prst="rect">
              <a:avLst/>
            </a:prstGeom>
            <a:noFill/>
          </p:spPr>
          <p:txBody>
            <a:bodyPr wrap="none" rtlCol="0">
              <a:spAutoFit/>
            </a:bodyPr>
            <a:lstStyle/>
            <a:p>
              <a:r>
                <a:rPr lang="en-US" sz="2400">
                  <a:solidFill>
                    <a:schemeClr val="bg1">
                      <a:lumMod val="50000"/>
                    </a:schemeClr>
                  </a:solidFill>
                  <a:latin typeface="Arial Hebrew Scholar" pitchFamily="2" charset="-79"/>
                  <a:cs typeface="Arial Hebrew Scholar" pitchFamily="2" charset="-79"/>
                </a:rPr>
                <a:t>repair</a:t>
              </a:r>
            </a:p>
          </p:txBody>
        </p:sp>
      </p:grpSp>
      <p:sp>
        <p:nvSpPr>
          <p:cNvPr id="19" name="Rectangle 18">
            <a:extLst>
              <a:ext uri="{FF2B5EF4-FFF2-40B4-BE49-F238E27FC236}">
                <a16:creationId xmlns:a16="http://schemas.microsoft.com/office/drawing/2014/main" id="{FE9DF68C-B7B9-8446-B938-190C21700627}"/>
              </a:ext>
            </a:extLst>
          </p:cNvPr>
          <p:cNvSpPr/>
          <p:nvPr/>
        </p:nvSpPr>
        <p:spPr>
          <a:xfrm>
            <a:off x="2259789" y="1577211"/>
            <a:ext cx="8294914" cy="782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3D0BEE-B455-0B4A-B735-C07E53918C7A}"/>
              </a:ext>
            </a:extLst>
          </p:cNvPr>
          <p:cNvSpPr txBox="1"/>
          <p:nvPr/>
        </p:nvSpPr>
        <p:spPr>
          <a:xfrm>
            <a:off x="838200" y="1099457"/>
            <a:ext cx="10694670" cy="584775"/>
          </a:xfrm>
          <a:prstGeom prst="rect">
            <a:avLst/>
          </a:prstGeom>
          <a:noFill/>
        </p:spPr>
        <p:txBody>
          <a:bodyPr wrap="square" rtlCol="0">
            <a:spAutoFit/>
          </a:bodyPr>
          <a:lstStyle/>
          <a:p>
            <a:r>
              <a:rPr lang="en-US" sz="3200">
                <a:latin typeface="Arial Hebrew Scholar" pitchFamily="2" charset="-79"/>
                <a:cs typeface="Arial Hebrew Scholar" pitchFamily="2" charset="-79"/>
              </a:rPr>
              <a:t>Recover from </a:t>
            </a:r>
            <a:r>
              <a:rPr lang="en-US" sz="3200" i="1">
                <a:latin typeface="Courier New" panose="02070309020205020404" pitchFamily="49" charset="0"/>
                <a:ea typeface="Batang" panose="02030600000101010101" pitchFamily="18" charset="-127"/>
                <a:cs typeface="Courier New" panose="02070309020205020404" pitchFamily="49" charset="0"/>
              </a:rPr>
              <a:t>SIGSEGV</a:t>
            </a:r>
            <a:r>
              <a:rPr lang="en-US" sz="3200">
                <a:latin typeface="Arial Hebrew Scholar" pitchFamily="2" charset="-79"/>
                <a:cs typeface="Arial Hebrew Scholar" pitchFamily="2" charset="-79"/>
              </a:rPr>
              <a:t> failures by replaying computations</a:t>
            </a:r>
          </a:p>
        </p:txBody>
      </p:sp>
      <p:grpSp>
        <p:nvGrpSpPr>
          <p:cNvPr id="21" name="Group 20">
            <a:extLst>
              <a:ext uri="{FF2B5EF4-FFF2-40B4-BE49-F238E27FC236}">
                <a16:creationId xmlns:a16="http://schemas.microsoft.com/office/drawing/2014/main" id="{1391B804-D2A4-C74D-BB7C-FE80F7B6B405}"/>
              </a:ext>
            </a:extLst>
          </p:cNvPr>
          <p:cNvGrpSpPr/>
          <p:nvPr/>
        </p:nvGrpSpPr>
        <p:grpSpPr>
          <a:xfrm>
            <a:off x="343457" y="4421291"/>
            <a:ext cx="2682751" cy="1840833"/>
            <a:chOff x="2981434" y="4158679"/>
            <a:chExt cx="2682751" cy="1840833"/>
          </a:xfrm>
        </p:grpSpPr>
        <p:pic>
          <p:nvPicPr>
            <p:cNvPr id="22" name="Picture 21">
              <a:extLst>
                <a:ext uri="{FF2B5EF4-FFF2-40B4-BE49-F238E27FC236}">
                  <a16:creationId xmlns:a16="http://schemas.microsoft.com/office/drawing/2014/main" id="{C791BA59-9F57-224B-AAA0-9F3C16F57869}"/>
                </a:ext>
              </a:extLst>
            </p:cNvPr>
            <p:cNvPicPr>
              <a:picLocks noChangeAspect="1"/>
            </p:cNvPicPr>
            <p:nvPr/>
          </p:nvPicPr>
          <p:blipFill>
            <a:blip r:embed="rId3"/>
            <a:stretch>
              <a:fillRect/>
            </a:stretch>
          </p:blipFill>
          <p:spPr>
            <a:xfrm>
              <a:off x="3903801" y="4158679"/>
              <a:ext cx="1005840" cy="1005840"/>
            </a:xfrm>
            <a:prstGeom prst="rect">
              <a:avLst/>
            </a:prstGeom>
          </p:spPr>
        </p:pic>
        <p:sp>
          <p:nvSpPr>
            <p:cNvPr id="23" name="TextBox 22">
              <a:extLst>
                <a:ext uri="{FF2B5EF4-FFF2-40B4-BE49-F238E27FC236}">
                  <a16:creationId xmlns:a16="http://schemas.microsoft.com/office/drawing/2014/main" id="{E0E387EF-4627-BA42-9FD0-A6D941FA4656}"/>
                </a:ext>
              </a:extLst>
            </p:cNvPr>
            <p:cNvSpPr txBox="1"/>
            <p:nvPr/>
          </p:nvSpPr>
          <p:spPr>
            <a:xfrm>
              <a:off x="2981434" y="5168515"/>
              <a:ext cx="2682751" cy="830997"/>
            </a:xfrm>
            <a:prstGeom prst="rect">
              <a:avLst/>
            </a:prstGeom>
            <a:noFill/>
          </p:spPr>
          <p:txBody>
            <a:bodyPr wrap="square" rtlCol="0">
              <a:spAutoFit/>
            </a:bodyPr>
            <a:lstStyle/>
            <a:p>
              <a:pPr marL="91440" algn="ctr"/>
              <a:r>
                <a:rPr lang="en-US" sz="2400">
                  <a:solidFill>
                    <a:schemeClr val="tx1">
                      <a:lumMod val="50000"/>
                      <a:lumOff val="50000"/>
                    </a:schemeClr>
                  </a:solidFill>
                  <a:latin typeface="Arial Hebrew Scholar" pitchFamily="2" charset="-79"/>
                  <a:cs typeface="Arial Hebrew Scholar" pitchFamily="2" charset="-79"/>
                </a:rPr>
                <a:t>5. </a:t>
              </a:r>
              <a:r>
                <a:rPr lang="en-US" sz="2400" b="1">
                  <a:solidFill>
                    <a:srgbClr val="C00000"/>
                  </a:solidFill>
                  <a:latin typeface="Arial Hebrew Scholar" pitchFamily="2" charset="-79"/>
                  <a:cs typeface="Arial Hebrew Scholar" pitchFamily="2" charset="-79"/>
                </a:rPr>
                <a:t>Lightweight</a:t>
              </a:r>
              <a:r>
                <a:rPr lang="en-US" sz="2400">
                  <a:solidFill>
                    <a:schemeClr val="tx1">
                      <a:lumMod val="50000"/>
                      <a:lumOff val="50000"/>
                    </a:schemeClr>
                  </a:solidFill>
                  <a:latin typeface="Arial Hebrew Scholar" pitchFamily="2" charset="-79"/>
                  <a:cs typeface="Arial Hebrew Scholar" pitchFamily="2" charset="-79"/>
                </a:rPr>
                <a:t>, </a:t>
              </a:r>
              <a:r>
                <a:rPr lang="en-US" sz="2400" b="1">
                  <a:solidFill>
                    <a:schemeClr val="accent1">
                      <a:lumMod val="75000"/>
                    </a:schemeClr>
                  </a:solidFill>
                  <a:latin typeface="Arial Hebrew Scholar" pitchFamily="2" charset="-79"/>
                  <a:cs typeface="Arial Hebrew Scholar" pitchFamily="2" charset="-79"/>
                </a:rPr>
                <a:t>zero</a:t>
              </a:r>
              <a:r>
                <a:rPr lang="en-US" sz="2400">
                  <a:solidFill>
                    <a:schemeClr val="tx1">
                      <a:lumMod val="50000"/>
                      <a:lumOff val="50000"/>
                    </a:schemeClr>
                  </a:solidFill>
                  <a:latin typeface="Arial Hebrew Scholar" pitchFamily="2" charset="-79"/>
                  <a:cs typeface="Arial Hebrew Scholar" pitchFamily="2" charset="-79"/>
                </a:rPr>
                <a:t> runtime cost</a:t>
              </a:r>
            </a:p>
          </p:txBody>
        </p:sp>
      </p:grpSp>
      <p:grpSp>
        <p:nvGrpSpPr>
          <p:cNvPr id="24" name="Group 23">
            <a:extLst>
              <a:ext uri="{FF2B5EF4-FFF2-40B4-BE49-F238E27FC236}">
                <a16:creationId xmlns:a16="http://schemas.microsoft.com/office/drawing/2014/main" id="{03333C44-F302-8E4B-8AFA-43D7E03B8A5E}"/>
              </a:ext>
            </a:extLst>
          </p:cNvPr>
          <p:cNvGrpSpPr/>
          <p:nvPr/>
        </p:nvGrpSpPr>
        <p:grpSpPr>
          <a:xfrm>
            <a:off x="2866797" y="2423672"/>
            <a:ext cx="2567277" cy="1837256"/>
            <a:chOff x="6004921" y="4356601"/>
            <a:chExt cx="2567277" cy="1837256"/>
          </a:xfrm>
        </p:grpSpPr>
        <p:pic>
          <p:nvPicPr>
            <p:cNvPr id="25" name="Picture 24">
              <a:extLst>
                <a:ext uri="{FF2B5EF4-FFF2-40B4-BE49-F238E27FC236}">
                  <a16:creationId xmlns:a16="http://schemas.microsoft.com/office/drawing/2014/main" id="{531D0C3A-C011-5847-A1AA-6D20C0E4D263}"/>
                </a:ext>
              </a:extLst>
            </p:cNvPr>
            <p:cNvPicPr>
              <a:picLocks noChangeAspect="1"/>
            </p:cNvPicPr>
            <p:nvPr/>
          </p:nvPicPr>
          <p:blipFill>
            <a:blip r:embed="rId4"/>
            <a:stretch>
              <a:fillRect/>
            </a:stretch>
          </p:blipFill>
          <p:spPr>
            <a:xfrm>
              <a:off x="6785639" y="4356601"/>
              <a:ext cx="1005840" cy="1005840"/>
            </a:xfrm>
            <a:prstGeom prst="rect">
              <a:avLst/>
            </a:prstGeom>
          </p:spPr>
        </p:pic>
        <p:sp>
          <p:nvSpPr>
            <p:cNvPr id="26" name="TextBox 25">
              <a:extLst>
                <a:ext uri="{FF2B5EF4-FFF2-40B4-BE49-F238E27FC236}">
                  <a16:creationId xmlns:a16="http://schemas.microsoft.com/office/drawing/2014/main" id="{FBB2DC68-AC49-B343-A0D4-B5BF375F0D93}"/>
                </a:ext>
              </a:extLst>
            </p:cNvPr>
            <p:cNvSpPr txBox="1"/>
            <p:nvPr/>
          </p:nvSpPr>
          <p:spPr>
            <a:xfrm>
              <a:off x="6004921" y="5362860"/>
              <a:ext cx="2567277" cy="830997"/>
            </a:xfrm>
            <a:prstGeom prst="rect">
              <a:avLst/>
            </a:prstGeom>
            <a:noFill/>
          </p:spPr>
          <p:txBody>
            <a:bodyPr wrap="square" rtlCol="0">
              <a:spAutoFit/>
            </a:bodyPr>
            <a:lstStyle/>
            <a:p>
              <a:pPr marL="91440" algn="ctr"/>
              <a:r>
                <a:rPr lang="en-US" sz="2400">
                  <a:solidFill>
                    <a:schemeClr val="tx1">
                      <a:lumMod val="50000"/>
                      <a:lumOff val="50000"/>
                    </a:schemeClr>
                  </a:solidFill>
                  <a:latin typeface="Arial Hebrew Scholar" pitchFamily="2" charset="-79"/>
                  <a:cs typeface="Arial Hebrew Scholar" pitchFamily="2" charset="-79"/>
                </a:rPr>
                <a:t>2. </a:t>
              </a:r>
              <a:r>
                <a:rPr lang="en-US" sz="2400" b="1">
                  <a:solidFill>
                    <a:srgbClr val="C00000"/>
                  </a:solidFill>
                  <a:latin typeface="Arial Hebrew Scholar" pitchFamily="2" charset="-79"/>
                  <a:cs typeface="Arial Hebrew Scholar" pitchFamily="2" charset="-79"/>
                </a:rPr>
                <a:t>High</a:t>
              </a:r>
              <a:r>
                <a:rPr lang="en-US" sz="2400">
                  <a:solidFill>
                    <a:srgbClr val="0070C0"/>
                  </a:solidFill>
                  <a:latin typeface="Arial Hebrew Scholar" pitchFamily="2" charset="-79"/>
                  <a:cs typeface="Arial Hebrew Scholar" pitchFamily="2" charset="-79"/>
                </a:rPr>
                <a:t> </a:t>
              </a:r>
              <a:r>
                <a:rPr lang="en-US" sz="2400">
                  <a:solidFill>
                    <a:schemeClr val="tx1">
                      <a:lumMod val="50000"/>
                      <a:lumOff val="50000"/>
                    </a:schemeClr>
                  </a:solidFill>
                  <a:latin typeface="Arial Hebrew Scholar" pitchFamily="2" charset="-79"/>
                  <a:cs typeface="Arial Hebrew Scholar" pitchFamily="2" charset="-79"/>
                </a:rPr>
                <a:t>recovery rate (~83%)</a:t>
              </a:r>
            </a:p>
          </p:txBody>
        </p:sp>
      </p:grpSp>
      <p:grpSp>
        <p:nvGrpSpPr>
          <p:cNvPr id="27" name="Group 26">
            <a:extLst>
              <a:ext uri="{FF2B5EF4-FFF2-40B4-BE49-F238E27FC236}">
                <a16:creationId xmlns:a16="http://schemas.microsoft.com/office/drawing/2014/main" id="{3C8AFED6-DEDB-334A-A7BA-ED58FBC486D8}"/>
              </a:ext>
            </a:extLst>
          </p:cNvPr>
          <p:cNvGrpSpPr/>
          <p:nvPr/>
        </p:nvGrpSpPr>
        <p:grpSpPr>
          <a:xfrm>
            <a:off x="458931" y="2394259"/>
            <a:ext cx="2567277" cy="1854007"/>
            <a:chOff x="8738111" y="4001361"/>
            <a:chExt cx="2567277" cy="1854007"/>
          </a:xfrm>
        </p:grpSpPr>
        <p:pic>
          <p:nvPicPr>
            <p:cNvPr id="28" name="Picture 27">
              <a:extLst>
                <a:ext uri="{FF2B5EF4-FFF2-40B4-BE49-F238E27FC236}">
                  <a16:creationId xmlns:a16="http://schemas.microsoft.com/office/drawing/2014/main" id="{F338BFEF-2855-614F-959A-3F0E35A64C2A}"/>
                </a:ext>
              </a:extLst>
            </p:cNvPr>
            <p:cNvPicPr>
              <a:picLocks noChangeAspect="1"/>
            </p:cNvPicPr>
            <p:nvPr/>
          </p:nvPicPr>
          <p:blipFill>
            <a:blip r:embed="rId5"/>
            <a:stretch>
              <a:fillRect/>
            </a:stretch>
          </p:blipFill>
          <p:spPr>
            <a:xfrm>
              <a:off x="9524415" y="4001361"/>
              <a:ext cx="1003790" cy="1005840"/>
            </a:xfrm>
            <a:prstGeom prst="rect">
              <a:avLst/>
            </a:prstGeom>
          </p:spPr>
        </p:pic>
        <p:sp>
          <p:nvSpPr>
            <p:cNvPr id="29" name="TextBox 28">
              <a:extLst>
                <a:ext uri="{FF2B5EF4-FFF2-40B4-BE49-F238E27FC236}">
                  <a16:creationId xmlns:a16="http://schemas.microsoft.com/office/drawing/2014/main" id="{437261A3-C786-8B45-9B47-4984DDF4FE3A}"/>
                </a:ext>
              </a:extLst>
            </p:cNvPr>
            <p:cNvSpPr txBox="1"/>
            <p:nvPr/>
          </p:nvSpPr>
          <p:spPr>
            <a:xfrm>
              <a:off x="8738111" y="5024371"/>
              <a:ext cx="2567277" cy="830997"/>
            </a:xfrm>
            <a:prstGeom prst="rect">
              <a:avLst/>
            </a:prstGeom>
            <a:noFill/>
          </p:spPr>
          <p:txBody>
            <a:bodyPr wrap="square" rtlCol="0">
              <a:spAutoFit/>
            </a:bodyPr>
            <a:lstStyle/>
            <a:p>
              <a:pPr marL="91440" algn="ctr"/>
              <a:r>
                <a:rPr lang="en-US" sz="2400">
                  <a:solidFill>
                    <a:schemeClr val="tx1">
                      <a:lumMod val="50000"/>
                      <a:lumOff val="50000"/>
                    </a:schemeClr>
                  </a:solidFill>
                  <a:latin typeface="Arial Hebrew Scholar" pitchFamily="2" charset="-79"/>
                  <a:cs typeface="Arial Hebrew Scholar" pitchFamily="2" charset="-79"/>
                </a:rPr>
                <a:t>1. </a:t>
              </a:r>
              <a:r>
                <a:rPr lang="en-US" sz="2400" b="1">
                  <a:solidFill>
                    <a:srgbClr val="C00000"/>
                  </a:solidFill>
                  <a:latin typeface="Arial Hebrew Scholar" pitchFamily="2" charset="-79"/>
                  <a:cs typeface="Arial Hebrew Scholar" pitchFamily="2" charset="-79"/>
                </a:rPr>
                <a:t>Accurate</a:t>
              </a:r>
              <a:r>
                <a:rPr lang="en-US" sz="2400">
                  <a:solidFill>
                    <a:schemeClr val="tx1">
                      <a:lumMod val="50000"/>
                      <a:lumOff val="50000"/>
                    </a:schemeClr>
                  </a:solidFill>
                  <a:latin typeface="Arial Hebrew Scholar" pitchFamily="2" charset="-79"/>
                  <a:cs typeface="Arial Hebrew Scholar" pitchFamily="2" charset="-79"/>
                </a:rPr>
                <a:t>, not introduce SDCs</a:t>
              </a:r>
            </a:p>
          </p:txBody>
        </p:sp>
      </p:grpSp>
      <p:grpSp>
        <p:nvGrpSpPr>
          <p:cNvPr id="30" name="Group 29">
            <a:extLst>
              <a:ext uri="{FF2B5EF4-FFF2-40B4-BE49-F238E27FC236}">
                <a16:creationId xmlns:a16="http://schemas.microsoft.com/office/drawing/2014/main" id="{69AA93C0-8381-EA4B-9072-00941275956F}"/>
              </a:ext>
            </a:extLst>
          </p:cNvPr>
          <p:cNvGrpSpPr/>
          <p:nvPr/>
        </p:nvGrpSpPr>
        <p:grpSpPr>
          <a:xfrm>
            <a:off x="9084418" y="2406134"/>
            <a:ext cx="2567277" cy="1832014"/>
            <a:chOff x="8505988" y="2007587"/>
            <a:chExt cx="2567277" cy="1832014"/>
          </a:xfrm>
        </p:grpSpPr>
        <p:pic>
          <p:nvPicPr>
            <p:cNvPr id="31" name="Picture 30">
              <a:extLst>
                <a:ext uri="{FF2B5EF4-FFF2-40B4-BE49-F238E27FC236}">
                  <a16:creationId xmlns:a16="http://schemas.microsoft.com/office/drawing/2014/main" id="{062F0B50-E2DD-BD4F-B9E7-103332CB0478}"/>
                </a:ext>
              </a:extLst>
            </p:cNvPr>
            <p:cNvPicPr>
              <a:picLocks noChangeAspect="1"/>
            </p:cNvPicPr>
            <p:nvPr/>
          </p:nvPicPr>
          <p:blipFill>
            <a:blip r:embed="rId6"/>
            <a:stretch>
              <a:fillRect/>
            </a:stretch>
          </p:blipFill>
          <p:spPr>
            <a:xfrm>
              <a:off x="9263846" y="2007587"/>
              <a:ext cx="1005840" cy="1005840"/>
            </a:xfrm>
            <a:prstGeom prst="rect">
              <a:avLst/>
            </a:prstGeom>
          </p:spPr>
        </p:pic>
        <p:sp>
          <p:nvSpPr>
            <p:cNvPr id="32" name="TextBox 31">
              <a:extLst>
                <a:ext uri="{FF2B5EF4-FFF2-40B4-BE49-F238E27FC236}">
                  <a16:creationId xmlns:a16="http://schemas.microsoft.com/office/drawing/2014/main" id="{69AE92A2-DA06-E846-B3D3-936549FB9D34}"/>
                </a:ext>
              </a:extLst>
            </p:cNvPr>
            <p:cNvSpPr txBox="1"/>
            <p:nvPr/>
          </p:nvSpPr>
          <p:spPr>
            <a:xfrm>
              <a:off x="8505988" y="3008604"/>
              <a:ext cx="2567277" cy="830997"/>
            </a:xfrm>
            <a:prstGeom prst="rect">
              <a:avLst/>
            </a:prstGeom>
            <a:noFill/>
          </p:spPr>
          <p:txBody>
            <a:bodyPr wrap="square" rtlCol="0">
              <a:spAutoFit/>
            </a:bodyPr>
            <a:lstStyle/>
            <a:p>
              <a:pPr marL="91440" algn="ctr"/>
              <a:r>
                <a:rPr lang="en-US" sz="2400">
                  <a:solidFill>
                    <a:schemeClr val="tx1">
                      <a:lumMod val="50000"/>
                      <a:lumOff val="50000"/>
                    </a:schemeClr>
                  </a:solidFill>
                  <a:latin typeface="Arial Hebrew Scholar" pitchFamily="2" charset="-79"/>
                  <a:cs typeface="Arial Hebrew Scholar" pitchFamily="2" charset="-79"/>
                </a:rPr>
                <a:t>4. </a:t>
              </a:r>
              <a:r>
                <a:rPr lang="en-US" sz="2400" b="1">
                  <a:solidFill>
                    <a:srgbClr val="C00000"/>
                  </a:solidFill>
                  <a:latin typeface="Arial Hebrew Scholar" pitchFamily="2" charset="-79"/>
                  <a:cs typeface="Arial Hebrew Scholar" pitchFamily="2" charset="-79"/>
                </a:rPr>
                <a:t>Easy to use</a:t>
              </a:r>
              <a:r>
                <a:rPr lang="en-US" sz="2400">
                  <a:solidFill>
                    <a:schemeClr val="tx1">
                      <a:lumMod val="50000"/>
                      <a:lumOff val="50000"/>
                    </a:schemeClr>
                  </a:solidFill>
                  <a:latin typeface="Arial Hebrew Scholar" pitchFamily="2" charset="-79"/>
                  <a:cs typeface="Arial Hebrew Scholar" pitchFamily="2" charset="-79"/>
                </a:rPr>
                <a:t>, no code changes</a:t>
              </a:r>
            </a:p>
          </p:txBody>
        </p:sp>
      </p:grpSp>
      <p:grpSp>
        <p:nvGrpSpPr>
          <p:cNvPr id="6" name="Group 5">
            <a:extLst>
              <a:ext uri="{FF2B5EF4-FFF2-40B4-BE49-F238E27FC236}">
                <a16:creationId xmlns:a16="http://schemas.microsoft.com/office/drawing/2014/main" id="{D1C843B0-E146-C247-8CF2-04203756881A}"/>
              </a:ext>
            </a:extLst>
          </p:cNvPr>
          <p:cNvGrpSpPr/>
          <p:nvPr/>
        </p:nvGrpSpPr>
        <p:grpSpPr>
          <a:xfrm>
            <a:off x="6980307" y="2332651"/>
            <a:ext cx="2125436" cy="1928277"/>
            <a:chOff x="3783330" y="4012201"/>
            <a:chExt cx="2125436" cy="1928277"/>
          </a:xfrm>
        </p:grpSpPr>
        <p:pic>
          <p:nvPicPr>
            <p:cNvPr id="7" name="Picture 6">
              <a:extLst>
                <a:ext uri="{FF2B5EF4-FFF2-40B4-BE49-F238E27FC236}">
                  <a16:creationId xmlns:a16="http://schemas.microsoft.com/office/drawing/2014/main" id="{8E809D5F-3F3F-2D47-BD09-762D59B9972E}"/>
                </a:ext>
              </a:extLst>
            </p:cNvPr>
            <p:cNvPicPr>
              <a:picLocks noChangeAspect="1"/>
            </p:cNvPicPr>
            <p:nvPr/>
          </p:nvPicPr>
          <p:blipFill>
            <a:blip r:embed="rId7"/>
            <a:stretch>
              <a:fillRect/>
            </a:stretch>
          </p:blipFill>
          <p:spPr>
            <a:xfrm>
              <a:off x="4297408" y="4012201"/>
              <a:ext cx="1097280" cy="1097280"/>
            </a:xfrm>
            <a:prstGeom prst="rect">
              <a:avLst/>
            </a:prstGeom>
          </p:spPr>
        </p:pic>
        <p:sp>
          <p:nvSpPr>
            <p:cNvPr id="8" name="TextBox 7">
              <a:extLst>
                <a:ext uri="{FF2B5EF4-FFF2-40B4-BE49-F238E27FC236}">
                  <a16:creationId xmlns:a16="http://schemas.microsoft.com/office/drawing/2014/main" id="{615E634A-5D19-4E4A-BF07-496CA8CDBA4A}"/>
                </a:ext>
              </a:extLst>
            </p:cNvPr>
            <p:cNvSpPr txBox="1"/>
            <p:nvPr/>
          </p:nvSpPr>
          <p:spPr>
            <a:xfrm>
              <a:off x="3783330" y="5109481"/>
              <a:ext cx="2125436" cy="830997"/>
            </a:xfrm>
            <a:prstGeom prst="rect">
              <a:avLst/>
            </a:prstGeom>
            <a:noFill/>
          </p:spPr>
          <p:txBody>
            <a:bodyPr wrap="square" rtlCol="0">
              <a:spAutoFit/>
            </a:bodyPr>
            <a:lstStyle/>
            <a:p>
              <a:pPr marL="91440" algn="ctr"/>
              <a:r>
                <a:rPr lang="en-US" sz="2400">
                  <a:solidFill>
                    <a:schemeClr val="tx1">
                      <a:lumMod val="50000"/>
                      <a:lumOff val="50000"/>
                    </a:schemeClr>
                  </a:solidFill>
                  <a:latin typeface="Arial Hebrew Scholar" pitchFamily="2" charset="-79"/>
                  <a:cs typeface="Arial Hebrew Scholar" pitchFamily="2" charset="-79"/>
                </a:rPr>
                <a:t>3. </a:t>
              </a:r>
              <a:r>
                <a:rPr lang="en-US" sz="2400" b="1">
                  <a:solidFill>
                    <a:srgbClr val="C00000"/>
                  </a:solidFill>
                  <a:latin typeface="Arial Hebrew Scholar" pitchFamily="2" charset="-79"/>
                  <a:cs typeface="Arial Hebrew Scholar" pitchFamily="2" charset="-79"/>
                </a:rPr>
                <a:t>Fast</a:t>
              </a:r>
              <a:r>
                <a:rPr lang="en-US" sz="2400">
                  <a:solidFill>
                    <a:srgbClr val="0070C0"/>
                  </a:solidFill>
                  <a:latin typeface="Arial Hebrew Scholar" pitchFamily="2" charset="-79"/>
                  <a:cs typeface="Arial Hebrew Scholar" pitchFamily="2" charset="-79"/>
                </a:rPr>
                <a:t> </a:t>
              </a:r>
              <a:r>
                <a:rPr lang="en-US" sz="2400">
                  <a:solidFill>
                    <a:schemeClr val="tx1">
                      <a:lumMod val="50000"/>
                      <a:lumOff val="50000"/>
                    </a:schemeClr>
                  </a:solidFill>
                  <a:latin typeface="Arial Hebrew Scholar" pitchFamily="2" charset="-79"/>
                  <a:cs typeface="Arial Hebrew Scholar" pitchFamily="2" charset="-79"/>
                </a:rPr>
                <a:t>failure recovery (</a:t>
              </a:r>
              <a:r>
                <a:rPr lang="en-US" sz="2400" err="1">
                  <a:solidFill>
                    <a:schemeClr val="tx1">
                      <a:lumMod val="50000"/>
                      <a:lumOff val="50000"/>
                    </a:schemeClr>
                  </a:solidFill>
                  <a:latin typeface="Arial Hebrew Scholar" pitchFamily="2" charset="-79"/>
                  <a:cs typeface="Arial Hebrew Scholar" pitchFamily="2" charset="-79"/>
                </a:rPr>
                <a:t>ms</a:t>
              </a:r>
              <a:r>
                <a:rPr lang="en-US" sz="2400">
                  <a:solidFill>
                    <a:schemeClr val="tx1">
                      <a:lumMod val="50000"/>
                      <a:lumOff val="50000"/>
                    </a:schemeClr>
                  </a:solidFill>
                  <a:latin typeface="Arial Hebrew Scholar" pitchFamily="2" charset="-79"/>
                  <a:cs typeface="Arial Hebrew Scholar" pitchFamily="2" charset="-79"/>
                </a:rPr>
                <a:t>)</a:t>
              </a:r>
            </a:p>
          </p:txBody>
        </p:sp>
      </p:grpSp>
    </p:spTree>
    <p:extLst>
      <p:ext uri="{BB962C8B-B14F-4D97-AF65-F5344CB8AC3E}">
        <p14:creationId xmlns:p14="http://schemas.microsoft.com/office/powerpoint/2010/main" val="258516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91 -0.00394 L 0.32318 -0.00394 " pathEditMode="relative" rAng="0" ptsTypes="AA">
                                      <p:cBhvr>
                                        <p:cTn id="6" dur="1000" fill="hold"/>
                                        <p:tgtEl>
                                          <p:spTgt spid="19"/>
                                        </p:tgtEl>
                                        <p:attrNameLst>
                                          <p:attrName>ppt_x</p:attrName>
                                          <p:attrName>ppt_y</p:attrName>
                                        </p:attrNameLst>
                                      </p:cBhvr>
                                      <p:rCtr x="16198" y="0"/>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2" fill="hold" grpId="1" nodeType="clickEffect">
                                  <p:stCondLst>
                                    <p:cond delay="0"/>
                                  </p:stCondLst>
                                  <p:childTnLst>
                                    <p:anim calcmode="lin" valueType="num">
                                      <p:cBhvr additive="base">
                                        <p:cTn id="15" dur="500"/>
                                        <p:tgtEl>
                                          <p:spTgt spid="19"/>
                                        </p:tgtEl>
                                        <p:attrNameLst>
                                          <p:attrName>ppt_x</p:attrName>
                                        </p:attrNameLst>
                                      </p:cBhvr>
                                      <p:tavLst>
                                        <p:tav tm="0">
                                          <p:val>
                                            <p:strVal val="ppt_x"/>
                                          </p:val>
                                        </p:tav>
                                        <p:tav tm="100000">
                                          <p:val>
                                            <p:strVal val="1+ppt_w/2"/>
                                          </p:val>
                                        </p:tav>
                                      </p:tavLst>
                                    </p:anim>
                                    <p:anim calcmode="lin" valueType="num">
                                      <p:cBhvr additive="base">
                                        <p:cTn id="16" dur="500"/>
                                        <p:tgtEl>
                                          <p:spTgt spid="19"/>
                                        </p:tgtEl>
                                        <p:attrNameLst>
                                          <p:attrName>ppt_y</p:attrName>
                                        </p:attrNameLst>
                                      </p:cBhvr>
                                      <p:tavLst>
                                        <p:tav tm="0">
                                          <p:val>
                                            <p:strVal val="ppt_y"/>
                                          </p:val>
                                        </p:tav>
                                        <p:tav tm="100000">
                                          <p:val>
                                            <p:strVal val="ppt_y"/>
                                          </p:val>
                                        </p:tav>
                                      </p:tavLst>
                                    </p:anim>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edg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par>
                                <p:cTn id="43" presetID="6" presetClass="emph" presetSubtype="0" fill="hold" nodeType="withEffect">
                                  <p:stCondLst>
                                    <p:cond delay="0"/>
                                  </p:stCondLst>
                                  <p:childTnLst>
                                    <p:animScale>
                                      <p:cBhvr>
                                        <p:cTn id="44" dur="1000" fill="hold"/>
                                        <p:tgtEl>
                                          <p:spTgt spid="21"/>
                                        </p:tgtEl>
                                      </p:cBhvr>
                                      <p:by x="125000" y="125000"/>
                                    </p:animScale>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
                                            <p:bg/>
                                          </p:spTgt>
                                        </p:tgtEl>
                                        <p:attrNameLst>
                                          <p:attrName>style.visibility</p:attrName>
                                        </p:attrNameLst>
                                      </p:cBhvr>
                                      <p:to>
                                        <p:strVal val="visible"/>
                                      </p:to>
                                    </p:set>
                                    <p:animEffect transition="in" filter="blinds(horizontal)">
                                      <p:cBhvr>
                                        <p:cTn id="49" dur="500"/>
                                        <p:tgtEl>
                                          <p:spTgt spid="5">
                                            <p:bg/>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blinds(horizontal)">
                                      <p:cBhvr>
                                        <p:cTn id="52" dur="500"/>
                                        <p:tgtEl>
                                          <p:spTgt spid="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blinds(horizontal)">
                                      <p:cBhvr>
                                        <p:cTn id="57" dur="500"/>
                                        <p:tgtEl>
                                          <p:spTgt spid="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blinds(horizontal)">
                                      <p:cBhvr>
                                        <p:cTn id="6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3F41-170A-DD4C-8DBB-DA68CD5A880B}"/>
              </a:ext>
            </a:extLst>
          </p:cNvPr>
          <p:cNvSpPr>
            <a:spLocks noGrp="1"/>
          </p:cNvSpPr>
          <p:nvPr>
            <p:ph type="title"/>
          </p:nvPr>
        </p:nvSpPr>
        <p:spPr/>
        <p:txBody>
          <a:bodyPr/>
          <a:lstStyle/>
          <a:p>
            <a:r>
              <a:rPr lang="en-US" dirty="0"/>
              <a:t>Identify Related Computations</a:t>
            </a:r>
          </a:p>
        </p:txBody>
      </p:sp>
      <p:sp>
        <p:nvSpPr>
          <p:cNvPr id="3" name="Slide Number Placeholder 2">
            <a:extLst>
              <a:ext uri="{FF2B5EF4-FFF2-40B4-BE49-F238E27FC236}">
                <a16:creationId xmlns:a16="http://schemas.microsoft.com/office/drawing/2014/main" id="{EE14F531-277A-FB4E-B120-2E4D5975CDEF}"/>
              </a:ext>
            </a:extLst>
          </p:cNvPr>
          <p:cNvSpPr>
            <a:spLocks noGrp="1"/>
          </p:cNvSpPr>
          <p:nvPr>
            <p:ph type="sldNum" sz="quarter" idx="12"/>
          </p:nvPr>
        </p:nvSpPr>
        <p:spPr/>
        <p:txBody>
          <a:bodyPr/>
          <a:lstStyle/>
          <a:p>
            <a:fld id="{7996580F-1EC5-774C-A4F7-431D19F63C83}" type="slidenum">
              <a:rPr lang="en-US" smtClean="0"/>
              <a:pPr/>
              <a:t>14</a:t>
            </a:fld>
            <a:endParaRPr lang="en-US"/>
          </a:p>
        </p:txBody>
      </p:sp>
      <p:sp>
        <p:nvSpPr>
          <p:cNvPr id="5" name="TextBox 4">
            <a:extLst>
              <a:ext uri="{FF2B5EF4-FFF2-40B4-BE49-F238E27FC236}">
                <a16:creationId xmlns:a16="http://schemas.microsoft.com/office/drawing/2014/main" id="{1D71DEF0-08AA-7948-8469-2E3BD406536A}"/>
              </a:ext>
            </a:extLst>
          </p:cNvPr>
          <p:cNvSpPr txBox="1"/>
          <p:nvPr/>
        </p:nvSpPr>
        <p:spPr>
          <a:xfrm>
            <a:off x="1031451" y="957838"/>
            <a:ext cx="10727945" cy="1077218"/>
          </a:xfrm>
          <a:prstGeom prst="rect">
            <a:avLst/>
          </a:prstGeom>
          <a:noFill/>
        </p:spPr>
        <p:txBody>
          <a:bodyPr wrap="square" rtlCol="0">
            <a:spAutoFit/>
          </a:bodyPr>
          <a:lstStyle/>
          <a:p>
            <a:r>
              <a:rPr lang="en-US" sz="3200">
                <a:latin typeface="Arial Hebrew Scholar" pitchFamily="2" charset="-79"/>
                <a:cs typeface="Arial Hebrew Scholar" pitchFamily="2" charset="-79"/>
              </a:rPr>
              <a:t>Clone address computations for </a:t>
            </a:r>
            <a:r>
              <a:rPr lang="en-US" sz="3200">
                <a:solidFill>
                  <a:schemeClr val="tx1">
                    <a:lumMod val="50000"/>
                    <a:lumOff val="50000"/>
                  </a:schemeClr>
                </a:solidFill>
                <a:latin typeface="Arial Hebrew Scholar" pitchFamily="2" charset="-79"/>
                <a:cs typeface="Arial Hebrew Scholar" pitchFamily="2" charset="-79"/>
              </a:rPr>
              <a:t>each memory access </a:t>
            </a:r>
            <a:r>
              <a:rPr lang="en-US" sz="3200">
                <a:latin typeface="Arial Hebrew Scholar" pitchFamily="2" charset="-79"/>
                <a:cs typeface="Arial Hebrew Scholar" pitchFamily="2" charset="-79"/>
              </a:rPr>
              <a:t>at </a:t>
            </a:r>
            <a:r>
              <a:rPr lang="en-US" sz="3200">
                <a:solidFill>
                  <a:schemeClr val="tx1">
                    <a:lumMod val="50000"/>
                    <a:lumOff val="50000"/>
                  </a:schemeClr>
                </a:solidFill>
                <a:latin typeface="Arial Hebrew Scholar" pitchFamily="2" charset="-79"/>
                <a:cs typeface="Arial Hebrew Scholar" pitchFamily="2" charset="-79"/>
              </a:rPr>
              <a:t>compile time</a:t>
            </a:r>
            <a:endParaRPr lang="en-US" sz="3200">
              <a:latin typeface="Arial Hebrew Scholar" pitchFamily="2" charset="-79"/>
              <a:cs typeface="Arial Hebrew Scholar" pitchFamily="2" charset="-79"/>
            </a:endParaRPr>
          </a:p>
        </p:txBody>
      </p:sp>
      <p:sp>
        <p:nvSpPr>
          <p:cNvPr id="7" name="Rectangle 6">
            <a:extLst>
              <a:ext uri="{FF2B5EF4-FFF2-40B4-BE49-F238E27FC236}">
                <a16:creationId xmlns:a16="http://schemas.microsoft.com/office/drawing/2014/main" id="{113CADDF-06C5-BC4F-8CF7-B8FFB02C97AE}"/>
              </a:ext>
            </a:extLst>
          </p:cNvPr>
          <p:cNvSpPr/>
          <p:nvPr/>
        </p:nvSpPr>
        <p:spPr>
          <a:xfrm>
            <a:off x="1031451" y="2109460"/>
            <a:ext cx="9850967" cy="2677656"/>
          </a:xfrm>
          <a:prstGeom prst="rect">
            <a:avLst/>
          </a:prstGeom>
          <a:ln w="38100">
            <a:solidFill>
              <a:schemeClr val="accent1"/>
            </a:solidFill>
          </a:ln>
        </p:spPr>
        <p:txBody>
          <a:bodyPr wrap="square">
            <a:spAutoFit/>
          </a:bodyPr>
          <a:lstStyle/>
          <a:p>
            <a:r>
              <a:rPr lang="en-US" sz="2400">
                <a:solidFill>
                  <a:srgbClr val="0070C0"/>
                </a:solidFill>
                <a:latin typeface="Courier" pitchFamily="2" charset="0"/>
              </a:rPr>
              <a:t>for</a:t>
            </a:r>
            <a:r>
              <a:rPr lang="en-US" sz="2400">
                <a:latin typeface="Courier" pitchFamily="2" charset="0"/>
              </a:rPr>
              <a:t> (</a:t>
            </a:r>
            <a:r>
              <a:rPr lang="en-US" sz="2400">
                <a:solidFill>
                  <a:srgbClr val="0070C0"/>
                </a:solidFill>
                <a:latin typeface="Courier" pitchFamily="2" charset="0"/>
              </a:rPr>
              <a:t>int</a:t>
            </a:r>
            <a:r>
              <a:rPr lang="en-US" sz="2400">
                <a:latin typeface="Courier" pitchFamily="2" charset="0"/>
              </a:rPr>
              <a:t> </a:t>
            </a:r>
            <a:r>
              <a:rPr lang="en-US" sz="2400" err="1">
                <a:latin typeface="Courier" pitchFamily="2" charset="0"/>
              </a:rPr>
              <a:t>i</a:t>
            </a:r>
            <a:r>
              <a:rPr lang="en-US" sz="2400">
                <a:latin typeface="Courier" pitchFamily="2" charset="0"/>
              </a:rPr>
              <a:t> = in; </a:t>
            </a:r>
            <a:r>
              <a:rPr lang="en-US" sz="2400" err="1">
                <a:latin typeface="Courier" pitchFamily="2" charset="0"/>
              </a:rPr>
              <a:t>i</a:t>
            </a:r>
            <a:r>
              <a:rPr lang="en-US" sz="2400">
                <a:latin typeface="Courier" pitchFamily="2" charset="0"/>
              </a:rPr>
              <a:t> &lt; out; </a:t>
            </a:r>
            <a:r>
              <a:rPr lang="en-US" sz="2400" err="1">
                <a:latin typeface="Courier" pitchFamily="2" charset="0"/>
              </a:rPr>
              <a:t>i</a:t>
            </a:r>
            <a:r>
              <a:rPr lang="en-US" sz="2400">
                <a:latin typeface="Courier" pitchFamily="2" charset="0"/>
              </a:rPr>
              <a:t>++) </a:t>
            </a:r>
          </a:p>
          <a:p>
            <a:r>
              <a:rPr lang="en-US" sz="2400">
                <a:latin typeface="Courier" pitchFamily="2" charset="0"/>
              </a:rPr>
              <a:t>  </a:t>
            </a:r>
            <a:r>
              <a:rPr lang="en-US" sz="2400">
                <a:solidFill>
                  <a:srgbClr val="0070C0"/>
                </a:solidFill>
                <a:latin typeface="Courier" pitchFamily="2" charset="0"/>
              </a:rPr>
              <a:t>for</a:t>
            </a:r>
            <a:r>
              <a:rPr lang="en-US" sz="2400">
                <a:latin typeface="Courier" pitchFamily="2" charset="0"/>
              </a:rPr>
              <a:t> (</a:t>
            </a:r>
            <a:r>
              <a:rPr lang="en-US" sz="2400">
                <a:solidFill>
                  <a:srgbClr val="0070C0"/>
                </a:solidFill>
                <a:latin typeface="Courier" pitchFamily="2" charset="0"/>
              </a:rPr>
              <a:t>int</a:t>
            </a:r>
            <a:r>
              <a:rPr lang="en-US" sz="2400">
                <a:latin typeface="Courier" pitchFamily="2" charset="0"/>
              </a:rPr>
              <a:t> j = 1; j &lt; </a:t>
            </a:r>
            <a:r>
              <a:rPr lang="en-US" sz="2400" err="1">
                <a:latin typeface="Courier" pitchFamily="2" charset="0"/>
              </a:rPr>
              <a:t>mth</a:t>
            </a:r>
            <a:r>
              <a:rPr lang="en-US" sz="2400">
                <a:latin typeface="Courier" pitchFamily="2" charset="0"/>
              </a:rPr>
              <a:t>[</a:t>
            </a:r>
            <a:r>
              <a:rPr lang="en-US" sz="2400" err="1">
                <a:latin typeface="Courier" pitchFamily="2" charset="0"/>
              </a:rPr>
              <a:t>i</a:t>
            </a:r>
            <a:r>
              <a:rPr lang="en-US" sz="2400">
                <a:latin typeface="Courier" pitchFamily="2" charset="0"/>
              </a:rPr>
              <a:t>]; </a:t>
            </a:r>
            <a:r>
              <a:rPr lang="en-US" sz="2400" err="1">
                <a:latin typeface="Courier" pitchFamily="2" charset="0"/>
              </a:rPr>
              <a:t>j++</a:t>
            </a:r>
            <a:r>
              <a:rPr lang="en-US" sz="2400">
                <a:latin typeface="Courier" pitchFamily="2" charset="0"/>
              </a:rPr>
              <a:t>) </a:t>
            </a:r>
          </a:p>
          <a:p>
            <a:r>
              <a:rPr lang="en-US" sz="2400">
                <a:latin typeface="Courier" pitchFamily="2" charset="0"/>
              </a:rPr>
              <a:t>    </a:t>
            </a:r>
            <a:r>
              <a:rPr lang="en-US" sz="2400">
                <a:solidFill>
                  <a:srgbClr val="0070C0"/>
                </a:solidFill>
                <a:latin typeface="Courier" pitchFamily="2" charset="0"/>
              </a:rPr>
              <a:t>for</a:t>
            </a:r>
            <a:r>
              <a:rPr lang="en-US" sz="2400">
                <a:latin typeface="Courier" pitchFamily="2" charset="0"/>
              </a:rPr>
              <a:t> (</a:t>
            </a:r>
            <a:r>
              <a:rPr lang="en-US" sz="2400">
                <a:solidFill>
                  <a:srgbClr val="0070C0"/>
                </a:solidFill>
                <a:latin typeface="Courier" pitchFamily="2" charset="0"/>
              </a:rPr>
              <a:t>int</a:t>
            </a:r>
            <a:r>
              <a:rPr lang="en-US" sz="2400">
                <a:latin typeface="Courier" pitchFamily="2" charset="0"/>
              </a:rPr>
              <a:t> k = 1; k &lt; </a:t>
            </a:r>
            <a:r>
              <a:rPr lang="en-US" sz="2400" err="1">
                <a:latin typeface="Courier" pitchFamily="2" charset="0"/>
              </a:rPr>
              <a:t>mz</a:t>
            </a:r>
            <a:r>
              <a:rPr lang="en-US" sz="2400">
                <a:latin typeface="Courier" pitchFamily="2" charset="0"/>
              </a:rPr>
              <a:t>; k++) {</a:t>
            </a:r>
          </a:p>
          <a:p>
            <a:r>
              <a:rPr lang="en-US" sz="2400">
                <a:latin typeface="Courier" pitchFamily="2" charset="0"/>
              </a:rPr>
              <a:t>      </a:t>
            </a:r>
            <a:r>
              <a:rPr lang="en-US" sz="2400">
                <a:solidFill>
                  <a:srgbClr val="0070C0"/>
                </a:solidFill>
                <a:latin typeface="Courier" pitchFamily="2" charset="0"/>
              </a:rPr>
              <a:t>int</a:t>
            </a:r>
            <a:r>
              <a:rPr lang="en-US" sz="2400">
                <a:latin typeface="Courier" pitchFamily="2" charset="0"/>
              </a:rPr>
              <a:t> </a:t>
            </a:r>
            <a:r>
              <a:rPr lang="en-US" sz="2400" err="1">
                <a:latin typeface="Courier" pitchFamily="2" charset="0"/>
              </a:rPr>
              <a:t>ij</a:t>
            </a:r>
            <a:r>
              <a:rPr lang="en-US" sz="2400">
                <a:latin typeface="Courier" pitchFamily="2" charset="0"/>
              </a:rPr>
              <a:t> = </a:t>
            </a:r>
            <a:r>
              <a:rPr lang="en-US" sz="2400" err="1">
                <a:highlight>
                  <a:srgbClr val="FFFF00"/>
                </a:highlight>
                <a:latin typeface="Courier" pitchFamily="2" charset="0"/>
              </a:rPr>
              <a:t>igrid</a:t>
            </a:r>
            <a:r>
              <a:rPr lang="en-US" sz="2400">
                <a:highlight>
                  <a:srgbClr val="FFFF00"/>
                </a:highlight>
                <a:latin typeface="Courier" pitchFamily="2" charset="0"/>
              </a:rPr>
              <a:t>[</a:t>
            </a:r>
            <a:r>
              <a:rPr lang="en-US" sz="2400" err="1">
                <a:highlight>
                  <a:srgbClr val="FFFF00"/>
                </a:highlight>
                <a:latin typeface="Courier" pitchFamily="2" charset="0"/>
              </a:rPr>
              <a:t>i</a:t>
            </a:r>
            <a:r>
              <a:rPr lang="en-US" sz="2400">
                <a:highlight>
                  <a:srgbClr val="FFFF00"/>
                </a:highlight>
                <a:latin typeface="Courier" pitchFamily="2" charset="0"/>
              </a:rPr>
              <a:t>] + j - </a:t>
            </a:r>
            <a:r>
              <a:rPr lang="en-US" sz="2400" err="1">
                <a:highlight>
                  <a:srgbClr val="FFFF00"/>
                </a:highlight>
                <a:latin typeface="Courier" pitchFamily="2" charset="0"/>
              </a:rPr>
              <a:t>ig</a:t>
            </a:r>
            <a:r>
              <a:rPr lang="en-US" sz="2400">
                <a:highlight>
                  <a:srgbClr val="FFFF00"/>
                </a:highlight>
                <a:latin typeface="Courier" pitchFamily="2" charset="0"/>
              </a:rPr>
              <a:t>;</a:t>
            </a:r>
          </a:p>
          <a:p>
            <a:r>
              <a:rPr lang="en-US" sz="2400">
                <a:latin typeface="Courier" pitchFamily="2" charset="0"/>
              </a:rPr>
              <a:t>      zo[</a:t>
            </a:r>
            <a:r>
              <a:rPr lang="en-US" sz="2400" err="1">
                <a:latin typeface="Courier" pitchFamily="2" charset="0"/>
              </a:rPr>
              <a:t>i</a:t>
            </a:r>
            <a:r>
              <a:rPr lang="en-US" sz="2400">
                <a:latin typeface="Courier" pitchFamily="2" charset="0"/>
              </a:rPr>
              <a:t>] += 0.25 * </a:t>
            </a:r>
            <a:r>
              <a:rPr lang="en-US" sz="2400">
                <a:highlight>
                  <a:srgbClr val="FF00FF"/>
                </a:highlight>
                <a:latin typeface="Courier" pitchFamily="2" charset="0"/>
              </a:rPr>
              <a:t>den[k + </a:t>
            </a:r>
            <a:r>
              <a:rPr lang="en-US" sz="2400" err="1">
                <a:highlight>
                  <a:srgbClr val="FF00FF"/>
                </a:highlight>
                <a:latin typeface="Courier" pitchFamily="2" charset="0"/>
              </a:rPr>
              <a:t>ij</a:t>
            </a:r>
            <a:r>
              <a:rPr lang="en-US" sz="2400">
                <a:highlight>
                  <a:srgbClr val="FF00FF"/>
                </a:highlight>
                <a:latin typeface="Courier" pitchFamily="2" charset="0"/>
              </a:rPr>
              <a:t> * (</a:t>
            </a:r>
            <a:r>
              <a:rPr lang="en-US" sz="2400" err="1">
                <a:highlight>
                  <a:srgbClr val="FF00FF"/>
                </a:highlight>
                <a:latin typeface="Courier" pitchFamily="2" charset="0"/>
              </a:rPr>
              <a:t>mz</a:t>
            </a:r>
            <a:r>
              <a:rPr lang="en-US" sz="2400">
                <a:highlight>
                  <a:srgbClr val="FF00FF"/>
                </a:highlight>
                <a:latin typeface="Courier" pitchFamily="2" charset="0"/>
              </a:rPr>
              <a:t> + 1)];</a:t>
            </a:r>
          </a:p>
          <a:p>
            <a:r>
              <a:rPr lang="en-US" sz="2400">
                <a:latin typeface="Courier" pitchFamily="2" charset="0"/>
              </a:rPr>
              <a:t> 	 ……    </a:t>
            </a:r>
          </a:p>
          <a:p>
            <a:r>
              <a:rPr lang="en-US" sz="2400">
                <a:latin typeface="Courier" pitchFamily="2" charset="0"/>
              </a:rPr>
              <a:t>    }</a:t>
            </a:r>
          </a:p>
        </p:txBody>
      </p:sp>
      <p:sp>
        <p:nvSpPr>
          <p:cNvPr id="12" name="TextBox 11">
            <a:extLst>
              <a:ext uri="{FF2B5EF4-FFF2-40B4-BE49-F238E27FC236}">
                <a16:creationId xmlns:a16="http://schemas.microsoft.com/office/drawing/2014/main" id="{A68AD21A-2BC1-274F-84AF-D751B27D74AB}"/>
              </a:ext>
            </a:extLst>
          </p:cNvPr>
          <p:cNvSpPr txBox="1"/>
          <p:nvPr/>
        </p:nvSpPr>
        <p:spPr>
          <a:xfrm>
            <a:off x="1139706" y="4126052"/>
            <a:ext cx="7955280" cy="1938992"/>
          </a:xfrm>
          <a:custGeom>
            <a:avLst/>
            <a:gdLst>
              <a:gd name="connsiteX0" fmla="*/ 0 w 7955280"/>
              <a:gd name="connsiteY0" fmla="*/ 0 h 1938992"/>
              <a:gd name="connsiteX1" fmla="*/ 409129 w 7955280"/>
              <a:gd name="connsiteY1" fmla="*/ 0 h 1938992"/>
              <a:gd name="connsiteX2" fmla="*/ 977363 w 7955280"/>
              <a:gd name="connsiteY2" fmla="*/ 0 h 1938992"/>
              <a:gd name="connsiteX3" fmla="*/ 1625150 w 7955280"/>
              <a:gd name="connsiteY3" fmla="*/ 0 h 1938992"/>
              <a:gd name="connsiteX4" fmla="*/ 1954726 w 7955280"/>
              <a:gd name="connsiteY4" fmla="*/ 0 h 1938992"/>
              <a:gd name="connsiteX5" fmla="*/ 2284302 w 7955280"/>
              <a:gd name="connsiteY5" fmla="*/ 0 h 1938992"/>
              <a:gd name="connsiteX6" fmla="*/ 3011642 w 7955280"/>
              <a:gd name="connsiteY6" fmla="*/ 0 h 1938992"/>
              <a:gd name="connsiteX7" fmla="*/ 3579876 w 7955280"/>
              <a:gd name="connsiteY7" fmla="*/ 0 h 1938992"/>
              <a:gd name="connsiteX8" fmla="*/ 3909452 w 7955280"/>
              <a:gd name="connsiteY8" fmla="*/ 0 h 1938992"/>
              <a:gd name="connsiteX9" fmla="*/ 4477686 w 7955280"/>
              <a:gd name="connsiteY9" fmla="*/ 0 h 1938992"/>
              <a:gd name="connsiteX10" fmla="*/ 5205026 w 7955280"/>
              <a:gd name="connsiteY10" fmla="*/ 0 h 1938992"/>
              <a:gd name="connsiteX11" fmla="*/ 5693708 w 7955280"/>
              <a:gd name="connsiteY11" fmla="*/ 0 h 1938992"/>
              <a:gd name="connsiteX12" fmla="*/ 6182389 w 7955280"/>
              <a:gd name="connsiteY12" fmla="*/ 0 h 1938992"/>
              <a:gd name="connsiteX13" fmla="*/ 6750623 w 7955280"/>
              <a:gd name="connsiteY13" fmla="*/ 0 h 1938992"/>
              <a:gd name="connsiteX14" fmla="*/ 7398410 w 7955280"/>
              <a:gd name="connsiteY14" fmla="*/ 0 h 1938992"/>
              <a:gd name="connsiteX15" fmla="*/ 7955280 w 7955280"/>
              <a:gd name="connsiteY15" fmla="*/ 0 h 1938992"/>
              <a:gd name="connsiteX16" fmla="*/ 7955280 w 7955280"/>
              <a:gd name="connsiteY16" fmla="*/ 504138 h 1938992"/>
              <a:gd name="connsiteX17" fmla="*/ 7955280 w 7955280"/>
              <a:gd name="connsiteY17" fmla="*/ 969496 h 1938992"/>
              <a:gd name="connsiteX18" fmla="*/ 7955280 w 7955280"/>
              <a:gd name="connsiteY18" fmla="*/ 1415464 h 1938992"/>
              <a:gd name="connsiteX19" fmla="*/ 7955280 w 7955280"/>
              <a:gd name="connsiteY19" fmla="*/ 1938992 h 1938992"/>
              <a:gd name="connsiteX20" fmla="*/ 7307493 w 7955280"/>
              <a:gd name="connsiteY20" fmla="*/ 1938992 h 1938992"/>
              <a:gd name="connsiteX21" fmla="*/ 6977917 w 7955280"/>
              <a:gd name="connsiteY21" fmla="*/ 1938992 h 1938992"/>
              <a:gd name="connsiteX22" fmla="*/ 6409683 w 7955280"/>
              <a:gd name="connsiteY22" fmla="*/ 1938992 h 1938992"/>
              <a:gd name="connsiteX23" fmla="*/ 5921001 w 7955280"/>
              <a:gd name="connsiteY23" fmla="*/ 1938992 h 1938992"/>
              <a:gd name="connsiteX24" fmla="*/ 5432320 w 7955280"/>
              <a:gd name="connsiteY24" fmla="*/ 1938992 h 1938992"/>
              <a:gd name="connsiteX25" fmla="*/ 4943638 w 7955280"/>
              <a:gd name="connsiteY25" fmla="*/ 1938992 h 1938992"/>
              <a:gd name="connsiteX26" fmla="*/ 4454957 w 7955280"/>
              <a:gd name="connsiteY26" fmla="*/ 1938992 h 1938992"/>
              <a:gd name="connsiteX27" fmla="*/ 3807170 w 7955280"/>
              <a:gd name="connsiteY27" fmla="*/ 1938992 h 1938992"/>
              <a:gd name="connsiteX28" fmla="*/ 3238935 w 7955280"/>
              <a:gd name="connsiteY28" fmla="*/ 1938992 h 1938992"/>
              <a:gd name="connsiteX29" fmla="*/ 2909360 w 7955280"/>
              <a:gd name="connsiteY29" fmla="*/ 1938992 h 1938992"/>
              <a:gd name="connsiteX30" fmla="*/ 2420678 w 7955280"/>
              <a:gd name="connsiteY30" fmla="*/ 1938992 h 1938992"/>
              <a:gd name="connsiteX31" fmla="*/ 1772891 w 7955280"/>
              <a:gd name="connsiteY31" fmla="*/ 1938992 h 1938992"/>
              <a:gd name="connsiteX32" fmla="*/ 1363762 w 7955280"/>
              <a:gd name="connsiteY32" fmla="*/ 1938992 h 1938992"/>
              <a:gd name="connsiteX33" fmla="*/ 636422 w 7955280"/>
              <a:gd name="connsiteY33" fmla="*/ 1938992 h 1938992"/>
              <a:gd name="connsiteX34" fmla="*/ 0 w 7955280"/>
              <a:gd name="connsiteY34" fmla="*/ 1938992 h 1938992"/>
              <a:gd name="connsiteX35" fmla="*/ 0 w 7955280"/>
              <a:gd name="connsiteY35" fmla="*/ 1454244 h 1938992"/>
              <a:gd name="connsiteX36" fmla="*/ 0 w 7955280"/>
              <a:gd name="connsiteY36" fmla="*/ 1027666 h 1938992"/>
              <a:gd name="connsiteX37" fmla="*/ 0 w 7955280"/>
              <a:gd name="connsiteY37" fmla="*/ 542918 h 1938992"/>
              <a:gd name="connsiteX38" fmla="*/ 0 w 7955280"/>
              <a:gd name="connsiteY3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55280" h="1938992" fill="none" extrusionOk="0">
                <a:moveTo>
                  <a:pt x="0" y="0"/>
                </a:moveTo>
                <a:cubicBezTo>
                  <a:pt x="94043" y="-7128"/>
                  <a:pt x="262525" y="13497"/>
                  <a:pt x="409129" y="0"/>
                </a:cubicBezTo>
                <a:cubicBezTo>
                  <a:pt x="555733" y="-13497"/>
                  <a:pt x="746773" y="44986"/>
                  <a:pt x="977363" y="0"/>
                </a:cubicBezTo>
                <a:cubicBezTo>
                  <a:pt x="1207953" y="-44986"/>
                  <a:pt x="1466914" y="31164"/>
                  <a:pt x="1625150" y="0"/>
                </a:cubicBezTo>
                <a:cubicBezTo>
                  <a:pt x="1783386" y="-31164"/>
                  <a:pt x="1807145" y="11639"/>
                  <a:pt x="1954726" y="0"/>
                </a:cubicBezTo>
                <a:cubicBezTo>
                  <a:pt x="2102307" y="-11639"/>
                  <a:pt x="2196140" y="18373"/>
                  <a:pt x="2284302" y="0"/>
                </a:cubicBezTo>
                <a:cubicBezTo>
                  <a:pt x="2372464" y="-18373"/>
                  <a:pt x="2758536" y="629"/>
                  <a:pt x="3011642" y="0"/>
                </a:cubicBezTo>
                <a:cubicBezTo>
                  <a:pt x="3264748" y="-629"/>
                  <a:pt x="3335854" y="2446"/>
                  <a:pt x="3579876" y="0"/>
                </a:cubicBezTo>
                <a:cubicBezTo>
                  <a:pt x="3823898" y="-2446"/>
                  <a:pt x="3812792" y="39238"/>
                  <a:pt x="3909452" y="0"/>
                </a:cubicBezTo>
                <a:cubicBezTo>
                  <a:pt x="4006112" y="-39238"/>
                  <a:pt x="4241871" y="43753"/>
                  <a:pt x="4477686" y="0"/>
                </a:cubicBezTo>
                <a:cubicBezTo>
                  <a:pt x="4713501" y="-43753"/>
                  <a:pt x="5028207" y="14004"/>
                  <a:pt x="5205026" y="0"/>
                </a:cubicBezTo>
                <a:cubicBezTo>
                  <a:pt x="5381845" y="-14004"/>
                  <a:pt x="5458560" y="25371"/>
                  <a:pt x="5693708" y="0"/>
                </a:cubicBezTo>
                <a:cubicBezTo>
                  <a:pt x="5928856" y="-25371"/>
                  <a:pt x="6016623" y="56480"/>
                  <a:pt x="6182389" y="0"/>
                </a:cubicBezTo>
                <a:cubicBezTo>
                  <a:pt x="6348155" y="-56480"/>
                  <a:pt x="6583217" y="2789"/>
                  <a:pt x="6750623" y="0"/>
                </a:cubicBezTo>
                <a:cubicBezTo>
                  <a:pt x="6918029" y="-2789"/>
                  <a:pt x="7175662" y="65728"/>
                  <a:pt x="7398410" y="0"/>
                </a:cubicBezTo>
                <a:cubicBezTo>
                  <a:pt x="7621158" y="-65728"/>
                  <a:pt x="7745492" y="2931"/>
                  <a:pt x="7955280" y="0"/>
                </a:cubicBezTo>
                <a:cubicBezTo>
                  <a:pt x="8014146" y="105810"/>
                  <a:pt x="7922642" y="393942"/>
                  <a:pt x="7955280" y="504138"/>
                </a:cubicBezTo>
                <a:cubicBezTo>
                  <a:pt x="7987918" y="614334"/>
                  <a:pt x="7940676" y="798350"/>
                  <a:pt x="7955280" y="969496"/>
                </a:cubicBezTo>
                <a:cubicBezTo>
                  <a:pt x="7969884" y="1140642"/>
                  <a:pt x="7903110" y="1280690"/>
                  <a:pt x="7955280" y="1415464"/>
                </a:cubicBezTo>
                <a:cubicBezTo>
                  <a:pt x="8007450" y="1550238"/>
                  <a:pt x="7940671" y="1735233"/>
                  <a:pt x="7955280" y="1938992"/>
                </a:cubicBezTo>
                <a:cubicBezTo>
                  <a:pt x="7648522" y="1947273"/>
                  <a:pt x="7524254" y="1876271"/>
                  <a:pt x="7307493" y="1938992"/>
                </a:cubicBezTo>
                <a:cubicBezTo>
                  <a:pt x="7090732" y="2001713"/>
                  <a:pt x="7045102" y="1910450"/>
                  <a:pt x="6977917" y="1938992"/>
                </a:cubicBezTo>
                <a:cubicBezTo>
                  <a:pt x="6910732" y="1967534"/>
                  <a:pt x="6691587" y="1884956"/>
                  <a:pt x="6409683" y="1938992"/>
                </a:cubicBezTo>
                <a:cubicBezTo>
                  <a:pt x="6127779" y="1993028"/>
                  <a:pt x="6069801" y="1893805"/>
                  <a:pt x="5921001" y="1938992"/>
                </a:cubicBezTo>
                <a:cubicBezTo>
                  <a:pt x="5772201" y="1984179"/>
                  <a:pt x="5590332" y="1937315"/>
                  <a:pt x="5432320" y="1938992"/>
                </a:cubicBezTo>
                <a:cubicBezTo>
                  <a:pt x="5274308" y="1940669"/>
                  <a:pt x="5104837" y="1889545"/>
                  <a:pt x="4943638" y="1938992"/>
                </a:cubicBezTo>
                <a:cubicBezTo>
                  <a:pt x="4782439" y="1988439"/>
                  <a:pt x="4556536" y="1915921"/>
                  <a:pt x="4454957" y="1938992"/>
                </a:cubicBezTo>
                <a:cubicBezTo>
                  <a:pt x="4353378" y="1962063"/>
                  <a:pt x="3965321" y="1891469"/>
                  <a:pt x="3807170" y="1938992"/>
                </a:cubicBezTo>
                <a:cubicBezTo>
                  <a:pt x="3649019" y="1986515"/>
                  <a:pt x="3359400" y="1912247"/>
                  <a:pt x="3238935" y="1938992"/>
                </a:cubicBezTo>
                <a:cubicBezTo>
                  <a:pt x="3118471" y="1965737"/>
                  <a:pt x="3015968" y="1934309"/>
                  <a:pt x="2909360" y="1938992"/>
                </a:cubicBezTo>
                <a:cubicBezTo>
                  <a:pt x="2802753" y="1943675"/>
                  <a:pt x="2565974" y="1894250"/>
                  <a:pt x="2420678" y="1938992"/>
                </a:cubicBezTo>
                <a:cubicBezTo>
                  <a:pt x="2275382" y="1983734"/>
                  <a:pt x="1998811" y="1895867"/>
                  <a:pt x="1772891" y="1938992"/>
                </a:cubicBezTo>
                <a:cubicBezTo>
                  <a:pt x="1546971" y="1982117"/>
                  <a:pt x="1504547" y="1917915"/>
                  <a:pt x="1363762" y="1938992"/>
                </a:cubicBezTo>
                <a:cubicBezTo>
                  <a:pt x="1222977" y="1960069"/>
                  <a:pt x="943670" y="1880041"/>
                  <a:pt x="636422" y="1938992"/>
                </a:cubicBezTo>
                <a:cubicBezTo>
                  <a:pt x="329174" y="1997943"/>
                  <a:pt x="305102" y="1864175"/>
                  <a:pt x="0" y="1938992"/>
                </a:cubicBezTo>
                <a:cubicBezTo>
                  <a:pt x="-18175" y="1702133"/>
                  <a:pt x="2408" y="1619145"/>
                  <a:pt x="0" y="1454244"/>
                </a:cubicBezTo>
                <a:cubicBezTo>
                  <a:pt x="-2408" y="1289343"/>
                  <a:pt x="34844" y="1187118"/>
                  <a:pt x="0" y="1027666"/>
                </a:cubicBezTo>
                <a:cubicBezTo>
                  <a:pt x="-34844" y="868214"/>
                  <a:pt x="45140" y="710346"/>
                  <a:pt x="0" y="542918"/>
                </a:cubicBezTo>
                <a:cubicBezTo>
                  <a:pt x="-45140" y="375490"/>
                  <a:pt x="44794" y="151383"/>
                  <a:pt x="0" y="0"/>
                </a:cubicBezTo>
                <a:close/>
              </a:path>
              <a:path w="7955280" h="1938992" stroke="0" extrusionOk="0">
                <a:moveTo>
                  <a:pt x="0" y="0"/>
                </a:moveTo>
                <a:cubicBezTo>
                  <a:pt x="235278" y="-16350"/>
                  <a:pt x="361051" y="24007"/>
                  <a:pt x="488681" y="0"/>
                </a:cubicBezTo>
                <a:cubicBezTo>
                  <a:pt x="616311" y="-24007"/>
                  <a:pt x="675485" y="35261"/>
                  <a:pt x="818257" y="0"/>
                </a:cubicBezTo>
                <a:cubicBezTo>
                  <a:pt x="961029" y="-35261"/>
                  <a:pt x="1203282" y="86424"/>
                  <a:pt x="1545597" y="0"/>
                </a:cubicBezTo>
                <a:cubicBezTo>
                  <a:pt x="1887912" y="-86424"/>
                  <a:pt x="1910904" y="16998"/>
                  <a:pt x="2034279" y="0"/>
                </a:cubicBezTo>
                <a:cubicBezTo>
                  <a:pt x="2157654" y="-16998"/>
                  <a:pt x="2403620" y="21741"/>
                  <a:pt x="2522960" y="0"/>
                </a:cubicBezTo>
                <a:cubicBezTo>
                  <a:pt x="2642300" y="-21741"/>
                  <a:pt x="2932599" y="69878"/>
                  <a:pt x="3250300" y="0"/>
                </a:cubicBezTo>
                <a:cubicBezTo>
                  <a:pt x="3568001" y="-69878"/>
                  <a:pt x="3463590" y="37538"/>
                  <a:pt x="3659429" y="0"/>
                </a:cubicBezTo>
                <a:cubicBezTo>
                  <a:pt x="3855268" y="-37538"/>
                  <a:pt x="4159901" y="9329"/>
                  <a:pt x="4386769" y="0"/>
                </a:cubicBezTo>
                <a:cubicBezTo>
                  <a:pt x="4613637" y="-9329"/>
                  <a:pt x="4968300" y="85707"/>
                  <a:pt x="5114109" y="0"/>
                </a:cubicBezTo>
                <a:cubicBezTo>
                  <a:pt x="5259918" y="-85707"/>
                  <a:pt x="5458001" y="46957"/>
                  <a:pt x="5682343" y="0"/>
                </a:cubicBezTo>
                <a:cubicBezTo>
                  <a:pt x="5906685" y="-46957"/>
                  <a:pt x="6164506" y="29951"/>
                  <a:pt x="6409683" y="0"/>
                </a:cubicBezTo>
                <a:cubicBezTo>
                  <a:pt x="6654860" y="-29951"/>
                  <a:pt x="6675701" y="16741"/>
                  <a:pt x="6898364" y="0"/>
                </a:cubicBezTo>
                <a:cubicBezTo>
                  <a:pt x="7121027" y="-16741"/>
                  <a:pt x="7241893" y="48367"/>
                  <a:pt x="7387046" y="0"/>
                </a:cubicBezTo>
                <a:cubicBezTo>
                  <a:pt x="7532199" y="-48367"/>
                  <a:pt x="7774114" y="31078"/>
                  <a:pt x="7955280" y="0"/>
                </a:cubicBezTo>
                <a:cubicBezTo>
                  <a:pt x="7994830" y="97333"/>
                  <a:pt x="7940057" y="362723"/>
                  <a:pt x="7955280" y="465358"/>
                </a:cubicBezTo>
                <a:cubicBezTo>
                  <a:pt x="7970503" y="567993"/>
                  <a:pt x="7909562" y="756878"/>
                  <a:pt x="7955280" y="950106"/>
                </a:cubicBezTo>
                <a:cubicBezTo>
                  <a:pt x="8000998" y="1143334"/>
                  <a:pt x="7920480" y="1311451"/>
                  <a:pt x="7955280" y="1454244"/>
                </a:cubicBezTo>
                <a:cubicBezTo>
                  <a:pt x="7990080" y="1597037"/>
                  <a:pt x="7920761" y="1785137"/>
                  <a:pt x="7955280" y="1938992"/>
                </a:cubicBezTo>
                <a:cubicBezTo>
                  <a:pt x="7701643" y="2010440"/>
                  <a:pt x="7553216" y="1928878"/>
                  <a:pt x="7307493" y="1938992"/>
                </a:cubicBezTo>
                <a:cubicBezTo>
                  <a:pt x="7061770" y="1949106"/>
                  <a:pt x="7043675" y="1911426"/>
                  <a:pt x="6898364" y="1938992"/>
                </a:cubicBezTo>
                <a:cubicBezTo>
                  <a:pt x="6753053" y="1966558"/>
                  <a:pt x="6356258" y="1863096"/>
                  <a:pt x="6171024" y="1938992"/>
                </a:cubicBezTo>
                <a:cubicBezTo>
                  <a:pt x="5985790" y="2014888"/>
                  <a:pt x="5728762" y="1876063"/>
                  <a:pt x="5602790" y="1938992"/>
                </a:cubicBezTo>
                <a:cubicBezTo>
                  <a:pt x="5476818" y="2001921"/>
                  <a:pt x="5355283" y="1891974"/>
                  <a:pt x="5193661" y="1938992"/>
                </a:cubicBezTo>
                <a:cubicBezTo>
                  <a:pt x="5032039" y="1986010"/>
                  <a:pt x="4906997" y="1900109"/>
                  <a:pt x="4625427" y="1938992"/>
                </a:cubicBezTo>
                <a:cubicBezTo>
                  <a:pt x="4343857" y="1977875"/>
                  <a:pt x="4458830" y="1932071"/>
                  <a:pt x="4295851" y="1938992"/>
                </a:cubicBezTo>
                <a:cubicBezTo>
                  <a:pt x="4132872" y="1945913"/>
                  <a:pt x="4033396" y="1930541"/>
                  <a:pt x="3966275" y="1938992"/>
                </a:cubicBezTo>
                <a:cubicBezTo>
                  <a:pt x="3899154" y="1947443"/>
                  <a:pt x="3606680" y="1894952"/>
                  <a:pt x="3398041" y="1938992"/>
                </a:cubicBezTo>
                <a:cubicBezTo>
                  <a:pt x="3189402" y="1983032"/>
                  <a:pt x="3096020" y="1905349"/>
                  <a:pt x="2988912" y="1938992"/>
                </a:cubicBezTo>
                <a:cubicBezTo>
                  <a:pt x="2881804" y="1972635"/>
                  <a:pt x="2483409" y="1927894"/>
                  <a:pt x="2341125" y="1938992"/>
                </a:cubicBezTo>
                <a:cubicBezTo>
                  <a:pt x="2198841" y="1950090"/>
                  <a:pt x="2045674" y="1912036"/>
                  <a:pt x="1931997" y="1938992"/>
                </a:cubicBezTo>
                <a:cubicBezTo>
                  <a:pt x="1818320" y="1965948"/>
                  <a:pt x="1414436" y="1936665"/>
                  <a:pt x="1284209" y="1938992"/>
                </a:cubicBezTo>
                <a:cubicBezTo>
                  <a:pt x="1153982" y="1941319"/>
                  <a:pt x="1046454" y="1916878"/>
                  <a:pt x="954634" y="1938992"/>
                </a:cubicBezTo>
                <a:cubicBezTo>
                  <a:pt x="862815" y="1961106"/>
                  <a:pt x="304119" y="1933175"/>
                  <a:pt x="0" y="1938992"/>
                </a:cubicBezTo>
                <a:cubicBezTo>
                  <a:pt x="-19706" y="1776936"/>
                  <a:pt x="25068" y="1632495"/>
                  <a:pt x="0" y="1493024"/>
                </a:cubicBezTo>
                <a:cubicBezTo>
                  <a:pt x="-25068" y="1353553"/>
                  <a:pt x="40276" y="1150559"/>
                  <a:pt x="0" y="969496"/>
                </a:cubicBezTo>
                <a:cubicBezTo>
                  <a:pt x="-40276" y="788433"/>
                  <a:pt x="30032" y="658105"/>
                  <a:pt x="0" y="504138"/>
                </a:cubicBezTo>
                <a:cubicBezTo>
                  <a:pt x="-30032" y="350171"/>
                  <a:pt x="32449" y="221368"/>
                  <a:pt x="0" y="0"/>
                </a:cubicBezTo>
                <a:close/>
              </a:path>
            </a:pathLst>
          </a:custGeom>
          <a:solidFill>
            <a:schemeClr val="accent3">
              <a:lumMod val="20000"/>
              <a:lumOff val="80000"/>
            </a:schemeClr>
          </a:solidFill>
          <a:ln w="50800">
            <a:solidFill>
              <a:schemeClr val="accent4">
                <a:lumMod val="60000"/>
                <a:lumOff val="4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2400" dirty="0">
                <a:solidFill>
                  <a:schemeClr val="accent5">
                    <a:lumMod val="75000"/>
                  </a:schemeClr>
                </a:solidFill>
                <a:latin typeface="Courier" pitchFamily="2" charset="0"/>
                <a:ea typeface="Batang" panose="02030600000101010101" pitchFamily="18" charset="-127"/>
              </a:rPr>
              <a:t>void</a:t>
            </a:r>
            <a:r>
              <a:rPr lang="en-US" sz="2400" dirty="0">
                <a:latin typeface="Courier" pitchFamily="2" charset="0"/>
                <a:ea typeface="Batang" panose="02030600000101010101" pitchFamily="18" charset="-127"/>
              </a:rPr>
              <a:t>* RK1(</a:t>
            </a:r>
            <a:r>
              <a:rPr lang="en-US" sz="2400" dirty="0">
                <a:solidFill>
                  <a:schemeClr val="accent5">
                    <a:lumMod val="75000"/>
                  </a:schemeClr>
                </a:solidFill>
                <a:latin typeface="Courier" pitchFamily="2" charset="0"/>
                <a:ea typeface="Batang" panose="02030600000101010101" pitchFamily="18" charset="-127"/>
              </a:rPr>
              <a:t>float</a:t>
            </a:r>
            <a:r>
              <a:rPr lang="en-US" sz="2400" dirty="0">
                <a:latin typeface="Courier" pitchFamily="2" charset="0"/>
                <a:ea typeface="Batang" panose="02030600000101010101" pitchFamily="18" charset="-127"/>
              </a:rPr>
              <a:t> *den, int </a:t>
            </a:r>
            <a:r>
              <a:rPr lang="en-US" sz="2400" dirty="0" err="1">
                <a:latin typeface="Courier" pitchFamily="2" charset="0"/>
                <a:ea typeface="Batang" panose="02030600000101010101" pitchFamily="18" charset="-127"/>
              </a:rPr>
              <a:t>igrid</a:t>
            </a:r>
            <a:r>
              <a:rPr lang="en-US" sz="2400" dirty="0">
                <a:latin typeface="Courier" pitchFamily="2" charset="0"/>
                <a:ea typeface="Batang" panose="02030600000101010101" pitchFamily="18" charset="-127"/>
              </a:rPr>
              <a:t>, </a:t>
            </a:r>
            <a:r>
              <a:rPr lang="en-US" sz="2400" dirty="0">
                <a:solidFill>
                  <a:schemeClr val="accent5">
                    <a:lumMod val="75000"/>
                  </a:schemeClr>
                </a:solidFill>
                <a:latin typeface="Courier" pitchFamily="2" charset="0"/>
                <a:ea typeface="Batang" panose="02030600000101010101" pitchFamily="18" charset="-127"/>
              </a:rPr>
              <a:t>int</a:t>
            </a:r>
            <a:r>
              <a:rPr lang="en-US" sz="2400" dirty="0">
                <a:latin typeface="Courier" pitchFamily="2" charset="0"/>
                <a:ea typeface="Batang" panose="02030600000101010101" pitchFamily="18" charset="-127"/>
              </a:rPr>
              <a:t> </a:t>
            </a:r>
            <a:r>
              <a:rPr lang="en-US" sz="2400" dirty="0" err="1">
                <a:latin typeface="Courier" pitchFamily="2" charset="0"/>
                <a:ea typeface="Batang" panose="02030600000101010101" pitchFamily="18" charset="-127"/>
              </a:rPr>
              <a:t>i</a:t>
            </a:r>
            <a:r>
              <a:rPr lang="en-US" sz="2400" dirty="0">
                <a:latin typeface="Courier" pitchFamily="2" charset="0"/>
                <a:ea typeface="Batang" panose="02030600000101010101" pitchFamily="18" charset="-127"/>
              </a:rPr>
              <a:t>,   </a:t>
            </a:r>
          </a:p>
          <a:p>
            <a:r>
              <a:rPr lang="en-US" sz="2400" dirty="0">
                <a:solidFill>
                  <a:schemeClr val="accent5">
                    <a:lumMod val="75000"/>
                  </a:schemeClr>
                </a:solidFill>
                <a:latin typeface="Courier" pitchFamily="2" charset="0"/>
                <a:ea typeface="Batang" panose="02030600000101010101" pitchFamily="18" charset="-127"/>
              </a:rPr>
              <a:t>           int</a:t>
            </a:r>
            <a:r>
              <a:rPr lang="en-US" sz="2400" dirty="0">
                <a:latin typeface="Courier" pitchFamily="2" charset="0"/>
                <a:ea typeface="Batang" panose="02030600000101010101" pitchFamily="18" charset="-127"/>
              </a:rPr>
              <a:t> j, </a:t>
            </a:r>
            <a:r>
              <a:rPr lang="en-US" sz="2400" dirty="0">
                <a:solidFill>
                  <a:schemeClr val="accent5">
                    <a:lumMod val="75000"/>
                  </a:schemeClr>
                </a:solidFill>
                <a:latin typeface="Courier" pitchFamily="2" charset="0"/>
                <a:ea typeface="Batang" panose="02030600000101010101" pitchFamily="18" charset="-127"/>
              </a:rPr>
              <a:t>int </a:t>
            </a:r>
            <a:r>
              <a:rPr lang="en-US" sz="2400" dirty="0">
                <a:latin typeface="Courier" pitchFamily="2" charset="0"/>
                <a:ea typeface="Batang" panose="02030600000101010101" pitchFamily="18" charset="-127"/>
              </a:rPr>
              <a:t>k</a:t>
            </a:r>
            <a:r>
              <a:rPr lang="en-US" sz="2400" dirty="0">
                <a:solidFill>
                  <a:schemeClr val="accent5">
                    <a:lumMod val="75000"/>
                  </a:schemeClr>
                </a:solidFill>
                <a:latin typeface="Courier" pitchFamily="2" charset="0"/>
                <a:ea typeface="Batang" panose="02030600000101010101" pitchFamily="18" charset="-127"/>
              </a:rPr>
              <a:t>, int </a:t>
            </a:r>
            <a:r>
              <a:rPr lang="en-US" sz="2400" dirty="0" err="1">
                <a:latin typeface="Courier" pitchFamily="2" charset="0"/>
                <a:ea typeface="Batang" panose="02030600000101010101" pitchFamily="18" charset="-127"/>
              </a:rPr>
              <a:t>mz</a:t>
            </a:r>
            <a:r>
              <a:rPr lang="en-US" sz="2400" dirty="0">
                <a:solidFill>
                  <a:schemeClr val="accent5">
                    <a:lumMod val="75000"/>
                  </a:schemeClr>
                </a:solidFill>
                <a:latin typeface="Courier" pitchFamily="2" charset="0"/>
                <a:ea typeface="Batang" panose="02030600000101010101" pitchFamily="18" charset="-127"/>
              </a:rPr>
              <a:t>, int </a:t>
            </a:r>
            <a:r>
              <a:rPr lang="en-US" sz="2400" dirty="0" err="1">
                <a:latin typeface="Courier" pitchFamily="2" charset="0"/>
                <a:ea typeface="Batang" panose="02030600000101010101" pitchFamily="18" charset="-127"/>
              </a:rPr>
              <a:t>ig</a:t>
            </a:r>
            <a:r>
              <a:rPr lang="en-US" sz="2400" dirty="0">
                <a:latin typeface="Courier" pitchFamily="2" charset="0"/>
                <a:ea typeface="Batang" panose="02030600000101010101" pitchFamily="18" charset="-127"/>
              </a:rPr>
              <a:t>) {</a:t>
            </a:r>
          </a:p>
          <a:p>
            <a:r>
              <a:rPr lang="en-US" sz="2400" dirty="0">
                <a:latin typeface="Courier" pitchFamily="2" charset="0"/>
                <a:ea typeface="Batang" panose="02030600000101010101" pitchFamily="18" charset="-127"/>
              </a:rPr>
              <a:t>  </a:t>
            </a:r>
            <a:r>
              <a:rPr lang="en-US" sz="2400" dirty="0">
                <a:solidFill>
                  <a:srgbClr val="00B0F0"/>
                </a:solidFill>
                <a:latin typeface="Courier" pitchFamily="2" charset="0"/>
                <a:ea typeface="Batang" panose="02030600000101010101" pitchFamily="18" charset="-127"/>
              </a:rPr>
              <a:t>int</a:t>
            </a:r>
            <a:r>
              <a:rPr lang="en-US" sz="2400" dirty="0">
                <a:latin typeface="Courier" pitchFamily="2" charset="0"/>
                <a:ea typeface="Batang" panose="02030600000101010101" pitchFamily="18" charset="-127"/>
              </a:rPr>
              <a:t> </a:t>
            </a:r>
            <a:r>
              <a:rPr lang="en-US" sz="2400" dirty="0" err="1">
                <a:latin typeface="Courier" pitchFamily="2" charset="0"/>
                <a:ea typeface="Batang" panose="02030600000101010101" pitchFamily="18" charset="-127"/>
              </a:rPr>
              <a:t>ij</a:t>
            </a:r>
            <a:r>
              <a:rPr lang="en-US" sz="2400" dirty="0">
                <a:latin typeface="Courier" pitchFamily="2" charset="0"/>
                <a:ea typeface="Batang" panose="02030600000101010101" pitchFamily="18" charset="-127"/>
              </a:rPr>
              <a:t> = </a:t>
            </a:r>
            <a:r>
              <a:rPr lang="en-US" sz="2400" dirty="0" err="1">
                <a:highlight>
                  <a:srgbClr val="FFFF00"/>
                </a:highlight>
                <a:latin typeface="Courier" pitchFamily="2" charset="0"/>
                <a:ea typeface="Batang" panose="02030600000101010101" pitchFamily="18" charset="-127"/>
              </a:rPr>
              <a:t>igrid</a:t>
            </a:r>
            <a:r>
              <a:rPr lang="en-US" sz="2400" dirty="0">
                <a:highlight>
                  <a:srgbClr val="FFFF00"/>
                </a:highlight>
                <a:latin typeface="Courier" pitchFamily="2" charset="0"/>
                <a:ea typeface="Batang" panose="02030600000101010101" pitchFamily="18" charset="-127"/>
              </a:rPr>
              <a:t>[</a:t>
            </a:r>
            <a:r>
              <a:rPr lang="en-US" sz="2400" dirty="0" err="1">
                <a:highlight>
                  <a:srgbClr val="FFFF00"/>
                </a:highlight>
                <a:latin typeface="Courier" pitchFamily="2" charset="0"/>
                <a:ea typeface="Batang" panose="02030600000101010101" pitchFamily="18" charset="-127"/>
              </a:rPr>
              <a:t>i</a:t>
            </a:r>
            <a:r>
              <a:rPr lang="en-US" sz="2400" dirty="0">
                <a:highlight>
                  <a:srgbClr val="FFFF00"/>
                </a:highlight>
                <a:latin typeface="Courier" pitchFamily="2" charset="0"/>
                <a:ea typeface="Batang" panose="02030600000101010101" pitchFamily="18" charset="-127"/>
              </a:rPr>
              <a:t>] + j - </a:t>
            </a:r>
            <a:r>
              <a:rPr lang="en-US" sz="2400" dirty="0" err="1">
                <a:highlight>
                  <a:srgbClr val="FFFF00"/>
                </a:highlight>
                <a:latin typeface="Courier" pitchFamily="2" charset="0"/>
                <a:ea typeface="Batang" panose="02030600000101010101" pitchFamily="18" charset="-127"/>
              </a:rPr>
              <a:t>ig</a:t>
            </a:r>
            <a:r>
              <a:rPr lang="en-US" sz="2400" dirty="0">
                <a:highlight>
                  <a:srgbClr val="FFFF00"/>
                </a:highlight>
                <a:latin typeface="Courier" pitchFamily="2" charset="0"/>
                <a:ea typeface="Batang" panose="02030600000101010101" pitchFamily="18" charset="-127"/>
              </a:rPr>
              <a:t>;</a:t>
            </a:r>
          </a:p>
          <a:p>
            <a:r>
              <a:rPr lang="en-US" sz="2400" dirty="0">
                <a:latin typeface="Courier" pitchFamily="2" charset="0"/>
                <a:ea typeface="Batang" panose="02030600000101010101" pitchFamily="18" charset="-127"/>
              </a:rPr>
              <a:t>  return (</a:t>
            </a:r>
            <a:r>
              <a:rPr lang="en-US" sz="2400" dirty="0">
                <a:solidFill>
                  <a:schemeClr val="accent5">
                    <a:lumMod val="75000"/>
                  </a:schemeClr>
                </a:solidFill>
                <a:latin typeface="Courier" pitchFamily="2" charset="0"/>
                <a:ea typeface="Batang" panose="02030600000101010101" pitchFamily="18" charset="-127"/>
              </a:rPr>
              <a:t>void</a:t>
            </a:r>
            <a:r>
              <a:rPr lang="en-US" sz="2400" dirty="0">
                <a:latin typeface="Courier" pitchFamily="2" charset="0"/>
                <a:ea typeface="Batang" panose="02030600000101010101" pitchFamily="18" charset="-127"/>
              </a:rPr>
              <a:t>*)(</a:t>
            </a:r>
            <a:r>
              <a:rPr lang="en-US" sz="2400" dirty="0">
                <a:highlight>
                  <a:srgbClr val="FF00FF"/>
                </a:highlight>
                <a:latin typeface="Courier" pitchFamily="2" charset="0"/>
                <a:ea typeface="Batang" panose="02030600000101010101" pitchFamily="18" charset="-127"/>
              </a:rPr>
              <a:t>den + k + </a:t>
            </a:r>
            <a:r>
              <a:rPr lang="en-US" sz="2400" dirty="0" err="1">
                <a:highlight>
                  <a:srgbClr val="FF00FF"/>
                </a:highlight>
                <a:latin typeface="Courier" pitchFamily="2" charset="0"/>
                <a:ea typeface="Batang" panose="02030600000101010101" pitchFamily="18" charset="-127"/>
              </a:rPr>
              <a:t>ij</a:t>
            </a:r>
            <a:r>
              <a:rPr lang="en-US" sz="2400" dirty="0">
                <a:highlight>
                  <a:srgbClr val="FF00FF"/>
                </a:highlight>
                <a:latin typeface="Courier" pitchFamily="2" charset="0"/>
                <a:ea typeface="Batang" panose="02030600000101010101" pitchFamily="18" charset="-127"/>
              </a:rPr>
              <a:t> * (</a:t>
            </a:r>
            <a:r>
              <a:rPr lang="en-US" sz="2400" dirty="0" err="1">
                <a:highlight>
                  <a:srgbClr val="FF00FF"/>
                </a:highlight>
                <a:latin typeface="Courier" pitchFamily="2" charset="0"/>
                <a:ea typeface="Batang" panose="02030600000101010101" pitchFamily="18" charset="-127"/>
              </a:rPr>
              <a:t>mz</a:t>
            </a:r>
            <a:r>
              <a:rPr lang="en-US" sz="2400" dirty="0">
                <a:highlight>
                  <a:srgbClr val="FF00FF"/>
                </a:highlight>
                <a:latin typeface="Courier" pitchFamily="2" charset="0"/>
                <a:ea typeface="Batang" panose="02030600000101010101" pitchFamily="18" charset="-127"/>
              </a:rPr>
              <a:t> + 1)</a:t>
            </a:r>
            <a:r>
              <a:rPr lang="en-US" sz="2400" dirty="0">
                <a:latin typeface="Courier" pitchFamily="2" charset="0"/>
                <a:ea typeface="Batang" panose="02030600000101010101" pitchFamily="18" charset="-127"/>
              </a:rPr>
              <a:t>);</a:t>
            </a:r>
          </a:p>
          <a:p>
            <a:r>
              <a:rPr lang="en-US" sz="2400" dirty="0">
                <a:latin typeface="Courier" pitchFamily="2" charset="0"/>
                <a:ea typeface="Batang" panose="02030600000101010101" pitchFamily="18" charset="-127"/>
              </a:rPr>
              <a:t>} </a:t>
            </a:r>
          </a:p>
        </p:txBody>
      </p:sp>
      <p:sp>
        <p:nvSpPr>
          <p:cNvPr id="8" name="Rectangle 7">
            <a:extLst>
              <a:ext uri="{FF2B5EF4-FFF2-40B4-BE49-F238E27FC236}">
                <a16:creationId xmlns:a16="http://schemas.microsoft.com/office/drawing/2014/main" id="{B6F53D30-05CC-5A48-A611-8544087D9AFB}"/>
              </a:ext>
            </a:extLst>
          </p:cNvPr>
          <p:cNvSpPr/>
          <p:nvPr/>
        </p:nvSpPr>
        <p:spPr>
          <a:xfrm>
            <a:off x="4979624" y="3548867"/>
            <a:ext cx="4455317" cy="572479"/>
          </a:xfrm>
          <a:prstGeom prst="rect">
            <a:avLst/>
          </a:prstGeom>
          <a:noFill/>
          <a:ln w="1047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AF5876D-748C-D746-9148-AC3F6338113C}"/>
              </a:ext>
            </a:extLst>
          </p:cNvPr>
          <p:cNvGrpSpPr/>
          <p:nvPr/>
        </p:nvGrpSpPr>
        <p:grpSpPr>
          <a:xfrm>
            <a:off x="8178097" y="3983216"/>
            <a:ext cx="3322408" cy="2245723"/>
            <a:chOff x="8178097" y="3983216"/>
            <a:chExt cx="3322408" cy="2245723"/>
          </a:xfrm>
        </p:grpSpPr>
        <p:grpSp>
          <p:nvGrpSpPr>
            <p:cNvPr id="22" name="Group 21">
              <a:extLst>
                <a:ext uri="{FF2B5EF4-FFF2-40B4-BE49-F238E27FC236}">
                  <a16:creationId xmlns:a16="http://schemas.microsoft.com/office/drawing/2014/main" id="{813C97F8-D209-474F-B952-A0F18F1206B4}"/>
                </a:ext>
              </a:extLst>
            </p:cNvPr>
            <p:cNvGrpSpPr/>
            <p:nvPr/>
          </p:nvGrpSpPr>
          <p:grpSpPr>
            <a:xfrm>
              <a:off x="8178097" y="3983216"/>
              <a:ext cx="3322408" cy="2245723"/>
              <a:chOff x="8081916" y="3076584"/>
              <a:chExt cx="3322408" cy="2245723"/>
            </a:xfrm>
          </p:grpSpPr>
          <p:pic>
            <p:nvPicPr>
              <p:cNvPr id="23" name="Graphic 22" descr="Arrow: Counter-clockwise curve">
                <a:extLst>
                  <a:ext uri="{FF2B5EF4-FFF2-40B4-BE49-F238E27FC236}">
                    <a16:creationId xmlns:a16="http://schemas.microsoft.com/office/drawing/2014/main" id="{D6B60C16-D645-3044-9717-3D5C65B2C7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901175">
                <a:off x="8846502" y="4407907"/>
                <a:ext cx="914400" cy="914400"/>
              </a:xfrm>
              <a:prstGeom prst="rect">
                <a:avLst/>
              </a:prstGeom>
            </p:spPr>
          </p:pic>
          <p:grpSp>
            <p:nvGrpSpPr>
              <p:cNvPr id="24" name="Group 23">
                <a:extLst>
                  <a:ext uri="{FF2B5EF4-FFF2-40B4-BE49-F238E27FC236}">
                    <a16:creationId xmlns:a16="http://schemas.microsoft.com/office/drawing/2014/main" id="{F440F146-0812-B542-AF49-B3D88E136E06}"/>
                  </a:ext>
                </a:extLst>
              </p:cNvPr>
              <p:cNvGrpSpPr/>
              <p:nvPr/>
            </p:nvGrpSpPr>
            <p:grpSpPr>
              <a:xfrm>
                <a:off x="8081916" y="3076584"/>
                <a:ext cx="3322408" cy="1376380"/>
                <a:chOff x="8081916" y="3076584"/>
                <a:chExt cx="3322408" cy="1376380"/>
              </a:xfrm>
            </p:grpSpPr>
            <p:sp>
              <p:nvSpPr>
                <p:cNvPr id="25" name="Cloud 24">
                  <a:extLst>
                    <a:ext uri="{FF2B5EF4-FFF2-40B4-BE49-F238E27FC236}">
                      <a16:creationId xmlns:a16="http://schemas.microsoft.com/office/drawing/2014/main" id="{69990F0E-2D0A-EB45-B516-150C26055CC4}"/>
                    </a:ext>
                  </a:extLst>
                </p:cNvPr>
                <p:cNvSpPr/>
                <p:nvPr/>
              </p:nvSpPr>
              <p:spPr>
                <a:xfrm>
                  <a:off x="8081916" y="3076584"/>
                  <a:ext cx="3322408" cy="1376380"/>
                </a:xfrm>
                <a:prstGeom prst="cloud">
                  <a:avLst/>
                </a:prstGeom>
                <a:solidFill>
                  <a:schemeClr val="bg1"/>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TextBox 25">
                  <a:extLst>
                    <a:ext uri="{FF2B5EF4-FFF2-40B4-BE49-F238E27FC236}">
                      <a16:creationId xmlns:a16="http://schemas.microsoft.com/office/drawing/2014/main" id="{413DBE20-230E-F049-A852-FF001A9FC54F}"/>
                    </a:ext>
                  </a:extLst>
                </p:cNvPr>
                <p:cNvSpPr txBox="1"/>
                <p:nvPr/>
              </p:nvSpPr>
              <p:spPr>
                <a:xfrm>
                  <a:off x="8421872" y="3214715"/>
                  <a:ext cx="2642496" cy="1077218"/>
                </a:xfrm>
                <a:prstGeom prst="rect">
                  <a:avLst/>
                </a:prstGeom>
                <a:noFill/>
              </p:spPr>
              <p:txBody>
                <a:bodyPr wrap="square" rtlCol="0">
                  <a:spAutoFit/>
                </a:bodyPr>
                <a:lstStyle/>
                <a:p>
                  <a:r>
                    <a:rPr lang="en-US" sz="2400" dirty="0">
                      <a:solidFill>
                        <a:schemeClr val="bg1">
                          <a:lumMod val="50000"/>
                        </a:schemeClr>
                      </a:solidFill>
                      <a:latin typeface="Arial Hebrew Scholar" pitchFamily="2" charset="-79"/>
                      <a:cs typeface="Arial Hebrew Scholar" pitchFamily="2" charset="-79"/>
                    </a:rPr>
                    <a:t>All of kernels:</a:t>
                  </a:r>
                </a:p>
                <a:p>
                  <a:r>
                    <a:rPr lang="en-US" sz="2000" dirty="0">
                      <a:solidFill>
                        <a:schemeClr val="bg1">
                          <a:lumMod val="50000"/>
                        </a:schemeClr>
                      </a:solidFill>
                      <a:latin typeface="Arial Hebrew Scholar" pitchFamily="2" charset="-79"/>
                      <a:cs typeface="Arial Hebrew Scholar" pitchFamily="2" charset="-79"/>
                      <a:sym typeface="Wingdings" pitchFamily="2" charset="2"/>
                    </a:rPr>
                    <a:t>S</a:t>
                  </a:r>
                  <a:r>
                    <a:rPr lang="en-US" sz="2000" dirty="0">
                      <a:solidFill>
                        <a:schemeClr val="bg1">
                          <a:lumMod val="50000"/>
                        </a:schemeClr>
                      </a:solidFill>
                      <a:latin typeface="Arial Hebrew Scholar" pitchFamily="2" charset="-79"/>
                      <a:cs typeface="Arial Hebrew Scholar" pitchFamily="2" charset="-79"/>
                    </a:rPr>
                    <a:t>hared library </a:t>
                  </a:r>
                  <a:r>
                    <a:rPr lang="en-US" sz="2000" dirty="0">
                      <a:solidFill>
                        <a:schemeClr val="bg1">
                          <a:lumMod val="50000"/>
                        </a:schemeClr>
                      </a:solidFill>
                      <a:latin typeface="Arial Hebrew Scholar" pitchFamily="2" charset="-79"/>
                      <a:cs typeface="Arial Hebrew Scholar" pitchFamily="2" charset="-79"/>
                      <a:sym typeface="Wingdings" pitchFamily="2" charset="2"/>
                    </a:rPr>
                    <a:t>D</a:t>
                  </a:r>
                  <a:r>
                    <a:rPr lang="en-US" sz="2000" dirty="0">
                      <a:solidFill>
                        <a:schemeClr val="bg1">
                          <a:lumMod val="50000"/>
                        </a:schemeClr>
                      </a:solidFill>
                      <a:latin typeface="Arial Hebrew Scholar" pitchFamily="2" charset="-79"/>
                      <a:cs typeface="Arial Hebrew Scholar" pitchFamily="2" charset="-79"/>
                    </a:rPr>
                    <a:t>ynamically loaded</a:t>
                  </a:r>
                </a:p>
              </p:txBody>
            </p:sp>
          </p:grpSp>
        </p:grpSp>
        <p:pic>
          <p:nvPicPr>
            <p:cNvPr id="4" name="Picture 3">
              <a:extLst>
                <a:ext uri="{FF2B5EF4-FFF2-40B4-BE49-F238E27FC236}">
                  <a16:creationId xmlns:a16="http://schemas.microsoft.com/office/drawing/2014/main" id="{6DAE04F0-945D-734E-BF45-189C48924D30}"/>
                </a:ext>
              </a:extLst>
            </p:cNvPr>
            <p:cNvPicPr>
              <a:picLocks noChangeAspect="1"/>
            </p:cNvPicPr>
            <p:nvPr/>
          </p:nvPicPr>
          <p:blipFill>
            <a:blip r:embed="rId4"/>
            <a:stretch>
              <a:fillRect/>
            </a:stretch>
          </p:blipFill>
          <p:spPr>
            <a:xfrm>
              <a:off x="10191960" y="5198565"/>
              <a:ext cx="866479" cy="866479"/>
            </a:xfrm>
            <a:prstGeom prst="rect">
              <a:avLst/>
            </a:prstGeom>
          </p:spPr>
        </p:pic>
      </p:grpSp>
      <p:grpSp>
        <p:nvGrpSpPr>
          <p:cNvPr id="16" name="Group 15">
            <a:extLst>
              <a:ext uri="{FF2B5EF4-FFF2-40B4-BE49-F238E27FC236}">
                <a16:creationId xmlns:a16="http://schemas.microsoft.com/office/drawing/2014/main" id="{A0C9ABA6-1CB8-0343-87A5-7AB54515C710}"/>
              </a:ext>
            </a:extLst>
          </p:cNvPr>
          <p:cNvGrpSpPr/>
          <p:nvPr/>
        </p:nvGrpSpPr>
        <p:grpSpPr>
          <a:xfrm>
            <a:off x="8260116" y="1773010"/>
            <a:ext cx="3645546" cy="2590983"/>
            <a:chOff x="8137140" y="2731324"/>
            <a:chExt cx="3645546" cy="2590983"/>
          </a:xfrm>
        </p:grpSpPr>
        <p:pic>
          <p:nvPicPr>
            <p:cNvPr id="17" name="Graphic 16" descr="Arrow: Counter-clockwise curve">
              <a:extLst>
                <a:ext uri="{FF2B5EF4-FFF2-40B4-BE49-F238E27FC236}">
                  <a16:creationId xmlns:a16="http://schemas.microsoft.com/office/drawing/2014/main" id="{EDB2B07A-C3EB-4B42-A00C-312306512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901175">
              <a:off x="8846502" y="4407907"/>
              <a:ext cx="914400" cy="914400"/>
            </a:xfrm>
            <a:prstGeom prst="rect">
              <a:avLst/>
            </a:prstGeom>
          </p:spPr>
        </p:pic>
        <p:grpSp>
          <p:nvGrpSpPr>
            <p:cNvPr id="18" name="Group 17">
              <a:extLst>
                <a:ext uri="{FF2B5EF4-FFF2-40B4-BE49-F238E27FC236}">
                  <a16:creationId xmlns:a16="http://schemas.microsoft.com/office/drawing/2014/main" id="{1B09578E-9562-604C-90CC-BDF67DDCCA9E}"/>
                </a:ext>
              </a:extLst>
            </p:cNvPr>
            <p:cNvGrpSpPr/>
            <p:nvPr/>
          </p:nvGrpSpPr>
          <p:grpSpPr>
            <a:xfrm>
              <a:off x="8137140" y="2731324"/>
              <a:ext cx="3645546" cy="1873306"/>
              <a:chOff x="8137140" y="2731324"/>
              <a:chExt cx="3645546" cy="1873306"/>
            </a:xfrm>
          </p:grpSpPr>
          <p:sp>
            <p:nvSpPr>
              <p:cNvPr id="19" name="Cloud 18">
                <a:extLst>
                  <a:ext uri="{FF2B5EF4-FFF2-40B4-BE49-F238E27FC236}">
                    <a16:creationId xmlns:a16="http://schemas.microsoft.com/office/drawing/2014/main" id="{5D7C1AF2-05C9-8041-A760-942EBFC076B5}"/>
                  </a:ext>
                </a:extLst>
              </p:cNvPr>
              <p:cNvSpPr/>
              <p:nvPr/>
            </p:nvSpPr>
            <p:spPr>
              <a:xfrm>
                <a:off x="8137140" y="2731324"/>
                <a:ext cx="3645546" cy="1873306"/>
              </a:xfrm>
              <a:prstGeom prst="cloud">
                <a:avLst/>
              </a:prstGeom>
              <a:solidFill>
                <a:schemeClr val="bg1"/>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19">
                <a:extLst>
                  <a:ext uri="{FF2B5EF4-FFF2-40B4-BE49-F238E27FC236}">
                    <a16:creationId xmlns:a16="http://schemas.microsoft.com/office/drawing/2014/main" id="{ABC49031-ABA6-CE4F-97C9-6A2014718304}"/>
                  </a:ext>
                </a:extLst>
              </p:cNvPr>
              <p:cNvSpPr txBox="1"/>
              <p:nvPr/>
            </p:nvSpPr>
            <p:spPr>
              <a:xfrm>
                <a:off x="8549365" y="2975480"/>
                <a:ext cx="3140036" cy="1384995"/>
              </a:xfrm>
              <a:prstGeom prst="rect">
                <a:avLst/>
              </a:prstGeom>
              <a:noFill/>
            </p:spPr>
            <p:txBody>
              <a:bodyPr wrap="square" rtlCol="0">
                <a:spAutoFit/>
              </a:bodyPr>
              <a:lstStyle/>
              <a:p>
                <a:r>
                  <a:rPr lang="en-US" sz="2400">
                    <a:solidFill>
                      <a:schemeClr val="bg1">
                        <a:lumMod val="50000"/>
                      </a:schemeClr>
                    </a:solidFill>
                    <a:latin typeface="Arial Hebrew Scholar" pitchFamily="2" charset="-79"/>
                    <a:cs typeface="Arial Hebrew Scholar" pitchFamily="2" charset="-79"/>
                  </a:rPr>
                  <a:t>Recovery Kernels: </a:t>
                </a:r>
              </a:p>
              <a:p>
                <a:pPr marL="342900" indent="-251460">
                  <a:buFont typeface="Arial" panose="020B0604020202020204" pitchFamily="34" charset="0"/>
                  <a:buChar char="•"/>
                </a:pPr>
                <a:r>
                  <a:rPr lang="en-US" sz="2000">
                    <a:solidFill>
                      <a:schemeClr val="bg1">
                        <a:lumMod val="50000"/>
                      </a:schemeClr>
                    </a:solidFill>
                    <a:latin typeface="Arial Hebrew Scholar" pitchFamily="2" charset="-79"/>
                    <a:cs typeface="Arial Hebrew Scholar" pitchFamily="2" charset="-79"/>
                  </a:rPr>
                  <a:t>Functions with params</a:t>
                </a:r>
              </a:p>
              <a:p>
                <a:pPr marL="342900" indent="-251460">
                  <a:buFont typeface="Arial" panose="020B0604020202020204" pitchFamily="34" charset="0"/>
                  <a:buChar char="•"/>
                </a:pPr>
                <a:r>
                  <a:rPr lang="en-US" sz="2000">
                    <a:solidFill>
                      <a:schemeClr val="bg1">
                        <a:lumMod val="50000"/>
                      </a:schemeClr>
                    </a:solidFill>
                    <a:latin typeface="Arial Hebrew Scholar" pitchFamily="2" charset="-79"/>
                    <a:cs typeface="Arial Hebrew Scholar" pitchFamily="2" charset="-79"/>
                  </a:rPr>
                  <a:t>Params retrieved </a:t>
                </a:r>
              </a:p>
              <a:p>
                <a:pPr marL="91440"/>
                <a:r>
                  <a:rPr lang="en-US" sz="2000">
                    <a:solidFill>
                      <a:schemeClr val="bg1">
                        <a:lumMod val="50000"/>
                      </a:schemeClr>
                    </a:solidFill>
                    <a:latin typeface="Arial Hebrew Scholar" pitchFamily="2" charset="-79"/>
                    <a:cs typeface="Arial Hebrew Scholar" pitchFamily="2" charset="-79"/>
                  </a:rPr>
                  <a:t>    from process </a:t>
                </a:r>
              </a:p>
            </p:txBody>
          </p:sp>
        </p:grpSp>
      </p:grpSp>
    </p:spTree>
    <p:extLst>
      <p:ext uri="{BB962C8B-B14F-4D97-AF65-F5344CB8AC3E}">
        <p14:creationId xmlns:p14="http://schemas.microsoft.com/office/powerpoint/2010/main" val="346800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97C90-9038-9B46-9F3C-8A8623FF19FA}"/>
              </a:ext>
            </a:extLst>
          </p:cNvPr>
          <p:cNvSpPr>
            <a:spLocks noGrp="1"/>
          </p:cNvSpPr>
          <p:nvPr>
            <p:ph type="title"/>
          </p:nvPr>
        </p:nvSpPr>
        <p:spPr/>
        <p:txBody>
          <a:bodyPr>
            <a:normAutofit/>
          </a:bodyPr>
          <a:lstStyle/>
          <a:p>
            <a:r>
              <a:rPr lang="en-US" dirty="0"/>
              <a:t>Challenges for Executing a Kernel at Runtime?</a:t>
            </a:r>
          </a:p>
        </p:txBody>
      </p:sp>
      <p:sp>
        <p:nvSpPr>
          <p:cNvPr id="3" name="Slide Number Placeholder 2">
            <a:extLst>
              <a:ext uri="{FF2B5EF4-FFF2-40B4-BE49-F238E27FC236}">
                <a16:creationId xmlns:a16="http://schemas.microsoft.com/office/drawing/2014/main" id="{EC1F0BEE-1BF1-8044-8367-28FBCC92D8B1}"/>
              </a:ext>
            </a:extLst>
          </p:cNvPr>
          <p:cNvSpPr>
            <a:spLocks noGrp="1"/>
          </p:cNvSpPr>
          <p:nvPr>
            <p:ph type="sldNum" sz="quarter" idx="12"/>
          </p:nvPr>
        </p:nvSpPr>
        <p:spPr/>
        <p:txBody>
          <a:bodyPr/>
          <a:lstStyle/>
          <a:p>
            <a:fld id="{7996580F-1EC5-774C-A4F7-431D19F63C83}" type="slidenum">
              <a:rPr lang="en-US" smtClean="0"/>
              <a:pPr/>
              <a:t>15</a:t>
            </a:fld>
            <a:endParaRPr lang="en-US"/>
          </a:p>
        </p:txBody>
      </p:sp>
      <p:sp>
        <p:nvSpPr>
          <p:cNvPr id="7" name="TextBox 6">
            <a:extLst>
              <a:ext uri="{FF2B5EF4-FFF2-40B4-BE49-F238E27FC236}">
                <a16:creationId xmlns:a16="http://schemas.microsoft.com/office/drawing/2014/main" id="{EC271F5E-054F-734B-998D-29D7DE8DD9C6}"/>
              </a:ext>
            </a:extLst>
          </p:cNvPr>
          <p:cNvSpPr txBox="1"/>
          <p:nvPr/>
        </p:nvSpPr>
        <p:spPr>
          <a:xfrm>
            <a:off x="5355437" y="2771003"/>
            <a:ext cx="6120983" cy="2246769"/>
          </a:xfrm>
          <a:prstGeom prst="rect">
            <a:avLst/>
          </a:prstGeom>
          <a:noFill/>
          <a:ln>
            <a:solidFill>
              <a:schemeClr val="accent1"/>
            </a:solidFill>
          </a:ln>
        </p:spPr>
        <p:txBody>
          <a:bodyPr wrap="square" rtlCol="0">
            <a:spAutoFit/>
          </a:bodyPr>
          <a:lstStyle/>
          <a:p>
            <a:r>
              <a:rPr lang="en-US" sz="2000">
                <a:solidFill>
                  <a:schemeClr val="accent5">
                    <a:lumMod val="75000"/>
                  </a:schemeClr>
                </a:solidFill>
                <a:latin typeface="Batang" panose="02030600000101010101" pitchFamily="18" charset="-127"/>
                <a:ea typeface="Batang" panose="02030600000101010101" pitchFamily="18" charset="-127"/>
              </a:rPr>
              <a:t>void</a:t>
            </a:r>
            <a:r>
              <a:rPr lang="en-US" sz="2000">
                <a:latin typeface="Batang" panose="02030600000101010101" pitchFamily="18" charset="-127"/>
                <a:ea typeface="Batang" panose="02030600000101010101" pitchFamily="18" charset="-127"/>
              </a:rPr>
              <a:t>* </a:t>
            </a:r>
            <a:r>
              <a:rPr lang="en-US" sz="2000">
                <a:highlight>
                  <a:srgbClr val="FFFF00"/>
                </a:highlight>
                <a:latin typeface="Batang" panose="02030600000101010101" pitchFamily="18" charset="-127"/>
                <a:ea typeface="Batang" panose="02030600000101010101" pitchFamily="18" charset="-127"/>
              </a:rPr>
              <a:t>RK1</a:t>
            </a:r>
            <a:r>
              <a:rPr lang="en-US" sz="2000">
                <a:latin typeface="Batang" panose="02030600000101010101" pitchFamily="18" charset="-127"/>
                <a:ea typeface="Batang" panose="02030600000101010101" pitchFamily="18" charset="-127"/>
              </a:rPr>
              <a:t>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a:t>
            </a:r>
            <a:r>
              <a:rPr lang="en-US" sz="2000" err="1">
                <a:latin typeface="Batang" panose="02030600000101010101" pitchFamily="18" charset="-127"/>
                <a:ea typeface="Batang" panose="02030600000101010101" pitchFamily="18" charset="-127"/>
              </a:rPr>
              <a:t>phitmp</a:t>
            </a:r>
            <a:r>
              <a:rPr lang="en-US" sz="2000">
                <a:latin typeface="Batang" panose="02030600000101010101" pitchFamily="18" charset="-127"/>
                <a:ea typeface="Batang" panose="02030600000101010101" pitchFamily="18" charset="-127"/>
              </a:rPr>
              <a:t>,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a,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b,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k) {</a:t>
            </a:r>
          </a:p>
          <a:p>
            <a:r>
              <a:rPr lang="en-US" sz="2000">
                <a:latin typeface="Batang" panose="02030600000101010101" pitchFamily="18" charset="-127"/>
                <a:ea typeface="Batang" panose="02030600000101010101" pitchFamily="18" charset="-127"/>
              </a:rPr>
              <a:t>	return (</a:t>
            </a:r>
            <a:r>
              <a:rPr lang="en-US" sz="2000">
                <a:solidFill>
                  <a:schemeClr val="accent5">
                    <a:lumMod val="75000"/>
                  </a:schemeClr>
                </a:solidFill>
                <a:latin typeface="Batang" panose="02030600000101010101" pitchFamily="18" charset="-127"/>
                <a:ea typeface="Batang" panose="02030600000101010101" pitchFamily="18" charset="-127"/>
              </a:rPr>
              <a:t>void</a:t>
            </a:r>
            <a:r>
              <a:rPr lang="en-US" sz="2000">
                <a:latin typeface="Batang" panose="02030600000101010101" pitchFamily="18" charset="-127"/>
                <a:ea typeface="Batang" panose="02030600000101010101" pitchFamily="18" charset="-127"/>
              </a:rPr>
              <a:t>*)(</a:t>
            </a:r>
            <a:r>
              <a:rPr lang="en-US" sz="2000" err="1">
                <a:latin typeface="Batang" panose="02030600000101010101" pitchFamily="18" charset="-127"/>
                <a:ea typeface="Batang" panose="02030600000101010101" pitchFamily="18" charset="-127"/>
              </a:rPr>
              <a:t>phitmp</a:t>
            </a:r>
            <a:r>
              <a:rPr lang="en-US" sz="2000">
                <a:latin typeface="Batang" panose="02030600000101010101" pitchFamily="18" charset="-127"/>
                <a:ea typeface="Batang" panose="02030600000101010101" pitchFamily="18" charset="-127"/>
              </a:rPr>
              <a:t> + (a * b + 1) * k);</a:t>
            </a:r>
          </a:p>
          <a:p>
            <a:r>
              <a:rPr lang="en-US" sz="2000">
                <a:latin typeface="Batang" panose="02030600000101010101" pitchFamily="18" charset="-127"/>
                <a:ea typeface="Batang" panose="02030600000101010101" pitchFamily="18" charset="-127"/>
              </a:rPr>
              <a:t>} </a:t>
            </a:r>
          </a:p>
          <a:p>
            <a:endParaRPr lang="en-US" sz="2000">
              <a:latin typeface="Batang" panose="02030600000101010101" pitchFamily="18" charset="-127"/>
              <a:ea typeface="Batang" panose="02030600000101010101" pitchFamily="18" charset="-127"/>
            </a:endParaRPr>
          </a:p>
          <a:p>
            <a:r>
              <a:rPr lang="en-US" sz="2000">
                <a:solidFill>
                  <a:schemeClr val="accent5">
                    <a:lumMod val="75000"/>
                  </a:schemeClr>
                </a:solidFill>
                <a:latin typeface="Batang" panose="02030600000101010101" pitchFamily="18" charset="-127"/>
                <a:ea typeface="Batang" panose="02030600000101010101" pitchFamily="18" charset="-127"/>
              </a:rPr>
              <a:t>void</a:t>
            </a:r>
            <a:r>
              <a:rPr lang="en-US" sz="2000">
                <a:latin typeface="Batang" panose="02030600000101010101" pitchFamily="18" charset="-127"/>
                <a:ea typeface="Batang" panose="02030600000101010101" pitchFamily="18" charset="-127"/>
              </a:rPr>
              <a:t>* </a:t>
            </a:r>
            <a:r>
              <a:rPr lang="en-US" sz="2000">
                <a:highlight>
                  <a:srgbClr val="FF0000"/>
                </a:highlight>
                <a:latin typeface="Batang" panose="02030600000101010101" pitchFamily="18" charset="-127"/>
                <a:ea typeface="Batang" panose="02030600000101010101" pitchFamily="18" charset="-127"/>
              </a:rPr>
              <a:t>RK2</a:t>
            </a:r>
            <a:r>
              <a:rPr lang="en-US" sz="2000">
                <a:latin typeface="Batang" panose="02030600000101010101" pitchFamily="18" charset="-127"/>
                <a:ea typeface="Batang" panose="02030600000101010101" pitchFamily="18" charset="-127"/>
              </a:rPr>
              <a:t>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*phi, int *grid,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a,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b,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k) {</a:t>
            </a:r>
          </a:p>
          <a:p>
            <a:r>
              <a:rPr lang="en-US" sz="2000">
                <a:latin typeface="Batang" panose="02030600000101010101" pitchFamily="18" charset="-127"/>
                <a:ea typeface="Batang" panose="02030600000101010101" pitchFamily="18" charset="-127"/>
              </a:rPr>
              <a:t>	return (</a:t>
            </a:r>
            <a:r>
              <a:rPr lang="en-US" sz="2000">
                <a:solidFill>
                  <a:schemeClr val="accent5">
                    <a:lumMod val="75000"/>
                  </a:schemeClr>
                </a:solidFill>
                <a:latin typeface="Batang" panose="02030600000101010101" pitchFamily="18" charset="-127"/>
                <a:ea typeface="Batang" panose="02030600000101010101" pitchFamily="18" charset="-127"/>
              </a:rPr>
              <a:t>void</a:t>
            </a:r>
            <a:r>
              <a:rPr lang="en-US" sz="2000">
                <a:latin typeface="Batang" panose="02030600000101010101" pitchFamily="18" charset="-127"/>
                <a:ea typeface="Batang" panose="02030600000101010101" pitchFamily="18" charset="-127"/>
              </a:rPr>
              <a:t>*)(phi + grid[k] + a + b);</a:t>
            </a:r>
          </a:p>
          <a:p>
            <a:r>
              <a:rPr lang="en-US" sz="2000">
                <a:latin typeface="Batang" panose="02030600000101010101" pitchFamily="18" charset="-127"/>
                <a:ea typeface="Batang" panose="02030600000101010101" pitchFamily="18" charset="-127"/>
              </a:rPr>
              <a:t>} </a:t>
            </a:r>
          </a:p>
        </p:txBody>
      </p:sp>
      <p:grpSp>
        <p:nvGrpSpPr>
          <p:cNvPr id="12" name="Group 11">
            <a:extLst>
              <a:ext uri="{FF2B5EF4-FFF2-40B4-BE49-F238E27FC236}">
                <a16:creationId xmlns:a16="http://schemas.microsoft.com/office/drawing/2014/main" id="{43DE85B5-78BC-5447-92A5-0E9E3FF231BB}"/>
              </a:ext>
            </a:extLst>
          </p:cNvPr>
          <p:cNvGrpSpPr/>
          <p:nvPr/>
        </p:nvGrpSpPr>
        <p:grpSpPr>
          <a:xfrm>
            <a:off x="715580" y="2774001"/>
            <a:ext cx="3934857" cy="1811525"/>
            <a:chOff x="770164" y="1098988"/>
            <a:chExt cx="4906734" cy="1811525"/>
          </a:xfrm>
        </p:grpSpPr>
        <p:sp>
          <p:nvSpPr>
            <p:cNvPr id="4" name="TextBox 3">
              <a:extLst>
                <a:ext uri="{FF2B5EF4-FFF2-40B4-BE49-F238E27FC236}">
                  <a16:creationId xmlns:a16="http://schemas.microsoft.com/office/drawing/2014/main" id="{56B58F3C-29AD-174F-BDE3-485E9637B6C2}"/>
                </a:ext>
              </a:extLst>
            </p:cNvPr>
            <p:cNvSpPr txBox="1"/>
            <p:nvPr/>
          </p:nvSpPr>
          <p:spPr>
            <a:xfrm>
              <a:off x="770164" y="1098988"/>
              <a:ext cx="4906734" cy="1323439"/>
            </a:xfrm>
            <a:prstGeom prst="rect">
              <a:avLst/>
            </a:prstGeom>
            <a:noFill/>
            <a:ln>
              <a:solidFill>
                <a:schemeClr val="accent1"/>
              </a:solidFill>
            </a:ln>
          </p:spPr>
          <p:txBody>
            <a:bodyPr wrap="square" rtlCol="0">
              <a:spAutoFit/>
            </a:bodyPr>
            <a:lstStyle/>
            <a:p>
              <a:r>
                <a:rPr lang="en-US" sz="2000" err="1">
                  <a:latin typeface="Batang" panose="02030600000101010101" pitchFamily="18" charset="-127"/>
                  <a:ea typeface="Batang" panose="02030600000101010101" pitchFamily="18" charset="-127"/>
                </a:rPr>
                <a:t>mzeta</a:t>
              </a:r>
              <a:r>
                <a:rPr lang="en-US" sz="2000">
                  <a:latin typeface="Batang" panose="02030600000101010101" pitchFamily="18" charset="-127"/>
                  <a:ea typeface="Batang" panose="02030600000101010101" pitchFamily="18" charset="-127"/>
                </a:rPr>
                <a:t> = a + b;</a:t>
              </a:r>
            </a:p>
            <a:p>
              <a:r>
                <a:rPr lang="en-US" sz="2000" err="1">
                  <a:highlight>
                    <a:srgbClr val="FFFF00"/>
                  </a:highlight>
                  <a:latin typeface="Batang" panose="02030600000101010101" pitchFamily="18" charset="-127"/>
                  <a:ea typeface="Batang" panose="02030600000101010101" pitchFamily="18" charset="-127"/>
                </a:rPr>
                <a:t>phitmp</a:t>
              </a:r>
              <a:r>
                <a:rPr lang="en-US" sz="2000">
                  <a:highlight>
                    <a:srgbClr val="FFFF00"/>
                  </a:highlight>
                  <a:latin typeface="Batang" panose="02030600000101010101" pitchFamily="18" charset="-127"/>
                  <a:ea typeface="Batang" panose="02030600000101010101" pitchFamily="18" charset="-127"/>
                </a:rPr>
                <a:t>[(</a:t>
              </a:r>
              <a:r>
                <a:rPr lang="en-US" sz="2000" err="1">
                  <a:highlight>
                    <a:srgbClr val="FFFF00"/>
                  </a:highlight>
                  <a:latin typeface="Batang" panose="02030600000101010101" pitchFamily="18" charset="-127"/>
                  <a:ea typeface="Batang" panose="02030600000101010101" pitchFamily="18" charset="-127"/>
                </a:rPr>
                <a:t>mzeta</a:t>
              </a:r>
              <a:r>
                <a:rPr lang="en-US" sz="2000">
                  <a:highlight>
                    <a:srgbClr val="FFFF00"/>
                  </a:highlight>
                  <a:latin typeface="Batang" panose="02030600000101010101" pitchFamily="18" charset="-127"/>
                  <a:ea typeface="Batang" panose="02030600000101010101" pitchFamily="18" charset="-127"/>
                </a:rPr>
                <a:t> + 1) * k] = …;</a:t>
              </a:r>
            </a:p>
            <a:p>
              <a:r>
                <a:rPr lang="en-US" sz="2000">
                  <a:latin typeface="Batang" panose="02030600000101010101" pitchFamily="18" charset="-127"/>
                  <a:ea typeface="Batang" panose="02030600000101010101" pitchFamily="18" charset="-127"/>
                </a:rPr>
                <a:t>……</a:t>
              </a:r>
            </a:p>
            <a:p>
              <a:r>
                <a:rPr lang="en-US" sz="2000">
                  <a:highlight>
                    <a:srgbClr val="FF0000"/>
                  </a:highlight>
                  <a:latin typeface="Batang" panose="02030600000101010101" pitchFamily="18" charset="-127"/>
                  <a:ea typeface="Batang" panose="02030600000101010101" pitchFamily="18" charset="-127"/>
                </a:rPr>
                <a:t>phi[grid[k] + a + b] = …; </a:t>
              </a:r>
            </a:p>
          </p:txBody>
        </p:sp>
        <p:sp>
          <p:nvSpPr>
            <p:cNvPr id="9" name="TextBox 8">
              <a:extLst>
                <a:ext uri="{FF2B5EF4-FFF2-40B4-BE49-F238E27FC236}">
                  <a16:creationId xmlns:a16="http://schemas.microsoft.com/office/drawing/2014/main" id="{B4989BDA-D21B-A443-82CB-411651111E32}"/>
                </a:ext>
              </a:extLst>
            </p:cNvPr>
            <p:cNvSpPr txBox="1"/>
            <p:nvPr/>
          </p:nvSpPr>
          <p:spPr>
            <a:xfrm>
              <a:off x="1798852" y="2448848"/>
              <a:ext cx="2265364" cy="461665"/>
            </a:xfrm>
            <a:prstGeom prst="rect">
              <a:avLst/>
            </a:prstGeom>
            <a:noFill/>
          </p:spPr>
          <p:txBody>
            <a:bodyPr wrap="none" rtlCol="0">
              <a:spAutoFit/>
            </a:bodyPr>
            <a:lstStyle/>
            <a:p>
              <a:r>
                <a:rPr lang="en-US" sz="2400">
                  <a:latin typeface="Arial Hebrew Scholar" pitchFamily="2" charset="-79"/>
                  <a:cs typeface="Arial Hebrew Scholar" pitchFamily="2" charset="-79"/>
                </a:rPr>
                <a:t>During building</a:t>
              </a:r>
            </a:p>
          </p:txBody>
        </p:sp>
      </p:grpSp>
      <p:grpSp>
        <p:nvGrpSpPr>
          <p:cNvPr id="13" name="Group 12">
            <a:extLst>
              <a:ext uri="{FF2B5EF4-FFF2-40B4-BE49-F238E27FC236}">
                <a16:creationId xmlns:a16="http://schemas.microsoft.com/office/drawing/2014/main" id="{855F157A-4D60-A745-B8AC-F3388CDF3447}"/>
              </a:ext>
            </a:extLst>
          </p:cNvPr>
          <p:cNvGrpSpPr/>
          <p:nvPr/>
        </p:nvGrpSpPr>
        <p:grpSpPr>
          <a:xfrm>
            <a:off x="715580" y="4681350"/>
            <a:ext cx="3934859" cy="1811525"/>
            <a:chOff x="7209566" y="1098988"/>
            <a:chExt cx="3934859" cy="1811525"/>
          </a:xfrm>
        </p:grpSpPr>
        <p:sp>
          <p:nvSpPr>
            <p:cNvPr id="5" name="TextBox 4">
              <a:extLst>
                <a:ext uri="{FF2B5EF4-FFF2-40B4-BE49-F238E27FC236}">
                  <a16:creationId xmlns:a16="http://schemas.microsoft.com/office/drawing/2014/main" id="{0AC2277F-CDA6-FA48-86FA-E9E8A7D4008C}"/>
                </a:ext>
              </a:extLst>
            </p:cNvPr>
            <p:cNvSpPr txBox="1"/>
            <p:nvPr/>
          </p:nvSpPr>
          <p:spPr>
            <a:xfrm>
              <a:off x="7209566" y="1098988"/>
              <a:ext cx="3934859" cy="1323439"/>
            </a:xfrm>
            <a:prstGeom prst="rect">
              <a:avLst/>
            </a:prstGeom>
            <a:noFill/>
            <a:ln>
              <a:solidFill>
                <a:schemeClr val="accent1"/>
              </a:solidFill>
            </a:ln>
          </p:spPr>
          <p:txBody>
            <a:bodyPr wrap="square" rtlCol="0">
              <a:spAutoFit/>
            </a:bodyPr>
            <a:lstStyle/>
            <a:p>
              <a:r>
                <a:rPr lang="en-US" sz="2000">
                  <a:latin typeface="Batang" panose="02030600000101010101" pitchFamily="18" charset="-127"/>
                  <a:ea typeface="Batang" panose="02030600000101010101" pitchFamily="18" charset="-127"/>
                </a:rPr>
                <a:t>……</a:t>
              </a:r>
            </a:p>
            <a:p>
              <a:r>
                <a:rPr lang="en-US" sz="2000">
                  <a:highlight>
                    <a:srgbClr val="FFFF00"/>
                  </a:highlight>
                  <a:latin typeface="Batang" panose="02030600000101010101" pitchFamily="18" charset="-127"/>
                  <a:ea typeface="Batang" panose="02030600000101010101" pitchFamily="18" charset="-127"/>
                </a:rPr>
                <a:t>0x40080: mov %</a:t>
              </a:r>
              <a:r>
                <a:rPr lang="en-US" sz="2000" err="1">
                  <a:highlight>
                    <a:srgbClr val="FFFF00"/>
                  </a:highlight>
                  <a:latin typeface="Batang" panose="02030600000101010101" pitchFamily="18" charset="-127"/>
                  <a:ea typeface="Batang" panose="02030600000101010101" pitchFamily="18" charset="-127"/>
                </a:rPr>
                <a:t>eax</a:t>
              </a:r>
              <a:r>
                <a:rPr lang="en-US" sz="2000">
                  <a:highlight>
                    <a:srgbClr val="FFFF00"/>
                  </a:highlight>
                  <a:latin typeface="Batang" panose="02030600000101010101" pitchFamily="18" charset="-127"/>
                  <a:ea typeface="Batang" panose="02030600000101010101" pitchFamily="18" charset="-127"/>
                </a:rPr>
                <a:t>, (%</a:t>
              </a:r>
              <a:r>
                <a:rPr lang="en-US" sz="2000" err="1">
                  <a:highlight>
                    <a:srgbClr val="FFFF00"/>
                  </a:highlight>
                  <a:latin typeface="Batang" panose="02030600000101010101" pitchFamily="18" charset="-127"/>
                  <a:ea typeface="Batang" panose="02030600000101010101" pitchFamily="18" charset="-127"/>
                </a:rPr>
                <a:t>rcx</a:t>
              </a:r>
              <a:r>
                <a:rPr lang="en-US" sz="2000">
                  <a:highlight>
                    <a:srgbClr val="FFFF00"/>
                  </a:highlight>
                  <a:latin typeface="Batang" panose="02030600000101010101" pitchFamily="18" charset="-127"/>
                  <a:ea typeface="Batang" panose="02030600000101010101" pitchFamily="18" charset="-127"/>
                </a:rPr>
                <a:t>)</a:t>
              </a:r>
            </a:p>
            <a:p>
              <a:r>
                <a:rPr lang="en-US" sz="2000">
                  <a:latin typeface="Batang" panose="02030600000101010101" pitchFamily="18" charset="-127"/>
                  <a:ea typeface="Batang" panose="02030600000101010101" pitchFamily="18" charset="-127"/>
                </a:rPr>
                <a:t>……</a:t>
              </a:r>
            </a:p>
            <a:p>
              <a:r>
                <a:rPr lang="en-US" sz="2000">
                  <a:highlight>
                    <a:srgbClr val="FF0000"/>
                  </a:highlight>
                  <a:latin typeface="Batang" panose="02030600000101010101" pitchFamily="18" charset="-127"/>
                  <a:ea typeface="Batang" panose="02030600000101010101" pitchFamily="18" charset="-127"/>
                </a:rPr>
                <a:t>0x50068: mov %</a:t>
              </a:r>
              <a:r>
                <a:rPr lang="en-US" sz="2000" err="1">
                  <a:highlight>
                    <a:srgbClr val="FF0000"/>
                  </a:highlight>
                  <a:latin typeface="Batang" panose="02030600000101010101" pitchFamily="18" charset="-127"/>
                  <a:ea typeface="Batang" panose="02030600000101010101" pitchFamily="18" charset="-127"/>
                </a:rPr>
                <a:t>ebx</a:t>
              </a:r>
              <a:r>
                <a:rPr lang="en-US" sz="2000">
                  <a:highlight>
                    <a:srgbClr val="FF0000"/>
                  </a:highlight>
                  <a:latin typeface="Batang" panose="02030600000101010101" pitchFamily="18" charset="-127"/>
                  <a:ea typeface="Batang" panose="02030600000101010101" pitchFamily="18" charset="-127"/>
                </a:rPr>
                <a:t>, (%</a:t>
              </a:r>
              <a:r>
                <a:rPr lang="en-US" sz="2000" err="1">
                  <a:highlight>
                    <a:srgbClr val="FF0000"/>
                  </a:highlight>
                  <a:latin typeface="Batang" panose="02030600000101010101" pitchFamily="18" charset="-127"/>
                  <a:ea typeface="Batang" panose="02030600000101010101" pitchFamily="18" charset="-127"/>
                </a:rPr>
                <a:t>rdx</a:t>
              </a:r>
              <a:r>
                <a:rPr lang="en-US" sz="2000">
                  <a:highlight>
                    <a:srgbClr val="FF0000"/>
                  </a:highlight>
                  <a:latin typeface="Batang" panose="02030600000101010101" pitchFamily="18" charset="-127"/>
                  <a:ea typeface="Batang" panose="02030600000101010101" pitchFamily="18" charset="-127"/>
                </a:rPr>
                <a:t>)</a:t>
              </a:r>
            </a:p>
          </p:txBody>
        </p:sp>
        <p:sp>
          <p:nvSpPr>
            <p:cNvPr id="10" name="TextBox 9">
              <a:extLst>
                <a:ext uri="{FF2B5EF4-FFF2-40B4-BE49-F238E27FC236}">
                  <a16:creationId xmlns:a16="http://schemas.microsoft.com/office/drawing/2014/main" id="{CEA18571-E6C9-D44C-A5EA-54C02B451CAD}"/>
                </a:ext>
              </a:extLst>
            </p:cNvPr>
            <p:cNvSpPr txBox="1"/>
            <p:nvPr/>
          </p:nvSpPr>
          <p:spPr>
            <a:xfrm>
              <a:off x="8034503" y="2448848"/>
              <a:ext cx="2301015" cy="461665"/>
            </a:xfrm>
            <a:prstGeom prst="rect">
              <a:avLst/>
            </a:prstGeom>
            <a:noFill/>
          </p:spPr>
          <p:txBody>
            <a:bodyPr wrap="none" rtlCol="0">
              <a:spAutoFit/>
            </a:bodyPr>
            <a:lstStyle/>
            <a:p>
              <a:r>
                <a:rPr lang="en-US" sz="2400">
                  <a:latin typeface="Arial Hebrew Scholar" pitchFamily="2" charset="-79"/>
                  <a:cs typeface="Arial Hebrew Scholar" pitchFamily="2" charset="-79"/>
                </a:rPr>
                <a:t>During Runtime</a:t>
              </a:r>
            </a:p>
          </p:txBody>
        </p:sp>
      </p:grpSp>
      <p:sp>
        <p:nvSpPr>
          <p:cNvPr id="11" name="TextBox 10">
            <a:extLst>
              <a:ext uri="{FF2B5EF4-FFF2-40B4-BE49-F238E27FC236}">
                <a16:creationId xmlns:a16="http://schemas.microsoft.com/office/drawing/2014/main" id="{DCE71930-BB3F-C54D-A7AC-23F720AA347C}"/>
              </a:ext>
            </a:extLst>
          </p:cNvPr>
          <p:cNvSpPr txBox="1"/>
          <p:nvPr/>
        </p:nvSpPr>
        <p:spPr>
          <a:xfrm>
            <a:off x="704936" y="1133842"/>
            <a:ext cx="8569112" cy="954107"/>
          </a:xfrm>
          <a:prstGeom prst="rect">
            <a:avLst/>
          </a:prstGeom>
          <a:noFill/>
        </p:spPr>
        <p:txBody>
          <a:bodyPr wrap="square" rtlCol="0">
            <a:spAutoFit/>
          </a:bodyPr>
          <a:lstStyle/>
          <a:p>
            <a:pPr marL="274320" indent="-274320">
              <a:buFont typeface="Arial" panose="020B0604020202020204" pitchFamily="34" charset="0"/>
              <a:buChar char="•"/>
            </a:pPr>
            <a:r>
              <a:rPr lang="en-US" sz="2800">
                <a:solidFill>
                  <a:schemeClr val="tx1">
                    <a:lumMod val="50000"/>
                    <a:lumOff val="50000"/>
                  </a:schemeClr>
                </a:solidFill>
                <a:latin typeface="Arial Hebrew Scholar" pitchFamily="2" charset="-79"/>
                <a:cs typeface="Arial Hebrew Scholar" pitchFamily="2" charset="-79"/>
              </a:rPr>
              <a:t>How to find the correct recovery kernel ?</a:t>
            </a:r>
          </a:p>
          <a:p>
            <a:pPr marL="274320" indent="-274320">
              <a:buFont typeface="Arial" panose="020B0604020202020204" pitchFamily="34" charset="0"/>
              <a:buChar char="•"/>
            </a:pPr>
            <a:r>
              <a:rPr lang="en-US" sz="2800">
                <a:solidFill>
                  <a:schemeClr val="tx1">
                    <a:lumMod val="50000"/>
                    <a:lumOff val="50000"/>
                  </a:schemeClr>
                </a:solidFill>
                <a:latin typeface="Arial Hebrew Scholar" pitchFamily="2" charset="-79"/>
                <a:cs typeface="Arial Hebrew Scholar" pitchFamily="2" charset="-79"/>
              </a:rPr>
              <a:t>How to get values for parameters ?</a:t>
            </a:r>
          </a:p>
        </p:txBody>
      </p:sp>
      <p:sp>
        <p:nvSpPr>
          <p:cNvPr id="14" name="TextBox 13">
            <a:extLst>
              <a:ext uri="{FF2B5EF4-FFF2-40B4-BE49-F238E27FC236}">
                <a16:creationId xmlns:a16="http://schemas.microsoft.com/office/drawing/2014/main" id="{FBC1D3E1-D8ED-CF48-8F81-E3E8784A556B}"/>
              </a:ext>
            </a:extLst>
          </p:cNvPr>
          <p:cNvSpPr txBox="1"/>
          <p:nvPr/>
        </p:nvSpPr>
        <p:spPr>
          <a:xfrm>
            <a:off x="838200" y="2079985"/>
            <a:ext cx="10515593" cy="461665"/>
          </a:xfrm>
          <a:prstGeom prst="rect">
            <a:avLst/>
          </a:prstGeom>
          <a:noFill/>
        </p:spPr>
        <p:txBody>
          <a:bodyPr wrap="square" rtlCol="0">
            <a:spAutoFit/>
          </a:bodyPr>
          <a:lstStyle/>
          <a:p>
            <a:r>
              <a:rPr lang="en-US" sz="2400">
                <a:latin typeface="Arial Hebrew Scholar" pitchFamily="2" charset="-79"/>
                <a:cs typeface="Arial Hebrew Scholar" pitchFamily="2" charset="-79"/>
              </a:rPr>
              <a:t>The Challenge: </a:t>
            </a:r>
            <a:r>
              <a:rPr lang="en-US" sz="2400">
                <a:solidFill>
                  <a:srgbClr val="00B0F0"/>
                </a:solidFill>
                <a:latin typeface="Arial Hebrew Scholar" pitchFamily="2" charset="-79"/>
                <a:cs typeface="Arial Hebrew Scholar" pitchFamily="2" charset="-79"/>
              </a:rPr>
              <a:t>different view of program at different stage </a:t>
            </a:r>
          </a:p>
        </p:txBody>
      </p:sp>
      <p:pic>
        <p:nvPicPr>
          <p:cNvPr id="30" name="Graphic 29" descr="Questions">
            <a:extLst>
              <a:ext uri="{FF2B5EF4-FFF2-40B4-BE49-F238E27FC236}">
                <a16:creationId xmlns:a16="http://schemas.microsoft.com/office/drawing/2014/main" id="{66219809-1268-2C41-B47D-4B8743BF9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0437" y="5003447"/>
            <a:ext cx="1027763" cy="1027763"/>
          </a:xfrm>
          <a:prstGeom prst="rect">
            <a:avLst/>
          </a:prstGeom>
        </p:spPr>
      </p:pic>
    </p:spTree>
    <p:extLst>
      <p:ext uri="{BB962C8B-B14F-4D97-AF65-F5344CB8AC3E}">
        <p14:creationId xmlns:p14="http://schemas.microsoft.com/office/powerpoint/2010/main" val="829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linds(horizont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FA37-6710-8C42-9D5B-138FDA75C507}"/>
              </a:ext>
            </a:extLst>
          </p:cNvPr>
          <p:cNvSpPr>
            <a:spLocks noGrp="1"/>
          </p:cNvSpPr>
          <p:nvPr>
            <p:ph type="title"/>
          </p:nvPr>
        </p:nvSpPr>
        <p:spPr/>
        <p:txBody>
          <a:bodyPr>
            <a:normAutofit/>
          </a:bodyPr>
          <a:lstStyle/>
          <a:p>
            <a:r>
              <a:rPr lang="en-US" dirty="0"/>
              <a:t>Synchronization via Debug Mechanism</a:t>
            </a:r>
          </a:p>
        </p:txBody>
      </p:sp>
      <p:grpSp>
        <p:nvGrpSpPr>
          <p:cNvPr id="27" name="Group 26">
            <a:extLst>
              <a:ext uri="{FF2B5EF4-FFF2-40B4-BE49-F238E27FC236}">
                <a16:creationId xmlns:a16="http://schemas.microsoft.com/office/drawing/2014/main" id="{E9FBFE79-EA40-5C4C-B50C-D24D72235AE9}"/>
              </a:ext>
            </a:extLst>
          </p:cNvPr>
          <p:cNvGrpSpPr/>
          <p:nvPr/>
        </p:nvGrpSpPr>
        <p:grpSpPr>
          <a:xfrm>
            <a:off x="1318830" y="2494405"/>
            <a:ext cx="2587087" cy="1141850"/>
            <a:chOff x="1318830" y="2494405"/>
            <a:chExt cx="2587087" cy="1141850"/>
          </a:xfrm>
        </p:grpSpPr>
        <p:sp>
          <p:nvSpPr>
            <p:cNvPr id="5" name="Rounded Rectangle 4">
              <a:extLst>
                <a:ext uri="{FF2B5EF4-FFF2-40B4-BE49-F238E27FC236}">
                  <a16:creationId xmlns:a16="http://schemas.microsoft.com/office/drawing/2014/main" id="{015C5572-C802-2A44-9394-C71A066F8B2A}"/>
                </a:ext>
              </a:extLst>
            </p:cNvPr>
            <p:cNvSpPr/>
            <p:nvPr/>
          </p:nvSpPr>
          <p:spPr>
            <a:xfrm>
              <a:off x="1318830" y="2494405"/>
              <a:ext cx="1680210" cy="914400"/>
            </a:xfrm>
            <a:prstGeom prst="roundRect">
              <a:avLst/>
            </a:prstGeom>
            <a:pattFill prst="pct5">
              <a:fgClr>
                <a:schemeClr val="accent1"/>
              </a:fgClr>
              <a:bgClr>
                <a:schemeClr val="bg1"/>
              </a:bgClr>
            </a:patt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latin typeface="Arial Hebrew Scholar" pitchFamily="2" charset="-79"/>
                  <a:cs typeface="Arial Hebrew Scholar" pitchFamily="2" charset="-79"/>
                </a:rPr>
                <a:t>Compile phase</a:t>
              </a:r>
            </a:p>
          </p:txBody>
        </p:sp>
        <p:pic>
          <p:nvPicPr>
            <p:cNvPr id="9" name="Graphic 8" descr="Arrow: Slight curve">
              <a:extLst>
                <a:ext uri="{FF2B5EF4-FFF2-40B4-BE49-F238E27FC236}">
                  <a16:creationId xmlns:a16="http://schemas.microsoft.com/office/drawing/2014/main" id="{6BDD8D2E-C3FA-A847-89D5-3E7D6C1465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499866" flipV="1">
              <a:off x="2991517" y="2721855"/>
              <a:ext cx="914400" cy="914400"/>
            </a:xfrm>
            <a:prstGeom prst="rect">
              <a:avLst/>
            </a:prstGeom>
          </p:spPr>
        </p:pic>
      </p:grpSp>
      <p:sp>
        <p:nvSpPr>
          <p:cNvPr id="11" name="TextBox 10">
            <a:extLst>
              <a:ext uri="{FF2B5EF4-FFF2-40B4-BE49-F238E27FC236}">
                <a16:creationId xmlns:a16="http://schemas.microsoft.com/office/drawing/2014/main" id="{FCAB75A8-196E-594F-8EA2-C04F5AA62F3F}"/>
              </a:ext>
            </a:extLst>
          </p:cNvPr>
          <p:cNvSpPr txBox="1"/>
          <p:nvPr/>
        </p:nvSpPr>
        <p:spPr>
          <a:xfrm>
            <a:off x="838200" y="1099144"/>
            <a:ext cx="10671960" cy="1077218"/>
          </a:xfrm>
          <a:prstGeom prst="rect">
            <a:avLst/>
          </a:prstGeom>
          <a:noFill/>
        </p:spPr>
        <p:txBody>
          <a:bodyPr wrap="none" rtlCol="0">
            <a:spAutoFit/>
          </a:bodyPr>
          <a:lstStyle/>
          <a:p>
            <a:pPr marL="514350" indent="-514350">
              <a:buFont typeface="+mj-lt"/>
              <a:buAutoNum type="arabicPeriod"/>
            </a:pPr>
            <a:r>
              <a:rPr lang="en-US" sz="3200">
                <a:latin typeface="Arial Hebrew Scholar" pitchFamily="2" charset="-79"/>
                <a:cs typeface="Arial Hebrew Scholar" pitchFamily="2" charset="-79"/>
              </a:rPr>
              <a:t>Uses debug data </a:t>
            </a:r>
            <a:r>
              <a:rPr lang="en-US" sz="3000" i="1">
                <a:solidFill>
                  <a:schemeClr val="tx1">
                    <a:lumMod val="50000"/>
                    <a:lumOff val="50000"/>
                  </a:schemeClr>
                </a:solidFill>
                <a:latin typeface="Constantia" panose="02030602050306030303" pitchFamily="18" charset="0"/>
                <a:ea typeface="Batang" panose="02030600000101010101" pitchFamily="18" charset="-127"/>
                <a:cs typeface="Arial Hebrew Scholar" pitchFamily="2" charset="-79"/>
              </a:rPr>
              <a:t>&lt;file, line, col&gt; </a:t>
            </a:r>
            <a:r>
              <a:rPr lang="en-US" sz="3200">
                <a:latin typeface="Arial Hebrew Scholar" pitchFamily="2" charset="-79"/>
                <a:cs typeface="Arial Hebrew Scholar" pitchFamily="2" charset="-79"/>
              </a:rPr>
              <a:t>as a key to an instruction</a:t>
            </a:r>
          </a:p>
          <a:p>
            <a:pPr marL="514350" indent="-514350">
              <a:buFont typeface="+mj-lt"/>
              <a:buAutoNum type="arabicPeriod"/>
            </a:pPr>
            <a:r>
              <a:rPr lang="en-US" sz="3200">
                <a:latin typeface="Arial Hebrew Scholar" pitchFamily="2" charset="-79"/>
                <a:cs typeface="Arial Hebrew Scholar" pitchFamily="2" charset="-79"/>
              </a:rPr>
              <a:t>Creates a </a:t>
            </a:r>
            <a:r>
              <a:rPr lang="en-US" sz="3200" i="1">
                <a:solidFill>
                  <a:schemeClr val="tx1">
                    <a:lumMod val="50000"/>
                    <a:lumOff val="50000"/>
                  </a:schemeClr>
                </a:solidFill>
                <a:latin typeface="Arial Hebrew Scholar" pitchFamily="2" charset="-79"/>
                <a:cs typeface="Arial Hebrew Scholar" pitchFamily="2" charset="-79"/>
              </a:rPr>
              <a:t>Debug Entry </a:t>
            </a:r>
            <a:r>
              <a:rPr lang="en-US" sz="3200">
                <a:latin typeface="Arial Hebrew Scholar" pitchFamily="2" charset="-79"/>
                <a:cs typeface="Arial Hebrew Scholar" pitchFamily="2" charset="-79"/>
              </a:rPr>
              <a:t>for each parameter</a:t>
            </a:r>
          </a:p>
        </p:txBody>
      </p:sp>
      <p:sp>
        <p:nvSpPr>
          <p:cNvPr id="3" name="Slide Number Placeholder 2">
            <a:extLst>
              <a:ext uri="{FF2B5EF4-FFF2-40B4-BE49-F238E27FC236}">
                <a16:creationId xmlns:a16="http://schemas.microsoft.com/office/drawing/2014/main" id="{7A2E4603-3E58-8244-A668-450913976453}"/>
              </a:ext>
            </a:extLst>
          </p:cNvPr>
          <p:cNvSpPr>
            <a:spLocks noGrp="1"/>
          </p:cNvSpPr>
          <p:nvPr>
            <p:ph type="sldNum" sz="quarter" idx="12"/>
          </p:nvPr>
        </p:nvSpPr>
        <p:spPr/>
        <p:txBody>
          <a:bodyPr/>
          <a:lstStyle/>
          <a:p>
            <a:fld id="{7996580F-1EC5-774C-A4F7-431D19F63C83}" type="slidenum">
              <a:rPr lang="en-US" smtClean="0"/>
              <a:pPr/>
              <a:t>16</a:t>
            </a:fld>
            <a:endParaRPr lang="en-US"/>
          </a:p>
        </p:txBody>
      </p:sp>
      <p:graphicFrame>
        <p:nvGraphicFramePr>
          <p:cNvPr id="15" name="Table 14">
            <a:extLst>
              <a:ext uri="{FF2B5EF4-FFF2-40B4-BE49-F238E27FC236}">
                <a16:creationId xmlns:a16="http://schemas.microsoft.com/office/drawing/2014/main" id="{4404BE05-4782-3049-B583-2D764F1AEA21}"/>
              </a:ext>
            </a:extLst>
          </p:cNvPr>
          <p:cNvGraphicFramePr>
            <a:graphicFrameLocks noGrp="1"/>
          </p:cNvGraphicFramePr>
          <p:nvPr/>
        </p:nvGraphicFramePr>
        <p:xfrm>
          <a:off x="3279933" y="3580533"/>
          <a:ext cx="5880201" cy="1371600"/>
        </p:xfrm>
        <a:graphic>
          <a:graphicData uri="http://schemas.openxmlformats.org/drawingml/2006/table">
            <a:tbl>
              <a:tblPr firstRow="1" bandRow="1">
                <a:tableStyleId>{5C22544A-7EE6-4342-B048-85BDC9FD1C3A}</a:tableStyleId>
              </a:tblPr>
              <a:tblGrid>
                <a:gridCol w="1886769">
                  <a:extLst>
                    <a:ext uri="{9D8B030D-6E8A-4147-A177-3AD203B41FA5}">
                      <a16:colId xmlns:a16="http://schemas.microsoft.com/office/drawing/2014/main" val="2436412828"/>
                    </a:ext>
                  </a:extLst>
                </a:gridCol>
                <a:gridCol w="2781852">
                  <a:extLst>
                    <a:ext uri="{9D8B030D-6E8A-4147-A177-3AD203B41FA5}">
                      <a16:colId xmlns:a16="http://schemas.microsoft.com/office/drawing/2014/main" val="1008098910"/>
                    </a:ext>
                  </a:extLst>
                </a:gridCol>
                <a:gridCol w="1211580">
                  <a:extLst>
                    <a:ext uri="{9D8B030D-6E8A-4147-A177-3AD203B41FA5}">
                      <a16:colId xmlns:a16="http://schemas.microsoft.com/office/drawing/2014/main" val="3200812645"/>
                    </a:ext>
                  </a:extLst>
                </a:gridCol>
              </a:tblGrid>
              <a:tr h="370840">
                <a:tc>
                  <a:txBody>
                    <a:bodyPr/>
                    <a:lstStyle/>
                    <a:p>
                      <a:r>
                        <a:rPr lang="en-US" sz="2400"/>
                        <a:t>key</a:t>
                      </a:r>
                    </a:p>
                  </a:txBody>
                  <a:tcPr/>
                </a:tc>
                <a:tc>
                  <a:txBody>
                    <a:bodyPr/>
                    <a:lstStyle/>
                    <a:p>
                      <a:r>
                        <a:rPr lang="en-US" sz="2400"/>
                        <a:t>kernel</a:t>
                      </a:r>
                    </a:p>
                  </a:txBody>
                  <a:tcPr/>
                </a:tc>
                <a:tc>
                  <a:txBody>
                    <a:bodyPr/>
                    <a:lstStyle/>
                    <a:p>
                      <a:r>
                        <a:rPr lang="en-US" sz="2400"/>
                        <a:t>params</a:t>
                      </a:r>
                    </a:p>
                  </a:txBody>
                  <a:tcPr/>
                </a:tc>
                <a:extLst>
                  <a:ext uri="{0D108BD9-81ED-4DB2-BD59-A6C34878D82A}">
                    <a16:rowId xmlns:a16="http://schemas.microsoft.com/office/drawing/2014/main" val="3640910910"/>
                  </a:ext>
                </a:extLst>
              </a:tr>
              <a:tr h="370840">
                <a:tc>
                  <a:txBody>
                    <a:bodyPr/>
                    <a:lstStyle/>
                    <a:p>
                      <a:r>
                        <a:rPr lang="en-US" sz="2400" i="1">
                          <a:latin typeface="Batang" panose="02030600000101010101" pitchFamily="18" charset="-127"/>
                          <a:ea typeface="Batang" panose="02030600000101010101" pitchFamily="18" charset="-127"/>
                          <a:cs typeface="Arial Hebrew Scholar" pitchFamily="2" charset="-79"/>
                        </a:rPr>
                        <a:t>&lt;f1</a:t>
                      </a:r>
                      <a:r>
                        <a:rPr lang="en-US" sz="2400">
                          <a:latin typeface="Batang" panose="02030600000101010101" pitchFamily="18" charset="-127"/>
                          <a:ea typeface="Batang" panose="02030600000101010101" pitchFamily="18" charset="-127"/>
                          <a:cs typeface="Arial Hebrew Scholar" pitchFamily="2" charset="-79"/>
                        </a:rPr>
                        <a:t>, </a:t>
                      </a:r>
                      <a:r>
                        <a:rPr lang="en-US" sz="2400" i="1">
                          <a:latin typeface="Batang" panose="02030600000101010101" pitchFamily="18" charset="-127"/>
                          <a:ea typeface="Batang" panose="02030600000101010101" pitchFamily="18" charset="-127"/>
                          <a:cs typeface="Arial Hebrew Scholar" pitchFamily="2" charset="-79"/>
                        </a:rPr>
                        <a:t>l1</a:t>
                      </a:r>
                      <a:r>
                        <a:rPr lang="en-US" sz="2400">
                          <a:latin typeface="Batang" panose="02030600000101010101" pitchFamily="18" charset="-127"/>
                          <a:ea typeface="Batang" panose="02030600000101010101" pitchFamily="18" charset="-127"/>
                          <a:cs typeface="Arial Hebrew Scholar" pitchFamily="2" charset="-79"/>
                        </a:rPr>
                        <a:t>, </a:t>
                      </a:r>
                      <a:r>
                        <a:rPr lang="en-US" sz="2400" i="1">
                          <a:latin typeface="Batang" panose="02030600000101010101" pitchFamily="18" charset="-127"/>
                          <a:ea typeface="Batang" panose="02030600000101010101" pitchFamily="18" charset="-127"/>
                          <a:cs typeface="Arial Hebrew Scholar" pitchFamily="2" charset="-79"/>
                        </a:rPr>
                        <a:t>c1&gt; </a:t>
                      </a:r>
                      <a:endParaRPr lang="en-US" sz="2400">
                        <a:latin typeface="Batang" panose="02030600000101010101" pitchFamily="18" charset="-127"/>
                        <a:ea typeface="Batang" panose="02030600000101010101" pitchFamily="18" charset="-127"/>
                      </a:endParaRPr>
                    </a:p>
                  </a:txBody>
                  <a:tcPr/>
                </a:tc>
                <a:tc>
                  <a:txBody>
                    <a:bodyPr/>
                    <a:lstStyle/>
                    <a:p>
                      <a:r>
                        <a:rPr lang="en-US" sz="2400">
                          <a:latin typeface="Batang" panose="02030600000101010101" pitchFamily="18" charset="-127"/>
                          <a:ea typeface="Batang" panose="02030600000101010101" pitchFamily="18" charset="-127"/>
                        </a:rPr>
                        <a:t>rk1 (int *, int, int)</a:t>
                      </a:r>
                    </a:p>
                  </a:txBody>
                  <a:tcPr/>
                </a:tc>
                <a:tc>
                  <a:txBody>
                    <a:bodyPr/>
                    <a:lstStyle/>
                    <a:p>
                      <a:r>
                        <a:rPr lang="en-US" sz="2400">
                          <a:latin typeface="Batang" panose="02030600000101010101" pitchFamily="18" charset="-127"/>
                          <a:ea typeface="Batang" panose="02030600000101010101" pitchFamily="18" charset="-127"/>
                        </a:rPr>
                        <a:t>a, </a:t>
                      </a:r>
                      <a:r>
                        <a:rPr lang="en-US" sz="2400" err="1">
                          <a:latin typeface="Batang" panose="02030600000101010101" pitchFamily="18" charset="-127"/>
                          <a:ea typeface="Batang" panose="02030600000101010101" pitchFamily="18" charset="-127"/>
                        </a:rPr>
                        <a:t>i</a:t>
                      </a:r>
                      <a:r>
                        <a:rPr lang="en-US" sz="2400">
                          <a:latin typeface="Batang" panose="02030600000101010101" pitchFamily="18" charset="-127"/>
                          <a:ea typeface="Batang" panose="02030600000101010101" pitchFamily="18" charset="-127"/>
                        </a:rPr>
                        <a:t>, k</a:t>
                      </a:r>
                    </a:p>
                  </a:txBody>
                  <a:tcPr/>
                </a:tc>
                <a:extLst>
                  <a:ext uri="{0D108BD9-81ED-4DB2-BD59-A6C34878D82A}">
                    <a16:rowId xmlns:a16="http://schemas.microsoft.com/office/drawing/2014/main" val="2239952069"/>
                  </a:ext>
                </a:extLst>
              </a:tr>
              <a:tr h="286480">
                <a:tc>
                  <a:txBody>
                    <a:bodyPr/>
                    <a:lstStyle/>
                    <a:p>
                      <a:r>
                        <a:rPr lang="en-US" sz="2400" i="1">
                          <a:latin typeface="Batang" panose="02030600000101010101" pitchFamily="18" charset="-127"/>
                          <a:ea typeface="Batang" panose="02030600000101010101" pitchFamily="18" charset="-127"/>
                          <a:cs typeface="Arial Hebrew Scholar" pitchFamily="2" charset="-79"/>
                        </a:rPr>
                        <a:t>&lt;f2</a:t>
                      </a:r>
                      <a:r>
                        <a:rPr lang="en-US" sz="2400">
                          <a:latin typeface="Batang" panose="02030600000101010101" pitchFamily="18" charset="-127"/>
                          <a:ea typeface="Batang" panose="02030600000101010101" pitchFamily="18" charset="-127"/>
                          <a:cs typeface="Arial Hebrew Scholar" pitchFamily="2" charset="-79"/>
                        </a:rPr>
                        <a:t>, </a:t>
                      </a:r>
                      <a:r>
                        <a:rPr lang="en-US" sz="2400" i="1">
                          <a:latin typeface="Batang" panose="02030600000101010101" pitchFamily="18" charset="-127"/>
                          <a:ea typeface="Batang" panose="02030600000101010101" pitchFamily="18" charset="-127"/>
                          <a:cs typeface="Arial Hebrew Scholar" pitchFamily="2" charset="-79"/>
                        </a:rPr>
                        <a:t>l2</a:t>
                      </a:r>
                      <a:r>
                        <a:rPr lang="en-US" sz="2400">
                          <a:latin typeface="Batang" panose="02030600000101010101" pitchFamily="18" charset="-127"/>
                          <a:ea typeface="Batang" panose="02030600000101010101" pitchFamily="18" charset="-127"/>
                          <a:cs typeface="Arial Hebrew Scholar" pitchFamily="2" charset="-79"/>
                        </a:rPr>
                        <a:t>, </a:t>
                      </a:r>
                      <a:r>
                        <a:rPr lang="en-US" sz="2400" i="1">
                          <a:latin typeface="Batang" panose="02030600000101010101" pitchFamily="18" charset="-127"/>
                          <a:ea typeface="Batang" panose="02030600000101010101" pitchFamily="18" charset="-127"/>
                          <a:cs typeface="Arial Hebrew Scholar" pitchFamily="2" charset="-79"/>
                        </a:rPr>
                        <a:t>c2&gt; </a:t>
                      </a:r>
                      <a:endParaRPr lang="en-US" sz="2400">
                        <a:latin typeface="Batang" panose="02030600000101010101" pitchFamily="18" charset="-127"/>
                        <a:ea typeface="Batang" panose="02030600000101010101" pitchFamily="18" charset="-127"/>
                      </a:endParaRPr>
                    </a:p>
                  </a:txBody>
                  <a:tcPr/>
                </a:tc>
                <a:tc>
                  <a:txBody>
                    <a:bodyPr/>
                    <a:lstStyle/>
                    <a:p>
                      <a:r>
                        <a:rPr lang="en-US" sz="2400">
                          <a:latin typeface="Batang" panose="02030600000101010101" pitchFamily="18" charset="-127"/>
                          <a:ea typeface="Batang" panose="02030600000101010101" pitchFamily="18" charset="-127"/>
                        </a:rPr>
                        <a:t>rk2 (float *, int)</a:t>
                      </a:r>
                    </a:p>
                  </a:txBody>
                  <a:tcPr/>
                </a:tc>
                <a:tc>
                  <a:txBody>
                    <a:bodyPr/>
                    <a:lstStyle/>
                    <a:p>
                      <a:r>
                        <a:rPr lang="en-US" sz="2400">
                          <a:latin typeface="Batang" panose="02030600000101010101" pitchFamily="18" charset="-127"/>
                          <a:ea typeface="Batang" panose="02030600000101010101" pitchFamily="18" charset="-127"/>
                        </a:rPr>
                        <a:t>m, j</a:t>
                      </a:r>
                    </a:p>
                  </a:txBody>
                  <a:tcPr/>
                </a:tc>
                <a:extLst>
                  <a:ext uri="{0D108BD9-81ED-4DB2-BD59-A6C34878D82A}">
                    <a16:rowId xmlns:a16="http://schemas.microsoft.com/office/drawing/2014/main" val="4135350335"/>
                  </a:ext>
                </a:extLst>
              </a:tr>
            </a:tbl>
          </a:graphicData>
        </a:graphic>
      </p:graphicFrame>
      <p:grpSp>
        <p:nvGrpSpPr>
          <p:cNvPr id="30" name="Group 29">
            <a:extLst>
              <a:ext uri="{FF2B5EF4-FFF2-40B4-BE49-F238E27FC236}">
                <a16:creationId xmlns:a16="http://schemas.microsoft.com/office/drawing/2014/main" id="{4F7F1F3D-D805-CA40-8061-77CD40BAED57}"/>
              </a:ext>
            </a:extLst>
          </p:cNvPr>
          <p:cNvGrpSpPr/>
          <p:nvPr/>
        </p:nvGrpSpPr>
        <p:grpSpPr>
          <a:xfrm>
            <a:off x="8702933" y="2514600"/>
            <a:ext cx="2650867" cy="1117884"/>
            <a:chOff x="8702933" y="2514600"/>
            <a:chExt cx="2650867" cy="1117884"/>
          </a:xfrm>
        </p:grpSpPr>
        <p:sp>
          <p:nvSpPr>
            <p:cNvPr id="16" name="Rounded Rectangle 15">
              <a:extLst>
                <a:ext uri="{FF2B5EF4-FFF2-40B4-BE49-F238E27FC236}">
                  <a16:creationId xmlns:a16="http://schemas.microsoft.com/office/drawing/2014/main" id="{2775162A-4BFE-394B-A45B-373F410F20C3}"/>
                </a:ext>
              </a:extLst>
            </p:cNvPr>
            <p:cNvSpPr/>
            <p:nvPr/>
          </p:nvSpPr>
          <p:spPr>
            <a:xfrm>
              <a:off x="9673590" y="2514600"/>
              <a:ext cx="1680210" cy="914400"/>
            </a:xfrm>
            <a:prstGeom prst="roundRect">
              <a:avLst/>
            </a:prstGeom>
            <a:pattFill prst="pct5">
              <a:fgClr>
                <a:schemeClr val="accent1"/>
              </a:fgClr>
              <a:bgClr>
                <a:schemeClr val="bg1"/>
              </a:bgClr>
            </a:patt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latin typeface="Arial Hebrew Scholar" pitchFamily="2" charset="-79"/>
                  <a:cs typeface="Arial Hebrew Scholar" pitchFamily="2" charset="-79"/>
                </a:rPr>
                <a:t>Compile phase</a:t>
              </a:r>
            </a:p>
          </p:txBody>
        </p:sp>
        <p:pic>
          <p:nvPicPr>
            <p:cNvPr id="17" name="Graphic 16" descr="Arrow: Slight curve">
              <a:extLst>
                <a:ext uri="{FF2B5EF4-FFF2-40B4-BE49-F238E27FC236}">
                  <a16:creationId xmlns:a16="http://schemas.microsoft.com/office/drawing/2014/main" id="{33F3CF6F-E5BE-B84D-90F4-E364807CBB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129070">
              <a:off x="8702933" y="2718084"/>
              <a:ext cx="914400" cy="914400"/>
            </a:xfrm>
            <a:prstGeom prst="rect">
              <a:avLst/>
            </a:prstGeom>
          </p:spPr>
        </p:pic>
      </p:grpSp>
      <p:grpSp>
        <p:nvGrpSpPr>
          <p:cNvPr id="31" name="Group 30">
            <a:extLst>
              <a:ext uri="{FF2B5EF4-FFF2-40B4-BE49-F238E27FC236}">
                <a16:creationId xmlns:a16="http://schemas.microsoft.com/office/drawing/2014/main" id="{FF115EB2-DFA6-7141-9483-F38ABB664387}"/>
              </a:ext>
            </a:extLst>
          </p:cNvPr>
          <p:cNvGrpSpPr/>
          <p:nvPr/>
        </p:nvGrpSpPr>
        <p:grpSpPr>
          <a:xfrm>
            <a:off x="592096" y="4867529"/>
            <a:ext cx="3271561" cy="1389032"/>
            <a:chOff x="592096" y="4867529"/>
            <a:chExt cx="3271561" cy="1389032"/>
          </a:xfrm>
        </p:grpSpPr>
        <p:grpSp>
          <p:nvGrpSpPr>
            <p:cNvPr id="28" name="Group 27">
              <a:extLst>
                <a:ext uri="{FF2B5EF4-FFF2-40B4-BE49-F238E27FC236}">
                  <a16:creationId xmlns:a16="http://schemas.microsoft.com/office/drawing/2014/main" id="{2AA341E3-1E10-AE49-939F-9F9618ECD639}"/>
                </a:ext>
              </a:extLst>
            </p:cNvPr>
            <p:cNvGrpSpPr/>
            <p:nvPr/>
          </p:nvGrpSpPr>
          <p:grpSpPr>
            <a:xfrm>
              <a:off x="592096" y="4867529"/>
              <a:ext cx="3271561" cy="1389032"/>
              <a:chOff x="592096" y="4867529"/>
              <a:chExt cx="3271561" cy="1389032"/>
            </a:xfrm>
          </p:grpSpPr>
          <p:sp>
            <p:nvSpPr>
              <p:cNvPr id="6" name="Rounded Rectangle 5">
                <a:extLst>
                  <a:ext uri="{FF2B5EF4-FFF2-40B4-BE49-F238E27FC236}">
                    <a16:creationId xmlns:a16="http://schemas.microsoft.com/office/drawing/2014/main" id="{093E58B4-54BE-8645-BC77-F136980C114D}"/>
                  </a:ext>
                </a:extLst>
              </p:cNvPr>
              <p:cNvSpPr/>
              <p:nvPr/>
            </p:nvSpPr>
            <p:spPr>
              <a:xfrm>
                <a:off x="592096" y="5284310"/>
                <a:ext cx="867330" cy="598714"/>
              </a:xfrm>
              <a:prstGeom prst="roundRect">
                <a:avLst/>
              </a:prstGeom>
              <a:pattFill prst="pct5">
                <a:fgClr>
                  <a:schemeClr val="accent1"/>
                </a:fgClr>
                <a:bgClr>
                  <a:schemeClr val="bg1"/>
                </a:bgClr>
              </a:pattFill>
              <a:ln w="38100">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t>PC</a:t>
                </a:r>
              </a:p>
            </p:txBody>
          </p:sp>
          <p:pic>
            <p:nvPicPr>
              <p:cNvPr id="10" name="Graphic 9" descr="Arrow: Slight curve">
                <a:extLst>
                  <a:ext uri="{FF2B5EF4-FFF2-40B4-BE49-F238E27FC236}">
                    <a16:creationId xmlns:a16="http://schemas.microsoft.com/office/drawing/2014/main" id="{861D8402-4A7B-954D-B292-90242CF488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037567">
                <a:off x="2949257" y="4867529"/>
                <a:ext cx="914400" cy="914400"/>
              </a:xfrm>
              <a:prstGeom prst="rect">
                <a:avLst/>
              </a:prstGeom>
            </p:spPr>
          </p:pic>
          <p:sp>
            <p:nvSpPr>
              <p:cNvPr id="14" name="Document 13">
                <a:extLst>
                  <a:ext uri="{FF2B5EF4-FFF2-40B4-BE49-F238E27FC236}">
                    <a16:creationId xmlns:a16="http://schemas.microsoft.com/office/drawing/2014/main" id="{2C0B5F78-7DB2-1247-8626-B40A26430415}"/>
                  </a:ext>
                </a:extLst>
              </p:cNvPr>
              <p:cNvSpPr/>
              <p:nvPr/>
            </p:nvSpPr>
            <p:spPr>
              <a:xfrm>
                <a:off x="1931550" y="5218257"/>
                <a:ext cx="1024117" cy="1038304"/>
              </a:xfrm>
              <a:prstGeom prst="flowChartDocument">
                <a:avLst/>
              </a:prstGeom>
              <a:pattFill prst="pct10">
                <a:fgClr>
                  <a:srgbClr val="00B0F0"/>
                </a:fgClr>
                <a:bgClr>
                  <a:schemeClr val="bg1"/>
                </a:bgClr>
              </a:pattFill>
              <a:ln w="38100">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chemeClr val="tx1"/>
                    </a:solidFill>
                    <a:latin typeface="Arial Hebrew Scholar" pitchFamily="2" charset="-79"/>
                    <a:cs typeface="Arial Hebrew Scholar" pitchFamily="2" charset="-79"/>
                  </a:rPr>
                  <a:t>Line Table</a:t>
                </a:r>
              </a:p>
            </p:txBody>
          </p:sp>
        </p:grpSp>
        <p:pic>
          <p:nvPicPr>
            <p:cNvPr id="24" name="Graphic 23" descr="Add">
              <a:extLst>
                <a:ext uri="{FF2B5EF4-FFF2-40B4-BE49-F238E27FC236}">
                  <a16:creationId xmlns:a16="http://schemas.microsoft.com/office/drawing/2014/main" id="{353C9FEB-2796-154C-91A3-D8FA48B055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4625" y="5377536"/>
              <a:ext cx="412261" cy="412261"/>
            </a:xfrm>
            <a:prstGeom prst="rect">
              <a:avLst/>
            </a:prstGeom>
          </p:spPr>
        </p:pic>
      </p:grpSp>
      <p:grpSp>
        <p:nvGrpSpPr>
          <p:cNvPr id="29" name="Group 28">
            <a:extLst>
              <a:ext uri="{FF2B5EF4-FFF2-40B4-BE49-F238E27FC236}">
                <a16:creationId xmlns:a16="http://schemas.microsoft.com/office/drawing/2014/main" id="{A882D4BA-291E-AF4E-9E64-0C06E6CA8231}"/>
              </a:ext>
            </a:extLst>
          </p:cNvPr>
          <p:cNvGrpSpPr/>
          <p:nvPr/>
        </p:nvGrpSpPr>
        <p:grpSpPr>
          <a:xfrm>
            <a:off x="8328134" y="4801034"/>
            <a:ext cx="3126581" cy="1036766"/>
            <a:chOff x="8328134" y="4801034"/>
            <a:chExt cx="3126581" cy="1036766"/>
          </a:xfrm>
        </p:grpSpPr>
        <p:sp>
          <p:nvSpPr>
            <p:cNvPr id="18" name="Rounded Rectangle 17">
              <a:extLst>
                <a:ext uri="{FF2B5EF4-FFF2-40B4-BE49-F238E27FC236}">
                  <a16:creationId xmlns:a16="http://schemas.microsoft.com/office/drawing/2014/main" id="{3DEDEA11-2C85-6F4C-B75E-17A3BA70F462}"/>
                </a:ext>
              </a:extLst>
            </p:cNvPr>
            <p:cNvSpPr/>
            <p:nvPr/>
          </p:nvSpPr>
          <p:spPr>
            <a:xfrm>
              <a:off x="9723886" y="4956731"/>
              <a:ext cx="1730829" cy="881069"/>
            </a:xfrm>
            <a:prstGeom prst="roundRect">
              <a:avLst/>
            </a:prstGeom>
            <a:pattFill prst="pct5">
              <a:fgClr>
                <a:schemeClr val="accent1"/>
              </a:fgClr>
              <a:bgClr>
                <a:schemeClr val="bg1"/>
              </a:bgClr>
            </a:pattFill>
            <a:ln w="38100">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t>Values for Params</a:t>
              </a:r>
            </a:p>
          </p:txBody>
        </p:sp>
        <p:pic>
          <p:nvPicPr>
            <p:cNvPr id="19" name="Graphic 18" descr="Arrow: Slight curve">
              <a:extLst>
                <a:ext uri="{FF2B5EF4-FFF2-40B4-BE49-F238E27FC236}">
                  <a16:creationId xmlns:a16="http://schemas.microsoft.com/office/drawing/2014/main" id="{FCC42489-5F5C-C746-A13F-160D8FD79B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21005">
              <a:off x="8723315" y="4801034"/>
              <a:ext cx="914400" cy="914400"/>
            </a:xfrm>
            <a:prstGeom prst="rect">
              <a:avLst/>
            </a:prstGeom>
          </p:spPr>
        </p:pic>
        <p:sp>
          <p:nvSpPr>
            <p:cNvPr id="20" name="TextBox 19">
              <a:extLst>
                <a:ext uri="{FF2B5EF4-FFF2-40B4-BE49-F238E27FC236}">
                  <a16:creationId xmlns:a16="http://schemas.microsoft.com/office/drawing/2014/main" id="{A55E3B4A-C277-A744-ABBC-B15182DDC32A}"/>
                </a:ext>
              </a:extLst>
            </p:cNvPr>
            <p:cNvSpPr txBox="1"/>
            <p:nvPr/>
          </p:nvSpPr>
          <p:spPr>
            <a:xfrm>
              <a:off x="8513577" y="5164134"/>
              <a:ext cx="532518" cy="461665"/>
            </a:xfrm>
            <a:prstGeom prst="rect">
              <a:avLst/>
            </a:prstGeom>
            <a:noFill/>
          </p:spPr>
          <p:txBody>
            <a:bodyPr wrap="none" rtlCol="0">
              <a:spAutoFit/>
            </a:bodyPr>
            <a:lstStyle/>
            <a:p>
              <a:r>
                <a:rPr lang="en-US" sz="2400">
                  <a:solidFill>
                    <a:srgbClr val="C00000"/>
                  </a:solidFill>
                  <a:latin typeface="Arial Hebrew Scholar" pitchFamily="2" charset="-79"/>
                  <a:cs typeface="Arial Hebrew Scholar" pitchFamily="2" charset="-79"/>
                </a:rPr>
                <a:t>PC</a:t>
              </a:r>
            </a:p>
          </p:txBody>
        </p:sp>
        <p:pic>
          <p:nvPicPr>
            <p:cNvPr id="25" name="Graphic 24" descr="Add">
              <a:extLst>
                <a:ext uri="{FF2B5EF4-FFF2-40B4-BE49-F238E27FC236}">
                  <a16:creationId xmlns:a16="http://schemas.microsoft.com/office/drawing/2014/main" id="{A35E472A-9B6B-0B4C-890F-721B4FACE1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28134" y="5247404"/>
              <a:ext cx="229129" cy="229129"/>
            </a:xfrm>
            <a:prstGeom prst="rect">
              <a:avLst/>
            </a:prstGeom>
          </p:spPr>
        </p:pic>
      </p:grpSp>
      <p:sp>
        <p:nvSpPr>
          <p:cNvPr id="26" name="Rectangle 25">
            <a:extLst>
              <a:ext uri="{FF2B5EF4-FFF2-40B4-BE49-F238E27FC236}">
                <a16:creationId xmlns:a16="http://schemas.microsoft.com/office/drawing/2014/main" id="{740CE88C-AD9E-3149-B470-5EA12714D980}"/>
              </a:ext>
            </a:extLst>
          </p:cNvPr>
          <p:cNvSpPr/>
          <p:nvPr/>
        </p:nvSpPr>
        <p:spPr>
          <a:xfrm>
            <a:off x="7955280" y="3580532"/>
            <a:ext cx="1248540" cy="13716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6574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par>
                          <p:cTn id="12" fill="hold">
                            <p:stCondLst>
                              <p:cond delay="500"/>
                            </p:stCondLst>
                            <p:childTnLst>
                              <p:par>
                                <p:cTn id="13" presetID="3" presetClass="entr" presetSubtype="1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blinds(horizontal)">
                                      <p:cBhvr>
                                        <p:cTn id="25" dur="500"/>
                                        <p:tgtEl>
                                          <p:spTgt spid="11">
                                            <p:txEl>
                                              <p:pRg st="1" end="1"/>
                                            </p:txEl>
                                          </p:spTgt>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childTnLst>
                          </p:cTn>
                        </p:par>
                        <p:par>
                          <p:cTn id="30" fill="hold">
                            <p:stCondLst>
                              <p:cond delay="1000"/>
                            </p:stCondLst>
                            <p:childTnLst>
                              <p:par>
                                <p:cTn id="31" presetID="9" presetClass="exit" presetSubtype="0" fill="hold" grpId="0" nodeType="afterEffect">
                                  <p:stCondLst>
                                    <p:cond delay="0"/>
                                  </p:stCondLst>
                                  <p:childTnLst>
                                    <p:animEffect transition="out" filter="dissolve">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dissolv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F7C1-D9F9-B642-8FD6-FE47F198FB0E}"/>
              </a:ext>
            </a:extLst>
          </p:cNvPr>
          <p:cNvSpPr>
            <a:spLocks noGrp="1"/>
          </p:cNvSpPr>
          <p:nvPr>
            <p:ph type="title"/>
          </p:nvPr>
        </p:nvSpPr>
        <p:spPr/>
        <p:txBody>
          <a:bodyPr/>
          <a:lstStyle/>
          <a:p>
            <a:r>
              <a:rPr lang="en-US" dirty="0"/>
              <a:t>How to Repair the Corrupted State?</a:t>
            </a:r>
          </a:p>
        </p:txBody>
      </p:sp>
      <p:sp>
        <p:nvSpPr>
          <p:cNvPr id="3" name="Slide Number Placeholder 2">
            <a:extLst>
              <a:ext uri="{FF2B5EF4-FFF2-40B4-BE49-F238E27FC236}">
                <a16:creationId xmlns:a16="http://schemas.microsoft.com/office/drawing/2014/main" id="{68CA5006-882B-EC4D-B8A5-2C98BBD766F0}"/>
              </a:ext>
            </a:extLst>
          </p:cNvPr>
          <p:cNvSpPr>
            <a:spLocks noGrp="1"/>
          </p:cNvSpPr>
          <p:nvPr>
            <p:ph type="sldNum" sz="quarter" idx="12"/>
          </p:nvPr>
        </p:nvSpPr>
        <p:spPr/>
        <p:txBody>
          <a:bodyPr/>
          <a:lstStyle/>
          <a:p>
            <a:fld id="{7996580F-1EC5-774C-A4F7-431D19F63C83}" type="slidenum">
              <a:rPr lang="en-US" smtClean="0"/>
              <a:pPr/>
              <a:t>17</a:t>
            </a:fld>
            <a:endParaRPr lang="en-US"/>
          </a:p>
        </p:txBody>
      </p:sp>
      <p:sp>
        <p:nvSpPr>
          <p:cNvPr id="5" name="TextBox 4">
            <a:extLst>
              <a:ext uri="{FF2B5EF4-FFF2-40B4-BE49-F238E27FC236}">
                <a16:creationId xmlns:a16="http://schemas.microsoft.com/office/drawing/2014/main" id="{E7639389-1100-5947-A816-92972A8F4AFF}"/>
              </a:ext>
            </a:extLst>
          </p:cNvPr>
          <p:cNvSpPr txBox="1"/>
          <p:nvPr/>
        </p:nvSpPr>
        <p:spPr>
          <a:xfrm>
            <a:off x="1026860" y="2244061"/>
            <a:ext cx="10326940" cy="1077218"/>
          </a:xfrm>
          <a:prstGeom prst="rect">
            <a:avLst/>
          </a:prstGeom>
          <a:noFill/>
        </p:spPr>
        <p:txBody>
          <a:bodyPr wrap="square" rtlCol="0">
            <a:spAutoFit/>
          </a:bodyPr>
          <a:lstStyle/>
          <a:p>
            <a:r>
              <a:rPr lang="en-US" sz="3200">
                <a:latin typeface="Arial Hebrew Scholar" pitchFamily="2" charset="-79"/>
                <a:cs typeface="Arial Hebrew Scholar" pitchFamily="2" charset="-79"/>
              </a:rPr>
              <a:t>Disassemble the corrupted instruction</a:t>
            </a:r>
          </a:p>
          <a:p>
            <a:r>
              <a:rPr lang="en-US" sz="3200">
                <a:solidFill>
                  <a:schemeClr val="tx1">
                    <a:lumMod val="50000"/>
                    <a:lumOff val="50000"/>
                  </a:schemeClr>
                </a:solidFill>
                <a:latin typeface="Arial Hebrew Scholar" pitchFamily="2" charset="-79"/>
                <a:cs typeface="Arial Hebrew Scholar" pitchFamily="2" charset="-79"/>
                <a:sym typeface="Wingdings" pitchFamily="2" charset="2"/>
              </a:rPr>
              <a:t>   </a:t>
            </a:r>
            <a:r>
              <a:rPr lang="en-US" sz="2800">
                <a:solidFill>
                  <a:schemeClr val="tx1">
                    <a:lumMod val="50000"/>
                    <a:lumOff val="50000"/>
                  </a:schemeClr>
                </a:solidFill>
                <a:latin typeface="Arial Hebrew Scholar" pitchFamily="2" charset="-79"/>
                <a:cs typeface="Arial Hebrew Scholar" pitchFamily="2" charset="-79"/>
                <a:sym typeface="Wingdings" pitchFamily="2" charset="2"/>
              </a:rPr>
              <a:t> G</a:t>
            </a:r>
            <a:r>
              <a:rPr lang="en-US" sz="2800">
                <a:solidFill>
                  <a:schemeClr val="tx1">
                    <a:lumMod val="50000"/>
                    <a:lumOff val="50000"/>
                  </a:schemeClr>
                </a:solidFill>
                <a:latin typeface="Arial Hebrew Scholar" pitchFamily="2" charset="-79"/>
                <a:cs typeface="Arial Hebrew Scholar" pitchFamily="2" charset="-79"/>
              </a:rPr>
              <a:t>et the address operand </a:t>
            </a:r>
          </a:p>
        </p:txBody>
      </p:sp>
      <p:grpSp>
        <p:nvGrpSpPr>
          <p:cNvPr id="7" name="Group 6">
            <a:extLst>
              <a:ext uri="{FF2B5EF4-FFF2-40B4-BE49-F238E27FC236}">
                <a16:creationId xmlns:a16="http://schemas.microsoft.com/office/drawing/2014/main" id="{A5269DEF-D6F8-1741-8CCD-DE9CACC02302}"/>
              </a:ext>
            </a:extLst>
          </p:cNvPr>
          <p:cNvGrpSpPr/>
          <p:nvPr/>
        </p:nvGrpSpPr>
        <p:grpSpPr>
          <a:xfrm>
            <a:off x="2547588" y="3429000"/>
            <a:ext cx="7096815" cy="1107995"/>
            <a:chOff x="2547590" y="2780313"/>
            <a:chExt cx="7096815" cy="1107995"/>
          </a:xfrm>
        </p:grpSpPr>
        <p:sp>
          <p:nvSpPr>
            <p:cNvPr id="4" name="Rectangle 3">
              <a:extLst>
                <a:ext uri="{FF2B5EF4-FFF2-40B4-BE49-F238E27FC236}">
                  <a16:creationId xmlns:a16="http://schemas.microsoft.com/office/drawing/2014/main" id="{51A00168-9BC5-1749-808E-F06369DF4B6D}"/>
                </a:ext>
              </a:extLst>
            </p:cNvPr>
            <p:cNvSpPr/>
            <p:nvPr/>
          </p:nvSpPr>
          <p:spPr>
            <a:xfrm>
              <a:off x="2547590" y="2780313"/>
              <a:ext cx="7096815" cy="584775"/>
            </a:xfrm>
            <a:prstGeom prst="rect">
              <a:avLst/>
            </a:prstGeom>
            <a:ln w="38100">
              <a:solidFill>
                <a:schemeClr val="accent5"/>
              </a:solidFill>
            </a:ln>
          </p:spPr>
          <p:txBody>
            <a:bodyPr wrap="none">
              <a:spAutoFit/>
            </a:bodyPr>
            <a:lstStyle/>
            <a:p>
              <a:r>
                <a:rPr lang="en-US" sz="3200">
                  <a:solidFill>
                    <a:srgbClr val="000000"/>
                  </a:solidFill>
                  <a:latin typeface="Courier New" panose="02070309020205020404" pitchFamily="49" charset="0"/>
                </a:rPr>
                <a:t>offset(</a:t>
              </a:r>
              <a:r>
                <a:rPr lang="en-US" sz="3200">
                  <a:solidFill>
                    <a:schemeClr val="tx1">
                      <a:lumMod val="50000"/>
                      <a:lumOff val="50000"/>
                    </a:schemeClr>
                  </a:solidFill>
                  <a:latin typeface="Courier New" panose="02070309020205020404" pitchFamily="49" charset="0"/>
                </a:rPr>
                <a:t>%base</a:t>
              </a:r>
              <a:r>
                <a:rPr lang="en-US" sz="3200">
                  <a:solidFill>
                    <a:srgbClr val="000000"/>
                  </a:solidFill>
                  <a:latin typeface="Courier New" panose="02070309020205020404" pitchFamily="49" charset="0"/>
                </a:rPr>
                <a:t>, </a:t>
              </a:r>
              <a:r>
                <a:rPr lang="en-US" sz="3200">
                  <a:solidFill>
                    <a:srgbClr val="00B0F0"/>
                  </a:solidFill>
                  <a:latin typeface="Courier New" panose="02070309020205020404" pitchFamily="49" charset="0"/>
                </a:rPr>
                <a:t>%index</a:t>
              </a:r>
              <a:r>
                <a:rPr lang="en-US" sz="3200">
                  <a:solidFill>
                    <a:srgbClr val="000000"/>
                  </a:solidFill>
                  <a:latin typeface="Courier New" panose="02070309020205020404" pitchFamily="49" charset="0"/>
                </a:rPr>
                <a:t>, scale)</a:t>
              </a:r>
              <a:endParaRPr lang="en-US" sz="3200"/>
            </a:p>
          </p:txBody>
        </p:sp>
        <p:sp>
          <p:nvSpPr>
            <p:cNvPr id="6" name="TextBox 5">
              <a:extLst>
                <a:ext uri="{FF2B5EF4-FFF2-40B4-BE49-F238E27FC236}">
                  <a16:creationId xmlns:a16="http://schemas.microsoft.com/office/drawing/2014/main" id="{801B4B87-40C3-E74B-B99E-445D9A63C311}"/>
                </a:ext>
              </a:extLst>
            </p:cNvPr>
            <p:cNvSpPr txBox="1"/>
            <p:nvPr/>
          </p:nvSpPr>
          <p:spPr>
            <a:xfrm>
              <a:off x="4893169" y="3365088"/>
              <a:ext cx="2405659" cy="523220"/>
            </a:xfrm>
            <a:prstGeom prst="rect">
              <a:avLst/>
            </a:prstGeom>
            <a:noFill/>
          </p:spPr>
          <p:txBody>
            <a:bodyPr wrap="none" rtlCol="0">
              <a:spAutoFit/>
            </a:bodyPr>
            <a:lstStyle/>
            <a:p>
              <a:r>
                <a:rPr lang="en-US" sz="2800">
                  <a:latin typeface="Arial Hebrew Scholar" pitchFamily="2" charset="-79"/>
                  <a:cs typeface="Arial Hebrew Scholar" pitchFamily="2" charset="-79"/>
                </a:rPr>
                <a:t>x-86 Assembly</a:t>
              </a:r>
            </a:p>
          </p:txBody>
        </p:sp>
      </p:grpSp>
      <p:sp>
        <p:nvSpPr>
          <p:cNvPr id="9" name="TextBox 8">
            <a:extLst>
              <a:ext uri="{FF2B5EF4-FFF2-40B4-BE49-F238E27FC236}">
                <a16:creationId xmlns:a16="http://schemas.microsoft.com/office/drawing/2014/main" id="{9B50EF06-8CA8-1548-82F9-0F4CB377183C}"/>
              </a:ext>
            </a:extLst>
          </p:cNvPr>
          <p:cNvSpPr txBox="1"/>
          <p:nvPr/>
        </p:nvSpPr>
        <p:spPr>
          <a:xfrm>
            <a:off x="1026860" y="1160044"/>
            <a:ext cx="10326940" cy="1015663"/>
          </a:xfrm>
          <a:prstGeom prst="rect">
            <a:avLst/>
          </a:prstGeom>
          <a:noFill/>
        </p:spPr>
        <p:txBody>
          <a:bodyPr wrap="square" rtlCol="0">
            <a:spAutoFit/>
          </a:bodyPr>
          <a:lstStyle/>
          <a:p>
            <a:r>
              <a:rPr lang="en-US" sz="3200">
                <a:solidFill>
                  <a:srgbClr val="FF0000"/>
                </a:solidFill>
                <a:latin typeface="Arial Hebrew Scholar" pitchFamily="2" charset="-79"/>
                <a:cs typeface="Arial Hebrew Scholar" pitchFamily="2" charset="-79"/>
              </a:rPr>
              <a:t>Key: find what is the corrupted state ?</a:t>
            </a:r>
          </a:p>
          <a:p>
            <a:pPr marL="800100" lvl="1" indent="-342900">
              <a:buFont typeface="Arial" panose="020B0604020202020204" pitchFamily="34" charset="0"/>
              <a:buChar char="•"/>
            </a:pPr>
            <a:r>
              <a:rPr lang="en-US" sz="2800">
                <a:solidFill>
                  <a:srgbClr val="0070C0"/>
                </a:solidFill>
                <a:latin typeface="Arial Hebrew Scholar" pitchFamily="2" charset="-79"/>
                <a:cs typeface="Arial Hebrew Scholar" pitchFamily="2" charset="-79"/>
              </a:rPr>
              <a:t>No knowledge when building kernels</a:t>
            </a:r>
          </a:p>
        </p:txBody>
      </p:sp>
      <p:grpSp>
        <p:nvGrpSpPr>
          <p:cNvPr id="14" name="Group 13">
            <a:extLst>
              <a:ext uri="{FF2B5EF4-FFF2-40B4-BE49-F238E27FC236}">
                <a16:creationId xmlns:a16="http://schemas.microsoft.com/office/drawing/2014/main" id="{558CE24A-AAFA-AA43-A327-3AEF772752CA}"/>
              </a:ext>
            </a:extLst>
          </p:cNvPr>
          <p:cNvGrpSpPr/>
          <p:nvPr/>
        </p:nvGrpSpPr>
        <p:grpSpPr>
          <a:xfrm>
            <a:off x="1313275" y="4765461"/>
            <a:ext cx="9565439" cy="1773451"/>
            <a:chOff x="1313275" y="4765461"/>
            <a:chExt cx="9565439" cy="1773451"/>
          </a:xfrm>
        </p:grpSpPr>
        <p:sp>
          <p:nvSpPr>
            <p:cNvPr id="8" name="Rectangle 7">
              <a:extLst>
                <a:ext uri="{FF2B5EF4-FFF2-40B4-BE49-F238E27FC236}">
                  <a16:creationId xmlns:a16="http://schemas.microsoft.com/office/drawing/2014/main" id="{83BEFE7B-D84D-AF4A-8DF6-B322836F2418}"/>
                </a:ext>
              </a:extLst>
            </p:cNvPr>
            <p:cNvSpPr/>
            <p:nvPr/>
          </p:nvSpPr>
          <p:spPr>
            <a:xfrm>
              <a:off x="1313275" y="4765461"/>
              <a:ext cx="9565439" cy="1077218"/>
            </a:xfrm>
            <a:prstGeom prst="rect">
              <a:avLst/>
            </a:prstGeom>
            <a:ln w="38100">
              <a:solidFill>
                <a:schemeClr val="accent5"/>
              </a:solidFill>
            </a:ln>
          </p:spPr>
          <p:txBody>
            <a:bodyPr wrap="none">
              <a:spAutoFit/>
            </a:bodyPr>
            <a:lstStyle/>
            <a:p>
              <a:r>
                <a:rPr lang="en-US" sz="3200">
                  <a:solidFill>
                    <a:srgbClr val="00B0F0"/>
                  </a:solidFill>
                  <a:latin typeface="Courier New" panose="02070309020205020404" pitchFamily="49" charset="0"/>
                </a:rPr>
                <a:t>//</a:t>
              </a:r>
              <a:r>
                <a:rPr lang="en-US" sz="3200">
                  <a:solidFill>
                    <a:schemeClr val="tx1">
                      <a:lumMod val="50000"/>
                      <a:lumOff val="50000"/>
                    </a:schemeClr>
                  </a:solidFill>
                  <a:latin typeface="Courier New" panose="02070309020205020404" pitchFamily="49" charset="0"/>
                </a:rPr>
                <a:t>index = </a:t>
              </a:r>
              <a:r>
                <a:rPr lang="en-US" sz="3200" err="1">
                  <a:solidFill>
                    <a:schemeClr val="tx1">
                      <a:lumMod val="50000"/>
                      <a:lumOff val="50000"/>
                    </a:schemeClr>
                  </a:solidFill>
                  <a:latin typeface="Courier New" panose="02070309020205020404" pitchFamily="49" charset="0"/>
                </a:rPr>
                <a:t>rcx</a:t>
              </a:r>
              <a:r>
                <a:rPr lang="en-US" sz="3200">
                  <a:solidFill>
                    <a:schemeClr val="tx1">
                      <a:lumMod val="50000"/>
                      <a:lumOff val="50000"/>
                    </a:schemeClr>
                  </a:solidFill>
                  <a:latin typeface="Courier New" panose="02070309020205020404" pitchFamily="49" charset="0"/>
                </a:rPr>
                <a:t>, base = </a:t>
              </a:r>
              <a:r>
                <a:rPr lang="en-US" sz="3200" err="1">
                  <a:solidFill>
                    <a:schemeClr val="tx1">
                      <a:lumMod val="50000"/>
                      <a:lumOff val="50000"/>
                    </a:schemeClr>
                  </a:solidFill>
                  <a:latin typeface="Courier New" panose="02070309020205020404" pitchFamily="49" charset="0"/>
                </a:rPr>
                <a:t>rsi</a:t>
              </a:r>
              <a:endParaRPr lang="en-US" sz="3200">
                <a:solidFill>
                  <a:srgbClr val="00B0F0"/>
                </a:solidFill>
                <a:latin typeface="Courier New" panose="02070309020205020404" pitchFamily="49" charset="0"/>
              </a:endParaRPr>
            </a:p>
            <a:p>
              <a:r>
                <a:rPr lang="en-US" sz="3200">
                  <a:solidFill>
                    <a:srgbClr val="00B0F0"/>
                  </a:solidFill>
                  <a:latin typeface="Courier New" panose="02070309020205020404" pitchFamily="49" charset="0"/>
                </a:rPr>
                <a:t>%</a:t>
              </a:r>
              <a:r>
                <a:rPr lang="en-US" sz="3200" err="1">
                  <a:solidFill>
                    <a:srgbClr val="00B0F0"/>
                  </a:solidFill>
                  <a:latin typeface="Courier New" panose="02070309020205020404" pitchFamily="49" charset="0"/>
                </a:rPr>
                <a:t>rcx</a:t>
              </a:r>
              <a:r>
                <a:rPr lang="en-US" sz="3200">
                  <a:solidFill>
                    <a:srgbClr val="00B0F0"/>
                  </a:solidFill>
                  <a:latin typeface="Courier New" panose="02070309020205020404" pitchFamily="49" charset="0"/>
                </a:rPr>
                <a:t> </a:t>
              </a:r>
              <a:r>
                <a:rPr lang="en-US" sz="3200">
                  <a:solidFill>
                    <a:srgbClr val="000000"/>
                  </a:solidFill>
                  <a:latin typeface="Courier New" panose="02070309020205020404" pitchFamily="49" charset="0"/>
                </a:rPr>
                <a:t>= (</a:t>
              </a:r>
              <a:r>
                <a:rPr lang="en-US" sz="3200" err="1">
                  <a:solidFill>
                    <a:srgbClr val="FF0000"/>
                  </a:solidFill>
                  <a:latin typeface="Courier New" panose="02070309020205020404" pitchFamily="49" charset="0"/>
                </a:rPr>
                <a:t>NewAddr</a:t>
              </a:r>
              <a:r>
                <a:rPr lang="en-US" sz="3200">
                  <a:solidFill>
                    <a:srgbClr val="000000"/>
                  </a:solidFill>
                  <a:latin typeface="Courier New" panose="02070309020205020404" pitchFamily="49" charset="0"/>
                </a:rPr>
                <a:t> – offset - </a:t>
              </a:r>
              <a:r>
                <a:rPr lang="en-US" sz="3200">
                  <a:solidFill>
                    <a:schemeClr val="tx1">
                      <a:lumMod val="50000"/>
                      <a:lumOff val="50000"/>
                    </a:schemeClr>
                  </a:solidFill>
                  <a:latin typeface="Courier New" panose="02070309020205020404" pitchFamily="49" charset="0"/>
                </a:rPr>
                <a:t>%</a:t>
              </a:r>
              <a:r>
                <a:rPr lang="en-US" sz="3200" err="1">
                  <a:solidFill>
                    <a:schemeClr val="tx1">
                      <a:lumMod val="50000"/>
                      <a:lumOff val="50000"/>
                    </a:schemeClr>
                  </a:solidFill>
                  <a:latin typeface="Courier New" panose="02070309020205020404" pitchFamily="49" charset="0"/>
                </a:rPr>
                <a:t>rsi</a:t>
              </a:r>
              <a:r>
                <a:rPr lang="en-US" sz="3200">
                  <a:solidFill>
                    <a:srgbClr val="000000"/>
                  </a:solidFill>
                  <a:latin typeface="Courier New" panose="02070309020205020404" pitchFamily="49" charset="0"/>
                </a:rPr>
                <a:t>)/scale</a:t>
              </a:r>
              <a:endParaRPr lang="en-US" sz="3200"/>
            </a:p>
          </p:txBody>
        </p:sp>
        <p:grpSp>
          <p:nvGrpSpPr>
            <p:cNvPr id="13" name="Group 12">
              <a:extLst>
                <a:ext uri="{FF2B5EF4-FFF2-40B4-BE49-F238E27FC236}">
                  <a16:creationId xmlns:a16="http://schemas.microsoft.com/office/drawing/2014/main" id="{6197EE25-763F-6141-B5F5-ACBBCF79B04C}"/>
                </a:ext>
              </a:extLst>
            </p:cNvPr>
            <p:cNvGrpSpPr/>
            <p:nvPr/>
          </p:nvGrpSpPr>
          <p:grpSpPr>
            <a:xfrm>
              <a:off x="2696308" y="5700593"/>
              <a:ext cx="3194721" cy="838319"/>
              <a:chOff x="2696308" y="5700593"/>
              <a:chExt cx="3194721" cy="838319"/>
            </a:xfrm>
          </p:grpSpPr>
          <p:sp>
            <p:nvSpPr>
              <p:cNvPr id="10" name="TextBox 9">
                <a:extLst>
                  <a:ext uri="{FF2B5EF4-FFF2-40B4-BE49-F238E27FC236}">
                    <a16:creationId xmlns:a16="http://schemas.microsoft.com/office/drawing/2014/main" id="{EDB0356F-39FD-0A4B-9F5D-A01BE8A1FEA6}"/>
                  </a:ext>
                </a:extLst>
              </p:cNvPr>
              <p:cNvSpPr txBox="1"/>
              <p:nvPr/>
            </p:nvSpPr>
            <p:spPr>
              <a:xfrm>
                <a:off x="2696308" y="6015692"/>
                <a:ext cx="3194721" cy="523220"/>
              </a:xfrm>
              <a:prstGeom prst="rect">
                <a:avLst/>
              </a:prstGeom>
              <a:noFill/>
            </p:spPr>
            <p:txBody>
              <a:bodyPr wrap="none" rtlCol="0">
                <a:spAutoFit/>
              </a:bodyPr>
              <a:lstStyle/>
              <a:p>
                <a:r>
                  <a:rPr lang="en-US" sz="2800">
                    <a:latin typeface="Arial Hebrew Scholar" pitchFamily="2" charset="-79"/>
                    <a:cs typeface="Arial Hebrew Scholar" pitchFamily="2" charset="-79"/>
                  </a:rPr>
                  <a:t>Computed by CARE</a:t>
                </a:r>
              </a:p>
            </p:txBody>
          </p:sp>
          <p:cxnSp>
            <p:nvCxnSpPr>
              <p:cNvPr id="12" name="Straight Arrow Connector 11">
                <a:extLst>
                  <a:ext uri="{FF2B5EF4-FFF2-40B4-BE49-F238E27FC236}">
                    <a16:creationId xmlns:a16="http://schemas.microsoft.com/office/drawing/2014/main" id="{7C874859-C234-194D-9E6D-A179E04E08A9}"/>
                  </a:ext>
                </a:extLst>
              </p:cNvPr>
              <p:cNvCxnSpPr/>
              <p:nvPr/>
            </p:nvCxnSpPr>
            <p:spPr>
              <a:xfrm flipV="1">
                <a:off x="4150260" y="5700593"/>
                <a:ext cx="0" cy="421730"/>
              </a:xfrm>
              <a:prstGeom prst="straightConnector1">
                <a:avLst/>
              </a:prstGeom>
              <a:ln w="47625">
                <a:tailEnd type="triangle"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3140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55AF99-E246-5947-BE25-6393F8DCF5DC}"/>
              </a:ext>
            </a:extLst>
          </p:cNvPr>
          <p:cNvSpPr>
            <a:spLocks noGrp="1"/>
          </p:cNvSpPr>
          <p:nvPr>
            <p:ph type="sldNum" sz="quarter" idx="12"/>
          </p:nvPr>
        </p:nvSpPr>
        <p:spPr/>
        <p:txBody>
          <a:bodyPr/>
          <a:lstStyle/>
          <a:p>
            <a:fld id="{7996580F-1EC5-774C-A4F7-431D19F63C83}" type="slidenum">
              <a:rPr lang="en-US" smtClean="0"/>
              <a:pPr/>
              <a:t>18</a:t>
            </a:fld>
            <a:endParaRPr lang="en-US"/>
          </a:p>
        </p:txBody>
      </p:sp>
      <p:sp>
        <p:nvSpPr>
          <p:cNvPr id="5" name="Title 4">
            <a:extLst>
              <a:ext uri="{FF2B5EF4-FFF2-40B4-BE49-F238E27FC236}">
                <a16:creationId xmlns:a16="http://schemas.microsoft.com/office/drawing/2014/main" id="{F6EDAA60-40BE-FD4F-83E1-0DF43CEBE7C1}"/>
              </a:ext>
            </a:extLst>
          </p:cNvPr>
          <p:cNvSpPr>
            <a:spLocks noGrp="1"/>
          </p:cNvSpPr>
          <p:nvPr>
            <p:ph type="title"/>
          </p:nvPr>
        </p:nvSpPr>
        <p:spPr/>
        <p:txBody>
          <a:bodyPr/>
          <a:lstStyle/>
          <a:p>
            <a:r>
              <a:rPr lang="en-US"/>
              <a:t>Outline</a:t>
            </a:r>
          </a:p>
        </p:txBody>
      </p:sp>
      <p:sp>
        <p:nvSpPr>
          <p:cNvPr id="6" name="TextBox 5">
            <a:extLst>
              <a:ext uri="{FF2B5EF4-FFF2-40B4-BE49-F238E27FC236}">
                <a16:creationId xmlns:a16="http://schemas.microsoft.com/office/drawing/2014/main" id="{FFA36FB6-59F0-7D4C-A5C2-6FC890FA5D4A}"/>
              </a:ext>
            </a:extLst>
          </p:cNvPr>
          <p:cNvSpPr txBox="1"/>
          <p:nvPr/>
        </p:nvSpPr>
        <p:spPr>
          <a:xfrm>
            <a:off x="838200" y="1520785"/>
            <a:ext cx="3968138" cy="3816429"/>
          </a:xfrm>
          <a:prstGeom prst="rect">
            <a:avLst/>
          </a:prstGeom>
          <a:noFill/>
        </p:spPr>
        <p:txBody>
          <a:bodyPr wrap="none" rtlCol="0">
            <a:spAutoFit/>
          </a:bodyPr>
          <a:lstStyle/>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Background</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Related Work</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The Insight</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How CARE works</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Some More Details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Evaluation Results</a:t>
            </a:r>
          </a:p>
        </p:txBody>
      </p:sp>
    </p:spTree>
    <p:extLst>
      <p:ext uri="{BB962C8B-B14F-4D97-AF65-F5344CB8AC3E}">
        <p14:creationId xmlns:p14="http://schemas.microsoft.com/office/powerpoint/2010/main" val="2210255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5CEE-906C-994A-A502-092B7F1B5789}"/>
              </a:ext>
            </a:extLst>
          </p:cNvPr>
          <p:cNvSpPr>
            <a:spLocks noGrp="1"/>
          </p:cNvSpPr>
          <p:nvPr>
            <p:ph type="title"/>
          </p:nvPr>
        </p:nvSpPr>
        <p:spPr/>
        <p:txBody>
          <a:bodyPr/>
          <a:lstStyle/>
          <a:p>
            <a:r>
              <a:rPr lang="en-US" dirty="0"/>
              <a:t>Requirements for Recovery Kernels</a:t>
            </a:r>
          </a:p>
        </p:txBody>
      </p:sp>
      <p:sp>
        <p:nvSpPr>
          <p:cNvPr id="3" name="Slide Number Placeholder 2">
            <a:extLst>
              <a:ext uri="{FF2B5EF4-FFF2-40B4-BE49-F238E27FC236}">
                <a16:creationId xmlns:a16="http://schemas.microsoft.com/office/drawing/2014/main" id="{9011AB00-2393-A14D-820F-391EA650FA61}"/>
              </a:ext>
            </a:extLst>
          </p:cNvPr>
          <p:cNvSpPr>
            <a:spLocks noGrp="1"/>
          </p:cNvSpPr>
          <p:nvPr>
            <p:ph type="sldNum" sz="quarter" idx="12"/>
          </p:nvPr>
        </p:nvSpPr>
        <p:spPr/>
        <p:txBody>
          <a:bodyPr/>
          <a:lstStyle/>
          <a:p>
            <a:fld id="{7996580F-1EC5-774C-A4F7-431D19F63C83}" type="slidenum">
              <a:rPr lang="en-US" smtClean="0"/>
              <a:pPr/>
              <a:t>19</a:t>
            </a:fld>
            <a:endParaRPr lang="en-US"/>
          </a:p>
        </p:txBody>
      </p:sp>
      <p:sp>
        <p:nvSpPr>
          <p:cNvPr id="4" name="TextBox 3">
            <a:extLst>
              <a:ext uri="{FF2B5EF4-FFF2-40B4-BE49-F238E27FC236}">
                <a16:creationId xmlns:a16="http://schemas.microsoft.com/office/drawing/2014/main" id="{0A902415-2238-B947-A9FB-F0BACD305D90}"/>
              </a:ext>
            </a:extLst>
          </p:cNvPr>
          <p:cNvSpPr txBox="1"/>
          <p:nvPr/>
        </p:nvSpPr>
        <p:spPr>
          <a:xfrm>
            <a:off x="1915139" y="1975108"/>
            <a:ext cx="7513595" cy="1077218"/>
          </a:xfrm>
          <a:prstGeom prst="rect">
            <a:avLst/>
          </a:prstGeom>
          <a:noFill/>
        </p:spPr>
        <p:txBody>
          <a:bodyPr wrap="none" rtlCol="0">
            <a:spAutoFit/>
          </a:bodyPr>
          <a:lstStyle/>
          <a:p>
            <a:r>
              <a:rPr lang="en-US" sz="3200">
                <a:latin typeface="Arial Hebrew Scholar" pitchFamily="2" charset="-79"/>
                <a:cs typeface="Arial Hebrew Scholar" pitchFamily="2" charset="-79"/>
              </a:rPr>
              <a:t>Contain as many instructions as possible </a:t>
            </a:r>
          </a:p>
          <a:p>
            <a:r>
              <a:rPr lang="en-US" sz="3200">
                <a:latin typeface="Arial Hebrew Scholar" pitchFamily="2" charset="-79"/>
                <a:cs typeface="Arial Hebrew Scholar" pitchFamily="2" charset="-79"/>
                <a:sym typeface="Wingdings" pitchFamily="2" charset="2"/>
              </a:rPr>
              <a:t>			 </a:t>
            </a:r>
            <a:r>
              <a:rPr lang="en-US" sz="3200">
                <a:solidFill>
                  <a:schemeClr val="tx1">
                    <a:lumMod val="50000"/>
                    <a:lumOff val="50000"/>
                  </a:schemeClr>
                </a:solidFill>
                <a:latin typeface="Arial Hebrew Scholar" pitchFamily="2" charset="-79"/>
                <a:cs typeface="Arial Hebrew Scholar" pitchFamily="2" charset="-79"/>
                <a:sym typeface="Wingdings" pitchFamily="2" charset="2"/>
              </a:rPr>
              <a:t>improve the coverage</a:t>
            </a:r>
            <a:endParaRPr lang="en-US" sz="3200">
              <a:solidFill>
                <a:schemeClr val="tx1">
                  <a:lumMod val="50000"/>
                  <a:lumOff val="50000"/>
                </a:schemeClr>
              </a:solidFill>
              <a:latin typeface="Arial Hebrew Scholar" pitchFamily="2" charset="-79"/>
              <a:cs typeface="Arial Hebrew Scholar" pitchFamily="2" charset="-79"/>
            </a:endParaRPr>
          </a:p>
        </p:txBody>
      </p:sp>
      <p:sp>
        <p:nvSpPr>
          <p:cNvPr id="5" name="TextBox 4">
            <a:extLst>
              <a:ext uri="{FF2B5EF4-FFF2-40B4-BE49-F238E27FC236}">
                <a16:creationId xmlns:a16="http://schemas.microsoft.com/office/drawing/2014/main" id="{DA19E9CB-5416-C744-BB26-9833A944E425}"/>
              </a:ext>
            </a:extLst>
          </p:cNvPr>
          <p:cNvSpPr txBox="1"/>
          <p:nvPr/>
        </p:nvSpPr>
        <p:spPr>
          <a:xfrm>
            <a:off x="1910303" y="3805675"/>
            <a:ext cx="7831759" cy="1077218"/>
          </a:xfrm>
          <a:prstGeom prst="rect">
            <a:avLst/>
          </a:prstGeom>
          <a:noFill/>
        </p:spPr>
        <p:txBody>
          <a:bodyPr wrap="none" rtlCol="0">
            <a:spAutoFit/>
          </a:bodyPr>
          <a:lstStyle/>
          <a:p>
            <a:r>
              <a:rPr lang="en-US" sz="3200">
                <a:latin typeface="Arial Hebrew Scholar" pitchFamily="2" charset="-79"/>
                <a:cs typeface="Arial Hebrew Scholar" pitchFamily="2" charset="-79"/>
              </a:rPr>
              <a:t>The values for all parameters are available </a:t>
            </a:r>
          </a:p>
          <a:p>
            <a:r>
              <a:rPr lang="en-US" sz="3200">
                <a:latin typeface="Arial Hebrew Scholar" pitchFamily="2" charset="-79"/>
                <a:cs typeface="Arial Hebrew Scholar" pitchFamily="2" charset="-79"/>
                <a:sym typeface="Wingdings" pitchFamily="2" charset="2"/>
              </a:rPr>
              <a:t>			 </a:t>
            </a:r>
            <a:r>
              <a:rPr lang="en-US" sz="3200">
                <a:solidFill>
                  <a:schemeClr val="tx1">
                    <a:lumMod val="50000"/>
                    <a:lumOff val="50000"/>
                  </a:schemeClr>
                </a:solidFill>
                <a:latin typeface="Arial Hebrew Scholar" pitchFamily="2" charset="-79"/>
                <a:cs typeface="Arial Hebrew Scholar" pitchFamily="2" charset="-79"/>
                <a:sym typeface="Wingdings" pitchFamily="2" charset="2"/>
              </a:rPr>
              <a:t>the kernel is executable</a:t>
            </a:r>
            <a:endParaRPr lang="en-US" sz="3200">
              <a:solidFill>
                <a:schemeClr val="tx1">
                  <a:lumMod val="50000"/>
                  <a:lumOff val="50000"/>
                </a:schemeClr>
              </a:solidFill>
              <a:latin typeface="Arial Hebrew Scholar" pitchFamily="2" charset="-79"/>
              <a:cs typeface="Arial Hebrew Scholar" pitchFamily="2" charset="-79"/>
            </a:endParaRPr>
          </a:p>
        </p:txBody>
      </p:sp>
    </p:spTree>
    <p:extLst>
      <p:ext uri="{BB962C8B-B14F-4D97-AF65-F5344CB8AC3E}">
        <p14:creationId xmlns:p14="http://schemas.microsoft.com/office/powerpoint/2010/main" val="111417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55AF99-E246-5947-BE25-6393F8DCF5DC}"/>
              </a:ext>
            </a:extLst>
          </p:cNvPr>
          <p:cNvSpPr>
            <a:spLocks noGrp="1"/>
          </p:cNvSpPr>
          <p:nvPr>
            <p:ph type="sldNum" sz="quarter" idx="12"/>
          </p:nvPr>
        </p:nvSpPr>
        <p:spPr/>
        <p:txBody>
          <a:bodyPr/>
          <a:lstStyle/>
          <a:p>
            <a:fld id="{7996580F-1EC5-774C-A4F7-431D19F63C83}" type="slidenum">
              <a:rPr lang="en-US" smtClean="0"/>
              <a:pPr/>
              <a:t>2</a:t>
            </a:fld>
            <a:endParaRPr lang="en-US"/>
          </a:p>
        </p:txBody>
      </p:sp>
      <p:sp>
        <p:nvSpPr>
          <p:cNvPr id="5" name="Title 4">
            <a:extLst>
              <a:ext uri="{FF2B5EF4-FFF2-40B4-BE49-F238E27FC236}">
                <a16:creationId xmlns:a16="http://schemas.microsoft.com/office/drawing/2014/main" id="{F6EDAA60-40BE-FD4F-83E1-0DF43CEBE7C1}"/>
              </a:ext>
            </a:extLst>
          </p:cNvPr>
          <p:cNvSpPr>
            <a:spLocks noGrp="1"/>
          </p:cNvSpPr>
          <p:nvPr>
            <p:ph type="title"/>
          </p:nvPr>
        </p:nvSpPr>
        <p:spPr/>
        <p:txBody>
          <a:bodyPr/>
          <a:lstStyle/>
          <a:p>
            <a:r>
              <a:rPr lang="en-US"/>
              <a:t>Outline</a:t>
            </a:r>
          </a:p>
        </p:txBody>
      </p:sp>
      <p:sp>
        <p:nvSpPr>
          <p:cNvPr id="6" name="TextBox 5">
            <a:extLst>
              <a:ext uri="{FF2B5EF4-FFF2-40B4-BE49-F238E27FC236}">
                <a16:creationId xmlns:a16="http://schemas.microsoft.com/office/drawing/2014/main" id="{FFA36FB6-59F0-7D4C-A5C2-6FC890FA5D4A}"/>
              </a:ext>
            </a:extLst>
          </p:cNvPr>
          <p:cNvSpPr txBox="1"/>
          <p:nvPr/>
        </p:nvSpPr>
        <p:spPr>
          <a:xfrm>
            <a:off x="838200" y="1520785"/>
            <a:ext cx="3968138" cy="3816429"/>
          </a:xfrm>
          <a:prstGeom prst="rect">
            <a:avLst/>
          </a:prstGeom>
          <a:noFill/>
        </p:spPr>
        <p:txBody>
          <a:bodyPr wrap="none" rtlCol="0">
            <a:spAutoFit/>
          </a:bodyPr>
          <a:lstStyle/>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Background</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Related Work</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The Insight</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How CARE works</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Some More Details</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Evaluation Results</a:t>
            </a:r>
          </a:p>
        </p:txBody>
      </p:sp>
    </p:spTree>
    <p:extLst>
      <p:ext uri="{BB962C8B-B14F-4D97-AF65-F5344CB8AC3E}">
        <p14:creationId xmlns:p14="http://schemas.microsoft.com/office/powerpoint/2010/main" val="312682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C783845-2FD2-8144-AD44-95FEC6C13C21}"/>
              </a:ext>
            </a:extLst>
          </p:cNvPr>
          <p:cNvSpPr txBox="1"/>
          <p:nvPr/>
        </p:nvSpPr>
        <p:spPr>
          <a:xfrm>
            <a:off x="2548205" y="1745584"/>
            <a:ext cx="7095589" cy="1323439"/>
          </a:xfrm>
          <a:prstGeom prst="rect">
            <a:avLst/>
          </a:prstGeom>
          <a:noFill/>
          <a:ln>
            <a:solidFill>
              <a:schemeClr val="accent1"/>
            </a:solidFill>
          </a:ln>
        </p:spPr>
        <p:txBody>
          <a:bodyPr wrap="square" rtlCol="0">
            <a:spAutoFit/>
          </a:bodyPr>
          <a:lstStyle/>
          <a:p>
            <a:r>
              <a:rPr lang="en-US" sz="2000">
                <a:latin typeface="Batang" panose="02030600000101010101" pitchFamily="18" charset="-127"/>
                <a:ea typeface="Batang" panose="02030600000101010101" pitchFamily="18" charset="-127"/>
              </a:rPr>
              <a:t>k = z +1; </a:t>
            </a:r>
            <a:endParaRPr lang="en-US" sz="2000">
              <a:solidFill>
                <a:srgbClr val="0070C0"/>
              </a:solidFill>
              <a:latin typeface="Batang" panose="02030600000101010101" pitchFamily="18" charset="-127"/>
              <a:ea typeface="Batang" panose="02030600000101010101" pitchFamily="18" charset="-127"/>
            </a:endParaRPr>
          </a:p>
          <a:p>
            <a:r>
              <a:rPr lang="en-US" sz="2000">
                <a:solidFill>
                  <a:srgbClr val="0070C0"/>
                </a:solidFill>
                <a:latin typeface="Batang" panose="02030600000101010101" pitchFamily="18" charset="-127"/>
                <a:ea typeface="Batang" panose="02030600000101010101" pitchFamily="18" charset="-127"/>
              </a:rPr>
              <a:t>for</a:t>
            </a:r>
            <a:r>
              <a:rPr lang="en-US" sz="2000">
                <a:latin typeface="Batang" panose="02030600000101010101" pitchFamily="18" charset="-127"/>
                <a:ea typeface="Batang" panose="02030600000101010101" pitchFamily="18" charset="-127"/>
              </a:rPr>
              <a:t> (</a:t>
            </a:r>
            <a:r>
              <a:rPr lang="en-US" sz="2000">
                <a:solidFill>
                  <a:srgbClr val="0070C0"/>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a:t>
            </a:r>
            <a:r>
              <a:rPr lang="en-US" sz="2000" err="1">
                <a:latin typeface="Batang" panose="02030600000101010101" pitchFamily="18" charset="-127"/>
                <a:ea typeface="Batang" panose="02030600000101010101" pitchFamily="18" charset="-127"/>
              </a:rPr>
              <a:t>i</a:t>
            </a:r>
            <a:r>
              <a:rPr lang="en-US" sz="2000">
                <a:latin typeface="Batang" panose="02030600000101010101" pitchFamily="18" charset="-127"/>
                <a:ea typeface="Batang" panose="02030600000101010101" pitchFamily="18" charset="-127"/>
              </a:rPr>
              <a:t> = 0; </a:t>
            </a:r>
            <a:r>
              <a:rPr lang="en-US" sz="2000" err="1">
                <a:latin typeface="Batang" panose="02030600000101010101" pitchFamily="18" charset="-127"/>
                <a:ea typeface="Batang" panose="02030600000101010101" pitchFamily="18" charset="-127"/>
              </a:rPr>
              <a:t>i</a:t>
            </a:r>
            <a:r>
              <a:rPr lang="en-US" sz="2000">
                <a:latin typeface="Batang" panose="02030600000101010101" pitchFamily="18" charset="-127"/>
                <a:ea typeface="Batang" panose="02030600000101010101" pitchFamily="18" charset="-127"/>
              </a:rPr>
              <a:t> &lt; n; </a:t>
            </a:r>
            <a:r>
              <a:rPr lang="en-US" sz="2000" err="1">
                <a:latin typeface="Batang" panose="02030600000101010101" pitchFamily="18" charset="-127"/>
                <a:ea typeface="Batang" panose="02030600000101010101" pitchFamily="18" charset="-127"/>
              </a:rPr>
              <a:t>i</a:t>
            </a:r>
            <a:r>
              <a:rPr lang="en-US" sz="2000">
                <a:latin typeface="Source Code Pro for Powerline" panose="020B0509030403020204" pitchFamily="49" charset="0"/>
                <a:ea typeface="Source Code Pro for Powerline" panose="020B0509030403020204" pitchFamily="49" charset="0"/>
              </a:rPr>
              <a:t>++</a:t>
            </a:r>
            <a:r>
              <a:rPr lang="en-US" sz="2000">
                <a:latin typeface="Batang" panose="02030600000101010101" pitchFamily="18" charset="-127"/>
                <a:ea typeface="Batang" panose="02030600000101010101" pitchFamily="18" charset="-127"/>
              </a:rPr>
              <a:t>)</a:t>
            </a:r>
          </a:p>
          <a:p>
            <a:r>
              <a:rPr lang="en-US" sz="2000">
                <a:latin typeface="Batang" panose="02030600000101010101" pitchFamily="18" charset="-127"/>
                <a:ea typeface="Batang" panose="02030600000101010101" pitchFamily="18" charset="-127"/>
              </a:rPr>
              <a:t>    </a:t>
            </a:r>
            <a:r>
              <a:rPr lang="en-US" sz="2000">
                <a:solidFill>
                  <a:srgbClr val="0070C0"/>
                </a:solidFill>
                <a:latin typeface="Batang" panose="02030600000101010101" pitchFamily="18" charset="-127"/>
                <a:ea typeface="Batang" panose="02030600000101010101" pitchFamily="18" charset="-127"/>
              </a:rPr>
              <a:t>for</a:t>
            </a:r>
            <a:r>
              <a:rPr lang="en-US" sz="2000">
                <a:latin typeface="Batang" panose="02030600000101010101" pitchFamily="18" charset="-127"/>
                <a:ea typeface="Batang" panose="02030600000101010101" pitchFamily="18" charset="-127"/>
              </a:rPr>
              <a:t> (</a:t>
            </a:r>
            <a:r>
              <a:rPr lang="en-US" sz="2000">
                <a:solidFill>
                  <a:srgbClr val="0070C0"/>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j = 1; j &lt; m; </a:t>
            </a:r>
            <a:r>
              <a:rPr lang="en-US" sz="2000" err="1">
                <a:latin typeface="Batang" panose="02030600000101010101" pitchFamily="18" charset="-127"/>
                <a:ea typeface="Batang" panose="02030600000101010101" pitchFamily="18" charset="-127"/>
              </a:rPr>
              <a:t>j</a:t>
            </a:r>
            <a:r>
              <a:rPr lang="en-US" sz="2000" err="1">
                <a:latin typeface="Source Code Pro for Powerline" panose="020B0509030403020204" pitchFamily="49" charset="0"/>
                <a:ea typeface="Source Code Pro for Powerline" panose="020B0509030403020204" pitchFamily="49" charset="0"/>
              </a:rPr>
              <a:t>++</a:t>
            </a:r>
            <a:r>
              <a:rPr lang="en-US" sz="2000">
                <a:latin typeface="Batang" panose="02030600000101010101" pitchFamily="18" charset="-127"/>
                <a:ea typeface="Batang" panose="02030600000101010101" pitchFamily="18" charset="-127"/>
              </a:rPr>
              <a:t>)</a:t>
            </a:r>
          </a:p>
          <a:p>
            <a:r>
              <a:rPr lang="en-US" sz="2000">
                <a:latin typeface="Batang" panose="02030600000101010101" pitchFamily="18" charset="-127"/>
                <a:ea typeface="Batang" panose="02030600000101010101" pitchFamily="18" charset="-127"/>
              </a:rPr>
              <a:t>	</a:t>
            </a:r>
            <a:r>
              <a:rPr lang="en-US" sz="2000" err="1">
                <a:latin typeface="Batang" panose="02030600000101010101" pitchFamily="18" charset="-127"/>
                <a:ea typeface="Batang" panose="02030600000101010101" pitchFamily="18" charset="-127"/>
              </a:rPr>
              <a:t>phitmp</a:t>
            </a:r>
            <a:r>
              <a:rPr lang="en-US" sz="2000">
                <a:latin typeface="Batang" panose="02030600000101010101" pitchFamily="18" charset="-127"/>
                <a:ea typeface="Batang" panose="02030600000101010101" pitchFamily="18" charset="-127"/>
              </a:rPr>
              <a:t>[</a:t>
            </a:r>
            <a:r>
              <a:rPr lang="en-US" sz="2000" err="1">
                <a:latin typeface="Batang" panose="02030600000101010101" pitchFamily="18" charset="-127"/>
                <a:ea typeface="Batang" panose="02030600000101010101" pitchFamily="18" charset="-127"/>
              </a:rPr>
              <a:t>i</a:t>
            </a:r>
            <a:r>
              <a:rPr lang="en-US" sz="2000">
                <a:latin typeface="Batang" panose="02030600000101010101" pitchFamily="18" charset="-127"/>
                <a:ea typeface="Batang" panose="02030600000101010101" pitchFamily="18" charset="-127"/>
              </a:rPr>
              <a:t> * k +j] = …</a:t>
            </a:r>
          </a:p>
        </p:txBody>
      </p:sp>
      <p:sp>
        <p:nvSpPr>
          <p:cNvPr id="2" name="Title 1">
            <a:extLst>
              <a:ext uri="{FF2B5EF4-FFF2-40B4-BE49-F238E27FC236}">
                <a16:creationId xmlns:a16="http://schemas.microsoft.com/office/drawing/2014/main" id="{74597C90-9038-9B46-9F3C-8A8623FF19FA}"/>
              </a:ext>
            </a:extLst>
          </p:cNvPr>
          <p:cNvSpPr>
            <a:spLocks noGrp="1"/>
          </p:cNvSpPr>
          <p:nvPr>
            <p:ph type="title"/>
          </p:nvPr>
        </p:nvSpPr>
        <p:spPr/>
        <p:txBody>
          <a:bodyPr>
            <a:normAutofit/>
          </a:bodyPr>
          <a:lstStyle/>
          <a:p>
            <a:r>
              <a:rPr lang="en-US" dirty="0"/>
              <a:t>The Challenge for Building Recovery Kernels</a:t>
            </a:r>
          </a:p>
        </p:txBody>
      </p:sp>
      <p:sp>
        <p:nvSpPr>
          <p:cNvPr id="3" name="Slide Number Placeholder 2">
            <a:extLst>
              <a:ext uri="{FF2B5EF4-FFF2-40B4-BE49-F238E27FC236}">
                <a16:creationId xmlns:a16="http://schemas.microsoft.com/office/drawing/2014/main" id="{EC1F0BEE-1BF1-8044-8367-28FBCC92D8B1}"/>
              </a:ext>
            </a:extLst>
          </p:cNvPr>
          <p:cNvSpPr>
            <a:spLocks noGrp="1"/>
          </p:cNvSpPr>
          <p:nvPr>
            <p:ph type="sldNum" sz="quarter" idx="12"/>
          </p:nvPr>
        </p:nvSpPr>
        <p:spPr/>
        <p:txBody>
          <a:bodyPr/>
          <a:lstStyle/>
          <a:p>
            <a:fld id="{7996580F-1EC5-774C-A4F7-431D19F63C83}" type="slidenum">
              <a:rPr lang="en-US" smtClean="0"/>
              <a:pPr/>
              <a:t>20</a:t>
            </a:fld>
            <a:endParaRPr lang="en-US"/>
          </a:p>
        </p:txBody>
      </p:sp>
      <p:grpSp>
        <p:nvGrpSpPr>
          <p:cNvPr id="27" name="Group 26">
            <a:extLst>
              <a:ext uri="{FF2B5EF4-FFF2-40B4-BE49-F238E27FC236}">
                <a16:creationId xmlns:a16="http://schemas.microsoft.com/office/drawing/2014/main" id="{412F2290-B388-6041-B1D8-40EFDB4A0941}"/>
              </a:ext>
            </a:extLst>
          </p:cNvPr>
          <p:cNvGrpSpPr/>
          <p:nvPr/>
        </p:nvGrpSpPr>
        <p:grpSpPr>
          <a:xfrm>
            <a:off x="3049368" y="1628283"/>
            <a:ext cx="7909145" cy="1569660"/>
            <a:chOff x="4150994" y="1236259"/>
            <a:chExt cx="7909145" cy="1569660"/>
          </a:xfrm>
        </p:grpSpPr>
        <p:cxnSp>
          <p:nvCxnSpPr>
            <p:cNvPr id="8" name="Straight Connector 7">
              <a:extLst>
                <a:ext uri="{FF2B5EF4-FFF2-40B4-BE49-F238E27FC236}">
                  <a16:creationId xmlns:a16="http://schemas.microsoft.com/office/drawing/2014/main" id="{21C03D6E-6428-5E4B-8A1F-0B94F1DDCCD4}"/>
                </a:ext>
              </a:extLst>
            </p:cNvPr>
            <p:cNvCxnSpPr/>
            <p:nvPr/>
          </p:nvCxnSpPr>
          <p:spPr>
            <a:xfrm>
              <a:off x="4150994" y="1446495"/>
              <a:ext cx="220337" cy="264405"/>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8E60DC4-E22A-6C4E-9F7E-CB6C1C3AB94A}"/>
                </a:ext>
              </a:extLst>
            </p:cNvPr>
            <p:cNvSpPr txBox="1"/>
            <p:nvPr/>
          </p:nvSpPr>
          <p:spPr>
            <a:xfrm>
              <a:off x="7310241" y="1236259"/>
              <a:ext cx="4749898" cy="1569660"/>
            </a:xfrm>
            <a:prstGeom prst="rect">
              <a:avLst/>
            </a:prstGeom>
            <a:noFill/>
          </p:spPr>
          <p:txBody>
            <a:bodyPr wrap="square" rtlCol="0">
              <a:spAutoFit/>
            </a:bodyPr>
            <a:lstStyle/>
            <a:p>
              <a:r>
                <a:rPr lang="en-US" sz="3200" dirty="0">
                  <a:solidFill>
                    <a:srgbClr val="C00000"/>
                  </a:solidFill>
                  <a:latin typeface="Arial Hebrew Scholar" pitchFamily="2" charset="-79"/>
                  <a:cs typeface="Arial Hebrew Scholar" pitchFamily="2" charset="-79"/>
                </a:rPr>
                <a:t>Its location is reused by other variable, and value not available in registers</a:t>
              </a:r>
            </a:p>
          </p:txBody>
        </p:sp>
      </p:grpSp>
      <p:grpSp>
        <p:nvGrpSpPr>
          <p:cNvPr id="26" name="Group 25">
            <a:extLst>
              <a:ext uri="{FF2B5EF4-FFF2-40B4-BE49-F238E27FC236}">
                <a16:creationId xmlns:a16="http://schemas.microsoft.com/office/drawing/2014/main" id="{A07D01A2-2D1D-7A40-9353-CF3C1BE33242}"/>
              </a:ext>
            </a:extLst>
          </p:cNvPr>
          <p:cNvGrpSpPr/>
          <p:nvPr/>
        </p:nvGrpSpPr>
        <p:grpSpPr>
          <a:xfrm>
            <a:off x="2696337" y="3251429"/>
            <a:ext cx="6973677" cy="1178033"/>
            <a:chOff x="2732183" y="3021382"/>
            <a:chExt cx="6973677" cy="1178033"/>
          </a:xfrm>
        </p:grpSpPr>
        <p:cxnSp>
          <p:nvCxnSpPr>
            <p:cNvPr id="21" name="Straight Connector 20">
              <a:extLst>
                <a:ext uri="{FF2B5EF4-FFF2-40B4-BE49-F238E27FC236}">
                  <a16:creationId xmlns:a16="http://schemas.microsoft.com/office/drawing/2014/main" id="{A4D0A2CD-5426-1D40-ADDB-0562D210B9CF}"/>
                </a:ext>
              </a:extLst>
            </p:cNvPr>
            <p:cNvCxnSpPr>
              <a:cxnSpLocks/>
            </p:cNvCxnSpPr>
            <p:nvPr/>
          </p:nvCxnSpPr>
          <p:spPr>
            <a:xfrm>
              <a:off x="2732183" y="3058143"/>
              <a:ext cx="6973677" cy="1105266"/>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664236-589D-624A-BFBA-D4BFD5B82F4D}"/>
                </a:ext>
              </a:extLst>
            </p:cNvPr>
            <p:cNvCxnSpPr>
              <a:cxnSpLocks/>
            </p:cNvCxnSpPr>
            <p:nvPr/>
          </p:nvCxnSpPr>
          <p:spPr>
            <a:xfrm flipV="1">
              <a:off x="2732183" y="3021382"/>
              <a:ext cx="6973677" cy="1178033"/>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7A1CA39-0BA5-9741-AEF2-0C0375850ED6}"/>
              </a:ext>
            </a:extLst>
          </p:cNvPr>
          <p:cNvSpPr txBox="1"/>
          <p:nvPr/>
        </p:nvSpPr>
        <p:spPr>
          <a:xfrm>
            <a:off x="838200" y="1162150"/>
            <a:ext cx="7371120" cy="584775"/>
          </a:xfrm>
          <a:prstGeom prst="rect">
            <a:avLst/>
          </a:prstGeom>
          <a:noFill/>
        </p:spPr>
        <p:txBody>
          <a:bodyPr wrap="none" rtlCol="0">
            <a:spAutoFit/>
          </a:bodyPr>
          <a:lstStyle/>
          <a:p>
            <a:r>
              <a:rPr lang="en-US" sz="3200">
                <a:latin typeface="Arial Hebrew Scholar" pitchFamily="2" charset="-79"/>
                <a:cs typeface="Arial Hebrew Scholar" pitchFamily="2" charset="-79"/>
              </a:rPr>
              <a:t>The interference from code optimization</a:t>
            </a:r>
          </a:p>
        </p:txBody>
      </p:sp>
      <p:sp>
        <p:nvSpPr>
          <p:cNvPr id="16" name="TextBox 15">
            <a:extLst>
              <a:ext uri="{FF2B5EF4-FFF2-40B4-BE49-F238E27FC236}">
                <a16:creationId xmlns:a16="http://schemas.microsoft.com/office/drawing/2014/main" id="{1D157842-58D0-4240-8409-F0BA1B1397BE}"/>
              </a:ext>
            </a:extLst>
          </p:cNvPr>
          <p:cNvSpPr txBox="1"/>
          <p:nvPr/>
        </p:nvSpPr>
        <p:spPr>
          <a:xfrm>
            <a:off x="2582321" y="3156352"/>
            <a:ext cx="7087693" cy="1323439"/>
          </a:xfrm>
          <a:prstGeom prst="rect">
            <a:avLst/>
          </a:prstGeom>
          <a:noFill/>
          <a:ln>
            <a:solidFill>
              <a:schemeClr val="accent1"/>
            </a:solidFill>
          </a:ln>
        </p:spPr>
        <p:txBody>
          <a:bodyPr wrap="square" rtlCol="0">
            <a:spAutoFit/>
          </a:bodyPr>
          <a:lstStyle/>
          <a:p>
            <a:r>
              <a:rPr lang="en-US" sz="2000">
                <a:solidFill>
                  <a:schemeClr val="accent5">
                    <a:lumMod val="75000"/>
                  </a:schemeClr>
                </a:solidFill>
                <a:latin typeface="Batang" panose="02030600000101010101" pitchFamily="18" charset="-127"/>
                <a:ea typeface="Batang" panose="02030600000101010101" pitchFamily="18" charset="-127"/>
              </a:rPr>
              <a:t>void</a:t>
            </a:r>
            <a:r>
              <a:rPr lang="en-US" sz="2000">
                <a:latin typeface="Batang" panose="02030600000101010101" pitchFamily="18" charset="-127"/>
                <a:ea typeface="Batang" panose="02030600000101010101" pitchFamily="18" charset="-127"/>
              </a:rPr>
              <a:t>* kernel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a:t>
            </a:r>
            <a:r>
              <a:rPr lang="en-US" sz="2000" err="1">
                <a:latin typeface="Batang" panose="02030600000101010101" pitchFamily="18" charset="-127"/>
                <a:ea typeface="Batang" panose="02030600000101010101" pitchFamily="18" charset="-127"/>
              </a:rPr>
              <a:t>phitmp</a:t>
            </a:r>
            <a:r>
              <a:rPr lang="en-US" sz="2000">
                <a:latin typeface="Batang" panose="02030600000101010101" pitchFamily="18" charset="-127"/>
                <a:ea typeface="Batang" panose="02030600000101010101" pitchFamily="18" charset="-127"/>
              </a:rPr>
              <a:t>,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a:t>
            </a:r>
            <a:r>
              <a:rPr lang="en-US" sz="2000" err="1">
                <a:latin typeface="Batang" panose="02030600000101010101" pitchFamily="18" charset="-127"/>
                <a:ea typeface="Batang" panose="02030600000101010101" pitchFamily="18" charset="-127"/>
              </a:rPr>
              <a:t>i</a:t>
            </a:r>
            <a:r>
              <a:rPr lang="en-US" sz="2000">
                <a:latin typeface="Batang" panose="02030600000101010101" pitchFamily="18" charset="-127"/>
                <a:ea typeface="Batang" panose="02030600000101010101" pitchFamily="18" charset="-127"/>
              </a:rPr>
              <a:t>,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j, </a:t>
            </a:r>
            <a:r>
              <a:rPr lang="en-US" sz="2000">
                <a:solidFill>
                  <a:schemeClr val="accent5">
                    <a:lumMod val="75000"/>
                  </a:schemeClr>
                </a:solidFill>
                <a:latin typeface="Batang" panose="02030600000101010101" pitchFamily="18" charset="-127"/>
                <a:ea typeface="Batang" panose="02030600000101010101" pitchFamily="18" charset="-127"/>
              </a:rPr>
              <a:t>int </a:t>
            </a:r>
            <a:r>
              <a:rPr lang="en-US" sz="2000">
                <a:latin typeface="Batang" panose="02030600000101010101" pitchFamily="18" charset="-127"/>
                <a:ea typeface="Batang" panose="02030600000101010101" pitchFamily="18" charset="-127"/>
              </a:rPr>
              <a:t>z) {</a:t>
            </a:r>
          </a:p>
          <a:p>
            <a:r>
              <a:rPr lang="en-US" sz="2000">
                <a:latin typeface="Batang" panose="02030600000101010101" pitchFamily="18" charset="-127"/>
                <a:ea typeface="Batang" panose="02030600000101010101" pitchFamily="18" charset="-127"/>
              </a:rPr>
              <a:t>	k = z +1;</a:t>
            </a:r>
          </a:p>
          <a:p>
            <a:r>
              <a:rPr lang="en-US" sz="2000">
                <a:latin typeface="Batang" panose="02030600000101010101" pitchFamily="18" charset="-127"/>
                <a:ea typeface="Batang" panose="02030600000101010101" pitchFamily="18" charset="-127"/>
              </a:rPr>
              <a:t>	return (</a:t>
            </a:r>
            <a:r>
              <a:rPr lang="en-US" sz="2000">
                <a:solidFill>
                  <a:schemeClr val="accent5">
                    <a:lumMod val="75000"/>
                  </a:schemeClr>
                </a:solidFill>
                <a:latin typeface="Batang" panose="02030600000101010101" pitchFamily="18" charset="-127"/>
                <a:ea typeface="Batang" panose="02030600000101010101" pitchFamily="18" charset="-127"/>
              </a:rPr>
              <a:t>void</a:t>
            </a:r>
            <a:r>
              <a:rPr lang="en-US" sz="2000">
                <a:latin typeface="Batang" panose="02030600000101010101" pitchFamily="18" charset="-127"/>
                <a:ea typeface="Batang" panose="02030600000101010101" pitchFamily="18" charset="-127"/>
              </a:rPr>
              <a:t>*)(</a:t>
            </a:r>
            <a:r>
              <a:rPr lang="en-US" sz="2000" err="1">
                <a:latin typeface="Batang" panose="02030600000101010101" pitchFamily="18" charset="-127"/>
                <a:ea typeface="Batang" panose="02030600000101010101" pitchFamily="18" charset="-127"/>
              </a:rPr>
              <a:t>phitmp</a:t>
            </a:r>
            <a:r>
              <a:rPr lang="en-US" sz="2000">
                <a:latin typeface="Batang" panose="02030600000101010101" pitchFamily="18" charset="-127"/>
                <a:ea typeface="Batang" panose="02030600000101010101" pitchFamily="18" charset="-127"/>
              </a:rPr>
              <a:t> + </a:t>
            </a:r>
            <a:r>
              <a:rPr lang="en-US" sz="2000" err="1">
                <a:latin typeface="Batang" panose="02030600000101010101" pitchFamily="18" charset="-127"/>
                <a:ea typeface="Batang" panose="02030600000101010101" pitchFamily="18" charset="-127"/>
              </a:rPr>
              <a:t>i</a:t>
            </a:r>
            <a:r>
              <a:rPr lang="en-US" sz="2000">
                <a:latin typeface="Batang" panose="02030600000101010101" pitchFamily="18" charset="-127"/>
                <a:ea typeface="Batang" panose="02030600000101010101" pitchFamily="18" charset="-127"/>
              </a:rPr>
              <a:t> * k + j);</a:t>
            </a:r>
          </a:p>
          <a:p>
            <a:r>
              <a:rPr lang="en-US" sz="2000">
                <a:latin typeface="Batang" panose="02030600000101010101" pitchFamily="18" charset="-127"/>
                <a:ea typeface="Batang" panose="02030600000101010101" pitchFamily="18" charset="-127"/>
              </a:rPr>
              <a:t>} </a:t>
            </a:r>
          </a:p>
        </p:txBody>
      </p:sp>
      <p:sp>
        <p:nvSpPr>
          <p:cNvPr id="23" name="TextBox 22">
            <a:extLst>
              <a:ext uri="{FF2B5EF4-FFF2-40B4-BE49-F238E27FC236}">
                <a16:creationId xmlns:a16="http://schemas.microsoft.com/office/drawing/2014/main" id="{0BCEF7C7-063C-1B4D-825B-61A48E3F6A77}"/>
              </a:ext>
            </a:extLst>
          </p:cNvPr>
          <p:cNvSpPr txBox="1"/>
          <p:nvPr/>
        </p:nvSpPr>
        <p:spPr>
          <a:xfrm>
            <a:off x="2582321" y="4588747"/>
            <a:ext cx="7087693" cy="1015663"/>
          </a:xfrm>
          <a:prstGeom prst="rect">
            <a:avLst/>
          </a:prstGeom>
          <a:noFill/>
          <a:ln>
            <a:solidFill>
              <a:schemeClr val="accent1"/>
            </a:solidFill>
          </a:ln>
        </p:spPr>
        <p:txBody>
          <a:bodyPr wrap="square" rtlCol="0">
            <a:spAutoFit/>
          </a:bodyPr>
          <a:lstStyle/>
          <a:p>
            <a:r>
              <a:rPr lang="en-US" sz="2000">
                <a:solidFill>
                  <a:schemeClr val="accent5">
                    <a:lumMod val="75000"/>
                  </a:schemeClr>
                </a:solidFill>
                <a:latin typeface="Batang" panose="02030600000101010101" pitchFamily="18" charset="-127"/>
                <a:ea typeface="Batang" panose="02030600000101010101" pitchFamily="18" charset="-127"/>
              </a:rPr>
              <a:t>void</a:t>
            </a:r>
            <a:r>
              <a:rPr lang="en-US" sz="2000">
                <a:latin typeface="Batang" panose="02030600000101010101" pitchFamily="18" charset="-127"/>
                <a:ea typeface="Batang" panose="02030600000101010101" pitchFamily="18" charset="-127"/>
              </a:rPr>
              <a:t>* kernel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a:t>
            </a:r>
            <a:r>
              <a:rPr lang="en-US" sz="2000" err="1">
                <a:latin typeface="Batang" panose="02030600000101010101" pitchFamily="18" charset="-127"/>
                <a:ea typeface="Batang" panose="02030600000101010101" pitchFamily="18" charset="-127"/>
              </a:rPr>
              <a:t>phitmp</a:t>
            </a:r>
            <a:r>
              <a:rPr lang="en-US" sz="2000">
                <a:latin typeface="Batang" panose="02030600000101010101" pitchFamily="18" charset="-127"/>
                <a:ea typeface="Batang" panose="02030600000101010101" pitchFamily="18" charset="-127"/>
              </a:rPr>
              <a:t>,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a:t>
            </a:r>
            <a:r>
              <a:rPr lang="en-US" sz="2000" err="1">
                <a:latin typeface="Batang" panose="02030600000101010101" pitchFamily="18" charset="-127"/>
                <a:ea typeface="Batang" panose="02030600000101010101" pitchFamily="18" charset="-127"/>
              </a:rPr>
              <a:t>i</a:t>
            </a:r>
            <a:r>
              <a:rPr lang="en-US" sz="2000">
                <a:latin typeface="Batang" panose="02030600000101010101" pitchFamily="18" charset="-127"/>
                <a:ea typeface="Batang" panose="02030600000101010101" pitchFamily="18" charset="-127"/>
              </a:rPr>
              <a:t>, </a:t>
            </a:r>
            <a:r>
              <a:rPr lang="en-US" sz="2000">
                <a:solidFill>
                  <a:schemeClr val="accent5">
                    <a:lumMod val="75000"/>
                  </a:schemeClr>
                </a:solidFill>
                <a:latin typeface="Batang" panose="02030600000101010101" pitchFamily="18" charset="-127"/>
                <a:ea typeface="Batang" panose="02030600000101010101" pitchFamily="18" charset="-127"/>
              </a:rPr>
              <a:t>int</a:t>
            </a:r>
            <a:r>
              <a:rPr lang="en-US" sz="2000">
                <a:latin typeface="Batang" panose="02030600000101010101" pitchFamily="18" charset="-127"/>
                <a:ea typeface="Batang" panose="02030600000101010101" pitchFamily="18" charset="-127"/>
              </a:rPr>
              <a:t> j, </a:t>
            </a:r>
            <a:r>
              <a:rPr lang="en-US" sz="2000">
                <a:solidFill>
                  <a:schemeClr val="accent5">
                    <a:lumMod val="75000"/>
                  </a:schemeClr>
                </a:solidFill>
                <a:latin typeface="Batang" panose="02030600000101010101" pitchFamily="18" charset="-127"/>
                <a:ea typeface="Batang" panose="02030600000101010101" pitchFamily="18" charset="-127"/>
              </a:rPr>
              <a:t>int </a:t>
            </a:r>
            <a:r>
              <a:rPr lang="en-US" sz="2000">
                <a:latin typeface="Batang" panose="02030600000101010101" pitchFamily="18" charset="-127"/>
                <a:ea typeface="Batang" panose="02030600000101010101" pitchFamily="18" charset="-127"/>
              </a:rPr>
              <a:t>k) {</a:t>
            </a:r>
          </a:p>
          <a:p>
            <a:r>
              <a:rPr lang="en-US" sz="2000">
                <a:latin typeface="Batang" panose="02030600000101010101" pitchFamily="18" charset="-127"/>
                <a:ea typeface="Batang" panose="02030600000101010101" pitchFamily="18" charset="-127"/>
              </a:rPr>
              <a:t>	return (</a:t>
            </a:r>
            <a:r>
              <a:rPr lang="en-US" sz="2000">
                <a:solidFill>
                  <a:schemeClr val="accent5">
                    <a:lumMod val="75000"/>
                  </a:schemeClr>
                </a:solidFill>
                <a:latin typeface="Batang" panose="02030600000101010101" pitchFamily="18" charset="-127"/>
                <a:ea typeface="Batang" panose="02030600000101010101" pitchFamily="18" charset="-127"/>
              </a:rPr>
              <a:t>void</a:t>
            </a:r>
            <a:r>
              <a:rPr lang="en-US" sz="2000">
                <a:latin typeface="Batang" panose="02030600000101010101" pitchFamily="18" charset="-127"/>
                <a:ea typeface="Batang" panose="02030600000101010101" pitchFamily="18" charset="-127"/>
              </a:rPr>
              <a:t>*)(</a:t>
            </a:r>
            <a:r>
              <a:rPr lang="en-US" sz="2000" err="1">
                <a:latin typeface="Batang" panose="02030600000101010101" pitchFamily="18" charset="-127"/>
                <a:ea typeface="Batang" panose="02030600000101010101" pitchFamily="18" charset="-127"/>
              </a:rPr>
              <a:t>phitmp</a:t>
            </a:r>
            <a:r>
              <a:rPr lang="en-US" sz="2000">
                <a:latin typeface="Batang" panose="02030600000101010101" pitchFamily="18" charset="-127"/>
                <a:ea typeface="Batang" panose="02030600000101010101" pitchFamily="18" charset="-127"/>
              </a:rPr>
              <a:t> + </a:t>
            </a:r>
            <a:r>
              <a:rPr lang="en-US" sz="2000" err="1">
                <a:latin typeface="Batang" panose="02030600000101010101" pitchFamily="18" charset="-127"/>
                <a:ea typeface="Batang" panose="02030600000101010101" pitchFamily="18" charset="-127"/>
              </a:rPr>
              <a:t>i</a:t>
            </a:r>
            <a:r>
              <a:rPr lang="en-US" sz="2000">
                <a:latin typeface="Batang" panose="02030600000101010101" pitchFamily="18" charset="-127"/>
                <a:ea typeface="Batang" panose="02030600000101010101" pitchFamily="18" charset="-127"/>
              </a:rPr>
              <a:t> * k + j);</a:t>
            </a:r>
          </a:p>
          <a:p>
            <a:r>
              <a:rPr lang="en-US" sz="2000">
                <a:latin typeface="Batang" panose="02030600000101010101" pitchFamily="18" charset="-127"/>
                <a:ea typeface="Batang" panose="02030600000101010101" pitchFamily="18" charset="-127"/>
              </a:rPr>
              <a:t>} </a:t>
            </a:r>
          </a:p>
        </p:txBody>
      </p:sp>
      <p:sp>
        <p:nvSpPr>
          <p:cNvPr id="4" name="Rectangle 3">
            <a:extLst>
              <a:ext uri="{FF2B5EF4-FFF2-40B4-BE49-F238E27FC236}">
                <a16:creationId xmlns:a16="http://schemas.microsoft.com/office/drawing/2014/main" id="{F0F04BA8-A70B-F745-91C2-EE91DEBC7423}"/>
              </a:ext>
            </a:extLst>
          </p:cNvPr>
          <p:cNvSpPr/>
          <p:nvPr/>
        </p:nvSpPr>
        <p:spPr>
          <a:xfrm>
            <a:off x="7057624" y="3253151"/>
            <a:ext cx="603160" cy="255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3A6C83-A85C-514A-9E8E-FA0BC3900F7A}"/>
              </a:ext>
            </a:extLst>
          </p:cNvPr>
          <p:cNvSpPr/>
          <p:nvPr/>
        </p:nvSpPr>
        <p:spPr>
          <a:xfrm>
            <a:off x="7051185" y="4701200"/>
            <a:ext cx="603160" cy="255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64ED262-35F3-1D42-AB68-34225DC6AA0C}"/>
              </a:ext>
            </a:extLst>
          </p:cNvPr>
          <p:cNvSpPr txBox="1"/>
          <p:nvPr/>
        </p:nvSpPr>
        <p:spPr>
          <a:xfrm>
            <a:off x="2582321" y="5614206"/>
            <a:ext cx="7087693" cy="1077218"/>
          </a:xfrm>
          <a:prstGeom prst="rect">
            <a:avLst/>
          </a:prstGeom>
          <a:noFill/>
        </p:spPr>
        <p:txBody>
          <a:bodyPr wrap="square" rtlCol="0">
            <a:spAutoFit/>
          </a:bodyPr>
          <a:lstStyle/>
          <a:p>
            <a:pPr algn="ctr"/>
            <a:r>
              <a:rPr lang="en-US" sz="3200">
                <a:solidFill>
                  <a:srgbClr val="00B0F0"/>
                </a:solidFill>
                <a:latin typeface="Arial Hebrew Scholar" pitchFamily="2" charset="-79"/>
                <a:cs typeface="Arial Hebrew Scholar" pitchFamily="2" charset="-79"/>
              </a:rPr>
              <a:t>How to guarantee the availability of parameters at compile-time?</a:t>
            </a:r>
          </a:p>
        </p:txBody>
      </p:sp>
    </p:spTree>
    <p:extLst>
      <p:ext uri="{BB962C8B-B14F-4D97-AF65-F5344CB8AC3E}">
        <p14:creationId xmlns:p14="http://schemas.microsoft.com/office/powerpoint/2010/main" val="30798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3" grpId="0" animBg="1"/>
      <p:bldP spid="4" grpId="0" animBg="1"/>
      <p:bldP spid="25"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0777-A18E-1E43-8096-FDE422E7B850}"/>
              </a:ext>
            </a:extLst>
          </p:cNvPr>
          <p:cNvSpPr>
            <a:spLocks noGrp="1"/>
          </p:cNvSpPr>
          <p:nvPr>
            <p:ph type="title"/>
          </p:nvPr>
        </p:nvSpPr>
        <p:spPr/>
        <p:txBody>
          <a:bodyPr/>
          <a:lstStyle/>
          <a:p>
            <a:r>
              <a:rPr lang="en-US" dirty="0"/>
              <a:t>Rescue with Liveness Analysis</a:t>
            </a:r>
          </a:p>
        </p:txBody>
      </p:sp>
      <p:sp>
        <p:nvSpPr>
          <p:cNvPr id="133" name="Slide Number Placeholder 132">
            <a:extLst>
              <a:ext uri="{FF2B5EF4-FFF2-40B4-BE49-F238E27FC236}">
                <a16:creationId xmlns:a16="http://schemas.microsoft.com/office/drawing/2014/main" id="{BE387303-6E08-834A-8372-9A0FD479171A}"/>
              </a:ext>
            </a:extLst>
          </p:cNvPr>
          <p:cNvSpPr>
            <a:spLocks noGrp="1"/>
          </p:cNvSpPr>
          <p:nvPr>
            <p:ph type="sldNum" sz="quarter" idx="12"/>
          </p:nvPr>
        </p:nvSpPr>
        <p:spPr>
          <a:xfrm>
            <a:off x="4724400" y="6438436"/>
            <a:ext cx="2743200" cy="365125"/>
          </a:xfrm>
        </p:spPr>
        <p:txBody>
          <a:bodyPr/>
          <a:lstStyle/>
          <a:p>
            <a:fld id="{7996580F-1EC5-774C-A4F7-431D19F63C83}" type="slidenum">
              <a:rPr lang="en-US" smtClean="0"/>
              <a:pPr/>
              <a:t>21</a:t>
            </a:fld>
            <a:endParaRPr lang="en-US" dirty="0"/>
          </a:p>
        </p:txBody>
      </p:sp>
      <p:grpSp>
        <p:nvGrpSpPr>
          <p:cNvPr id="9" name="Group 8">
            <a:extLst>
              <a:ext uri="{FF2B5EF4-FFF2-40B4-BE49-F238E27FC236}">
                <a16:creationId xmlns:a16="http://schemas.microsoft.com/office/drawing/2014/main" id="{6EF14FD5-8116-D142-A998-B122C8C0E5BE}"/>
              </a:ext>
            </a:extLst>
          </p:cNvPr>
          <p:cNvGrpSpPr/>
          <p:nvPr/>
        </p:nvGrpSpPr>
        <p:grpSpPr>
          <a:xfrm>
            <a:off x="4837482" y="1282199"/>
            <a:ext cx="2517036" cy="2092880"/>
            <a:chOff x="838200" y="3593969"/>
            <a:chExt cx="2517036" cy="2092880"/>
          </a:xfrm>
        </p:grpSpPr>
        <p:sp>
          <p:nvSpPr>
            <p:cNvPr id="4" name="TextBox 3">
              <a:extLst>
                <a:ext uri="{FF2B5EF4-FFF2-40B4-BE49-F238E27FC236}">
                  <a16:creationId xmlns:a16="http://schemas.microsoft.com/office/drawing/2014/main" id="{7EC56F50-F77D-D54C-B659-8C0903BEBCCC}"/>
                </a:ext>
              </a:extLst>
            </p:cNvPr>
            <p:cNvSpPr txBox="1"/>
            <p:nvPr/>
          </p:nvSpPr>
          <p:spPr>
            <a:xfrm>
              <a:off x="838200" y="3593969"/>
              <a:ext cx="2517036" cy="1569660"/>
            </a:xfrm>
            <a:prstGeom prst="rect">
              <a:avLst/>
            </a:prstGeom>
            <a:noFill/>
            <a:ln w="44450">
              <a:solidFill>
                <a:schemeClr val="accent6">
                  <a:lumMod val="75000"/>
                </a:schemeClr>
              </a:solidFill>
            </a:ln>
          </p:spPr>
          <p:txBody>
            <a:bodyPr wrap="none" rtlCol="0">
              <a:spAutoFit/>
            </a:bodyPr>
            <a:lstStyle/>
            <a:p>
              <a:r>
                <a:rPr lang="en-US" sz="2400">
                  <a:latin typeface="Batang" panose="02030600000101010101" pitchFamily="18" charset="-127"/>
                  <a:ea typeface="Batang" panose="02030600000101010101" pitchFamily="18" charset="-127"/>
                </a:rPr>
                <a:t>S1: </a:t>
              </a:r>
              <a:r>
                <a:rPr lang="en-US" sz="2400" b="1">
                  <a:solidFill>
                    <a:srgbClr val="C00000"/>
                  </a:solidFill>
                  <a:latin typeface="Batang" panose="02030600000101010101" pitchFamily="18" charset="-127"/>
                  <a:ea typeface="Batang" panose="02030600000101010101" pitchFamily="18" charset="-127"/>
                </a:rPr>
                <a:t>a</a:t>
              </a:r>
              <a:r>
                <a:rPr lang="en-US" sz="2400">
                  <a:latin typeface="Batang" panose="02030600000101010101" pitchFamily="18" charset="-127"/>
                  <a:ea typeface="Batang" panose="02030600000101010101" pitchFamily="18" charset="-127"/>
                </a:rPr>
                <a:t> = add b, c</a:t>
              </a:r>
            </a:p>
            <a:p>
              <a:r>
                <a:rPr lang="en-US" sz="2400">
                  <a:latin typeface="Batang" panose="02030600000101010101" pitchFamily="18" charset="-127"/>
                  <a:ea typeface="Batang" panose="02030600000101010101" pitchFamily="18" charset="-127"/>
                </a:rPr>
                <a:t>S2: store m, &amp;d</a:t>
              </a:r>
            </a:p>
            <a:p>
              <a:r>
                <a:rPr lang="en-US" sz="2400">
                  <a:latin typeface="Batang" panose="02030600000101010101" pitchFamily="18" charset="-127"/>
                  <a:ea typeface="Batang" panose="02030600000101010101" pitchFamily="18" charset="-127"/>
                </a:rPr>
                <a:t>S3: e = sub </a:t>
              </a:r>
              <a:r>
                <a:rPr lang="en-US" sz="2400" b="1">
                  <a:solidFill>
                    <a:srgbClr val="C00000"/>
                  </a:solidFill>
                  <a:latin typeface="Batang" panose="02030600000101010101" pitchFamily="18" charset="-127"/>
                  <a:ea typeface="Batang" panose="02030600000101010101" pitchFamily="18" charset="-127"/>
                </a:rPr>
                <a:t>a</a:t>
              </a:r>
              <a:r>
                <a:rPr lang="en-US" sz="2400">
                  <a:latin typeface="Batang" panose="02030600000101010101" pitchFamily="18" charset="-127"/>
                  <a:ea typeface="Batang" panose="02030600000101010101" pitchFamily="18" charset="-127"/>
                </a:rPr>
                <a:t>, 9</a:t>
              </a:r>
            </a:p>
            <a:p>
              <a:r>
                <a:rPr lang="en-US" sz="2400">
                  <a:latin typeface="Batang" panose="02030600000101010101" pitchFamily="18" charset="-127"/>
                  <a:ea typeface="Batang" panose="02030600000101010101" pitchFamily="18" charset="-127"/>
                </a:rPr>
                <a:t>…</a:t>
              </a:r>
            </a:p>
          </p:txBody>
        </p:sp>
        <p:sp>
          <p:nvSpPr>
            <p:cNvPr id="5" name="TextBox 4">
              <a:extLst>
                <a:ext uri="{FF2B5EF4-FFF2-40B4-BE49-F238E27FC236}">
                  <a16:creationId xmlns:a16="http://schemas.microsoft.com/office/drawing/2014/main" id="{CCFEF33A-D047-134B-AF03-D775166575E6}"/>
                </a:ext>
              </a:extLst>
            </p:cNvPr>
            <p:cNvSpPr txBox="1"/>
            <p:nvPr/>
          </p:nvSpPr>
          <p:spPr>
            <a:xfrm>
              <a:off x="944672" y="5163629"/>
              <a:ext cx="2304092" cy="523220"/>
            </a:xfrm>
            <a:prstGeom prst="rect">
              <a:avLst/>
            </a:prstGeom>
            <a:noFill/>
          </p:spPr>
          <p:txBody>
            <a:bodyPr wrap="none" rtlCol="0">
              <a:spAutoFit/>
            </a:bodyPr>
            <a:lstStyle/>
            <a:p>
              <a:r>
                <a:rPr lang="en-US" sz="2800" b="1" dirty="0">
                  <a:solidFill>
                    <a:srgbClr val="C00000"/>
                  </a:solidFill>
                  <a:latin typeface="Batang" panose="02030600000101010101" pitchFamily="18" charset="-127"/>
                  <a:ea typeface="Batang" panose="02030600000101010101" pitchFamily="18" charset="-127"/>
                  <a:cs typeface="Arial Hebrew Scholar" pitchFamily="2" charset="-79"/>
                </a:rPr>
                <a:t>a</a:t>
              </a:r>
              <a:r>
                <a:rPr lang="en-US" sz="2800" dirty="0">
                  <a:latin typeface="Arial Hebrew Scholar" pitchFamily="2" charset="-79"/>
                  <a:cs typeface="Arial Hebrew Scholar" pitchFamily="2" charset="-79"/>
                </a:rPr>
                <a:t> is live at </a:t>
              </a:r>
              <a:r>
                <a:rPr lang="en-US" sz="2800" dirty="0">
                  <a:latin typeface="Batang" panose="02030600000101010101" pitchFamily="18" charset="-127"/>
                  <a:ea typeface="Batang" panose="02030600000101010101" pitchFamily="18" charset="-127"/>
                  <a:cs typeface="Arial Hebrew Scholar" pitchFamily="2" charset="-79"/>
                </a:rPr>
                <a:t>S2</a:t>
              </a:r>
            </a:p>
          </p:txBody>
        </p:sp>
      </p:grpSp>
      <p:grpSp>
        <p:nvGrpSpPr>
          <p:cNvPr id="8" name="Group 7">
            <a:extLst>
              <a:ext uri="{FF2B5EF4-FFF2-40B4-BE49-F238E27FC236}">
                <a16:creationId xmlns:a16="http://schemas.microsoft.com/office/drawing/2014/main" id="{699FDB37-8399-1F4D-94CB-94E8FC9BE53A}"/>
              </a:ext>
            </a:extLst>
          </p:cNvPr>
          <p:cNvGrpSpPr/>
          <p:nvPr/>
        </p:nvGrpSpPr>
        <p:grpSpPr>
          <a:xfrm>
            <a:off x="8472566" y="1282199"/>
            <a:ext cx="2590774" cy="2092880"/>
            <a:chOff x="3949646" y="3547033"/>
            <a:chExt cx="2590774" cy="2092880"/>
          </a:xfrm>
        </p:grpSpPr>
        <p:sp>
          <p:nvSpPr>
            <p:cNvPr id="49" name="TextBox 48">
              <a:extLst>
                <a:ext uri="{FF2B5EF4-FFF2-40B4-BE49-F238E27FC236}">
                  <a16:creationId xmlns:a16="http://schemas.microsoft.com/office/drawing/2014/main" id="{5D67091B-CD04-E045-B868-F79018BFFFD0}"/>
                </a:ext>
              </a:extLst>
            </p:cNvPr>
            <p:cNvSpPr txBox="1"/>
            <p:nvPr/>
          </p:nvSpPr>
          <p:spPr>
            <a:xfrm>
              <a:off x="3949646" y="3547033"/>
              <a:ext cx="2590774" cy="1569660"/>
            </a:xfrm>
            <a:prstGeom prst="rect">
              <a:avLst/>
            </a:prstGeom>
            <a:noFill/>
            <a:ln w="44450">
              <a:solidFill>
                <a:schemeClr val="accent2">
                  <a:lumMod val="75000"/>
                </a:schemeClr>
              </a:solidFill>
            </a:ln>
          </p:spPr>
          <p:txBody>
            <a:bodyPr wrap="none" rtlCol="0">
              <a:spAutoFit/>
            </a:bodyPr>
            <a:lstStyle/>
            <a:p>
              <a:r>
                <a:rPr lang="en-US" sz="2400">
                  <a:latin typeface="Batang" panose="02030600000101010101" pitchFamily="18" charset="-127"/>
                  <a:ea typeface="Batang" panose="02030600000101010101" pitchFamily="18" charset="-127"/>
                </a:rPr>
                <a:t>S1: </a:t>
              </a:r>
              <a:r>
                <a:rPr lang="en-US" sz="2400" b="1">
                  <a:solidFill>
                    <a:srgbClr val="C00000"/>
                  </a:solidFill>
                  <a:latin typeface="Batang" panose="02030600000101010101" pitchFamily="18" charset="-127"/>
                  <a:ea typeface="Batang" panose="02030600000101010101" pitchFamily="18" charset="-127"/>
                </a:rPr>
                <a:t>a</a:t>
              </a:r>
              <a:r>
                <a:rPr lang="en-US" sz="2400">
                  <a:latin typeface="Batang" panose="02030600000101010101" pitchFamily="18" charset="-127"/>
                  <a:ea typeface="Batang" panose="02030600000101010101" pitchFamily="18" charset="-127"/>
                </a:rPr>
                <a:t> = add b, c</a:t>
              </a:r>
            </a:p>
            <a:p>
              <a:r>
                <a:rPr lang="en-US" sz="2400">
                  <a:latin typeface="Batang" panose="02030600000101010101" pitchFamily="18" charset="-127"/>
                  <a:ea typeface="Batang" panose="02030600000101010101" pitchFamily="18" charset="-127"/>
                </a:rPr>
                <a:t>S2: store m, &amp;d</a:t>
              </a:r>
            </a:p>
            <a:p>
              <a:r>
                <a:rPr lang="en-US" sz="2400">
                  <a:latin typeface="Batang" panose="02030600000101010101" pitchFamily="18" charset="-127"/>
                  <a:ea typeface="Batang" panose="02030600000101010101" pitchFamily="18" charset="-127"/>
                </a:rPr>
                <a:t>S3: e = sub m, 9</a:t>
              </a:r>
            </a:p>
            <a:p>
              <a:r>
                <a:rPr lang="en-US" sz="2400">
                  <a:latin typeface="Batang" panose="02030600000101010101" pitchFamily="18" charset="-127"/>
                  <a:ea typeface="Batang" panose="02030600000101010101" pitchFamily="18" charset="-127"/>
                </a:rPr>
                <a:t>…</a:t>
              </a:r>
            </a:p>
          </p:txBody>
        </p:sp>
        <p:sp>
          <p:nvSpPr>
            <p:cNvPr id="51" name="TextBox 50">
              <a:extLst>
                <a:ext uri="{FF2B5EF4-FFF2-40B4-BE49-F238E27FC236}">
                  <a16:creationId xmlns:a16="http://schemas.microsoft.com/office/drawing/2014/main" id="{0132177D-EDFD-3946-9D79-513370E41D0D}"/>
                </a:ext>
              </a:extLst>
            </p:cNvPr>
            <p:cNvSpPr txBox="1"/>
            <p:nvPr/>
          </p:nvSpPr>
          <p:spPr>
            <a:xfrm>
              <a:off x="3988128" y="5116693"/>
              <a:ext cx="2512226" cy="523220"/>
            </a:xfrm>
            <a:prstGeom prst="rect">
              <a:avLst/>
            </a:prstGeom>
            <a:noFill/>
          </p:spPr>
          <p:txBody>
            <a:bodyPr wrap="none" rtlCol="0">
              <a:spAutoFit/>
            </a:bodyPr>
            <a:lstStyle/>
            <a:p>
              <a:r>
                <a:rPr lang="en-US" sz="2800" b="1">
                  <a:solidFill>
                    <a:srgbClr val="C00000"/>
                  </a:solidFill>
                  <a:latin typeface="Batang" panose="02030600000101010101" pitchFamily="18" charset="-127"/>
                  <a:ea typeface="Batang" panose="02030600000101010101" pitchFamily="18" charset="-127"/>
                  <a:cs typeface="Arial Hebrew Scholar" pitchFamily="2" charset="-79"/>
                </a:rPr>
                <a:t>a</a:t>
              </a:r>
              <a:r>
                <a:rPr lang="en-US" sz="2800">
                  <a:latin typeface="Arial Hebrew Scholar" pitchFamily="2" charset="-79"/>
                  <a:cs typeface="Arial Hebrew Scholar" pitchFamily="2" charset="-79"/>
                </a:rPr>
                <a:t> is dead at </a:t>
              </a:r>
              <a:r>
                <a:rPr lang="en-US" sz="2800">
                  <a:latin typeface="Batang" panose="02030600000101010101" pitchFamily="18" charset="-127"/>
                  <a:ea typeface="Batang" panose="02030600000101010101" pitchFamily="18" charset="-127"/>
                  <a:cs typeface="Arial Hebrew Scholar" pitchFamily="2" charset="-79"/>
                </a:rPr>
                <a:t>S2</a:t>
              </a:r>
            </a:p>
          </p:txBody>
        </p:sp>
      </p:grpSp>
      <p:sp>
        <p:nvSpPr>
          <p:cNvPr id="7" name="Rectangle 6">
            <a:extLst>
              <a:ext uri="{FF2B5EF4-FFF2-40B4-BE49-F238E27FC236}">
                <a16:creationId xmlns:a16="http://schemas.microsoft.com/office/drawing/2014/main" id="{61A807F9-9576-984E-933D-B2F47397FA0A}"/>
              </a:ext>
            </a:extLst>
          </p:cNvPr>
          <p:cNvSpPr/>
          <p:nvPr/>
        </p:nvSpPr>
        <p:spPr>
          <a:xfrm>
            <a:off x="838198" y="3642672"/>
            <a:ext cx="10222647" cy="954107"/>
          </a:xfrm>
          <a:prstGeom prst="rect">
            <a:avLst/>
          </a:prstGeom>
          <a:ln w="47625">
            <a:solidFill>
              <a:schemeClr val="bg1">
                <a:lumMod val="50000"/>
              </a:schemeClr>
            </a:solidFill>
          </a:ln>
        </p:spPr>
        <p:txBody>
          <a:bodyPr wrap="square">
            <a:spAutoFit/>
          </a:bodyPr>
          <a:lstStyle/>
          <a:p>
            <a:r>
              <a:rPr lang="en-US" sz="2800">
                <a:solidFill>
                  <a:schemeClr val="accent1"/>
                </a:solidFill>
                <a:latin typeface="Arial Hebrew Scholar" pitchFamily="2" charset="-79"/>
                <a:cs typeface="Arial Hebrew Scholar" pitchFamily="2" charset="-79"/>
              </a:rPr>
              <a:t>Live variable: </a:t>
            </a:r>
            <a:r>
              <a:rPr lang="en-US" sz="2800">
                <a:latin typeface="Arial Hebrew Scholar" pitchFamily="2" charset="-79"/>
                <a:cs typeface="Arial Hebrew Scholar" pitchFamily="2" charset="-79"/>
              </a:rPr>
              <a:t>A variable is </a:t>
            </a:r>
            <a:r>
              <a:rPr lang="en-US" sz="2800">
                <a:solidFill>
                  <a:srgbClr val="C00000"/>
                </a:solidFill>
                <a:latin typeface="Arial Hebrew Scholar" pitchFamily="2" charset="-79"/>
                <a:cs typeface="Arial Hebrew Scholar" pitchFamily="2" charset="-79"/>
              </a:rPr>
              <a:t>live</a:t>
            </a:r>
            <a:r>
              <a:rPr lang="en-US" sz="2800">
                <a:latin typeface="Arial Hebrew Scholar" pitchFamily="2" charset="-79"/>
                <a:cs typeface="Arial Hebrew Scholar" pitchFamily="2" charset="-79"/>
              </a:rPr>
              <a:t> at some point </a:t>
            </a:r>
            <a:r>
              <a:rPr lang="en-US" sz="2800" i="1">
                <a:latin typeface="Batang" panose="02030600000101010101" pitchFamily="18" charset="-127"/>
                <a:ea typeface="Batang" panose="02030600000101010101" pitchFamily="18" charset="-127"/>
                <a:cs typeface="Arial Hebrew Scholar" pitchFamily="2" charset="-79"/>
              </a:rPr>
              <a:t>p</a:t>
            </a:r>
            <a:r>
              <a:rPr lang="en-US" sz="2800">
                <a:latin typeface="Arial Hebrew Scholar" pitchFamily="2" charset="-79"/>
                <a:cs typeface="Arial Hebrew Scholar" pitchFamily="2" charset="-79"/>
              </a:rPr>
              <a:t> if from </a:t>
            </a:r>
            <a:r>
              <a:rPr lang="en-US" sz="2800" i="1">
                <a:latin typeface="Batang" panose="02030600000101010101" pitchFamily="18" charset="-127"/>
                <a:ea typeface="Batang" panose="02030600000101010101" pitchFamily="18" charset="-127"/>
                <a:cs typeface="Arial Hebrew Scholar" pitchFamily="2" charset="-79"/>
              </a:rPr>
              <a:t>p</a:t>
            </a:r>
            <a:r>
              <a:rPr lang="en-US" sz="2800">
                <a:latin typeface="Arial Hebrew Scholar" pitchFamily="2" charset="-79"/>
                <a:cs typeface="Arial Hebrew Scholar" pitchFamily="2" charset="-79"/>
              </a:rPr>
              <a:t> to end the variable is used before it is redefined else it is </a:t>
            </a:r>
            <a:r>
              <a:rPr lang="en-US" sz="2800">
                <a:solidFill>
                  <a:srgbClr val="C00000"/>
                </a:solidFill>
                <a:latin typeface="Arial Hebrew Scholar" pitchFamily="2" charset="-79"/>
                <a:cs typeface="Arial Hebrew Scholar" pitchFamily="2" charset="-79"/>
              </a:rPr>
              <a:t>dead</a:t>
            </a:r>
            <a:r>
              <a:rPr lang="en-US" sz="2800">
                <a:latin typeface="Arial Hebrew Scholar" pitchFamily="2" charset="-79"/>
                <a:cs typeface="Arial Hebrew Scholar" pitchFamily="2" charset="-79"/>
              </a:rPr>
              <a:t>.</a:t>
            </a:r>
          </a:p>
        </p:txBody>
      </p:sp>
      <p:sp>
        <p:nvSpPr>
          <p:cNvPr id="56" name="Rectangle 55">
            <a:extLst>
              <a:ext uri="{FF2B5EF4-FFF2-40B4-BE49-F238E27FC236}">
                <a16:creationId xmlns:a16="http://schemas.microsoft.com/office/drawing/2014/main" id="{64C34B4A-6509-8F46-8287-709F8A62348C}"/>
              </a:ext>
            </a:extLst>
          </p:cNvPr>
          <p:cNvSpPr/>
          <p:nvPr/>
        </p:nvSpPr>
        <p:spPr>
          <a:xfrm>
            <a:off x="838200" y="4924319"/>
            <a:ext cx="8629186" cy="1384995"/>
          </a:xfrm>
          <a:prstGeom prst="rect">
            <a:avLst/>
          </a:prstGeom>
          <a:ln w="47625">
            <a:solidFill>
              <a:schemeClr val="bg1">
                <a:lumMod val="50000"/>
              </a:schemeClr>
            </a:solidFill>
          </a:ln>
        </p:spPr>
        <p:txBody>
          <a:bodyPr wrap="square">
            <a:spAutoFit/>
          </a:bodyPr>
          <a:lstStyle/>
          <a:p>
            <a:r>
              <a:rPr lang="en-US" sz="2800" dirty="0">
                <a:solidFill>
                  <a:schemeClr val="accent1"/>
                </a:solidFill>
                <a:latin typeface="Arial Hebrew Scholar" pitchFamily="2" charset="-79"/>
                <a:cs typeface="Arial Hebrew Scholar" pitchFamily="2" charset="-79"/>
              </a:rPr>
              <a:t>Compiler </a:t>
            </a:r>
            <a:r>
              <a:rPr lang="en-US" sz="2800" dirty="0">
                <a:solidFill>
                  <a:srgbClr val="C00000"/>
                </a:solidFill>
                <a:latin typeface="Arial Hebrew Scholar" pitchFamily="2" charset="-79"/>
                <a:cs typeface="Arial Hebrew Scholar" pitchFamily="2" charset="-79"/>
              </a:rPr>
              <a:t>optimizes out dead</a:t>
            </a:r>
            <a:r>
              <a:rPr lang="en-US" sz="2800" dirty="0">
                <a:solidFill>
                  <a:schemeClr val="accent1"/>
                </a:solidFill>
                <a:latin typeface="Arial Hebrew Scholar" pitchFamily="2" charset="-79"/>
                <a:cs typeface="Arial Hebrew Scholar" pitchFamily="2" charset="-79"/>
              </a:rPr>
              <a:t> values </a:t>
            </a:r>
          </a:p>
          <a:p>
            <a:r>
              <a:rPr lang="en-US" sz="2800" b="1" dirty="0">
                <a:solidFill>
                  <a:schemeClr val="accent1"/>
                </a:solidFill>
                <a:latin typeface="Arial Hebrew Scholar" pitchFamily="2" charset="-79"/>
                <a:cs typeface="Arial Hebrew Scholar" pitchFamily="2" charset="-79"/>
                <a:sym typeface="Wingdings" pitchFamily="2" charset="2"/>
              </a:rPr>
              <a:t> </a:t>
            </a:r>
            <a:r>
              <a:rPr lang="en-US" sz="2800" b="1" dirty="0">
                <a:latin typeface="Arial Hebrew Scholar" pitchFamily="2" charset="-79"/>
                <a:cs typeface="Arial Hebrew Scholar" pitchFamily="2" charset="-79"/>
              </a:rPr>
              <a:t>All parameters </a:t>
            </a:r>
            <a:r>
              <a:rPr lang="en-US" sz="2800" dirty="0">
                <a:solidFill>
                  <a:srgbClr val="0070C0"/>
                </a:solidFill>
                <a:latin typeface="Arial Hebrew Scholar" pitchFamily="2" charset="-79"/>
                <a:cs typeface="Arial Hebrew Scholar" pitchFamily="2" charset="-79"/>
              </a:rPr>
              <a:t>for a kernel should be </a:t>
            </a:r>
            <a:r>
              <a:rPr lang="en-US" sz="2800" b="1" dirty="0">
                <a:latin typeface="Arial Hebrew Scholar" pitchFamily="2" charset="-79"/>
                <a:cs typeface="Arial Hebrew Scholar" pitchFamily="2" charset="-79"/>
              </a:rPr>
              <a:t>live</a:t>
            </a:r>
            <a:r>
              <a:rPr lang="en-US" sz="2800" dirty="0">
                <a:solidFill>
                  <a:srgbClr val="0070C0"/>
                </a:solidFill>
                <a:latin typeface="Arial Hebrew Scholar" pitchFamily="2" charset="-79"/>
                <a:cs typeface="Arial Hebrew Scholar" pitchFamily="2" charset="-79"/>
              </a:rPr>
              <a:t> at the corresponding memory access instruction</a:t>
            </a:r>
          </a:p>
        </p:txBody>
      </p:sp>
      <p:grpSp>
        <p:nvGrpSpPr>
          <p:cNvPr id="19" name="Group 18">
            <a:extLst>
              <a:ext uri="{FF2B5EF4-FFF2-40B4-BE49-F238E27FC236}">
                <a16:creationId xmlns:a16="http://schemas.microsoft.com/office/drawing/2014/main" id="{BE49248D-61AF-0448-A20C-DD7B3034D8FA}"/>
              </a:ext>
            </a:extLst>
          </p:cNvPr>
          <p:cNvGrpSpPr/>
          <p:nvPr/>
        </p:nvGrpSpPr>
        <p:grpSpPr>
          <a:xfrm>
            <a:off x="559094" y="1104021"/>
            <a:ext cx="4132255" cy="2399960"/>
            <a:chOff x="3323829" y="1702297"/>
            <a:chExt cx="4132255" cy="2399960"/>
          </a:xfrm>
        </p:grpSpPr>
        <p:pic>
          <p:nvPicPr>
            <p:cNvPr id="17" name="Picture 16">
              <a:extLst>
                <a:ext uri="{FF2B5EF4-FFF2-40B4-BE49-F238E27FC236}">
                  <a16:creationId xmlns:a16="http://schemas.microsoft.com/office/drawing/2014/main" id="{ECEE0E05-AD67-8740-9C60-241B5583EC27}"/>
                </a:ext>
              </a:extLst>
            </p:cNvPr>
            <p:cNvPicPr>
              <a:picLocks noChangeAspect="1"/>
            </p:cNvPicPr>
            <p:nvPr/>
          </p:nvPicPr>
          <p:blipFill>
            <a:blip r:embed="rId2"/>
            <a:stretch>
              <a:fillRect/>
            </a:stretch>
          </p:blipFill>
          <p:spPr>
            <a:xfrm>
              <a:off x="4555696" y="1702297"/>
              <a:ext cx="1621536" cy="1645920"/>
            </a:xfrm>
            <a:prstGeom prst="rect">
              <a:avLst/>
            </a:prstGeom>
          </p:spPr>
        </p:pic>
        <p:sp>
          <p:nvSpPr>
            <p:cNvPr id="64" name="TextBox 63">
              <a:extLst>
                <a:ext uri="{FF2B5EF4-FFF2-40B4-BE49-F238E27FC236}">
                  <a16:creationId xmlns:a16="http://schemas.microsoft.com/office/drawing/2014/main" id="{FFD47044-66E0-C34E-A222-420F90A4D3DC}"/>
                </a:ext>
              </a:extLst>
            </p:cNvPr>
            <p:cNvSpPr txBox="1"/>
            <p:nvPr/>
          </p:nvSpPr>
          <p:spPr>
            <a:xfrm>
              <a:off x="3323829" y="3209705"/>
              <a:ext cx="4132255" cy="892552"/>
            </a:xfrm>
            <a:prstGeom prst="rect">
              <a:avLst/>
            </a:prstGeom>
            <a:noFill/>
          </p:spPr>
          <p:txBody>
            <a:bodyPr wrap="square" rtlCol="0">
              <a:spAutoFit/>
            </a:bodyPr>
            <a:lstStyle/>
            <a:p>
              <a:pPr algn="ctr"/>
              <a:r>
                <a:rPr lang="en-US" sz="2800" dirty="0">
                  <a:latin typeface="Arial Hebrew Scholar" pitchFamily="2" charset="-79"/>
                  <a:cs typeface="Arial Hebrew Scholar" pitchFamily="2" charset="-79"/>
                </a:rPr>
                <a:t>Liveness analysis</a:t>
              </a:r>
            </a:p>
            <a:p>
              <a:pPr algn="ctr"/>
              <a:r>
                <a:rPr lang="en-US" sz="2400" dirty="0">
                  <a:solidFill>
                    <a:schemeClr val="tx1">
                      <a:lumMod val="50000"/>
                      <a:lumOff val="50000"/>
                    </a:schemeClr>
                  </a:solidFill>
                  <a:latin typeface="Arial Hebrew Scholar" pitchFamily="2" charset="-79"/>
                  <a:cs typeface="Arial Hebrew Scholar" pitchFamily="2" charset="-79"/>
                </a:rPr>
                <a:t>Live Variables</a:t>
              </a:r>
            </a:p>
          </p:txBody>
        </p:sp>
      </p:grpSp>
    </p:spTree>
    <p:extLst>
      <p:ext uri="{BB962C8B-B14F-4D97-AF65-F5344CB8AC3E}">
        <p14:creationId xmlns:p14="http://schemas.microsoft.com/office/powerpoint/2010/main" val="102817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checkerboard(across)">
                                      <p:cBhvr>
                                        <p:cTn id="2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9093-11FF-A940-9BD6-E3E60504202D}"/>
              </a:ext>
            </a:extLst>
          </p:cNvPr>
          <p:cNvSpPr>
            <a:spLocks noGrp="1"/>
          </p:cNvSpPr>
          <p:nvPr>
            <p:ph type="title"/>
          </p:nvPr>
        </p:nvSpPr>
        <p:spPr/>
        <p:txBody>
          <a:bodyPr/>
          <a:lstStyle/>
          <a:p>
            <a:r>
              <a:rPr lang="en-US" dirty="0"/>
              <a:t>Prototype (Proof-of-concept)</a:t>
            </a:r>
          </a:p>
        </p:txBody>
      </p:sp>
      <p:sp>
        <p:nvSpPr>
          <p:cNvPr id="3" name="Slide Number Placeholder 2">
            <a:extLst>
              <a:ext uri="{FF2B5EF4-FFF2-40B4-BE49-F238E27FC236}">
                <a16:creationId xmlns:a16="http://schemas.microsoft.com/office/drawing/2014/main" id="{EFEA36BF-FD36-B94F-BD10-A25AC83090AB}"/>
              </a:ext>
            </a:extLst>
          </p:cNvPr>
          <p:cNvSpPr>
            <a:spLocks noGrp="1"/>
          </p:cNvSpPr>
          <p:nvPr>
            <p:ph type="sldNum" sz="quarter" idx="12"/>
          </p:nvPr>
        </p:nvSpPr>
        <p:spPr/>
        <p:txBody>
          <a:bodyPr/>
          <a:lstStyle/>
          <a:p>
            <a:fld id="{7996580F-1EC5-774C-A4F7-431D19F63C83}" type="slidenum">
              <a:rPr lang="en-US" smtClean="0"/>
              <a:pPr/>
              <a:t>22</a:t>
            </a:fld>
            <a:endParaRPr lang="en-US"/>
          </a:p>
        </p:txBody>
      </p:sp>
      <p:pic>
        <p:nvPicPr>
          <p:cNvPr id="4" name="Picture 3">
            <a:extLst>
              <a:ext uri="{FF2B5EF4-FFF2-40B4-BE49-F238E27FC236}">
                <a16:creationId xmlns:a16="http://schemas.microsoft.com/office/drawing/2014/main" id="{7CA2C107-9906-F948-BA45-3F533942C544}"/>
              </a:ext>
            </a:extLst>
          </p:cNvPr>
          <p:cNvPicPr>
            <a:picLocks noChangeAspect="1"/>
          </p:cNvPicPr>
          <p:nvPr/>
        </p:nvPicPr>
        <p:blipFill>
          <a:blip r:embed="rId2"/>
          <a:stretch>
            <a:fillRect/>
          </a:stretch>
        </p:blipFill>
        <p:spPr>
          <a:xfrm>
            <a:off x="838200" y="1481686"/>
            <a:ext cx="3117274" cy="1097280"/>
          </a:xfrm>
          <a:prstGeom prst="rect">
            <a:avLst/>
          </a:prstGeom>
        </p:spPr>
      </p:pic>
      <p:pic>
        <p:nvPicPr>
          <p:cNvPr id="5" name="Picture 4">
            <a:extLst>
              <a:ext uri="{FF2B5EF4-FFF2-40B4-BE49-F238E27FC236}">
                <a16:creationId xmlns:a16="http://schemas.microsoft.com/office/drawing/2014/main" id="{B69CF906-5BAA-244C-9A02-7F44C2CEFC9E}"/>
              </a:ext>
            </a:extLst>
          </p:cNvPr>
          <p:cNvPicPr>
            <a:picLocks noChangeAspect="1"/>
          </p:cNvPicPr>
          <p:nvPr/>
        </p:nvPicPr>
        <p:blipFill>
          <a:blip r:embed="rId3"/>
          <a:stretch>
            <a:fillRect/>
          </a:stretch>
        </p:blipFill>
        <p:spPr>
          <a:xfrm>
            <a:off x="8370849" y="1481686"/>
            <a:ext cx="3072384" cy="1097280"/>
          </a:xfrm>
          <a:prstGeom prst="rect">
            <a:avLst/>
          </a:prstGeom>
        </p:spPr>
      </p:pic>
      <p:pic>
        <p:nvPicPr>
          <p:cNvPr id="9" name="Picture 8">
            <a:extLst>
              <a:ext uri="{FF2B5EF4-FFF2-40B4-BE49-F238E27FC236}">
                <a16:creationId xmlns:a16="http://schemas.microsoft.com/office/drawing/2014/main" id="{D9A470A3-B934-AA43-97AB-BE55822A88E6}"/>
              </a:ext>
            </a:extLst>
          </p:cNvPr>
          <p:cNvPicPr>
            <a:picLocks noChangeAspect="1"/>
          </p:cNvPicPr>
          <p:nvPr/>
        </p:nvPicPr>
        <p:blipFill>
          <a:blip r:embed="rId4"/>
          <a:stretch>
            <a:fillRect/>
          </a:stretch>
        </p:blipFill>
        <p:spPr>
          <a:xfrm>
            <a:off x="5568802" y="1435966"/>
            <a:ext cx="1188720" cy="1188720"/>
          </a:xfrm>
          <a:prstGeom prst="rect">
            <a:avLst/>
          </a:prstGeom>
        </p:spPr>
      </p:pic>
      <p:sp>
        <p:nvSpPr>
          <p:cNvPr id="10" name="TextBox 9">
            <a:extLst>
              <a:ext uri="{FF2B5EF4-FFF2-40B4-BE49-F238E27FC236}">
                <a16:creationId xmlns:a16="http://schemas.microsoft.com/office/drawing/2014/main" id="{0CD906A4-115D-524A-9390-B086FED7B56D}"/>
              </a:ext>
            </a:extLst>
          </p:cNvPr>
          <p:cNvSpPr txBox="1"/>
          <p:nvPr/>
        </p:nvSpPr>
        <p:spPr>
          <a:xfrm>
            <a:off x="1495981" y="2624686"/>
            <a:ext cx="1801712" cy="584775"/>
          </a:xfrm>
          <a:prstGeom prst="rect">
            <a:avLst/>
          </a:prstGeom>
          <a:noFill/>
        </p:spPr>
        <p:txBody>
          <a:bodyPr wrap="none" rtlCol="0">
            <a:spAutoFit/>
          </a:bodyPr>
          <a:lstStyle/>
          <a:p>
            <a:r>
              <a:rPr lang="en-US" sz="3200" dirty="0">
                <a:latin typeface="Arial Hebrew Scholar" pitchFamily="2" charset="-79"/>
                <a:cs typeface="Arial Hebrew Scholar" pitchFamily="2" charset="-79"/>
              </a:rPr>
              <a:t>LLVM-6.0</a:t>
            </a:r>
          </a:p>
        </p:txBody>
      </p:sp>
      <p:sp>
        <p:nvSpPr>
          <p:cNvPr id="11" name="TextBox 10">
            <a:extLst>
              <a:ext uri="{FF2B5EF4-FFF2-40B4-BE49-F238E27FC236}">
                <a16:creationId xmlns:a16="http://schemas.microsoft.com/office/drawing/2014/main" id="{249DD9FC-CA42-8148-A729-071252A550D9}"/>
              </a:ext>
            </a:extLst>
          </p:cNvPr>
          <p:cNvSpPr txBox="1"/>
          <p:nvPr/>
        </p:nvSpPr>
        <p:spPr>
          <a:xfrm>
            <a:off x="4896821" y="2624685"/>
            <a:ext cx="2532681" cy="584775"/>
          </a:xfrm>
          <a:prstGeom prst="rect">
            <a:avLst/>
          </a:prstGeom>
          <a:noFill/>
        </p:spPr>
        <p:txBody>
          <a:bodyPr wrap="none" rtlCol="0">
            <a:spAutoFit/>
          </a:bodyPr>
          <a:lstStyle/>
          <a:p>
            <a:r>
              <a:rPr lang="en-US" sz="3200" dirty="0">
                <a:latin typeface="Arial Hebrew Scholar" pitchFamily="2" charset="-79"/>
                <a:cs typeface="Arial Hebrew Scholar" pitchFamily="2" charset="-79"/>
              </a:rPr>
              <a:t>Intel Xeon E5</a:t>
            </a:r>
          </a:p>
        </p:txBody>
      </p:sp>
      <p:sp>
        <p:nvSpPr>
          <p:cNvPr id="12" name="TextBox 11">
            <a:extLst>
              <a:ext uri="{FF2B5EF4-FFF2-40B4-BE49-F238E27FC236}">
                <a16:creationId xmlns:a16="http://schemas.microsoft.com/office/drawing/2014/main" id="{389BF1AD-4C27-1D4D-8E1F-1AE0CB297580}"/>
              </a:ext>
            </a:extLst>
          </p:cNvPr>
          <p:cNvSpPr txBox="1"/>
          <p:nvPr/>
        </p:nvSpPr>
        <p:spPr>
          <a:xfrm>
            <a:off x="8857604" y="2578966"/>
            <a:ext cx="2496196" cy="584775"/>
          </a:xfrm>
          <a:prstGeom prst="rect">
            <a:avLst/>
          </a:prstGeom>
          <a:noFill/>
        </p:spPr>
        <p:txBody>
          <a:bodyPr wrap="none" rtlCol="0">
            <a:spAutoFit/>
          </a:bodyPr>
          <a:lstStyle/>
          <a:p>
            <a:r>
              <a:rPr lang="en-US" sz="3200" dirty="0">
                <a:latin typeface="Arial Hebrew Scholar" pitchFamily="2" charset="-79"/>
                <a:cs typeface="Arial Hebrew Scholar" pitchFamily="2" charset="-79"/>
              </a:rPr>
              <a:t>Ubuntu 18.04</a:t>
            </a:r>
          </a:p>
        </p:txBody>
      </p:sp>
      <p:sp>
        <p:nvSpPr>
          <p:cNvPr id="13" name="TextBox 12">
            <a:extLst>
              <a:ext uri="{FF2B5EF4-FFF2-40B4-BE49-F238E27FC236}">
                <a16:creationId xmlns:a16="http://schemas.microsoft.com/office/drawing/2014/main" id="{01FAD53F-915B-914D-8D3C-89D5DD2251E8}"/>
              </a:ext>
            </a:extLst>
          </p:cNvPr>
          <p:cNvSpPr txBox="1"/>
          <p:nvPr/>
        </p:nvSpPr>
        <p:spPr>
          <a:xfrm>
            <a:off x="5973893" y="4247814"/>
            <a:ext cx="5346672" cy="584775"/>
          </a:xfrm>
          <a:prstGeom prst="rect">
            <a:avLst/>
          </a:prstGeom>
          <a:noFill/>
        </p:spPr>
        <p:txBody>
          <a:bodyPr wrap="square" rtlCol="0">
            <a:spAutoFit/>
          </a:bodyPr>
          <a:lstStyle/>
          <a:p>
            <a:r>
              <a:rPr lang="en-US" sz="3200" dirty="0">
                <a:latin typeface="Arial Hebrew Scholar" pitchFamily="2" charset="-79"/>
                <a:cs typeface="Arial Hebrew Scholar" pitchFamily="2" charset="-79"/>
              </a:rPr>
              <a:t>Support for: </a:t>
            </a:r>
            <a:r>
              <a:rPr lang="en-US" sz="3200" dirty="0">
                <a:solidFill>
                  <a:schemeClr val="tx1">
                    <a:lumMod val="50000"/>
                    <a:lumOff val="50000"/>
                  </a:schemeClr>
                </a:solidFill>
                <a:latin typeface="Courier New" panose="02070309020205020404" pitchFamily="49" charset="0"/>
                <a:cs typeface="Courier New" panose="02070309020205020404" pitchFamily="49" charset="0"/>
              </a:rPr>
              <a:t>-O0 </a:t>
            </a:r>
            <a:r>
              <a:rPr lang="en-US" sz="3200" dirty="0">
                <a:solidFill>
                  <a:schemeClr val="tx1">
                    <a:lumMod val="50000"/>
                    <a:lumOff val="50000"/>
                  </a:schemeClr>
                </a:solidFill>
                <a:latin typeface="Arial Hebrew Scholar" pitchFamily="2" charset="-79"/>
                <a:cs typeface="Arial Hebrew Scholar" pitchFamily="2" charset="-79"/>
              </a:rPr>
              <a:t>and </a:t>
            </a:r>
            <a:r>
              <a:rPr lang="en-US" sz="3200" dirty="0">
                <a:solidFill>
                  <a:schemeClr val="tx1">
                    <a:lumMod val="50000"/>
                    <a:lumOff val="50000"/>
                  </a:schemeClr>
                </a:solidFill>
                <a:latin typeface="Courier New" panose="02070309020205020404" pitchFamily="49" charset="0"/>
                <a:cs typeface="Courier New" panose="02070309020205020404" pitchFamily="49" charset="0"/>
              </a:rPr>
              <a:t>-O1</a:t>
            </a:r>
            <a:endParaRPr lang="en-US" sz="3200" dirty="0">
              <a:solidFill>
                <a:schemeClr val="tx1">
                  <a:lumMod val="50000"/>
                  <a:lumOff val="50000"/>
                </a:schemeClr>
              </a:solidFill>
              <a:latin typeface="Arial Hebrew Scholar" pitchFamily="2" charset="-79"/>
              <a:cs typeface="Arial Hebrew Scholar" pitchFamily="2" charset="-79"/>
            </a:endParaRPr>
          </a:p>
        </p:txBody>
      </p:sp>
      <p:grpSp>
        <p:nvGrpSpPr>
          <p:cNvPr id="14" name="Group 13">
            <a:extLst>
              <a:ext uri="{FF2B5EF4-FFF2-40B4-BE49-F238E27FC236}">
                <a16:creationId xmlns:a16="http://schemas.microsoft.com/office/drawing/2014/main" id="{5F9B1DFE-F482-3C45-9591-B61FD068709E}"/>
              </a:ext>
            </a:extLst>
          </p:cNvPr>
          <p:cNvGrpSpPr/>
          <p:nvPr/>
        </p:nvGrpSpPr>
        <p:grpSpPr>
          <a:xfrm>
            <a:off x="887545" y="3780658"/>
            <a:ext cx="4404867" cy="1751545"/>
            <a:chOff x="838023" y="1841429"/>
            <a:chExt cx="4404867" cy="1751545"/>
          </a:xfrm>
        </p:grpSpPr>
        <p:grpSp>
          <p:nvGrpSpPr>
            <p:cNvPr id="15" name="Group 14">
              <a:extLst>
                <a:ext uri="{FF2B5EF4-FFF2-40B4-BE49-F238E27FC236}">
                  <a16:creationId xmlns:a16="http://schemas.microsoft.com/office/drawing/2014/main" id="{CF90751B-954D-E748-A92B-6076E80CBA9F}"/>
                </a:ext>
              </a:extLst>
            </p:cNvPr>
            <p:cNvGrpSpPr/>
            <p:nvPr/>
          </p:nvGrpSpPr>
          <p:grpSpPr>
            <a:xfrm>
              <a:off x="1237887" y="1841429"/>
              <a:ext cx="3478629" cy="1097282"/>
              <a:chOff x="675929" y="1876258"/>
              <a:chExt cx="3478629" cy="1098959"/>
            </a:xfrm>
          </p:grpSpPr>
          <p:pic>
            <p:nvPicPr>
              <p:cNvPr id="17" name="Picture 16">
                <a:extLst>
                  <a:ext uri="{FF2B5EF4-FFF2-40B4-BE49-F238E27FC236}">
                    <a16:creationId xmlns:a16="http://schemas.microsoft.com/office/drawing/2014/main" id="{2D5F57FE-3878-504E-A008-54252EFF05A6}"/>
                  </a:ext>
                </a:extLst>
              </p:cNvPr>
              <p:cNvPicPr>
                <a:picLocks noChangeAspect="1"/>
              </p:cNvPicPr>
              <p:nvPr/>
            </p:nvPicPr>
            <p:blipFill>
              <a:blip r:embed="rId5"/>
              <a:stretch>
                <a:fillRect/>
              </a:stretch>
            </p:blipFill>
            <p:spPr>
              <a:xfrm>
                <a:off x="675929" y="1876258"/>
                <a:ext cx="1079506" cy="1098958"/>
              </a:xfrm>
              <a:prstGeom prst="rect">
                <a:avLst/>
              </a:prstGeom>
            </p:spPr>
          </p:pic>
          <p:pic>
            <p:nvPicPr>
              <p:cNvPr id="18" name="Picture 17">
                <a:extLst>
                  <a:ext uri="{FF2B5EF4-FFF2-40B4-BE49-F238E27FC236}">
                    <a16:creationId xmlns:a16="http://schemas.microsoft.com/office/drawing/2014/main" id="{3335AB91-C62F-4C41-AFA0-E8A4A3FF7F92}"/>
                  </a:ext>
                </a:extLst>
              </p:cNvPr>
              <p:cNvPicPr>
                <a:picLocks noChangeAspect="1"/>
              </p:cNvPicPr>
              <p:nvPr/>
            </p:nvPicPr>
            <p:blipFill>
              <a:blip r:embed="rId6"/>
              <a:stretch>
                <a:fillRect/>
              </a:stretch>
            </p:blipFill>
            <p:spPr>
              <a:xfrm>
                <a:off x="3055601" y="1876258"/>
                <a:ext cx="1098957" cy="1098957"/>
              </a:xfrm>
              <a:prstGeom prst="rect">
                <a:avLst/>
              </a:prstGeom>
            </p:spPr>
          </p:pic>
          <p:pic>
            <p:nvPicPr>
              <p:cNvPr id="19" name="Picture 18">
                <a:extLst>
                  <a:ext uri="{FF2B5EF4-FFF2-40B4-BE49-F238E27FC236}">
                    <a16:creationId xmlns:a16="http://schemas.microsoft.com/office/drawing/2014/main" id="{B96D4177-6F0D-1545-A4F2-90DDF85AFB68}"/>
                  </a:ext>
                </a:extLst>
              </p:cNvPr>
              <p:cNvPicPr>
                <a:picLocks noChangeAspect="1"/>
              </p:cNvPicPr>
              <p:nvPr/>
            </p:nvPicPr>
            <p:blipFill>
              <a:blip r:embed="rId7"/>
              <a:stretch>
                <a:fillRect/>
              </a:stretch>
            </p:blipFill>
            <p:spPr>
              <a:xfrm>
                <a:off x="1929021" y="1876259"/>
                <a:ext cx="1098957" cy="1098958"/>
              </a:xfrm>
              <a:prstGeom prst="rect">
                <a:avLst/>
              </a:prstGeom>
            </p:spPr>
          </p:pic>
        </p:grpSp>
        <p:sp>
          <p:nvSpPr>
            <p:cNvPr id="16" name="TextBox 15">
              <a:extLst>
                <a:ext uri="{FF2B5EF4-FFF2-40B4-BE49-F238E27FC236}">
                  <a16:creationId xmlns:a16="http://schemas.microsoft.com/office/drawing/2014/main" id="{349AFCEB-F301-A44D-AE0A-CD17745F0D2E}"/>
                </a:ext>
              </a:extLst>
            </p:cNvPr>
            <p:cNvSpPr txBox="1"/>
            <p:nvPr/>
          </p:nvSpPr>
          <p:spPr>
            <a:xfrm>
              <a:off x="838023" y="3008199"/>
              <a:ext cx="4404867" cy="584775"/>
            </a:xfrm>
            <a:prstGeom prst="rect">
              <a:avLst/>
            </a:prstGeom>
            <a:noFill/>
          </p:spPr>
          <p:txBody>
            <a:bodyPr wrap="square" rtlCol="0">
              <a:spAutoFit/>
            </a:bodyPr>
            <a:lstStyle/>
            <a:p>
              <a:pPr algn="ctr"/>
              <a:r>
                <a:rPr lang="en-US" sz="3200" dirty="0">
                  <a:latin typeface="Arial Hebrew Scholar" pitchFamily="2" charset="-79"/>
                  <a:cs typeface="Arial Hebrew Scholar" pitchFamily="2" charset="-79"/>
                </a:rPr>
                <a:t>Multi-language support</a:t>
              </a:r>
            </a:p>
          </p:txBody>
        </p:sp>
      </p:grpSp>
      <p:sp>
        <p:nvSpPr>
          <p:cNvPr id="20" name="TextBox 19">
            <a:extLst>
              <a:ext uri="{FF2B5EF4-FFF2-40B4-BE49-F238E27FC236}">
                <a16:creationId xmlns:a16="http://schemas.microsoft.com/office/drawing/2014/main" id="{F109663D-1C27-B349-A7E8-DE816395905B}"/>
              </a:ext>
            </a:extLst>
          </p:cNvPr>
          <p:cNvSpPr txBox="1"/>
          <p:nvPr/>
        </p:nvSpPr>
        <p:spPr>
          <a:xfrm>
            <a:off x="5973893" y="5024371"/>
            <a:ext cx="5418663" cy="1015663"/>
          </a:xfrm>
          <a:prstGeom prst="rect">
            <a:avLst/>
          </a:prstGeom>
          <a:noFill/>
        </p:spPr>
        <p:txBody>
          <a:bodyPr wrap="none" rtlCol="0">
            <a:spAutoFit/>
          </a:bodyPr>
          <a:lstStyle/>
          <a:p>
            <a:r>
              <a:rPr lang="en-US" sz="3200" dirty="0">
                <a:latin typeface="Arial Hebrew Scholar" pitchFamily="2" charset="-79"/>
                <a:cs typeface="Arial Hebrew Scholar" pitchFamily="2" charset="-79"/>
              </a:rPr>
              <a:t>Code available at:</a:t>
            </a:r>
          </a:p>
          <a:p>
            <a:pPr marL="91440"/>
            <a:r>
              <a:rPr lang="en-US" sz="2800" dirty="0">
                <a:latin typeface="Arial Hebrew Scholar" pitchFamily="2" charset="-79"/>
                <a:cs typeface="Arial Hebrew Scholar" pitchFamily="2" charset="-79"/>
                <a:hlinkClick r:id="rId8"/>
              </a:rPr>
              <a:t>https://github.com/kandycs/CARE</a:t>
            </a:r>
            <a:endParaRPr lang="en-US" sz="2800" dirty="0">
              <a:latin typeface="Arial Hebrew Scholar" pitchFamily="2" charset="-79"/>
              <a:cs typeface="Arial Hebrew Scholar" pitchFamily="2" charset="-79"/>
            </a:endParaRPr>
          </a:p>
        </p:txBody>
      </p:sp>
      <p:sp>
        <p:nvSpPr>
          <p:cNvPr id="21" name="TextBox 20">
            <a:extLst>
              <a:ext uri="{FF2B5EF4-FFF2-40B4-BE49-F238E27FC236}">
                <a16:creationId xmlns:a16="http://schemas.microsoft.com/office/drawing/2014/main" id="{13F70A06-BFD7-D741-9F81-09F1D2B212AE}"/>
              </a:ext>
            </a:extLst>
          </p:cNvPr>
          <p:cNvSpPr txBox="1"/>
          <p:nvPr/>
        </p:nvSpPr>
        <p:spPr>
          <a:xfrm>
            <a:off x="5973893" y="3620383"/>
            <a:ext cx="5346672" cy="584775"/>
          </a:xfrm>
          <a:prstGeom prst="rect">
            <a:avLst/>
          </a:prstGeom>
          <a:noFill/>
        </p:spPr>
        <p:txBody>
          <a:bodyPr wrap="square" rtlCol="0">
            <a:spAutoFit/>
          </a:bodyPr>
          <a:lstStyle/>
          <a:p>
            <a:r>
              <a:rPr lang="en-US" sz="3200" dirty="0">
                <a:latin typeface="Arial Hebrew Scholar" pitchFamily="2" charset="-79"/>
                <a:cs typeface="Arial Hebrew Scholar" pitchFamily="2" charset="-79"/>
              </a:rPr>
              <a:t>SLOC: </a:t>
            </a:r>
            <a:r>
              <a:rPr lang="en-US" sz="3200" dirty="0">
                <a:solidFill>
                  <a:schemeClr val="tx1">
                    <a:lumMod val="50000"/>
                    <a:lumOff val="50000"/>
                  </a:schemeClr>
                </a:solidFill>
                <a:latin typeface="Courier New" panose="02070309020205020404" pitchFamily="49" charset="0"/>
                <a:cs typeface="Courier New" panose="02070309020205020404" pitchFamily="49" charset="0"/>
              </a:rPr>
              <a:t>~11000</a:t>
            </a:r>
            <a:endParaRPr lang="en-US" sz="3200" dirty="0">
              <a:solidFill>
                <a:schemeClr val="tx1">
                  <a:lumMod val="50000"/>
                  <a:lumOff val="50000"/>
                </a:schemeClr>
              </a:solidFill>
              <a:latin typeface="Arial Hebrew Scholar" pitchFamily="2" charset="-79"/>
              <a:cs typeface="Arial Hebrew Scholar" pitchFamily="2" charset="-79"/>
            </a:endParaRPr>
          </a:p>
        </p:txBody>
      </p:sp>
      <p:pic>
        <p:nvPicPr>
          <p:cNvPr id="7" name="Picture 6">
            <a:extLst>
              <a:ext uri="{FF2B5EF4-FFF2-40B4-BE49-F238E27FC236}">
                <a16:creationId xmlns:a16="http://schemas.microsoft.com/office/drawing/2014/main" id="{B8FAB54B-9598-3743-8D69-EDEA220B55F5}"/>
              </a:ext>
            </a:extLst>
          </p:cNvPr>
          <p:cNvPicPr>
            <a:picLocks noChangeAspect="1"/>
          </p:cNvPicPr>
          <p:nvPr/>
        </p:nvPicPr>
        <p:blipFill>
          <a:blip r:embed="rId9"/>
          <a:stretch>
            <a:fillRect/>
          </a:stretch>
        </p:blipFill>
        <p:spPr>
          <a:xfrm>
            <a:off x="5362146" y="5280572"/>
            <a:ext cx="611747" cy="611747"/>
          </a:xfrm>
          <a:prstGeom prst="rect">
            <a:avLst/>
          </a:prstGeom>
        </p:spPr>
      </p:pic>
    </p:spTree>
    <p:extLst>
      <p:ext uri="{BB962C8B-B14F-4D97-AF65-F5344CB8AC3E}">
        <p14:creationId xmlns:p14="http://schemas.microsoft.com/office/powerpoint/2010/main" val="3945778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0777-A18E-1E43-8096-FDE422E7B850}"/>
              </a:ext>
            </a:extLst>
          </p:cNvPr>
          <p:cNvSpPr>
            <a:spLocks noGrp="1"/>
          </p:cNvSpPr>
          <p:nvPr>
            <p:ph type="title"/>
          </p:nvPr>
        </p:nvSpPr>
        <p:spPr/>
        <p:txBody>
          <a:bodyPr/>
          <a:lstStyle/>
          <a:p>
            <a:r>
              <a:rPr lang="en-US" dirty="0"/>
              <a:t>Illustration of Building Recovery Kernels</a:t>
            </a:r>
          </a:p>
        </p:txBody>
      </p:sp>
      <p:sp>
        <p:nvSpPr>
          <p:cNvPr id="6" name="Rectangle 5">
            <a:extLst>
              <a:ext uri="{FF2B5EF4-FFF2-40B4-BE49-F238E27FC236}">
                <a16:creationId xmlns:a16="http://schemas.microsoft.com/office/drawing/2014/main" id="{8555A475-A2CC-7B4B-806B-BCAD41F8475D}"/>
              </a:ext>
            </a:extLst>
          </p:cNvPr>
          <p:cNvSpPr/>
          <p:nvPr/>
        </p:nvSpPr>
        <p:spPr>
          <a:xfrm>
            <a:off x="6570609" y="1252231"/>
            <a:ext cx="5565140" cy="2308324"/>
          </a:xfrm>
          <a:prstGeom prst="rect">
            <a:avLst/>
          </a:prstGeom>
        </p:spPr>
        <p:txBody>
          <a:bodyPr wrap="square">
            <a:spAutoFit/>
          </a:bodyPr>
          <a:lstStyle/>
          <a:p>
            <a:r>
              <a:rPr lang="en-US">
                <a:solidFill>
                  <a:srgbClr val="0070C0"/>
                </a:solidFill>
                <a:latin typeface="Batang" panose="02030600000101010101" pitchFamily="18" charset="-127"/>
                <a:ea typeface="Batang" panose="02030600000101010101" pitchFamily="18" charset="-127"/>
              </a:rPr>
              <a:t>i64</a:t>
            </a:r>
            <a:r>
              <a:rPr lang="en-US">
                <a:latin typeface="Batang" panose="02030600000101010101" pitchFamily="18" charset="-127"/>
                <a:ea typeface="Batang" panose="02030600000101010101" pitchFamily="18" charset="-127"/>
              </a:rPr>
              <a:t>* kernel( %12, %k.0, %add66, %44, %29) {</a:t>
            </a:r>
          </a:p>
          <a:p>
            <a:r>
              <a:rPr lang="en-US">
                <a:latin typeface="Batang" panose="02030600000101010101" pitchFamily="18" charset="-127"/>
                <a:ea typeface="Batang" panose="02030600000101010101" pitchFamily="18" charset="-127"/>
              </a:rPr>
              <a:t>    %sub169 = </a:t>
            </a:r>
            <a:r>
              <a:rPr lang="en-US" b="1">
                <a:latin typeface="Batang" panose="02030600000101010101" pitchFamily="18" charset="-127"/>
                <a:ea typeface="Batang" panose="02030600000101010101" pitchFamily="18" charset="-127"/>
              </a:rPr>
              <a:t>sub</a:t>
            </a:r>
            <a:r>
              <a:rPr lang="en-US">
                <a:latin typeface="Batang" panose="02030600000101010101" pitchFamily="18" charset="-127"/>
                <a:ea typeface="Batang" panose="02030600000101010101" pitchFamily="18" charset="-127"/>
              </a:rPr>
              <a:t> </a:t>
            </a:r>
            <a:r>
              <a:rPr lang="en-US" err="1">
                <a:latin typeface="Batang" panose="02030600000101010101" pitchFamily="18" charset="-127"/>
                <a:ea typeface="Batang" panose="02030600000101010101" pitchFamily="18" charset="-127"/>
              </a:rPr>
              <a:t>nsw</a:t>
            </a:r>
            <a:r>
              <a:rPr lang="en-US">
                <a:latin typeface="Batang" panose="02030600000101010101" pitchFamily="18" charset="-127"/>
                <a:ea typeface="Batang" panose="02030600000101010101" pitchFamily="18" charset="-127"/>
              </a:rPr>
              <a:t> </a:t>
            </a:r>
            <a:r>
              <a:rPr lang="en-US">
                <a:solidFill>
                  <a:srgbClr val="0070C0"/>
                </a:solidFill>
                <a:latin typeface="Batang" panose="02030600000101010101" pitchFamily="18" charset="-127"/>
                <a:ea typeface="Batang" panose="02030600000101010101" pitchFamily="18" charset="-127"/>
              </a:rPr>
              <a:t>i32</a:t>
            </a:r>
            <a:r>
              <a:rPr lang="en-US">
                <a:latin typeface="Batang" panose="02030600000101010101" pitchFamily="18" charset="-127"/>
                <a:ea typeface="Batang" panose="02030600000101010101" pitchFamily="18" charset="-127"/>
              </a:rPr>
              <a:t> %44, %29</a:t>
            </a:r>
          </a:p>
          <a:p>
            <a:r>
              <a:rPr lang="en-US">
                <a:latin typeface="Batang" panose="02030600000101010101" pitchFamily="18" charset="-127"/>
                <a:ea typeface="Batang" panose="02030600000101010101" pitchFamily="18" charset="-127"/>
              </a:rPr>
              <a:t>    %mul170 = </a:t>
            </a:r>
            <a:r>
              <a:rPr lang="en-US" b="1" err="1">
                <a:latin typeface="Batang" panose="02030600000101010101" pitchFamily="18" charset="-127"/>
                <a:ea typeface="Batang" panose="02030600000101010101" pitchFamily="18" charset="-127"/>
              </a:rPr>
              <a:t>mul</a:t>
            </a:r>
            <a:r>
              <a:rPr lang="en-US">
                <a:latin typeface="Batang" panose="02030600000101010101" pitchFamily="18" charset="-127"/>
                <a:ea typeface="Batang" panose="02030600000101010101" pitchFamily="18" charset="-127"/>
              </a:rPr>
              <a:t> </a:t>
            </a:r>
            <a:r>
              <a:rPr lang="en-US" err="1">
                <a:latin typeface="Batang" panose="02030600000101010101" pitchFamily="18" charset="-127"/>
                <a:ea typeface="Batang" panose="02030600000101010101" pitchFamily="18" charset="-127"/>
              </a:rPr>
              <a:t>nsw</a:t>
            </a:r>
            <a:r>
              <a:rPr lang="en-US">
                <a:latin typeface="Batang" panose="02030600000101010101" pitchFamily="18" charset="-127"/>
                <a:ea typeface="Batang" panose="02030600000101010101" pitchFamily="18" charset="-127"/>
              </a:rPr>
              <a:t> </a:t>
            </a:r>
            <a:r>
              <a:rPr lang="en-US">
                <a:solidFill>
                  <a:srgbClr val="0070C0"/>
                </a:solidFill>
                <a:latin typeface="Batang" panose="02030600000101010101" pitchFamily="18" charset="-127"/>
                <a:ea typeface="Batang" panose="02030600000101010101" pitchFamily="18" charset="-127"/>
              </a:rPr>
              <a:t>i32</a:t>
            </a:r>
            <a:r>
              <a:rPr lang="en-US">
                <a:latin typeface="Batang" panose="02030600000101010101" pitchFamily="18" charset="-127"/>
                <a:ea typeface="Batang" panose="02030600000101010101" pitchFamily="18" charset="-127"/>
              </a:rPr>
              <a:t> %add66, %sub169</a:t>
            </a:r>
          </a:p>
          <a:p>
            <a:r>
              <a:rPr lang="en-US">
                <a:latin typeface="Batang" panose="02030600000101010101" pitchFamily="18" charset="-127"/>
                <a:ea typeface="Batang" panose="02030600000101010101" pitchFamily="18" charset="-127"/>
              </a:rPr>
              <a:t>    %add171 = </a:t>
            </a:r>
            <a:r>
              <a:rPr lang="en-US" b="1">
                <a:latin typeface="Batang" panose="02030600000101010101" pitchFamily="18" charset="-127"/>
                <a:ea typeface="Batang" panose="02030600000101010101" pitchFamily="18" charset="-127"/>
              </a:rPr>
              <a:t>add</a:t>
            </a:r>
            <a:r>
              <a:rPr lang="en-US">
                <a:latin typeface="Batang" panose="02030600000101010101" pitchFamily="18" charset="-127"/>
                <a:ea typeface="Batang" panose="02030600000101010101" pitchFamily="18" charset="-127"/>
              </a:rPr>
              <a:t> </a:t>
            </a:r>
            <a:r>
              <a:rPr lang="en-US" err="1">
                <a:latin typeface="Batang" panose="02030600000101010101" pitchFamily="18" charset="-127"/>
                <a:ea typeface="Batang" panose="02030600000101010101" pitchFamily="18" charset="-127"/>
              </a:rPr>
              <a:t>nsw</a:t>
            </a:r>
            <a:r>
              <a:rPr lang="en-US">
                <a:latin typeface="Batang" panose="02030600000101010101" pitchFamily="18" charset="-127"/>
                <a:ea typeface="Batang" panose="02030600000101010101" pitchFamily="18" charset="-127"/>
              </a:rPr>
              <a:t> </a:t>
            </a:r>
            <a:r>
              <a:rPr lang="en-US">
                <a:solidFill>
                  <a:srgbClr val="0070C0"/>
                </a:solidFill>
                <a:latin typeface="Batang" panose="02030600000101010101" pitchFamily="18" charset="-127"/>
                <a:ea typeface="Batang" panose="02030600000101010101" pitchFamily="18" charset="-127"/>
              </a:rPr>
              <a:t>i32</a:t>
            </a:r>
            <a:r>
              <a:rPr lang="en-US">
                <a:latin typeface="Batang" panose="02030600000101010101" pitchFamily="18" charset="-127"/>
                <a:ea typeface="Batang" panose="02030600000101010101" pitchFamily="18" charset="-127"/>
              </a:rPr>
              <a:t> %mul170, %k.0 </a:t>
            </a:r>
          </a:p>
          <a:p>
            <a:r>
              <a:rPr lang="en-US">
                <a:latin typeface="Batang" panose="02030600000101010101" pitchFamily="18" charset="-127"/>
                <a:ea typeface="Batang" panose="02030600000101010101" pitchFamily="18" charset="-127"/>
              </a:rPr>
              <a:t>    %idx172 = </a:t>
            </a:r>
            <a:r>
              <a:rPr lang="en-US" b="1">
                <a:latin typeface="Batang" panose="02030600000101010101" pitchFamily="18" charset="-127"/>
                <a:ea typeface="Batang" panose="02030600000101010101" pitchFamily="18" charset="-127"/>
              </a:rPr>
              <a:t>sext</a:t>
            </a:r>
            <a:r>
              <a:rPr lang="en-US">
                <a:latin typeface="Batang" panose="02030600000101010101" pitchFamily="18" charset="-127"/>
                <a:ea typeface="Batang" panose="02030600000101010101" pitchFamily="18" charset="-127"/>
              </a:rPr>
              <a:t> </a:t>
            </a:r>
            <a:r>
              <a:rPr lang="en-US">
                <a:solidFill>
                  <a:srgbClr val="0070C0"/>
                </a:solidFill>
                <a:latin typeface="Batang" panose="02030600000101010101" pitchFamily="18" charset="-127"/>
                <a:ea typeface="Batang" panose="02030600000101010101" pitchFamily="18" charset="-127"/>
              </a:rPr>
              <a:t>i32</a:t>
            </a:r>
            <a:r>
              <a:rPr lang="en-US">
                <a:latin typeface="Batang" panose="02030600000101010101" pitchFamily="18" charset="-127"/>
                <a:ea typeface="Batang" panose="02030600000101010101" pitchFamily="18" charset="-127"/>
              </a:rPr>
              <a:t> %add171 to </a:t>
            </a:r>
            <a:r>
              <a:rPr lang="en-US">
                <a:solidFill>
                  <a:srgbClr val="0070C0"/>
                </a:solidFill>
                <a:latin typeface="Batang" panose="02030600000101010101" pitchFamily="18" charset="-127"/>
                <a:ea typeface="Batang" panose="02030600000101010101" pitchFamily="18" charset="-127"/>
              </a:rPr>
              <a:t>i64</a:t>
            </a:r>
          </a:p>
          <a:p>
            <a:r>
              <a:rPr lang="en-US">
                <a:latin typeface="Batang" panose="02030600000101010101" pitchFamily="18" charset="-127"/>
                <a:ea typeface="Batang" panose="02030600000101010101" pitchFamily="18" charset="-127"/>
              </a:rPr>
              <a:t>    %aidx173 = </a:t>
            </a:r>
            <a:r>
              <a:rPr lang="en-US" b="1">
                <a:latin typeface="Batang" panose="02030600000101010101" pitchFamily="18" charset="-127"/>
                <a:ea typeface="Batang" panose="02030600000101010101" pitchFamily="18" charset="-127"/>
              </a:rPr>
              <a:t>GEP</a:t>
            </a:r>
            <a:r>
              <a:rPr lang="en-US">
                <a:latin typeface="Batang" panose="02030600000101010101" pitchFamily="18" charset="-127"/>
                <a:ea typeface="Batang" panose="02030600000101010101" pitchFamily="18" charset="-127"/>
              </a:rPr>
              <a:t> </a:t>
            </a:r>
            <a:r>
              <a:rPr lang="en-US">
                <a:solidFill>
                  <a:srgbClr val="0070C0"/>
                </a:solidFill>
                <a:latin typeface="Batang" panose="02030600000101010101" pitchFamily="18" charset="-127"/>
                <a:ea typeface="Batang" panose="02030600000101010101" pitchFamily="18" charset="-127"/>
              </a:rPr>
              <a:t>i64</a:t>
            </a:r>
            <a:r>
              <a:rPr lang="en-US">
                <a:latin typeface="Batang" panose="02030600000101010101" pitchFamily="18" charset="-127"/>
                <a:ea typeface="Batang" panose="02030600000101010101" pitchFamily="18" charset="-127"/>
              </a:rPr>
              <a:t>, </a:t>
            </a:r>
            <a:r>
              <a:rPr lang="en-US">
                <a:solidFill>
                  <a:srgbClr val="0070C0"/>
                </a:solidFill>
                <a:latin typeface="Batang" panose="02030600000101010101" pitchFamily="18" charset="-127"/>
                <a:ea typeface="Batang" panose="02030600000101010101" pitchFamily="18" charset="-127"/>
              </a:rPr>
              <a:t>i64</a:t>
            </a:r>
            <a:r>
              <a:rPr lang="en-US">
                <a:latin typeface="Batang" panose="02030600000101010101" pitchFamily="18" charset="-127"/>
                <a:ea typeface="Batang" panose="02030600000101010101" pitchFamily="18" charset="-127"/>
              </a:rPr>
              <a:t>* %12, i64 %idx172</a:t>
            </a:r>
          </a:p>
          <a:p>
            <a:r>
              <a:rPr lang="en-US">
                <a:latin typeface="Batang" panose="02030600000101010101" pitchFamily="18" charset="-127"/>
                <a:ea typeface="Batang" panose="02030600000101010101" pitchFamily="18" charset="-127"/>
              </a:rPr>
              <a:t>    ret %aidx173</a:t>
            </a:r>
          </a:p>
          <a:p>
            <a:r>
              <a:rPr lang="en-US">
                <a:latin typeface="Batang" panose="02030600000101010101" pitchFamily="18" charset="-127"/>
                <a:ea typeface="Batang" panose="02030600000101010101" pitchFamily="18" charset="-127"/>
              </a:rPr>
              <a:t>}</a:t>
            </a:r>
          </a:p>
        </p:txBody>
      </p:sp>
      <p:grpSp>
        <p:nvGrpSpPr>
          <p:cNvPr id="84" name="Group 83">
            <a:extLst>
              <a:ext uri="{FF2B5EF4-FFF2-40B4-BE49-F238E27FC236}">
                <a16:creationId xmlns:a16="http://schemas.microsoft.com/office/drawing/2014/main" id="{83583D30-524B-D94D-940B-06323D680D73}"/>
              </a:ext>
            </a:extLst>
          </p:cNvPr>
          <p:cNvGrpSpPr/>
          <p:nvPr/>
        </p:nvGrpSpPr>
        <p:grpSpPr>
          <a:xfrm>
            <a:off x="10319092" y="3487199"/>
            <a:ext cx="1432207" cy="635228"/>
            <a:chOff x="10352462" y="4472019"/>
            <a:chExt cx="1432207" cy="635228"/>
          </a:xfrm>
        </p:grpSpPr>
        <p:cxnSp>
          <p:nvCxnSpPr>
            <p:cNvPr id="65" name="Straight Arrow Connector 64">
              <a:extLst>
                <a:ext uri="{FF2B5EF4-FFF2-40B4-BE49-F238E27FC236}">
                  <a16:creationId xmlns:a16="http://schemas.microsoft.com/office/drawing/2014/main" id="{D118E17D-C37C-8541-AF5F-1E19F5908517}"/>
                </a:ext>
              </a:extLst>
            </p:cNvPr>
            <p:cNvCxnSpPr>
              <a:cxnSpLocks/>
            </p:cNvCxnSpPr>
            <p:nvPr/>
          </p:nvCxnSpPr>
          <p:spPr>
            <a:xfrm>
              <a:off x="10421209" y="4843308"/>
              <a:ext cx="62086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211A4C4-EA76-F740-8805-D81800CB7DD0}"/>
                </a:ext>
              </a:extLst>
            </p:cNvPr>
            <p:cNvSpPr txBox="1"/>
            <p:nvPr/>
          </p:nvSpPr>
          <p:spPr>
            <a:xfrm>
              <a:off x="10352462" y="4472019"/>
              <a:ext cx="689612" cy="461665"/>
            </a:xfrm>
            <a:prstGeom prst="rect">
              <a:avLst/>
            </a:prstGeom>
            <a:noFill/>
          </p:spPr>
          <p:txBody>
            <a:bodyPr wrap="none" rtlCol="0">
              <a:spAutoFit/>
            </a:bodyPr>
            <a:lstStyle/>
            <a:p>
              <a:r>
                <a:rPr lang="en-US" sz="2400">
                  <a:latin typeface="Arial Hebrew Scholar" pitchFamily="2" charset="-79"/>
                  <a:cs typeface="Arial Hebrew Scholar" pitchFamily="2" charset="-79"/>
                </a:rPr>
                <a:t>YES</a:t>
              </a:r>
            </a:p>
          </p:txBody>
        </p:sp>
        <p:sp>
          <p:nvSpPr>
            <p:cNvPr id="77" name="TextBox 76">
              <a:extLst>
                <a:ext uri="{FF2B5EF4-FFF2-40B4-BE49-F238E27FC236}">
                  <a16:creationId xmlns:a16="http://schemas.microsoft.com/office/drawing/2014/main" id="{4B9AF819-73AA-C345-A3AE-CA6D12A789D6}"/>
                </a:ext>
              </a:extLst>
            </p:cNvPr>
            <p:cNvSpPr txBox="1"/>
            <p:nvPr/>
          </p:nvSpPr>
          <p:spPr>
            <a:xfrm>
              <a:off x="10982846" y="4645582"/>
              <a:ext cx="801823" cy="461665"/>
            </a:xfrm>
            <a:prstGeom prst="rect">
              <a:avLst/>
            </a:prstGeom>
            <a:noFill/>
          </p:spPr>
          <p:txBody>
            <a:bodyPr wrap="none" rtlCol="0">
              <a:spAutoFit/>
            </a:bodyPr>
            <a:lstStyle/>
            <a:p>
              <a:r>
                <a:rPr lang="en-US" sz="2400" err="1">
                  <a:latin typeface="Arial Hebrew Scholar" pitchFamily="2" charset="-79"/>
                  <a:cs typeface="Arial Hebrew Scholar" pitchFamily="2" charset="-79"/>
                </a:rPr>
                <a:t>Stmt</a:t>
              </a:r>
              <a:endParaRPr lang="en-US" sz="2400">
                <a:latin typeface="Arial Hebrew Scholar" pitchFamily="2" charset="-79"/>
                <a:cs typeface="Arial Hebrew Scholar" pitchFamily="2" charset="-79"/>
              </a:endParaRPr>
            </a:p>
          </p:txBody>
        </p:sp>
      </p:grpSp>
      <p:grpSp>
        <p:nvGrpSpPr>
          <p:cNvPr id="83" name="Group 82">
            <a:extLst>
              <a:ext uri="{FF2B5EF4-FFF2-40B4-BE49-F238E27FC236}">
                <a16:creationId xmlns:a16="http://schemas.microsoft.com/office/drawing/2014/main" id="{63E35A83-F74D-F445-83D6-468A5A50CAF1}"/>
              </a:ext>
            </a:extLst>
          </p:cNvPr>
          <p:cNvGrpSpPr/>
          <p:nvPr/>
        </p:nvGrpSpPr>
        <p:grpSpPr>
          <a:xfrm>
            <a:off x="6354067" y="3487556"/>
            <a:ext cx="1594249" cy="593623"/>
            <a:chOff x="6345397" y="4482886"/>
            <a:chExt cx="1594249" cy="593623"/>
          </a:xfrm>
        </p:grpSpPr>
        <p:cxnSp>
          <p:nvCxnSpPr>
            <p:cNvPr id="70" name="Straight Arrow Connector 69">
              <a:extLst>
                <a:ext uri="{FF2B5EF4-FFF2-40B4-BE49-F238E27FC236}">
                  <a16:creationId xmlns:a16="http://schemas.microsoft.com/office/drawing/2014/main" id="{90853649-79F6-4B4D-9AC0-D535F6359DCB}"/>
                </a:ext>
              </a:extLst>
            </p:cNvPr>
            <p:cNvCxnSpPr>
              <a:cxnSpLocks/>
            </p:cNvCxnSpPr>
            <p:nvPr/>
          </p:nvCxnSpPr>
          <p:spPr>
            <a:xfrm flipH="1">
              <a:off x="7273212" y="4843121"/>
              <a:ext cx="654056" cy="1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B8A7674-8461-C44B-8E9C-A562F5564B60}"/>
                </a:ext>
              </a:extLst>
            </p:cNvPr>
            <p:cNvSpPr txBox="1"/>
            <p:nvPr/>
          </p:nvSpPr>
          <p:spPr>
            <a:xfrm>
              <a:off x="7344611" y="4482886"/>
              <a:ext cx="595035" cy="461665"/>
            </a:xfrm>
            <a:prstGeom prst="rect">
              <a:avLst/>
            </a:prstGeom>
            <a:noFill/>
          </p:spPr>
          <p:txBody>
            <a:bodyPr wrap="none" rtlCol="0">
              <a:spAutoFit/>
            </a:bodyPr>
            <a:lstStyle/>
            <a:p>
              <a:r>
                <a:rPr lang="en-US" sz="2400">
                  <a:latin typeface="Arial Hebrew Scholar" pitchFamily="2" charset="-79"/>
                  <a:cs typeface="Arial Hebrew Scholar" pitchFamily="2" charset="-79"/>
                </a:rPr>
                <a:t>NO</a:t>
              </a:r>
            </a:p>
          </p:txBody>
        </p:sp>
        <p:sp>
          <p:nvSpPr>
            <p:cNvPr id="78" name="TextBox 77">
              <a:extLst>
                <a:ext uri="{FF2B5EF4-FFF2-40B4-BE49-F238E27FC236}">
                  <a16:creationId xmlns:a16="http://schemas.microsoft.com/office/drawing/2014/main" id="{A34B25D2-A3A6-3D44-98DB-0778959CDEE5}"/>
                </a:ext>
              </a:extLst>
            </p:cNvPr>
            <p:cNvSpPr txBox="1"/>
            <p:nvPr/>
          </p:nvSpPr>
          <p:spPr>
            <a:xfrm>
              <a:off x="6345397" y="4614844"/>
              <a:ext cx="1032590" cy="461665"/>
            </a:xfrm>
            <a:prstGeom prst="rect">
              <a:avLst/>
            </a:prstGeom>
            <a:noFill/>
          </p:spPr>
          <p:txBody>
            <a:bodyPr wrap="none" rtlCol="0">
              <a:spAutoFit/>
            </a:bodyPr>
            <a:lstStyle/>
            <a:p>
              <a:r>
                <a:rPr lang="en-US" sz="2400">
                  <a:latin typeface="Arial Hebrew Scholar" pitchFamily="2" charset="-79"/>
                  <a:cs typeface="Arial Hebrew Scholar" pitchFamily="2" charset="-79"/>
                </a:rPr>
                <a:t>Param</a:t>
              </a:r>
            </a:p>
          </p:txBody>
        </p:sp>
      </p:grpSp>
      <p:grpSp>
        <p:nvGrpSpPr>
          <p:cNvPr id="82" name="Group 81">
            <a:extLst>
              <a:ext uri="{FF2B5EF4-FFF2-40B4-BE49-F238E27FC236}">
                <a16:creationId xmlns:a16="http://schemas.microsoft.com/office/drawing/2014/main" id="{74FC63DF-6F17-BC47-B802-962DCF7E7CC0}"/>
              </a:ext>
            </a:extLst>
          </p:cNvPr>
          <p:cNvGrpSpPr/>
          <p:nvPr/>
        </p:nvGrpSpPr>
        <p:grpSpPr>
          <a:xfrm>
            <a:off x="6560151" y="3475537"/>
            <a:ext cx="4988825" cy="2390018"/>
            <a:chOff x="6589945" y="4468773"/>
            <a:chExt cx="4988825" cy="2390018"/>
          </a:xfrm>
        </p:grpSpPr>
        <p:grpSp>
          <p:nvGrpSpPr>
            <p:cNvPr id="63" name="Group 62">
              <a:extLst>
                <a:ext uri="{FF2B5EF4-FFF2-40B4-BE49-F238E27FC236}">
                  <a16:creationId xmlns:a16="http://schemas.microsoft.com/office/drawing/2014/main" id="{08C33BD2-BABA-C548-8E5B-3745DE713AF8}"/>
                </a:ext>
              </a:extLst>
            </p:cNvPr>
            <p:cNvGrpSpPr/>
            <p:nvPr/>
          </p:nvGrpSpPr>
          <p:grpSpPr>
            <a:xfrm>
              <a:off x="7927268" y="4468773"/>
              <a:ext cx="2493941" cy="777206"/>
              <a:chOff x="7170378" y="5364287"/>
              <a:chExt cx="2493941" cy="777206"/>
            </a:xfrm>
          </p:grpSpPr>
          <p:sp>
            <p:nvSpPr>
              <p:cNvPr id="61" name="Diamond 60">
                <a:extLst>
                  <a:ext uri="{FF2B5EF4-FFF2-40B4-BE49-F238E27FC236}">
                    <a16:creationId xmlns:a16="http://schemas.microsoft.com/office/drawing/2014/main" id="{EC2A53D1-AF79-6443-A10B-2CD0BF2D2B4B}"/>
                  </a:ext>
                </a:extLst>
              </p:cNvPr>
              <p:cNvSpPr/>
              <p:nvPr/>
            </p:nvSpPr>
            <p:spPr>
              <a:xfrm>
                <a:off x="7170378" y="5364287"/>
                <a:ext cx="2493941" cy="777206"/>
              </a:xfrm>
              <a:prstGeom prst="diamond">
                <a:avLst/>
              </a:prstGeom>
              <a:ln w="317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Batang" panose="02030600000101010101" pitchFamily="18" charset="-127"/>
                  <a:ea typeface="Batang" panose="02030600000101010101" pitchFamily="18" charset="-127"/>
                </a:endParaRPr>
              </a:p>
            </p:txBody>
          </p:sp>
          <p:sp>
            <p:nvSpPr>
              <p:cNvPr id="62" name="TextBox 61">
                <a:extLst>
                  <a:ext uri="{FF2B5EF4-FFF2-40B4-BE49-F238E27FC236}">
                    <a16:creationId xmlns:a16="http://schemas.microsoft.com/office/drawing/2014/main" id="{1D5C5E61-1410-0B4D-A908-5FFF9CA32C88}"/>
                  </a:ext>
                </a:extLst>
              </p:cNvPr>
              <p:cNvSpPr txBox="1"/>
              <p:nvPr/>
            </p:nvSpPr>
            <p:spPr>
              <a:xfrm>
                <a:off x="7555511" y="5549105"/>
                <a:ext cx="1834156" cy="461665"/>
              </a:xfrm>
              <a:prstGeom prst="rect">
                <a:avLst/>
              </a:prstGeom>
              <a:noFill/>
            </p:spPr>
            <p:txBody>
              <a:bodyPr wrap="none" rtlCol="0">
                <a:spAutoFit/>
              </a:bodyPr>
              <a:lstStyle/>
              <a:p>
                <a:r>
                  <a:rPr lang="en-US" sz="2400" err="1">
                    <a:latin typeface="Arial Hebrew Scholar" pitchFamily="2" charset="-79"/>
                    <a:ea typeface="Batang" panose="02030600000101010101" pitchFamily="18" charset="-127"/>
                    <a:cs typeface="Arial Hebrew Scholar" pitchFamily="2" charset="-79"/>
                  </a:rPr>
                  <a:t>isCloneable</a:t>
                </a:r>
                <a:r>
                  <a:rPr lang="en-US" sz="2400">
                    <a:latin typeface="Arial Hebrew Scholar" pitchFamily="2" charset="-79"/>
                    <a:ea typeface="Batang" panose="02030600000101010101" pitchFamily="18" charset="-127"/>
                    <a:cs typeface="Arial Hebrew Scholar" pitchFamily="2" charset="-79"/>
                  </a:rPr>
                  <a:t>?</a:t>
                </a:r>
              </a:p>
            </p:txBody>
          </p:sp>
        </p:grpSp>
        <p:sp>
          <p:nvSpPr>
            <p:cNvPr id="79" name="TextBox 78">
              <a:extLst>
                <a:ext uri="{FF2B5EF4-FFF2-40B4-BE49-F238E27FC236}">
                  <a16:creationId xmlns:a16="http://schemas.microsoft.com/office/drawing/2014/main" id="{7675E369-0E04-594A-B130-644E3C4C5067}"/>
                </a:ext>
              </a:extLst>
            </p:cNvPr>
            <p:cNvSpPr txBox="1"/>
            <p:nvPr/>
          </p:nvSpPr>
          <p:spPr>
            <a:xfrm>
              <a:off x="6589945" y="5289131"/>
              <a:ext cx="4988825" cy="1569660"/>
            </a:xfrm>
            <a:prstGeom prst="rect">
              <a:avLst/>
            </a:prstGeom>
            <a:noFill/>
            <a:ln w="19050">
              <a:solidFill>
                <a:schemeClr val="tx2"/>
              </a:solidFill>
            </a:ln>
          </p:spPr>
          <p:txBody>
            <a:bodyPr wrap="square" rtlCol="0">
              <a:spAutoFit/>
            </a:bodyPr>
            <a:lstStyle/>
            <a:p>
              <a:r>
                <a:rPr lang="en-US" sz="2400">
                  <a:latin typeface="Arial Hebrew Scholar" pitchFamily="2" charset="-79"/>
                  <a:cs typeface="Arial Hebrew Scholar" pitchFamily="2" charset="-79"/>
                </a:rPr>
                <a:t>True</a:t>
              </a:r>
              <a:r>
                <a:rPr lang="en-US" sz="2400">
                  <a:solidFill>
                    <a:schemeClr val="tx1">
                      <a:lumMod val="50000"/>
                      <a:lumOff val="50000"/>
                    </a:schemeClr>
                  </a:solidFill>
                  <a:latin typeface="Arial Hebrew Scholar" pitchFamily="2" charset="-79"/>
                  <a:cs typeface="Arial Hebrew Scholar" pitchFamily="2" charset="-79"/>
                </a:rPr>
                <a:t>: all operands are live (or can be computed from live values) at the memory access instruction</a:t>
              </a:r>
            </a:p>
            <a:p>
              <a:r>
                <a:rPr lang="en-US" sz="2400">
                  <a:latin typeface="Arial Hebrew Scholar" pitchFamily="2" charset="-79"/>
                  <a:cs typeface="Arial Hebrew Scholar" pitchFamily="2" charset="-79"/>
                </a:rPr>
                <a:t>False</a:t>
              </a:r>
              <a:r>
                <a:rPr lang="en-US" sz="2400">
                  <a:solidFill>
                    <a:schemeClr val="tx1">
                      <a:lumMod val="50000"/>
                      <a:lumOff val="50000"/>
                    </a:schemeClr>
                  </a:solidFill>
                  <a:latin typeface="Arial Hebrew Scholar" pitchFamily="2" charset="-79"/>
                  <a:cs typeface="Arial Hebrew Scholar" pitchFamily="2" charset="-79"/>
                </a:rPr>
                <a:t>: otherwise</a:t>
              </a:r>
            </a:p>
          </p:txBody>
        </p:sp>
      </p:grpSp>
      <p:sp>
        <p:nvSpPr>
          <p:cNvPr id="86" name="Rectangle 85">
            <a:extLst>
              <a:ext uri="{FF2B5EF4-FFF2-40B4-BE49-F238E27FC236}">
                <a16:creationId xmlns:a16="http://schemas.microsoft.com/office/drawing/2014/main" id="{77585062-1D40-E84C-9932-F07B0D09041B}"/>
              </a:ext>
            </a:extLst>
          </p:cNvPr>
          <p:cNvSpPr/>
          <p:nvPr/>
        </p:nvSpPr>
        <p:spPr>
          <a:xfrm>
            <a:off x="7965371" y="1292696"/>
            <a:ext cx="536028" cy="2816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497A09F-2756-6448-8238-8FA52D54930B}"/>
              </a:ext>
            </a:extLst>
          </p:cNvPr>
          <p:cNvSpPr/>
          <p:nvPr/>
        </p:nvSpPr>
        <p:spPr>
          <a:xfrm>
            <a:off x="8643563" y="1293050"/>
            <a:ext cx="536028" cy="28169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F6D582A-ED34-A14A-80D1-D4A02838BF42}"/>
              </a:ext>
            </a:extLst>
          </p:cNvPr>
          <p:cNvSpPr/>
          <p:nvPr/>
        </p:nvSpPr>
        <p:spPr>
          <a:xfrm>
            <a:off x="9321755" y="1314807"/>
            <a:ext cx="855829" cy="28167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B9351ED-83C3-0E4F-B706-E2344CD604A6}"/>
              </a:ext>
            </a:extLst>
          </p:cNvPr>
          <p:cNvSpPr/>
          <p:nvPr/>
        </p:nvSpPr>
        <p:spPr>
          <a:xfrm>
            <a:off x="10279326" y="1301436"/>
            <a:ext cx="517634" cy="2816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87BF4B5-51F4-B643-BF1E-1E9F449B0690}"/>
              </a:ext>
            </a:extLst>
          </p:cNvPr>
          <p:cNvSpPr/>
          <p:nvPr/>
        </p:nvSpPr>
        <p:spPr>
          <a:xfrm>
            <a:off x="10913512" y="1314807"/>
            <a:ext cx="517634" cy="281676"/>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059F8DAD-8392-364A-8E3C-7565EC5722CF}"/>
              </a:ext>
            </a:extLst>
          </p:cNvPr>
          <p:cNvSpPr txBox="1"/>
          <p:nvPr/>
        </p:nvSpPr>
        <p:spPr>
          <a:xfrm>
            <a:off x="371068" y="6109610"/>
            <a:ext cx="5546070" cy="400110"/>
          </a:xfrm>
          <a:prstGeom prst="rect">
            <a:avLst/>
          </a:prstGeom>
          <a:noFill/>
          <a:ln w="25400">
            <a:solidFill>
              <a:srgbClr val="FF0000"/>
            </a:solidFill>
          </a:ln>
        </p:spPr>
        <p:txBody>
          <a:bodyPr wrap="none" rtlCol="0">
            <a:spAutoFit/>
          </a:bodyPr>
          <a:lstStyle/>
          <a:p>
            <a:r>
              <a:rPr lang="en-US" sz="2000">
                <a:solidFill>
                  <a:schemeClr val="tx1">
                    <a:lumMod val="50000"/>
                    <a:lumOff val="50000"/>
                  </a:schemeClr>
                </a:solidFill>
                <a:latin typeface="Arial Hebrew Scholar" pitchFamily="2" charset="-79"/>
                <a:cs typeface="Arial Hebrew Scholar" pitchFamily="2" charset="-79"/>
              </a:rPr>
              <a:t>Note: please refer to paper for more information</a:t>
            </a:r>
          </a:p>
        </p:txBody>
      </p:sp>
      <p:sp>
        <p:nvSpPr>
          <p:cNvPr id="133" name="Slide Number Placeholder 132">
            <a:extLst>
              <a:ext uri="{FF2B5EF4-FFF2-40B4-BE49-F238E27FC236}">
                <a16:creationId xmlns:a16="http://schemas.microsoft.com/office/drawing/2014/main" id="{BE387303-6E08-834A-8372-9A0FD479171A}"/>
              </a:ext>
            </a:extLst>
          </p:cNvPr>
          <p:cNvSpPr>
            <a:spLocks noGrp="1"/>
          </p:cNvSpPr>
          <p:nvPr>
            <p:ph type="sldNum" sz="quarter" idx="12"/>
          </p:nvPr>
        </p:nvSpPr>
        <p:spPr>
          <a:xfrm>
            <a:off x="4724400" y="6356350"/>
            <a:ext cx="2743200" cy="365125"/>
          </a:xfrm>
        </p:spPr>
        <p:txBody>
          <a:bodyPr/>
          <a:lstStyle/>
          <a:p>
            <a:fld id="{7996580F-1EC5-774C-A4F7-431D19F63C83}" type="slidenum">
              <a:rPr lang="en-US" smtClean="0"/>
              <a:pPr/>
              <a:t>23</a:t>
            </a:fld>
            <a:endParaRPr lang="en-US"/>
          </a:p>
        </p:txBody>
      </p:sp>
      <p:sp>
        <p:nvSpPr>
          <p:cNvPr id="38" name="TextBox 37">
            <a:extLst>
              <a:ext uri="{FF2B5EF4-FFF2-40B4-BE49-F238E27FC236}">
                <a16:creationId xmlns:a16="http://schemas.microsoft.com/office/drawing/2014/main" id="{8A57065F-663B-0E4F-9CE7-2D91F5E0C363}"/>
              </a:ext>
            </a:extLst>
          </p:cNvPr>
          <p:cNvSpPr txBox="1"/>
          <p:nvPr/>
        </p:nvSpPr>
        <p:spPr>
          <a:xfrm>
            <a:off x="773374" y="5163407"/>
            <a:ext cx="5546071" cy="830997"/>
          </a:xfrm>
          <a:prstGeom prst="rect">
            <a:avLst/>
          </a:prstGeom>
          <a:noFill/>
          <a:ln w="25400">
            <a:solidFill>
              <a:srgbClr val="00B0F0"/>
            </a:solidFill>
          </a:ln>
        </p:spPr>
        <p:txBody>
          <a:bodyPr wrap="square" rtlCol="0">
            <a:spAutoFit/>
          </a:bodyPr>
          <a:lstStyle/>
          <a:p>
            <a:r>
              <a:rPr lang="en-US" sz="2400" dirty="0">
                <a:latin typeface="Arial Hebrew Scholar" pitchFamily="2" charset="-79"/>
                <a:cs typeface="Arial Hebrew Scholar" pitchFamily="2" charset="-79"/>
              </a:rPr>
              <a:t>Stop when meet </a:t>
            </a:r>
            <a:r>
              <a:rPr lang="en-US" sz="2400" i="1" dirty="0" err="1">
                <a:solidFill>
                  <a:srgbClr val="FF0000"/>
                </a:solidFill>
                <a:latin typeface="Courier New" panose="02070309020205020404" pitchFamily="49" charset="0"/>
                <a:cs typeface="Courier New" panose="02070309020205020404" pitchFamily="49" charset="0"/>
              </a:rPr>
              <a:t>PhiNode,Aguments</a:t>
            </a:r>
            <a:r>
              <a:rPr lang="en-US" sz="2400" i="1" dirty="0">
                <a:solidFill>
                  <a:srgbClr val="FF0000"/>
                </a:solidFill>
                <a:latin typeface="Courier New" panose="02070309020205020404" pitchFamily="49" charset="0"/>
                <a:cs typeface="Courier New" panose="02070309020205020404" pitchFamily="49" charset="0"/>
              </a:rPr>
              <a:t>,</a:t>
            </a:r>
            <a:endParaRPr lang="en-US" sz="2400" dirty="0">
              <a:latin typeface="Arial Hebrew Scholar" pitchFamily="2" charset="-79"/>
              <a:cs typeface="Arial Hebrew Scholar" pitchFamily="2" charset="-79"/>
            </a:endParaRPr>
          </a:p>
          <a:p>
            <a:r>
              <a:rPr lang="en-US" sz="2400" i="1" dirty="0" err="1">
                <a:solidFill>
                  <a:srgbClr val="FF0000"/>
                </a:solidFill>
                <a:latin typeface="Courier New" panose="02070309020205020404" pitchFamily="49" charset="0"/>
                <a:cs typeface="Courier New" panose="02070309020205020404" pitchFamily="49" charset="0"/>
              </a:rPr>
              <a:t>GlobalVariable</a:t>
            </a:r>
            <a:r>
              <a:rPr lang="en-US" sz="2400" dirty="0">
                <a:latin typeface="Arial Hebrew Scholar" pitchFamily="2" charset="-79"/>
                <a:cs typeface="Arial Hebrew Scholar" pitchFamily="2" charset="-79"/>
              </a:rPr>
              <a:t>, </a:t>
            </a:r>
            <a:r>
              <a:rPr lang="en-US" sz="2400" i="1" dirty="0" err="1">
                <a:solidFill>
                  <a:srgbClr val="FF0000"/>
                </a:solidFill>
                <a:latin typeface="Courier New" panose="02070309020205020404" pitchFamily="49" charset="0"/>
                <a:cs typeface="Courier New" panose="02070309020205020404" pitchFamily="49" charset="0"/>
              </a:rPr>
              <a:t>AllocaInst</a:t>
            </a:r>
            <a:endParaRPr lang="en-US" sz="2400" i="1" dirty="0">
              <a:solidFill>
                <a:srgbClr val="FF0000"/>
              </a:solidFill>
              <a:latin typeface="Courier New" panose="02070309020205020404" pitchFamily="49" charset="0"/>
              <a:cs typeface="Courier New" panose="02070309020205020404" pitchFamily="49" charset="0"/>
            </a:endParaRPr>
          </a:p>
        </p:txBody>
      </p:sp>
      <p:grpSp>
        <p:nvGrpSpPr>
          <p:cNvPr id="4" name="Group 3">
            <a:extLst>
              <a:ext uri="{FF2B5EF4-FFF2-40B4-BE49-F238E27FC236}">
                <a16:creationId xmlns:a16="http://schemas.microsoft.com/office/drawing/2014/main" id="{AA371BA4-A070-EA41-9455-EA53CD9AFA55}"/>
              </a:ext>
            </a:extLst>
          </p:cNvPr>
          <p:cNvGrpSpPr/>
          <p:nvPr/>
        </p:nvGrpSpPr>
        <p:grpSpPr>
          <a:xfrm>
            <a:off x="787022" y="1163678"/>
            <a:ext cx="5308978" cy="3977695"/>
            <a:chOff x="4432502" y="2200133"/>
            <a:chExt cx="5308978" cy="3977695"/>
          </a:xfrm>
        </p:grpSpPr>
        <p:sp>
          <p:nvSpPr>
            <p:cNvPr id="10" name="Document 9">
              <a:extLst>
                <a:ext uri="{FF2B5EF4-FFF2-40B4-BE49-F238E27FC236}">
                  <a16:creationId xmlns:a16="http://schemas.microsoft.com/office/drawing/2014/main" id="{2F6F8066-D748-4C41-BA9D-B75458B60451}"/>
                </a:ext>
              </a:extLst>
            </p:cNvPr>
            <p:cNvSpPr/>
            <p:nvPr/>
          </p:nvSpPr>
          <p:spPr>
            <a:xfrm>
              <a:off x="4432502" y="2200133"/>
              <a:ext cx="5308978" cy="3977695"/>
            </a:xfrm>
            <a:prstGeom prst="flowChartDocumen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solidFill>
                    <a:schemeClr val="tx1">
                      <a:lumMod val="50000"/>
                      <a:lumOff val="50000"/>
                    </a:schemeClr>
                  </a:solidFill>
                  <a:latin typeface="Batang" panose="02030600000101010101" pitchFamily="18" charset="-127"/>
                  <a:ea typeface="Batang" panose="02030600000101010101" pitchFamily="18" charset="-127"/>
                  <a:cs typeface="Arial Hebrew Scholar" pitchFamily="2" charset="-79"/>
                </a:rPr>
                <a:t>//</a:t>
              </a:r>
              <a:r>
                <a:rPr lang="en-US" dirty="0">
                  <a:solidFill>
                    <a:schemeClr val="tx1">
                      <a:lumMod val="50000"/>
                      <a:lumOff val="50000"/>
                    </a:schemeClr>
                  </a:solidFill>
                  <a:latin typeface="Arial Hebrew Scholar" pitchFamily="2" charset="-79"/>
                  <a:ea typeface="Batang" panose="02030600000101010101" pitchFamily="18" charset="-127"/>
                  <a:cs typeface="Arial Hebrew Scholar" pitchFamily="2" charset="-79"/>
                </a:rPr>
                <a:t> </a:t>
              </a:r>
              <a:r>
                <a:rPr lang="en-US" dirty="0">
                  <a:solidFill>
                    <a:schemeClr val="tx1">
                      <a:lumMod val="50000"/>
                      <a:lumOff val="50000"/>
                    </a:schemeClr>
                  </a:solidFill>
                  <a:latin typeface="Batang" panose="02030600000101010101" pitchFamily="18" charset="-127"/>
                  <a:ea typeface="Batang" panose="02030600000101010101" pitchFamily="18" charset="-127"/>
                  <a:cs typeface="Arial Hebrew Scholar" pitchFamily="2" charset="-79"/>
                </a:rPr>
                <a:t>A[(</a:t>
              </a:r>
              <a:r>
                <a:rPr lang="en-US" dirty="0" err="1">
                  <a:solidFill>
                    <a:schemeClr val="tx1">
                      <a:lumMod val="50000"/>
                      <a:lumOff val="50000"/>
                    </a:schemeClr>
                  </a:solidFill>
                  <a:latin typeface="Batang" panose="02030600000101010101" pitchFamily="18" charset="-127"/>
                  <a:ea typeface="Batang" panose="02030600000101010101" pitchFamily="18" charset="-127"/>
                  <a:cs typeface="Arial Hebrew Scholar" pitchFamily="2" charset="-79"/>
                </a:rPr>
                <a:t>b+c</a:t>
              </a:r>
              <a:r>
                <a:rPr lang="en-US" dirty="0">
                  <a:solidFill>
                    <a:schemeClr val="tx1">
                      <a:lumMod val="50000"/>
                      <a:lumOff val="50000"/>
                    </a:schemeClr>
                  </a:solidFill>
                  <a:latin typeface="Batang" panose="02030600000101010101" pitchFamily="18" charset="-127"/>
                  <a:ea typeface="Batang" panose="02030600000101010101" pitchFamily="18" charset="-127"/>
                  <a:cs typeface="Arial Hebrew Scholar" pitchFamily="2" charset="-79"/>
                </a:rPr>
                <a:t>)*(m-n)+k] = …</a:t>
              </a:r>
            </a:p>
            <a:p>
              <a:r>
                <a:rPr lang="en-US" dirty="0">
                  <a:latin typeface="Batang" panose="02030600000101010101" pitchFamily="18" charset="-127"/>
                  <a:ea typeface="Batang" panose="02030600000101010101" pitchFamily="18" charset="-127"/>
                </a:rPr>
                <a:t>……</a:t>
              </a:r>
            </a:p>
            <a:p>
              <a:r>
                <a:rPr lang="en-US" dirty="0">
                  <a:latin typeface="Batang" panose="02030600000101010101" pitchFamily="18" charset="-127"/>
                  <a:ea typeface="Batang" panose="02030600000101010101" pitchFamily="18" charset="-127"/>
                </a:rPr>
                <a:t>%44 = </a:t>
              </a:r>
              <a:r>
                <a:rPr lang="en-US" b="1" dirty="0">
                  <a:latin typeface="Batang" panose="02030600000101010101" pitchFamily="18" charset="-127"/>
                  <a:ea typeface="Batang" panose="02030600000101010101" pitchFamily="18" charset="-127"/>
                </a:rPr>
                <a:t>add</a:t>
              </a:r>
              <a:r>
                <a:rPr lang="en-US" dirty="0">
                  <a:latin typeface="Batang" panose="02030600000101010101" pitchFamily="18" charset="-127"/>
                  <a:ea typeface="Batang" panose="02030600000101010101" pitchFamily="18" charset="-127"/>
                </a:rPr>
                <a:t> </a:t>
              </a:r>
              <a:r>
                <a:rPr lang="en-US" dirty="0" err="1">
                  <a:latin typeface="Batang" panose="02030600000101010101" pitchFamily="18" charset="-127"/>
                  <a:ea typeface="Batang" panose="02030600000101010101" pitchFamily="18" charset="-127"/>
                </a:rPr>
                <a:t>nsw</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i32</a:t>
              </a:r>
              <a:r>
                <a:rPr lang="en-US" dirty="0">
                  <a:latin typeface="Batang" panose="02030600000101010101" pitchFamily="18" charset="-127"/>
                  <a:ea typeface="Batang" panose="02030600000101010101" pitchFamily="18" charset="-127"/>
                </a:rPr>
                <a:t> %42, %43</a:t>
              </a:r>
            </a:p>
            <a:p>
              <a:r>
                <a:rPr lang="en-US" dirty="0">
                  <a:latin typeface="Batang" panose="02030600000101010101" pitchFamily="18" charset="-127"/>
                  <a:ea typeface="Batang" panose="02030600000101010101" pitchFamily="18" charset="-127"/>
                </a:rPr>
                <a:t>%sub161 = </a:t>
              </a:r>
              <a:r>
                <a:rPr lang="en-US" b="1" dirty="0">
                  <a:latin typeface="Batang" panose="02030600000101010101" pitchFamily="18" charset="-127"/>
                  <a:ea typeface="Batang" panose="02030600000101010101" pitchFamily="18" charset="-127"/>
                </a:rPr>
                <a:t>sub</a:t>
              </a:r>
              <a:r>
                <a:rPr lang="en-US" dirty="0">
                  <a:latin typeface="Batang" panose="02030600000101010101" pitchFamily="18" charset="-127"/>
                  <a:ea typeface="Batang" panose="02030600000101010101" pitchFamily="18" charset="-127"/>
                </a:rPr>
                <a:t> </a:t>
              </a:r>
              <a:r>
                <a:rPr lang="en-US" dirty="0" err="1">
                  <a:latin typeface="Batang" panose="02030600000101010101" pitchFamily="18" charset="-127"/>
                  <a:ea typeface="Batang" panose="02030600000101010101" pitchFamily="18" charset="-127"/>
                </a:rPr>
                <a:t>nsw</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i32</a:t>
              </a:r>
              <a:r>
                <a:rPr lang="en-US" dirty="0">
                  <a:latin typeface="Batang" panose="02030600000101010101" pitchFamily="18" charset="-127"/>
                  <a:ea typeface="Batang" panose="02030600000101010101" pitchFamily="18" charset="-127"/>
                </a:rPr>
                <a:t> %add160, %29</a:t>
              </a:r>
            </a:p>
            <a:p>
              <a:r>
                <a:rPr lang="en-US" dirty="0">
                  <a:latin typeface="Batang" panose="02030600000101010101" pitchFamily="18" charset="-127"/>
                  <a:ea typeface="Batang" panose="02030600000101010101" pitchFamily="18" charset="-127"/>
                </a:rPr>
                <a:t>……</a:t>
              </a:r>
            </a:p>
            <a:p>
              <a:r>
                <a:rPr lang="en-US" dirty="0">
                  <a:latin typeface="Batang" panose="02030600000101010101" pitchFamily="18" charset="-127"/>
                  <a:ea typeface="Batang" panose="02030600000101010101" pitchFamily="18" charset="-127"/>
                </a:rPr>
                <a:t>%sub169 = </a:t>
              </a:r>
              <a:r>
                <a:rPr lang="en-US" b="1" dirty="0">
                  <a:latin typeface="Batang" panose="02030600000101010101" pitchFamily="18" charset="-127"/>
                  <a:ea typeface="Batang" panose="02030600000101010101" pitchFamily="18" charset="-127"/>
                </a:rPr>
                <a:t>sub</a:t>
              </a:r>
              <a:r>
                <a:rPr lang="en-US" dirty="0">
                  <a:latin typeface="Batang" panose="02030600000101010101" pitchFamily="18" charset="-127"/>
                  <a:ea typeface="Batang" panose="02030600000101010101" pitchFamily="18" charset="-127"/>
                </a:rPr>
                <a:t> </a:t>
              </a:r>
              <a:r>
                <a:rPr lang="en-US" dirty="0" err="1">
                  <a:latin typeface="Batang" panose="02030600000101010101" pitchFamily="18" charset="-127"/>
                  <a:ea typeface="Batang" panose="02030600000101010101" pitchFamily="18" charset="-127"/>
                </a:rPr>
                <a:t>nsw</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i32</a:t>
              </a:r>
              <a:r>
                <a:rPr lang="en-US" dirty="0">
                  <a:latin typeface="Batang" panose="02030600000101010101" pitchFamily="18" charset="-127"/>
                  <a:ea typeface="Batang" panose="02030600000101010101" pitchFamily="18" charset="-127"/>
                </a:rPr>
                <a:t> %44, %29</a:t>
              </a:r>
            </a:p>
            <a:p>
              <a:r>
                <a:rPr lang="en-US" dirty="0">
                  <a:latin typeface="Batang" panose="02030600000101010101" pitchFamily="18" charset="-127"/>
                  <a:ea typeface="Batang" panose="02030600000101010101" pitchFamily="18" charset="-127"/>
                </a:rPr>
                <a:t>%mul170 = </a:t>
              </a:r>
              <a:r>
                <a:rPr lang="en-US" b="1" dirty="0" err="1">
                  <a:latin typeface="Batang" panose="02030600000101010101" pitchFamily="18" charset="-127"/>
                  <a:ea typeface="Batang" panose="02030600000101010101" pitchFamily="18" charset="-127"/>
                </a:rPr>
                <a:t>mul</a:t>
              </a:r>
              <a:r>
                <a:rPr lang="en-US" dirty="0">
                  <a:latin typeface="Batang" panose="02030600000101010101" pitchFamily="18" charset="-127"/>
                  <a:ea typeface="Batang" panose="02030600000101010101" pitchFamily="18" charset="-127"/>
                </a:rPr>
                <a:t> </a:t>
              </a:r>
              <a:r>
                <a:rPr lang="en-US" dirty="0" err="1">
                  <a:latin typeface="Batang" panose="02030600000101010101" pitchFamily="18" charset="-127"/>
                  <a:ea typeface="Batang" panose="02030600000101010101" pitchFamily="18" charset="-127"/>
                </a:rPr>
                <a:t>nsw</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i32</a:t>
              </a:r>
              <a:r>
                <a:rPr lang="en-US" dirty="0">
                  <a:latin typeface="Batang" panose="02030600000101010101" pitchFamily="18" charset="-127"/>
                  <a:ea typeface="Batang" panose="02030600000101010101" pitchFamily="18" charset="-127"/>
                </a:rPr>
                <a:t> %add66, %sub169</a:t>
              </a:r>
            </a:p>
            <a:p>
              <a:r>
                <a:rPr lang="en-US" dirty="0">
                  <a:latin typeface="Batang" panose="02030600000101010101" pitchFamily="18" charset="-127"/>
                  <a:ea typeface="Batang" panose="02030600000101010101" pitchFamily="18" charset="-127"/>
                </a:rPr>
                <a:t>%add171 = </a:t>
              </a:r>
              <a:r>
                <a:rPr lang="en-US" b="1" dirty="0">
                  <a:latin typeface="Batang" panose="02030600000101010101" pitchFamily="18" charset="-127"/>
                  <a:ea typeface="Batang" panose="02030600000101010101" pitchFamily="18" charset="-127"/>
                </a:rPr>
                <a:t>add</a:t>
              </a:r>
              <a:r>
                <a:rPr lang="en-US" dirty="0">
                  <a:latin typeface="Batang" panose="02030600000101010101" pitchFamily="18" charset="-127"/>
                  <a:ea typeface="Batang" panose="02030600000101010101" pitchFamily="18" charset="-127"/>
                </a:rPr>
                <a:t> </a:t>
              </a:r>
              <a:r>
                <a:rPr lang="en-US" dirty="0" err="1">
                  <a:latin typeface="Batang" panose="02030600000101010101" pitchFamily="18" charset="-127"/>
                  <a:ea typeface="Batang" panose="02030600000101010101" pitchFamily="18" charset="-127"/>
                </a:rPr>
                <a:t>nsw</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i32</a:t>
              </a:r>
              <a:r>
                <a:rPr lang="en-US" dirty="0">
                  <a:latin typeface="Batang" panose="02030600000101010101" pitchFamily="18" charset="-127"/>
                  <a:ea typeface="Batang" panose="02030600000101010101" pitchFamily="18" charset="-127"/>
                </a:rPr>
                <a:t> %mul170, %k.0 </a:t>
              </a:r>
            </a:p>
            <a:p>
              <a:r>
                <a:rPr lang="en-US" dirty="0">
                  <a:latin typeface="Batang" panose="02030600000101010101" pitchFamily="18" charset="-127"/>
                  <a:ea typeface="Batang" panose="02030600000101010101" pitchFamily="18" charset="-127"/>
                </a:rPr>
                <a:t>%idx172 = </a:t>
              </a:r>
              <a:r>
                <a:rPr lang="en-US" b="1" dirty="0">
                  <a:latin typeface="Batang" panose="02030600000101010101" pitchFamily="18" charset="-127"/>
                  <a:ea typeface="Batang" panose="02030600000101010101" pitchFamily="18" charset="-127"/>
                </a:rPr>
                <a:t>sext</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i32</a:t>
              </a:r>
              <a:r>
                <a:rPr lang="en-US" dirty="0">
                  <a:latin typeface="Batang" panose="02030600000101010101" pitchFamily="18" charset="-127"/>
                  <a:ea typeface="Batang" panose="02030600000101010101" pitchFamily="18" charset="-127"/>
                </a:rPr>
                <a:t> %add171 to </a:t>
              </a:r>
              <a:r>
                <a:rPr lang="en-US" dirty="0">
                  <a:solidFill>
                    <a:srgbClr val="0070C0"/>
                  </a:solidFill>
                  <a:latin typeface="Batang" panose="02030600000101010101" pitchFamily="18" charset="-127"/>
                  <a:ea typeface="Batang" panose="02030600000101010101" pitchFamily="18" charset="-127"/>
                </a:rPr>
                <a:t>i64</a:t>
              </a:r>
            </a:p>
            <a:p>
              <a:r>
                <a:rPr lang="en-US" dirty="0">
                  <a:latin typeface="Batang" panose="02030600000101010101" pitchFamily="18" charset="-127"/>
                  <a:ea typeface="Batang" panose="02030600000101010101" pitchFamily="18" charset="-127"/>
                </a:rPr>
                <a:t>%aidx173 = </a:t>
              </a:r>
              <a:r>
                <a:rPr lang="en-US" b="1" dirty="0">
                  <a:latin typeface="Batang" panose="02030600000101010101" pitchFamily="18" charset="-127"/>
                  <a:ea typeface="Batang" panose="02030600000101010101" pitchFamily="18" charset="-127"/>
                </a:rPr>
                <a:t>GEP</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i64</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i64</a:t>
              </a:r>
              <a:r>
                <a:rPr lang="en-US" dirty="0">
                  <a:latin typeface="Batang" panose="02030600000101010101" pitchFamily="18" charset="-127"/>
                  <a:ea typeface="Batang" panose="02030600000101010101" pitchFamily="18" charset="-127"/>
                </a:rPr>
                <a:t>* %12, i64 %idx172</a:t>
              </a:r>
            </a:p>
            <a:p>
              <a:r>
                <a:rPr lang="en-US" b="1" dirty="0">
                  <a:latin typeface="Batang" panose="02030600000101010101" pitchFamily="18" charset="-127"/>
                  <a:ea typeface="Batang" panose="02030600000101010101" pitchFamily="18" charset="-127"/>
                </a:rPr>
                <a:t>store</a:t>
              </a:r>
              <a:r>
                <a:rPr lang="en-US" dirty="0">
                  <a:latin typeface="Batang" panose="02030600000101010101" pitchFamily="18" charset="-127"/>
                  <a:ea typeface="Batang" panose="02030600000101010101" pitchFamily="18" charset="-127"/>
                </a:rPr>
                <a:t> </a:t>
              </a:r>
              <a:r>
                <a:rPr lang="en-US" dirty="0">
                  <a:solidFill>
                    <a:srgbClr val="0070C0"/>
                  </a:solidFill>
                  <a:latin typeface="Batang" panose="02030600000101010101" pitchFamily="18" charset="-127"/>
                  <a:ea typeface="Batang" panose="02030600000101010101" pitchFamily="18" charset="-127"/>
                </a:rPr>
                <a:t>i64</a:t>
              </a:r>
              <a:r>
                <a:rPr lang="en-US" dirty="0">
                  <a:latin typeface="Batang" panose="02030600000101010101" pitchFamily="18" charset="-127"/>
                  <a:ea typeface="Batang" panose="02030600000101010101" pitchFamily="18" charset="-127"/>
                </a:rPr>
                <a:t> %46, </a:t>
              </a:r>
              <a:r>
                <a:rPr lang="en-US" dirty="0">
                  <a:solidFill>
                    <a:srgbClr val="0070C0"/>
                  </a:solidFill>
                  <a:latin typeface="Batang" panose="02030600000101010101" pitchFamily="18" charset="-127"/>
                  <a:ea typeface="Batang" panose="02030600000101010101" pitchFamily="18" charset="-127"/>
                </a:rPr>
                <a:t>i64</a:t>
              </a:r>
              <a:r>
                <a:rPr lang="en-US" dirty="0">
                  <a:latin typeface="Batang" panose="02030600000101010101" pitchFamily="18" charset="-127"/>
                  <a:ea typeface="Batang" panose="02030600000101010101" pitchFamily="18" charset="-127"/>
                </a:rPr>
                <a:t>* %aidx173, align 8</a:t>
              </a:r>
            </a:p>
          </p:txBody>
        </p:sp>
        <p:sp>
          <p:nvSpPr>
            <p:cNvPr id="3" name="TextBox 2">
              <a:extLst>
                <a:ext uri="{FF2B5EF4-FFF2-40B4-BE49-F238E27FC236}">
                  <a16:creationId xmlns:a16="http://schemas.microsoft.com/office/drawing/2014/main" id="{3CB90758-B483-8B4A-B43D-B6B33C6582EA}"/>
                </a:ext>
              </a:extLst>
            </p:cNvPr>
            <p:cNvSpPr txBox="1"/>
            <p:nvPr/>
          </p:nvSpPr>
          <p:spPr>
            <a:xfrm>
              <a:off x="7852455" y="5565914"/>
              <a:ext cx="1488549" cy="523220"/>
            </a:xfrm>
            <a:prstGeom prst="rect">
              <a:avLst/>
            </a:prstGeom>
            <a:noFill/>
          </p:spPr>
          <p:txBody>
            <a:bodyPr wrap="none" rtlCol="0">
              <a:spAutoFit/>
            </a:bodyPr>
            <a:lstStyle/>
            <a:p>
              <a:r>
                <a:rPr lang="en-US" sz="2800" dirty="0">
                  <a:latin typeface="Arial Hebrew Scholar" pitchFamily="2" charset="-79"/>
                  <a:cs typeface="Arial Hebrew Scholar" pitchFamily="2" charset="-79"/>
                </a:rPr>
                <a:t>LLVM IR</a:t>
              </a:r>
            </a:p>
          </p:txBody>
        </p:sp>
      </p:grpSp>
      <p:grpSp>
        <p:nvGrpSpPr>
          <p:cNvPr id="60" name="Group 59">
            <a:extLst>
              <a:ext uri="{FF2B5EF4-FFF2-40B4-BE49-F238E27FC236}">
                <a16:creationId xmlns:a16="http://schemas.microsoft.com/office/drawing/2014/main" id="{C0B331A7-8A90-9241-9FC2-4FB8CDE4B59B}"/>
              </a:ext>
            </a:extLst>
          </p:cNvPr>
          <p:cNvGrpSpPr/>
          <p:nvPr/>
        </p:nvGrpSpPr>
        <p:grpSpPr>
          <a:xfrm>
            <a:off x="270737" y="3922071"/>
            <a:ext cx="3862317" cy="433428"/>
            <a:chOff x="272955" y="5708065"/>
            <a:chExt cx="3862317" cy="433428"/>
          </a:xfrm>
        </p:grpSpPr>
        <p:cxnSp>
          <p:nvCxnSpPr>
            <p:cNvPr id="55" name="Straight Connector 54">
              <a:extLst>
                <a:ext uri="{FF2B5EF4-FFF2-40B4-BE49-F238E27FC236}">
                  <a16:creationId xmlns:a16="http://schemas.microsoft.com/office/drawing/2014/main" id="{DB73207E-0B91-F849-A54B-C1D497E3332D}"/>
                </a:ext>
              </a:extLst>
            </p:cNvPr>
            <p:cNvCxnSpPr/>
            <p:nvPr/>
          </p:nvCxnSpPr>
          <p:spPr>
            <a:xfrm>
              <a:off x="3043451" y="6141493"/>
              <a:ext cx="1091821"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526C4AA-18C4-D342-B1E4-2F0144EF9775}"/>
                </a:ext>
              </a:extLst>
            </p:cNvPr>
            <p:cNvCxnSpPr/>
            <p:nvPr/>
          </p:nvCxnSpPr>
          <p:spPr>
            <a:xfrm>
              <a:off x="272955" y="5708065"/>
              <a:ext cx="391237"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3CA17C71-6DF9-3C46-9963-E5D7542EBDC9}"/>
              </a:ext>
            </a:extLst>
          </p:cNvPr>
          <p:cNvSpPr/>
          <p:nvPr/>
        </p:nvSpPr>
        <p:spPr>
          <a:xfrm>
            <a:off x="3761648" y="3701213"/>
            <a:ext cx="536028" cy="2816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CF25F2E-A385-1B4B-A7EE-59023D6FA81B}"/>
              </a:ext>
            </a:extLst>
          </p:cNvPr>
          <p:cNvSpPr/>
          <p:nvPr/>
        </p:nvSpPr>
        <p:spPr>
          <a:xfrm>
            <a:off x="4680387" y="3152548"/>
            <a:ext cx="536028" cy="28169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4E8A5BC-3D06-F945-9855-B7A70C6F6ED6}"/>
              </a:ext>
            </a:extLst>
          </p:cNvPr>
          <p:cNvSpPr/>
          <p:nvPr/>
        </p:nvSpPr>
        <p:spPr>
          <a:xfrm>
            <a:off x="3537494" y="2892229"/>
            <a:ext cx="855829" cy="28167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AE303DB6-B406-2C42-8DCE-BF618484E654}"/>
              </a:ext>
            </a:extLst>
          </p:cNvPr>
          <p:cNvSpPr/>
          <p:nvPr/>
        </p:nvSpPr>
        <p:spPr>
          <a:xfrm>
            <a:off x="838200" y="1789982"/>
            <a:ext cx="517634" cy="2816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3960BABA-0D27-814D-B526-A47E6D0F3B7E}"/>
              </a:ext>
            </a:extLst>
          </p:cNvPr>
          <p:cNvSpPr/>
          <p:nvPr/>
        </p:nvSpPr>
        <p:spPr>
          <a:xfrm>
            <a:off x="4121624" y="2597763"/>
            <a:ext cx="517634" cy="281676"/>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D123A92-0E3A-7048-9D04-26DDB434B637}"/>
              </a:ext>
            </a:extLst>
          </p:cNvPr>
          <p:cNvCxnSpPr>
            <a:cxnSpLocks/>
          </p:cNvCxnSpPr>
          <p:nvPr/>
        </p:nvCxnSpPr>
        <p:spPr>
          <a:xfrm flipV="1">
            <a:off x="5744202" y="2831534"/>
            <a:ext cx="1103930" cy="954285"/>
          </a:xfrm>
          <a:prstGeom prst="straightConnector1">
            <a:avLst/>
          </a:prstGeom>
          <a:ln w="34925"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FEA5465-3A0B-F240-A9F7-AAD2C5F2EC30}"/>
              </a:ext>
            </a:extLst>
          </p:cNvPr>
          <p:cNvCxnSpPr>
            <a:cxnSpLocks/>
          </p:cNvCxnSpPr>
          <p:nvPr/>
        </p:nvCxnSpPr>
        <p:spPr>
          <a:xfrm flipV="1">
            <a:off x="5733096" y="2567871"/>
            <a:ext cx="1103930" cy="930412"/>
          </a:xfrm>
          <a:prstGeom prst="straightConnector1">
            <a:avLst/>
          </a:prstGeom>
          <a:ln w="34925"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2C20788-597F-EF44-804E-635C909AFBB2}"/>
              </a:ext>
            </a:extLst>
          </p:cNvPr>
          <p:cNvCxnSpPr>
            <a:cxnSpLocks/>
          </p:cNvCxnSpPr>
          <p:nvPr/>
        </p:nvCxnSpPr>
        <p:spPr>
          <a:xfrm flipV="1">
            <a:off x="5721990" y="2280230"/>
            <a:ext cx="1103930" cy="939898"/>
          </a:xfrm>
          <a:prstGeom prst="straightConnector1">
            <a:avLst/>
          </a:prstGeom>
          <a:ln w="34925"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D1BCB45-78EE-024C-ADEB-57C476097639}"/>
              </a:ext>
            </a:extLst>
          </p:cNvPr>
          <p:cNvCxnSpPr>
            <a:cxnSpLocks/>
          </p:cNvCxnSpPr>
          <p:nvPr/>
        </p:nvCxnSpPr>
        <p:spPr>
          <a:xfrm flipV="1">
            <a:off x="5744202" y="2024593"/>
            <a:ext cx="1092824" cy="924638"/>
          </a:xfrm>
          <a:prstGeom prst="straightConnector1">
            <a:avLst/>
          </a:prstGeom>
          <a:ln w="34925"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CBB745C-E775-A845-AE83-06B226A4BDED}"/>
              </a:ext>
            </a:extLst>
          </p:cNvPr>
          <p:cNvCxnSpPr>
            <a:cxnSpLocks/>
          </p:cNvCxnSpPr>
          <p:nvPr/>
        </p:nvCxnSpPr>
        <p:spPr>
          <a:xfrm flipV="1">
            <a:off x="5733096" y="1753924"/>
            <a:ext cx="1092824" cy="897418"/>
          </a:xfrm>
          <a:prstGeom prst="straightConnector1">
            <a:avLst/>
          </a:prstGeom>
          <a:ln w="34925"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89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dissolve">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dissolve">
                                      <p:cBhvr>
                                        <p:cTn id="20" dur="100"/>
                                        <p:tgtEl>
                                          <p:spTgt spid="6">
                                            <p:txEl>
                                              <p:pRg st="5" end="5"/>
                                            </p:txEl>
                                          </p:spTgt>
                                        </p:tgtEl>
                                      </p:cBhvr>
                                    </p:animEffect>
                                  </p:childTnLst>
                                </p:cTn>
                              </p:par>
                            </p:childTnLst>
                          </p:cTn>
                        </p:par>
                        <p:par>
                          <p:cTn id="21" fill="hold">
                            <p:stCondLst>
                              <p:cond delay="600"/>
                            </p:stCondLst>
                            <p:childTnLst>
                              <p:par>
                                <p:cTn id="22" presetID="22" presetClass="entr" presetSubtype="4"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100"/>
                                        <p:tgtEl>
                                          <p:spTgt spid="33"/>
                                        </p:tgtEl>
                                      </p:cBhvr>
                                    </p:animEffect>
                                  </p:childTnLst>
                                </p:cTn>
                              </p:par>
                            </p:childTnLst>
                          </p:cTn>
                        </p:par>
                        <p:par>
                          <p:cTn id="25" fill="hold">
                            <p:stCondLst>
                              <p:cond delay="700"/>
                            </p:stCondLst>
                            <p:childTnLst>
                              <p:par>
                                <p:cTn id="26" presetID="9" presetClass="entr" presetSubtype="0" fill="hold"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dissolve">
                                      <p:cBhvr>
                                        <p:cTn id="28" dur="100"/>
                                        <p:tgtEl>
                                          <p:spTgt spid="6">
                                            <p:txEl>
                                              <p:pRg st="4" end="4"/>
                                            </p:txEl>
                                          </p:spTgt>
                                        </p:tgtEl>
                                      </p:cBhvr>
                                    </p:animEffect>
                                  </p:childTnLst>
                                </p:cTn>
                              </p:par>
                            </p:childTnLst>
                          </p:cTn>
                        </p:par>
                        <p:par>
                          <p:cTn id="29" fill="hold">
                            <p:stCondLst>
                              <p:cond delay="800"/>
                            </p:stCondLst>
                            <p:childTnLst>
                              <p:par>
                                <p:cTn id="30" presetID="22" presetClass="entr" presetSubtype="4"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100"/>
                                        <p:tgtEl>
                                          <p:spTgt spid="36"/>
                                        </p:tgtEl>
                                      </p:cBhvr>
                                    </p:animEffect>
                                  </p:childTnLst>
                                </p:cTn>
                              </p:par>
                            </p:childTnLst>
                          </p:cTn>
                        </p:par>
                        <p:par>
                          <p:cTn id="33" fill="hold">
                            <p:stCondLst>
                              <p:cond delay="900"/>
                            </p:stCondLst>
                            <p:childTnLst>
                              <p:par>
                                <p:cTn id="34" presetID="22" presetClass="entr" presetSubtype="4" fill="hold"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down)">
                                      <p:cBhvr>
                                        <p:cTn id="36" dur="100"/>
                                        <p:tgtEl>
                                          <p:spTgt spid="6">
                                            <p:txEl>
                                              <p:pRg st="3" end="3"/>
                                            </p:txEl>
                                          </p:spTgt>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down)">
                                      <p:cBhvr>
                                        <p:cTn id="40" dur="100"/>
                                        <p:tgtEl>
                                          <p:spTgt spid="39"/>
                                        </p:tgtEl>
                                      </p:cBhvr>
                                    </p:animEffect>
                                  </p:childTnLst>
                                </p:cTn>
                              </p:par>
                            </p:childTnLst>
                          </p:cTn>
                        </p:par>
                        <p:par>
                          <p:cTn id="41" fill="hold">
                            <p:stCondLst>
                              <p:cond delay="1100"/>
                            </p:stCondLst>
                            <p:childTnLst>
                              <p:par>
                                <p:cTn id="42" presetID="9" presetClass="entr" presetSubtype="0" fill="hold" nodeType="after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dissolve">
                                      <p:cBhvr>
                                        <p:cTn id="44" dur="100"/>
                                        <p:tgtEl>
                                          <p:spTgt spid="6">
                                            <p:txEl>
                                              <p:pRg st="2" end="2"/>
                                            </p:txEl>
                                          </p:spTgt>
                                        </p:tgtEl>
                                      </p:cBhvr>
                                    </p:animEffect>
                                  </p:childTnLst>
                                </p:cTn>
                              </p:par>
                            </p:childTnLst>
                          </p:cTn>
                        </p:par>
                        <p:par>
                          <p:cTn id="45" fill="hold">
                            <p:stCondLst>
                              <p:cond delay="1200"/>
                            </p:stCondLst>
                            <p:childTnLst>
                              <p:par>
                                <p:cTn id="46" presetID="22" presetClass="entr" presetSubtype="4"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100"/>
                                        <p:tgtEl>
                                          <p:spTgt spid="42"/>
                                        </p:tgtEl>
                                      </p:cBhvr>
                                    </p:animEffect>
                                  </p:childTnLst>
                                </p:cTn>
                              </p:par>
                            </p:childTnLst>
                          </p:cTn>
                        </p:par>
                        <p:par>
                          <p:cTn id="49" fill="hold">
                            <p:stCondLst>
                              <p:cond delay="1300"/>
                            </p:stCondLst>
                            <p:childTnLst>
                              <p:par>
                                <p:cTn id="50" presetID="9" presetClass="entr" presetSubtype="0" fill="hold" nodeType="after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dissolve">
                                      <p:cBhvr>
                                        <p:cTn id="52" dur="100"/>
                                        <p:tgtEl>
                                          <p:spTgt spid="6">
                                            <p:txEl>
                                              <p:pRg st="1" end="1"/>
                                            </p:txEl>
                                          </p:spTgt>
                                        </p:tgtEl>
                                      </p:cBhvr>
                                    </p:animEffect>
                                  </p:childTnLst>
                                </p:cTn>
                              </p:par>
                            </p:childTnLst>
                          </p:cTn>
                        </p:par>
                        <p:par>
                          <p:cTn id="53" fill="hold">
                            <p:stCondLst>
                              <p:cond delay="1400"/>
                            </p:stCondLst>
                            <p:childTnLst>
                              <p:par>
                                <p:cTn id="54" presetID="9" presetClass="entr" presetSubtype="0" fill="hold" nodeType="after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dissolve">
                                      <p:cBhvr>
                                        <p:cTn id="56" dur="100"/>
                                        <p:tgtEl>
                                          <p:spTgt spid="6">
                                            <p:txEl>
                                              <p:pRg st="0" end="0"/>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animEffect transition="in" filter="dissolve">
                                      <p:cBhvr>
                                        <p:cTn id="59" dur="500"/>
                                        <p:tgtEl>
                                          <p:spTgt spid="6">
                                            <p:txEl>
                                              <p:pRg st="6" end="6"/>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6">
                                            <p:txEl>
                                              <p:pRg st="7" end="7"/>
                                            </p:txEl>
                                          </p:spTgt>
                                        </p:tgtEl>
                                        <p:attrNameLst>
                                          <p:attrName>style.visibility</p:attrName>
                                        </p:attrNameLst>
                                      </p:cBhvr>
                                      <p:to>
                                        <p:strVal val="visible"/>
                                      </p:to>
                                    </p:set>
                                    <p:animEffect transition="in" filter="dissolve">
                                      <p:cBhvr>
                                        <p:cTn id="62" dur="500"/>
                                        <p:tgtEl>
                                          <p:spTgt spid="6">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dissolve">
                                      <p:cBhvr>
                                        <p:cTn id="67" dur="500"/>
                                        <p:tgtEl>
                                          <p:spTgt spid="8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84"/>
                                        </p:tgtEl>
                                        <p:attrNameLst>
                                          <p:attrName>style.visibility</p:attrName>
                                        </p:attrNameLst>
                                      </p:cBhvr>
                                      <p:to>
                                        <p:strVal val="visible"/>
                                      </p:to>
                                    </p:set>
                                    <p:animEffect transition="in" filter="dissolve">
                                      <p:cBhvr>
                                        <p:cTn id="72" dur="500"/>
                                        <p:tgtEl>
                                          <p:spTgt spid="84"/>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dissolve">
                                      <p:cBhvr>
                                        <p:cTn id="77" dur="500"/>
                                        <p:tgtEl>
                                          <p:spTgt spid="83"/>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dissolve">
                                      <p:cBhvr>
                                        <p:cTn id="82" dur="500"/>
                                        <p:tgtEl>
                                          <p:spTgt spid="85"/>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dissolve">
                                      <p:cBhvr>
                                        <p:cTn id="85" dur="500"/>
                                        <p:tgtEl>
                                          <p:spTgt spid="86"/>
                                        </p:tgtEl>
                                      </p:cBhvr>
                                    </p:animEffect>
                                  </p:childTnLst>
                                </p:cTn>
                              </p:par>
                            </p:childTnLst>
                          </p:cTn>
                        </p:par>
                        <p:par>
                          <p:cTn id="86" fill="hold">
                            <p:stCondLst>
                              <p:cond delay="500"/>
                            </p:stCondLst>
                            <p:childTnLst>
                              <p:par>
                                <p:cTn id="87" presetID="9" presetClass="entr" presetSubtype="0" fill="hold" grpId="0" nodeType="after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dissolve">
                                      <p:cBhvr>
                                        <p:cTn id="89" dur="500"/>
                                        <p:tgtEl>
                                          <p:spTgt spid="87"/>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dissolve">
                                      <p:cBhvr>
                                        <p:cTn id="92" dur="500"/>
                                        <p:tgtEl>
                                          <p:spTgt spid="88"/>
                                        </p:tgtEl>
                                      </p:cBhvr>
                                    </p:animEffect>
                                  </p:childTnLst>
                                </p:cTn>
                              </p:par>
                            </p:childTnLst>
                          </p:cTn>
                        </p:par>
                        <p:par>
                          <p:cTn id="93" fill="hold">
                            <p:stCondLst>
                              <p:cond delay="1000"/>
                            </p:stCondLst>
                            <p:childTnLst>
                              <p:par>
                                <p:cTn id="94" presetID="9" presetClass="entr" presetSubtype="0" fill="hold" grpId="0" nodeType="afterEffect">
                                  <p:stCondLst>
                                    <p:cond delay="0"/>
                                  </p:stCondLst>
                                  <p:childTnLst>
                                    <p:set>
                                      <p:cBhvr>
                                        <p:cTn id="95" dur="1" fill="hold">
                                          <p:stCondLst>
                                            <p:cond delay="0"/>
                                          </p:stCondLst>
                                        </p:cTn>
                                        <p:tgtEl>
                                          <p:spTgt spid="89"/>
                                        </p:tgtEl>
                                        <p:attrNameLst>
                                          <p:attrName>style.visibility</p:attrName>
                                        </p:attrNameLst>
                                      </p:cBhvr>
                                      <p:to>
                                        <p:strVal val="visible"/>
                                      </p:to>
                                    </p:set>
                                    <p:animEffect transition="in" filter="dissolve">
                                      <p:cBhvr>
                                        <p:cTn id="96" dur="500"/>
                                        <p:tgtEl>
                                          <p:spTgt spid="89"/>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dissolve">
                                      <p:cBhvr>
                                        <p:cTn id="99" dur="500"/>
                                        <p:tgtEl>
                                          <p:spTgt spid="90"/>
                                        </p:tgtEl>
                                      </p:cBhvr>
                                    </p:animEffect>
                                  </p:childTnLst>
                                </p:cTn>
                              </p:par>
                            </p:childTnLst>
                          </p:cTn>
                        </p:par>
                        <p:par>
                          <p:cTn id="100" fill="hold">
                            <p:stCondLst>
                              <p:cond delay="1500"/>
                            </p:stCondLst>
                            <p:childTnLst>
                              <p:par>
                                <p:cTn id="101" presetID="9" presetClass="entr" presetSubtype="0" fill="hold" grpId="0" nodeType="afterEffect">
                                  <p:stCondLst>
                                    <p:cond delay="0"/>
                                  </p:stCondLst>
                                  <p:childTnLst>
                                    <p:set>
                                      <p:cBhvr>
                                        <p:cTn id="102" dur="1" fill="hold">
                                          <p:stCondLst>
                                            <p:cond delay="0"/>
                                          </p:stCondLst>
                                        </p:cTn>
                                        <p:tgtEl>
                                          <p:spTgt spid="91"/>
                                        </p:tgtEl>
                                        <p:attrNameLst>
                                          <p:attrName>style.visibility</p:attrName>
                                        </p:attrNameLst>
                                      </p:cBhvr>
                                      <p:to>
                                        <p:strVal val="visible"/>
                                      </p:to>
                                    </p:set>
                                    <p:animEffect transition="in" filter="dissolve">
                                      <p:cBhvr>
                                        <p:cTn id="103" dur="500"/>
                                        <p:tgtEl>
                                          <p:spTgt spid="91"/>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dissolve">
                                      <p:cBhvr>
                                        <p:cTn id="106" dur="500"/>
                                        <p:tgtEl>
                                          <p:spTgt spid="92"/>
                                        </p:tgtEl>
                                      </p:cBhvr>
                                    </p:animEffect>
                                  </p:childTnLst>
                                </p:cTn>
                              </p:par>
                            </p:childTnLst>
                          </p:cTn>
                        </p:par>
                        <p:par>
                          <p:cTn id="107" fill="hold">
                            <p:stCondLst>
                              <p:cond delay="2000"/>
                            </p:stCondLst>
                            <p:childTnLst>
                              <p:par>
                                <p:cTn id="108" presetID="9" presetClass="entr" presetSubtype="0" fill="hold" grpId="0" nodeType="afterEffect">
                                  <p:stCondLst>
                                    <p:cond delay="0"/>
                                  </p:stCondLst>
                                  <p:childTnLst>
                                    <p:set>
                                      <p:cBhvr>
                                        <p:cTn id="109" dur="1" fill="hold">
                                          <p:stCondLst>
                                            <p:cond delay="0"/>
                                          </p:stCondLst>
                                        </p:cTn>
                                        <p:tgtEl>
                                          <p:spTgt spid="93"/>
                                        </p:tgtEl>
                                        <p:attrNameLst>
                                          <p:attrName>style.visibility</p:attrName>
                                        </p:attrNameLst>
                                      </p:cBhvr>
                                      <p:to>
                                        <p:strVal val="visible"/>
                                      </p:to>
                                    </p:set>
                                    <p:animEffect transition="in" filter="dissolve">
                                      <p:cBhvr>
                                        <p:cTn id="110" dur="500"/>
                                        <p:tgtEl>
                                          <p:spTgt spid="93"/>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94"/>
                                        </p:tgtEl>
                                        <p:attrNameLst>
                                          <p:attrName>style.visibility</p:attrName>
                                        </p:attrNameLst>
                                      </p:cBhvr>
                                      <p:to>
                                        <p:strVal val="visible"/>
                                      </p:to>
                                    </p:set>
                                    <p:animEffect transition="in" filter="dissolve">
                                      <p:cBhvr>
                                        <p:cTn id="113" dur="500"/>
                                        <p:tgtEl>
                                          <p:spTgt spid="94"/>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dissolve">
                                      <p:cBhvr>
                                        <p:cTn id="1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animBg="1"/>
      <p:bldP spid="90" grpId="0" animBg="1"/>
      <p:bldP spid="92" grpId="0" animBg="1"/>
      <p:bldP spid="94" grpId="0" animBg="1"/>
      <p:bldP spid="38" grpId="0" animBg="1"/>
      <p:bldP spid="85" grpId="0" animBg="1"/>
      <p:bldP spid="87" grpId="0" animBg="1"/>
      <p:bldP spid="89" grpId="0" animBg="1"/>
      <p:bldP spid="91" grpId="0" animBg="1"/>
      <p:bldP spid="9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55AF99-E246-5947-BE25-6393F8DCF5DC}"/>
              </a:ext>
            </a:extLst>
          </p:cNvPr>
          <p:cNvSpPr>
            <a:spLocks noGrp="1"/>
          </p:cNvSpPr>
          <p:nvPr>
            <p:ph type="sldNum" sz="quarter" idx="12"/>
          </p:nvPr>
        </p:nvSpPr>
        <p:spPr/>
        <p:txBody>
          <a:bodyPr/>
          <a:lstStyle/>
          <a:p>
            <a:fld id="{7996580F-1EC5-774C-A4F7-431D19F63C83}" type="slidenum">
              <a:rPr lang="en-US" smtClean="0"/>
              <a:pPr/>
              <a:t>24</a:t>
            </a:fld>
            <a:endParaRPr lang="en-US"/>
          </a:p>
        </p:txBody>
      </p:sp>
      <p:sp>
        <p:nvSpPr>
          <p:cNvPr id="5" name="Title 4">
            <a:extLst>
              <a:ext uri="{FF2B5EF4-FFF2-40B4-BE49-F238E27FC236}">
                <a16:creationId xmlns:a16="http://schemas.microsoft.com/office/drawing/2014/main" id="{F6EDAA60-40BE-FD4F-83E1-0DF43CEBE7C1}"/>
              </a:ext>
            </a:extLst>
          </p:cNvPr>
          <p:cNvSpPr>
            <a:spLocks noGrp="1"/>
          </p:cNvSpPr>
          <p:nvPr>
            <p:ph type="title"/>
          </p:nvPr>
        </p:nvSpPr>
        <p:spPr/>
        <p:txBody>
          <a:bodyPr/>
          <a:lstStyle/>
          <a:p>
            <a:r>
              <a:rPr lang="en-US"/>
              <a:t>Outline</a:t>
            </a:r>
          </a:p>
        </p:txBody>
      </p:sp>
      <p:sp>
        <p:nvSpPr>
          <p:cNvPr id="6" name="TextBox 5">
            <a:extLst>
              <a:ext uri="{FF2B5EF4-FFF2-40B4-BE49-F238E27FC236}">
                <a16:creationId xmlns:a16="http://schemas.microsoft.com/office/drawing/2014/main" id="{FFA36FB6-59F0-7D4C-A5C2-6FC890FA5D4A}"/>
              </a:ext>
            </a:extLst>
          </p:cNvPr>
          <p:cNvSpPr txBox="1"/>
          <p:nvPr/>
        </p:nvSpPr>
        <p:spPr>
          <a:xfrm>
            <a:off x="838200" y="1520785"/>
            <a:ext cx="3968138" cy="3816429"/>
          </a:xfrm>
          <a:prstGeom prst="rect">
            <a:avLst/>
          </a:prstGeom>
          <a:noFill/>
        </p:spPr>
        <p:txBody>
          <a:bodyPr wrap="none" rtlCol="0">
            <a:spAutoFit/>
          </a:bodyPr>
          <a:lstStyle/>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Background</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Related Work</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The Insight</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How CARE works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Some More Details</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Evaluation Results</a:t>
            </a:r>
          </a:p>
        </p:txBody>
      </p:sp>
    </p:spTree>
    <p:extLst>
      <p:ext uri="{BB962C8B-B14F-4D97-AF65-F5344CB8AC3E}">
        <p14:creationId xmlns:p14="http://schemas.microsoft.com/office/powerpoint/2010/main" val="119547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8642-5E94-2C44-A5A0-2AA5A21AC5F8}"/>
              </a:ext>
            </a:extLst>
          </p:cNvPr>
          <p:cNvSpPr>
            <a:spLocks noGrp="1"/>
          </p:cNvSpPr>
          <p:nvPr>
            <p:ph type="title"/>
          </p:nvPr>
        </p:nvSpPr>
        <p:spPr/>
        <p:txBody>
          <a:bodyPr/>
          <a:lstStyle/>
          <a:p>
            <a:r>
              <a:rPr lang="en-US"/>
              <a:t>Evaluation Setup</a:t>
            </a:r>
          </a:p>
        </p:txBody>
      </p:sp>
      <p:sp>
        <p:nvSpPr>
          <p:cNvPr id="3" name="TextBox 2">
            <a:extLst>
              <a:ext uri="{FF2B5EF4-FFF2-40B4-BE49-F238E27FC236}">
                <a16:creationId xmlns:a16="http://schemas.microsoft.com/office/drawing/2014/main" id="{D9C81D31-63DE-494C-8548-32EC74F72999}"/>
              </a:ext>
            </a:extLst>
          </p:cNvPr>
          <p:cNvSpPr txBox="1"/>
          <p:nvPr/>
        </p:nvSpPr>
        <p:spPr>
          <a:xfrm>
            <a:off x="882804" y="1461572"/>
            <a:ext cx="4748031" cy="1446550"/>
          </a:xfrm>
          <a:prstGeom prst="rect">
            <a:avLst/>
          </a:prstGeom>
          <a:noFill/>
        </p:spPr>
        <p:txBody>
          <a:bodyPr wrap="none" rtlCol="0">
            <a:spAutoFit/>
          </a:bodyPr>
          <a:lstStyle/>
          <a:p>
            <a:r>
              <a:rPr lang="en-US" sz="3200" dirty="0">
                <a:latin typeface="Arial Hebrew Scholar" pitchFamily="2" charset="-79"/>
                <a:cs typeface="Arial Hebrew Scholar" pitchFamily="2" charset="-79"/>
              </a:rPr>
              <a:t>Platform:</a:t>
            </a:r>
          </a:p>
          <a:p>
            <a:pPr marL="457200" indent="-274320">
              <a:buFont typeface="Arial" panose="020B0604020202020204" pitchFamily="34" charset="0"/>
              <a:buChar char="•"/>
            </a:pPr>
            <a:r>
              <a:rPr lang="en-US" sz="2800" dirty="0">
                <a:solidFill>
                  <a:schemeClr val="tx1">
                    <a:lumMod val="50000"/>
                    <a:lumOff val="50000"/>
                  </a:schemeClr>
                </a:solidFill>
                <a:latin typeface="Arial Hebrew Scholar" pitchFamily="2" charset="-79"/>
                <a:cs typeface="Arial Hebrew Scholar" pitchFamily="2" charset="-79"/>
              </a:rPr>
              <a:t>Chameleon (TACC)</a:t>
            </a:r>
          </a:p>
          <a:p>
            <a:pPr marL="457200" indent="-274320">
              <a:buFont typeface="Arial" panose="020B0604020202020204" pitchFamily="34" charset="0"/>
              <a:buChar char="•"/>
            </a:pPr>
            <a:r>
              <a:rPr lang="en-US" sz="2800" dirty="0" err="1">
                <a:solidFill>
                  <a:schemeClr val="tx1">
                    <a:lumMod val="50000"/>
                    <a:lumOff val="50000"/>
                  </a:schemeClr>
                </a:solidFill>
                <a:latin typeface="Arial Hebrew Scholar" pitchFamily="2" charset="-79"/>
                <a:cs typeface="Arial Hebrew Scholar" pitchFamily="2" charset="-79"/>
              </a:rPr>
              <a:t>Upto</a:t>
            </a:r>
            <a:r>
              <a:rPr lang="en-US" sz="2800" dirty="0">
                <a:solidFill>
                  <a:schemeClr val="tx1">
                    <a:lumMod val="50000"/>
                    <a:lumOff val="50000"/>
                  </a:schemeClr>
                </a:solidFill>
                <a:latin typeface="Arial Hebrew Scholar" pitchFamily="2" charset="-79"/>
                <a:cs typeface="Arial Hebrew Scholar" pitchFamily="2" charset="-79"/>
              </a:rPr>
              <a:t> 64 nodes (1536 cores)</a:t>
            </a:r>
          </a:p>
        </p:txBody>
      </p:sp>
      <p:sp>
        <p:nvSpPr>
          <p:cNvPr id="7" name="Slide Number Placeholder 6">
            <a:extLst>
              <a:ext uri="{FF2B5EF4-FFF2-40B4-BE49-F238E27FC236}">
                <a16:creationId xmlns:a16="http://schemas.microsoft.com/office/drawing/2014/main" id="{F80D9D57-0AA5-5A49-B7C7-DFD1C9797C2B}"/>
              </a:ext>
            </a:extLst>
          </p:cNvPr>
          <p:cNvSpPr>
            <a:spLocks noGrp="1"/>
          </p:cNvSpPr>
          <p:nvPr>
            <p:ph type="sldNum" sz="quarter" idx="12"/>
          </p:nvPr>
        </p:nvSpPr>
        <p:spPr>
          <a:xfrm>
            <a:off x="4724400" y="6242050"/>
            <a:ext cx="2743200" cy="365125"/>
          </a:xfrm>
        </p:spPr>
        <p:txBody>
          <a:bodyPr/>
          <a:lstStyle/>
          <a:p>
            <a:fld id="{7996580F-1EC5-774C-A4F7-431D19F63C83}" type="slidenum">
              <a:rPr lang="en-US" smtClean="0"/>
              <a:pPr/>
              <a:t>25</a:t>
            </a:fld>
            <a:endParaRPr lang="en-US"/>
          </a:p>
        </p:txBody>
      </p:sp>
      <p:grpSp>
        <p:nvGrpSpPr>
          <p:cNvPr id="15" name="Group 14">
            <a:extLst>
              <a:ext uri="{FF2B5EF4-FFF2-40B4-BE49-F238E27FC236}">
                <a16:creationId xmlns:a16="http://schemas.microsoft.com/office/drawing/2014/main" id="{5E86BA11-8660-E849-8C31-A5B774C64FDF}"/>
              </a:ext>
            </a:extLst>
          </p:cNvPr>
          <p:cNvGrpSpPr/>
          <p:nvPr/>
        </p:nvGrpSpPr>
        <p:grpSpPr>
          <a:xfrm>
            <a:off x="6787848" y="1461572"/>
            <a:ext cx="3947965" cy="1446550"/>
            <a:chOff x="6743244" y="1180313"/>
            <a:chExt cx="3947965" cy="1446550"/>
          </a:xfrm>
        </p:grpSpPr>
        <p:sp>
          <p:nvSpPr>
            <p:cNvPr id="4" name="TextBox 3">
              <a:extLst>
                <a:ext uri="{FF2B5EF4-FFF2-40B4-BE49-F238E27FC236}">
                  <a16:creationId xmlns:a16="http://schemas.microsoft.com/office/drawing/2014/main" id="{89117834-DDA2-EE4F-9A73-4D3E10A85FCB}"/>
                </a:ext>
              </a:extLst>
            </p:cNvPr>
            <p:cNvSpPr txBox="1"/>
            <p:nvPr/>
          </p:nvSpPr>
          <p:spPr>
            <a:xfrm>
              <a:off x="6743244" y="1180313"/>
              <a:ext cx="3345403" cy="1446550"/>
            </a:xfrm>
            <a:prstGeom prst="rect">
              <a:avLst/>
            </a:prstGeom>
            <a:noFill/>
          </p:spPr>
          <p:txBody>
            <a:bodyPr wrap="none" rtlCol="0">
              <a:spAutoFit/>
            </a:bodyPr>
            <a:lstStyle/>
            <a:p>
              <a:r>
                <a:rPr lang="en-US" sz="3200">
                  <a:latin typeface="Arial Hebrew Scholar" pitchFamily="2" charset="-79"/>
                  <a:cs typeface="Arial Hebrew Scholar" pitchFamily="2" charset="-79"/>
                </a:rPr>
                <a:t>4 HPC Workloads:</a:t>
              </a:r>
            </a:p>
            <a:p>
              <a:pPr marL="457200" indent="-274320">
                <a:buFont typeface="Arial" panose="020B0604020202020204" pitchFamily="34" charset="0"/>
                <a:buChar char="•"/>
              </a:pPr>
              <a:r>
                <a:rPr lang="en-US" sz="2800">
                  <a:solidFill>
                    <a:schemeClr val="tx1">
                      <a:lumMod val="50000"/>
                      <a:lumOff val="50000"/>
                    </a:schemeClr>
                  </a:solidFill>
                  <a:latin typeface="Arial Hebrew Scholar" pitchFamily="2" charset="-79"/>
                  <a:cs typeface="Arial Hebrew Scholar" pitchFamily="2" charset="-79"/>
                </a:rPr>
                <a:t>GTC-P</a:t>
              </a:r>
            </a:p>
            <a:p>
              <a:pPr marL="457200" indent="-274320">
                <a:buFont typeface="Arial" panose="020B0604020202020204" pitchFamily="34" charset="0"/>
                <a:buChar char="•"/>
              </a:pPr>
              <a:r>
                <a:rPr lang="en-US" sz="2800">
                  <a:solidFill>
                    <a:schemeClr val="tx1">
                      <a:lumMod val="50000"/>
                      <a:lumOff val="50000"/>
                    </a:schemeClr>
                  </a:solidFill>
                  <a:latin typeface="Arial Hebrew Scholar" pitchFamily="2" charset="-79"/>
                  <a:cs typeface="Arial Hebrew Scholar" pitchFamily="2" charset="-79"/>
                </a:rPr>
                <a:t>HPCCG</a:t>
              </a:r>
            </a:p>
          </p:txBody>
        </p:sp>
        <p:sp>
          <p:nvSpPr>
            <p:cNvPr id="14" name="TextBox 13">
              <a:extLst>
                <a:ext uri="{FF2B5EF4-FFF2-40B4-BE49-F238E27FC236}">
                  <a16:creationId xmlns:a16="http://schemas.microsoft.com/office/drawing/2014/main" id="{9FFCF224-437B-2840-9133-7C24F421CC4D}"/>
                </a:ext>
              </a:extLst>
            </p:cNvPr>
            <p:cNvSpPr txBox="1"/>
            <p:nvPr/>
          </p:nvSpPr>
          <p:spPr>
            <a:xfrm>
              <a:off x="8821786" y="1672756"/>
              <a:ext cx="1869423" cy="954107"/>
            </a:xfrm>
            <a:prstGeom prst="rect">
              <a:avLst/>
            </a:prstGeom>
            <a:noFill/>
          </p:spPr>
          <p:txBody>
            <a:bodyPr wrap="none" rtlCol="0">
              <a:spAutoFit/>
            </a:bodyPr>
            <a:lstStyle/>
            <a:p>
              <a:pPr marL="457200" indent="-274320">
                <a:buFont typeface="Arial" panose="020B0604020202020204" pitchFamily="34" charset="0"/>
                <a:buChar char="•"/>
              </a:pPr>
              <a:r>
                <a:rPr lang="en-US" sz="2800" err="1">
                  <a:solidFill>
                    <a:schemeClr val="tx1">
                      <a:lumMod val="50000"/>
                      <a:lumOff val="50000"/>
                    </a:schemeClr>
                  </a:solidFill>
                  <a:latin typeface="Arial Hebrew Scholar" pitchFamily="2" charset="-79"/>
                  <a:cs typeface="Arial Hebrew Scholar" pitchFamily="2" charset="-79"/>
                </a:rPr>
                <a:t>MiniMD</a:t>
              </a:r>
              <a:endParaRPr lang="en-US" sz="2800">
                <a:solidFill>
                  <a:schemeClr val="tx1">
                    <a:lumMod val="50000"/>
                    <a:lumOff val="50000"/>
                  </a:schemeClr>
                </a:solidFill>
                <a:latin typeface="Arial Hebrew Scholar" pitchFamily="2" charset="-79"/>
                <a:cs typeface="Arial Hebrew Scholar" pitchFamily="2" charset="-79"/>
              </a:endParaRPr>
            </a:p>
            <a:p>
              <a:pPr marL="457200" indent="-274320">
                <a:buFont typeface="Arial" panose="020B0604020202020204" pitchFamily="34" charset="0"/>
                <a:buChar char="•"/>
              </a:pPr>
              <a:r>
                <a:rPr lang="en-US" sz="2800" err="1">
                  <a:solidFill>
                    <a:schemeClr val="tx1">
                      <a:lumMod val="50000"/>
                      <a:lumOff val="50000"/>
                    </a:schemeClr>
                  </a:solidFill>
                  <a:latin typeface="Arial Hebrew Scholar" pitchFamily="2" charset="-79"/>
                  <a:cs typeface="Arial Hebrew Scholar" pitchFamily="2" charset="-79"/>
                </a:rPr>
                <a:t>CoMD</a:t>
              </a:r>
              <a:endParaRPr lang="en-US" sz="2800">
                <a:solidFill>
                  <a:schemeClr val="tx1">
                    <a:lumMod val="50000"/>
                    <a:lumOff val="50000"/>
                  </a:schemeClr>
                </a:solidFill>
                <a:latin typeface="Arial Hebrew Scholar" pitchFamily="2" charset="-79"/>
                <a:cs typeface="Arial Hebrew Scholar" pitchFamily="2" charset="-79"/>
              </a:endParaRPr>
            </a:p>
          </p:txBody>
        </p:sp>
      </p:grpSp>
      <p:sp>
        <p:nvSpPr>
          <p:cNvPr id="5" name="Rectangle 4">
            <a:extLst>
              <a:ext uri="{FF2B5EF4-FFF2-40B4-BE49-F238E27FC236}">
                <a16:creationId xmlns:a16="http://schemas.microsoft.com/office/drawing/2014/main" id="{B18DC9ED-0444-4B45-B5BE-9B7EF7E1A170}"/>
              </a:ext>
            </a:extLst>
          </p:cNvPr>
          <p:cNvSpPr/>
          <p:nvPr/>
        </p:nvSpPr>
        <p:spPr>
          <a:xfrm>
            <a:off x="882804" y="3518991"/>
            <a:ext cx="8783751" cy="1877437"/>
          </a:xfrm>
          <a:prstGeom prst="rect">
            <a:avLst/>
          </a:prstGeom>
        </p:spPr>
        <p:txBody>
          <a:bodyPr wrap="none">
            <a:spAutoFit/>
          </a:bodyPr>
          <a:lstStyle/>
          <a:p>
            <a:r>
              <a:rPr lang="en-US" sz="3200" dirty="0">
                <a:latin typeface="Arial Hebrew Scholar" pitchFamily="2" charset="-79"/>
                <a:cs typeface="Arial Hebrew Scholar" pitchFamily="2" charset="-79"/>
              </a:rPr>
              <a:t>Questions to Answer: </a:t>
            </a:r>
          </a:p>
          <a:p>
            <a:pPr marL="971550" lvl="1" indent="-514350">
              <a:buFont typeface="+mj-lt"/>
              <a:buAutoNum type="arabicPeriod"/>
            </a:pPr>
            <a:r>
              <a:rPr lang="en-US" sz="2800" dirty="0">
                <a:solidFill>
                  <a:srgbClr val="00B0F0"/>
                </a:solidFill>
                <a:latin typeface="Arial Hebrew Scholar" pitchFamily="2" charset="-79"/>
                <a:ea typeface="Batang" panose="02030600000101010101" pitchFamily="18" charset="-127"/>
                <a:cs typeface="Arial Hebrew Scholar" pitchFamily="2" charset="-79"/>
              </a:rPr>
              <a:t>How many </a:t>
            </a:r>
            <a:r>
              <a:rPr lang="en-US" sz="2800" i="1" dirty="0">
                <a:solidFill>
                  <a:srgbClr val="00B0F0"/>
                </a:solidFill>
                <a:latin typeface="Batang" panose="02030600000101010101" pitchFamily="18" charset="-127"/>
                <a:ea typeface="Batang" panose="02030600000101010101" pitchFamily="18" charset="-127"/>
              </a:rPr>
              <a:t>SIGSEGV </a:t>
            </a:r>
            <a:r>
              <a:rPr lang="en-US" sz="2800" dirty="0">
                <a:solidFill>
                  <a:srgbClr val="00B0F0"/>
                </a:solidFill>
                <a:latin typeface="Arial Hebrew Scholar" pitchFamily="2" charset="-79"/>
                <a:ea typeface="Batang" panose="02030600000101010101" pitchFamily="18" charset="-127"/>
                <a:cs typeface="Arial Hebrew Scholar" pitchFamily="2" charset="-79"/>
              </a:rPr>
              <a:t>faults</a:t>
            </a:r>
            <a:r>
              <a:rPr lang="en-US" sz="2800" i="1" dirty="0">
                <a:solidFill>
                  <a:srgbClr val="00B0F0"/>
                </a:solidFill>
                <a:latin typeface="Batang" panose="02030600000101010101" pitchFamily="18" charset="-127"/>
                <a:ea typeface="Batang" panose="02030600000101010101" pitchFamily="18" charset="-127"/>
              </a:rPr>
              <a:t> </a:t>
            </a:r>
            <a:r>
              <a:rPr lang="en-US" sz="2800" dirty="0">
                <a:solidFill>
                  <a:srgbClr val="00B0F0"/>
                </a:solidFill>
                <a:latin typeface="Arial Hebrew Scholar" pitchFamily="2" charset="-79"/>
                <a:ea typeface="Batang" panose="02030600000101010101" pitchFamily="18" charset="-127"/>
                <a:cs typeface="Arial Hebrew Scholar" pitchFamily="2" charset="-79"/>
              </a:rPr>
              <a:t>can CARE repaired ?</a:t>
            </a:r>
          </a:p>
          <a:p>
            <a:pPr marL="971550" lvl="1" indent="-514350">
              <a:buFont typeface="+mj-lt"/>
              <a:buAutoNum type="arabicPeriod"/>
            </a:pPr>
            <a:r>
              <a:rPr lang="en-US" sz="2800" dirty="0">
                <a:solidFill>
                  <a:srgbClr val="00B0F0"/>
                </a:solidFill>
                <a:latin typeface="Arial Hebrew Scholar" pitchFamily="2" charset="-79"/>
                <a:ea typeface="Batang" panose="02030600000101010101" pitchFamily="18" charset="-127"/>
                <a:cs typeface="Arial Hebrew Scholar" pitchFamily="2" charset="-79"/>
              </a:rPr>
              <a:t>How quickly for CARE to repair a fault ?</a:t>
            </a:r>
          </a:p>
          <a:p>
            <a:pPr marL="971550" lvl="1" indent="-514350">
              <a:buFont typeface="+mj-lt"/>
              <a:buAutoNum type="arabicPeriod"/>
            </a:pPr>
            <a:r>
              <a:rPr lang="en-US" sz="2800" dirty="0">
                <a:solidFill>
                  <a:srgbClr val="00B0F0"/>
                </a:solidFill>
                <a:latin typeface="Arial Hebrew Scholar" pitchFamily="2" charset="-79"/>
                <a:ea typeface="Batang" panose="02030600000101010101" pitchFamily="18" charset="-127"/>
                <a:cs typeface="Arial Hebrew Scholar" pitchFamily="2" charset="-79"/>
              </a:rPr>
              <a:t>What is the impact to </a:t>
            </a:r>
            <a:r>
              <a:rPr lang="en-US" sz="2800">
                <a:solidFill>
                  <a:srgbClr val="00B0F0"/>
                </a:solidFill>
                <a:latin typeface="Arial Hebrew Scholar" pitchFamily="2" charset="-79"/>
                <a:ea typeface="Batang" panose="02030600000101010101" pitchFamily="18" charset="-127"/>
                <a:cs typeface="Arial Hebrew Scholar" pitchFamily="2" charset="-79"/>
              </a:rPr>
              <a:t>HPC applications ?</a:t>
            </a:r>
            <a:endParaRPr lang="en-US" sz="2800" dirty="0">
              <a:solidFill>
                <a:srgbClr val="00B0F0"/>
              </a:solidFill>
              <a:latin typeface="Arial Hebrew Scholar" pitchFamily="2" charset="-79"/>
              <a:ea typeface="Batang" panose="02030600000101010101" pitchFamily="18" charset="-127"/>
              <a:cs typeface="Arial Hebrew Scholar" pitchFamily="2" charset="-79"/>
            </a:endParaRPr>
          </a:p>
        </p:txBody>
      </p:sp>
    </p:spTree>
    <p:extLst>
      <p:ext uri="{BB962C8B-B14F-4D97-AF65-F5344CB8AC3E}">
        <p14:creationId xmlns:p14="http://schemas.microsoft.com/office/powerpoint/2010/main" val="1398567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8642-5E94-2C44-A5A0-2AA5A21AC5F8}"/>
              </a:ext>
            </a:extLst>
          </p:cNvPr>
          <p:cNvSpPr>
            <a:spLocks noGrp="1"/>
          </p:cNvSpPr>
          <p:nvPr>
            <p:ph type="title"/>
          </p:nvPr>
        </p:nvSpPr>
        <p:spPr/>
        <p:txBody>
          <a:bodyPr/>
          <a:lstStyle/>
          <a:p>
            <a:r>
              <a:rPr lang="en-US"/>
              <a:t>Fault Model &amp; Methodology</a:t>
            </a:r>
          </a:p>
        </p:txBody>
      </p:sp>
      <p:sp>
        <p:nvSpPr>
          <p:cNvPr id="7" name="Slide Number Placeholder 6">
            <a:extLst>
              <a:ext uri="{FF2B5EF4-FFF2-40B4-BE49-F238E27FC236}">
                <a16:creationId xmlns:a16="http://schemas.microsoft.com/office/drawing/2014/main" id="{F80D9D57-0AA5-5A49-B7C7-DFD1C9797C2B}"/>
              </a:ext>
            </a:extLst>
          </p:cNvPr>
          <p:cNvSpPr>
            <a:spLocks noGrp="1"/>
          </p:cNvSpPr>
          <p:nvPr>
            <p:ph type="sldNum" sz="quarter" idx="12"/>
          </p:nvPr>
        </p:nvSpPr>
        <p:spPr/>
        <p:txBody>
          <a:bodyPr/>
          <a:lstStyle/>
          <a:p>
            <a:fld id="{7996580F-1EC5-774C-A4F7-431D19F63C83}" type="slidenum">
              <a:rPr lang="en-US" smtClean="0"/>
              <a:pPr/>
              <a:t>26</a:t>
            </a:fld>
            <a:endParaRPr lang="en-US"/>
          </a:p>
        </p:txBody>
      </p:sp>
      <p:grpSp>
        <p:nvGrpSpPr>
          <p:cNvPr id="19" name="Group 18">
            <a:extLst>
              <a:ext uri="{FF2B5EF4-FFF2-40B4-BE49-F238E27FC236}">
                <a16:creationId xmlns:a16="http://schemas.microsoft.com/office/drawing/2014/main" id="{2BB7F3A4-CB88-684D-BB4A-80D644DAA743}"/>
              </a:ext>
            </a:extLst>
          </p:cNvPr>
          <p:cNvGrpSpPr/>
          <p:nvPr/>
        </p:nvGrpSpPr>
        <p:grpSpPr>
          <a:xfrm>
            <a:off x="6621401" y="1312378"/>
            <a:ext cx="2390398" cy="2153494"/>
            <a:chOff x="6827106" y="3614309"/>
            <a:chExt cx="2390398" cy="2153494"/>
          </a:xfrm>
        </p:grpSpPr>
        <p:pic>
          <p:nvPicPr>
            <p:cNvPr id="27" name="Picture 26">
              <a:extLst>
                <a:ext uri="{FF2B5EF4-FFF2-40B4-BE49-F238E27FC236}">
                  <a16:creationId xmlns:a16="http://schemas.microsoft.com/office/drawing/2014/main" id="{0347960C-1B45-7745-ABFF-F70E57806B38}"/>
                </a:ext>
              </a:extLst>
            </p:cNvPr>
            <p:cNvPicPr>
              <a:picLocks noChangeAspect="1"/>
            </p:cNvPicPr>
            <p:nvPr/>
          </p:nvPicPr>
          <p:blipFill>
            <a:blip r:embed="rId2"/>
            <a:stretch>
              <a:fillRect/>
            </a:stretch>
          </p:blipFill>
          <p:spPr>
            <a:xfrm>
              <a:off x="7361057" y="3614309"/>
              <a:ext cx="1322497" cy="1322497"/>
            </a:xfrm>
            <a:prstGeom prst="rect">
              <a:avLst/>
            </a:prstGeom>
          </p:spPr>
        </p:pic>
        <p:sp>
          <p:nvSpPr>
            <p:cNvPr id="28" name="TextBox 27">
              <a:extLst>
                <a:ext uri="{FF2B5EF4-FFF2-40B4-BE49-F238E27FC236}">
                  <a16:creationId xmlns:a16="http://schemas.microsoft.com/office/drawing/2014/main" id="{BB5C5930-0175-D444-B2AF-314BC9AAF98C}"/>
                </a:ext>
              </a:extLst>
            </p:cNvPr>
            <p:cNvSpPr txBox="1"/>
            <p:nvPr/>
          </p:nvSpPr>
          <p:spPr>
            <a:xfrm>
              <a:off x="6827106" y="4936806"/>
              <a:ext cx="2390398" cy="830997"/>
            </a:xfrm>
            <a:prstGeom prst="rect">
              <a:avLst/>
            </a:prstGeom>
            <a:noFill/>
          </p:spPr>
          <p:txBody>
            <a:bodyPr wrap="none" rtlCol="0">
              <a:spAutoFit/>
            </a:bodyPr>
            <a:lstStyle/>
            <a:p>
              <a:pPr algn="ctr"/>
              <a:r>
                <a:rPr lang="en-US" sz="2400">
                  <a:latin typeface="Arial Hebrew Scholar" pitchFamily="2" charset="-79"/>
                  <a:cs typeface="Arial Hebrew Scholar" pitchFamily="2" charset="-79"/>
                </a:rPr>
                <a:t>10000 injections </a:t>
              </a:r>
            </a:p>
            <a:p>
              <a:pPr algn="ctr"/>
              <a:r>
                <a:rPr lang="en-US" sz="2400">
                  <a:latin typeface="Arial Hebrew Scholar" pitchFamily="2" charset="-79"/>
                  <a:cs typeface="Arial Hebrew Scholar" pitchFamily="2" charset="-79"/>
                </a:rPr>
                <a:t>per workload</a:t>
              </a:r>
            </a:p>
          </p:txBody>
        </p:sp>
      </p:grpSp>
      <p:grpSp>
        <p:nvGrpSpPr>
          <p:cNvPr id="20" name="Group 19">
            <a:extLst>
              <a:ext uri="{FF2B5EF4-FFF2-40B4-BE49-F238E27FC236}">
                <a16:creationId xmlns:a16="http://schemas.microsoft.com/office/drawing/2014/main" id="{54DF4A3A-94F2-1540-ADCC-883774C4AA59}"/>
              </a:ext>
            </a:extLst>
          </p:cNvPr>
          <p:cNvGrpSpPr/>
          <p:nvPr/>
        </p:nvGrpSpPr>
        <p:grpSpPr>
          <a:xfrm>
            <a:off x="3522119" y="1668735"/>
            <a:ext cx="2610519" cy="1797137"/>
            <a:chOff x="3400198" y="3970666"/>
            <a:chExt cx="2610519" cy="1797137"/>
          </a:xfrm>
        </p:grpSpPr>
        <p:sp>
          <p:nvSpPr>
            <p:cNvPr id="25" name="TextBox 24">
              <a:extLst>
                <a:ext uri="{FF2B5EF4-FFF2-40B4-BE49-F238E27FC236}">
                  <a16:creationId xmlns:a16="http://schemas.microsoft.com/office/drawing/2014/main" id="{20238CCC-06C2-4B42-B5F2-C4032695726A}"/>
                </a:ext>
              </a:extLst>
            </p:cNvPr>
            <p:cNvSpPr txBox="1"/>
            <p:nvPr/>
          </p:nvSpPr>
          <p:spPr>
            <a:xfrm>
              <a:off x="3548347" y="3970666"/>
              <a:ext cx="2314223" cy="584775"/>
            </a:xfrm>
            <a:prstGeom prst="rect">
              <a:avLst/>
            </a:prstGeom>
            <a:blipFill>
              <a:blip r:embed="rId3"/>
              <a:tile tx="0" ty="0" sx="100000" sy="100000" flip="none" algn="tl"/>
            </a:blipFill>
          </p:spPr>
          <p:txBody>
            <a:bodyPr wrap="none" rtlCol="0">
              <a:spAutoFit/>
            </a:bodyPr>
            <a:lstStyle/>
            <a:p>
              <a:r>
                <a:rPr lang="en-US" sz="3200">
                  <a:latin typeface="Arial Narrow" panose="020B0604020202020204" pitchFamily="34" charset="0"/>
                  <a:ea typeface="Bodoni Ornaments" pitchFamily="2" charset="0"/>
                  <a:cs typeface="Arial Narrow" panose="020B0604020202020204" pitchFamily="34" charset="0"/>
                </a:rPr>
                <a:t>MOV   CX, </a:t>
              </a:r>
              <a:r>
                <a:rPr lang="en-US" sz="3200">
                  <a:solidFill>
                    <a:srgbClr val="C00000"/>
                  </a:solidFill>
                  <a:latin typeface="Arial Narrow" panose="020B0604020202020204" pitchFamily="34" charset="0"/>
                  <a:ea typeface="Bodoni Ornaments" pitchFamily="2" charset="0"/>
                  <a:cs typeface="Arial Narrow" panose="020B0604020202020204" pitchFamily="34" charset="0"/>
                </a:rPr>
                <a:t>AX</a:t>
              </a:r>
            </a:p>
          </p:txBody>
        </p:sp>
        <p:sp>
          <p:nvSpPr>
            <p:cNvPr id="26" name="TextBox 25">
              <a:extLst>
                <a:ext uri="{FF2B5EF4-FFF2-40B4-BE49-F238E27FC236}">
                  <a16:creationId xmlns:a16="http://schemas.microsoft.com/office/drawing/2014/main" id="{BD89A819-0AA1-7D49-8A76-6FC91E22FB7C}"/>
                </a:ext>
              </a:extLst>
            </p:cNvPr>
            <p:cNvSpPr txBox="1"/>
            <p:nvPr/>
          </p:nvSpPr>
          <p:spPr>
            <a:xfrm>
              <a:off x="3400198" y="4936806"/>
              <a:ext cx="2610519" cy="830997"/>
            </a:xfrm>
            <a:prstGeom prst="rect">
              <a:avLst/>
            </a:prstGeom>
            <a:noFill/>
          </p:spPr>
          <p:txBody>
            <a:bodyPr wrap="square" rtlCol="0">
              <a:spAutoFit/>
            </a:bodyPr>
            <a:lstStyle/>
            <a:p>
              <a:pPr algn="ctr"/>
              <a:r>
                <a:rPr lang="en-US" sz="2400">
                  <a:latin typeface="Arial Hebrew Scholar" pitchFamily="2" charset="-79"/>
                  <a:cs typeface="Arial Hebrew Scholar" pitchFamily="2" charset="-79"/>
                </a:rPr>
                <a:t>Bitflip instruction </a:t>
              </a:r>
            </a:p>
            <a:p>
              <a:pPr algn="ctr"/>
              <a:r>
                <a:rPr lang="en-US" sz="2400">
                  <a:latin typeface="Arial Hebrew Scholar" pitchFamily="2" charset="-79"/>
                  <a:cs typeface="Arial Hebrew Scholar" pitchFamily="2" charset="-79"/>
                </a:rPr>
                <a:t>result</a:t>
              </a:r>
            </a:p>
          </p:txBody>
        </p:sp>
      </p:grpSp>
      <p:sp>
        <p:nvSpPr>
          <p:cNvPr id="21" name="TextBox 20">
            <a:extLst>
              <a:ext uri="{FF2B5EF4-FFF2-40B4-BE49-F238E27FC236}">
                <a16:creationId xmlns:a16="http://schemas.microsoft.com/office/drawing/2014/main" id="{E95FEF49-C753-8E45-985E-C01D8CF92EA0}"/>
              </a:ext>
            </a:extLst>
          </p:cNvPr>
          <p:cNvSpPr txBox="1"/>
          <p:nvPr/>
        </p:nvSpPr>
        <p:spPr>
          <a:xfrm>
            <a:off x="444222" y="5908100"/>
            <a:ext cx="7508017" cy="584775"/>
          </a:xfrm>
          <a:prstGeom prst="rect">
            <a:avLst/>
          </a:prstGeom>
          <a:noFill/>
        </p:spPr>
        <p:txBody>
          <a:bodyPr wrap="none" rtlCol="0">
            <a:spAutoFit/>
          </a:bodyPr>
          <a:lstStyle/>
          <a:p>
            <a:r>
              <a:rPr lang="en-US" sz="3200">
                <a:solidFill>
                  <a:srgbClr val="FF0000"/>
                </a:solidFill>
                <a:latin typeface="Arial Hebrew Scholar" pitchFamily="2" charset="-79"/>
                <a:cs typeface="Arial Hebrew Scholar" pitchFamily="2" charset="-79"/>
              </a:rPr>
              <a:t>Note: please refer to the paper for details</a:t>
            </a:r>
          </a:p>
        </p:txBody>
      </p:sp>
      <p:grpSp>
        <p:nvGrpSpPr>
          <p:cNvPr id="22" name="Group 21">
            <a:extLst>
              <a:ext uri="{FF2B5EF4-FFF2-40B4-BE49-F238E27FC236}">
                <a16:creationId xmlns:a16="http://schemas.microsoft.com/office/drawing/2014/main" id="{39F28730-7C9D-D54B-A557-24990358B16A}"/>
              </a:ext>
            </a:extLst>
          </p:cNvPr>
          <p:cNvGrpSpPr/>
          <p:nvPr/>
        </p:nvGrpSpPr>
        <p:grpSpPr>
          <a:xfrm>
            <a:off x="9267722" y="1296247"/>
            <a:ext cx="2271327" cy="2167999"/>
            <a:chOff x="9583331" y="3598178"/>
            <a:chExt cx="2271327" cy="2167999"/>
          </a:xfrm>
        </p:grpSpPr>
        <p:pic>
          <p:nvPicPr>
            <p:cNvPr id="23" name="Picture 22">
              <a:extLst>
                <a:ext uri="{FF2B5EF4-FFF2-40B4-BE49-F238E27FC236}">
                  <a16:creationId xmlns:a16="http://schemas.microsoft.com/office/drawing/2014/main" id="{E10C13F9-4E74-6643-A1DF-C8AFA639D1EE}"/>
                </a:ext>
              </a:extLst>
            </p:cNvPr>
            <p:cNvPicPr>
              <a:picLocks noChangeAspect="1"/>
            </p:cNvPicPr>
            <p:nvPr/>
          </p:nvPicPr>
          <p:blipFill>
            <a:blip r:embed="rId4"/>
            <a:stretch>
              <a:fillRect/>
            </a:stretch>
          </p:blipFill>
          <p:spPr>
            <a:xfrm>
              <a:off x="10080170" y="3598178"/>
              <a:ext cx="1273630" cy="1343738"/>
            </a:xfrm>
            <a:prstGeom prst="rect">
              <a:avLst/>
            </a:prstGeom>
          </p:spPr>
        </p:pic>
        <p:sp>
          <p:nvSpPr>
            <p:cNvPr id="24" name="TextBox 23">
              <a:extLst>
                <a:ext uri="{FF2B5EF4-FFF2-40B4-BE49-F238E27FC236}">
                  <a16:creationId xmlns:a16="http://schemas.microsoft.com/office/drawing/2014/main" id="{FDEFDDE8-8E2E-D345-AF72-CB5A3175DA51}"/>
                </a:ext>
              </a:extLst>
            </p:cNvPr>
            <p:cNvSpPr txBox="1"/>
            <p:nvPr/>
          </p:nvSpPr>
          <p:spPr>
            <a:xfrm>
              <a:off x="9583331" y="4935180"/>
              <a:ext cx="2271327" cy="830997"/>
            </a:xfrm>
            <a:prstGeom prst="rect">
              <a:avLst/>
            </a:prstGeom>
            <a:noFill/>
          </p:spPr>
          <p:txBody>
            <a:bodyPr wrap="none" rtlCol="0">
              <a:spAutoFit/>
            </a:bodyPr>
            <a:lstStyle/>
            <a:p>
              <a:pPr algn="ctr"/>
              <a:r>
                <a:rPr lang="en-US" sz="2400">
                  <a:latin typeface="Arial Hebrew Scholar" pitchFamily="2" charset="-79"/>
                  <a:cs typeface="Arial Hebrew Scholar" pitchFamily="2" charset="-79"/>
                </a:rPr>
                <a:t>Trace execution</a:t>
              </a:r>
            </a:p>
            <a:p>
              <a:pPr algn="ctr"/>
              <a:r>
                <a:rPr lang="en-US" sz="2400">
                  <a:latin typeface="Arial Hebrew Scholar" pitchFamily="2" charset="-79"/>
                  <a:cs typeface="Arial Hebrew Scholar" pitchFamily="2" charset="-79"/>
                </a:rPr>
                <a:t>path</a:t>
              </a:r>
            </a:p>
          </p:txBody>
        </p:sp>
      </p:grpSp>
      <p:grpSp>
        <p:nvGrpSpPr>
          <p:cNvPr id="34" name="Group 33">
            <a:extLst>
              <a:ext uri="{FF2B5EF4-FFF2-40B4-BE49-F238E27FC236}">
                <a16:creationId xmlns:a16="http://schemas.microsoft.com/office/drawing/2014/main" id="{554ADD97-D682-5249-9F4B-89182240EFE2}"/>
              </a:ext>
            </a:extLst>
          </p:cNvPr>
          <p:cNvGrpSpPr/>
          <p:nvPr/>
        </p:nvGrpSpPr>
        <p:grpSpPr>
          <a:xfrm>
            <a:off x="616968" y="1380478"/>
            <a:ext cx="2905151" cy="2085816"/>
            <a:chOff x="571248" y="3682409"/>
            <a:chExt cx="2905151" cy="2085816"/>
          </a:xfrm>
        </p:grpSpPr>
        <p:sp>
          <p:nvSpPr>
            <p:cNvPr id="30" name="TextBox 29">
              <a:extLst>
                <a:ext uri="{FF2B5EF4-FFF2-40B4-BE49-F238E27FC236}">
                  <a16:creationId xmlns:a16="http://schemas.microsoft.com/office/drawing/2014/main" id="{C43FE517-CAB7-354C-824D-61BCEC12EE89}"/>
                </a:ext>
              </a:extLst>
            </p:cNvPr>
            <p:cNvSpPr txBox="1"/>
            <p:nvPr/>
          </p:nvSpPr>
          <p:spPr>
            <a:xfrm>
              <a:off x="571248" y="4937228"/>
              <a:ext cx="2905151" cy="830997"/>
            </a:xfrm>
            <a:prstGeom prst="rect">
              <a:avLst/>
            </a:prstGeom>
            <a:noFill/>
          </p:spPr>
          <p:txBody>
            <a:bodyPr wrap="square" rtlCol="0">
              <a:spAutoFit/>
            </a:bodyPr>
            <a:lstStyle/>
            <a:p>
              <a:pPr algn="ctr"/>
              <a:r>
                <a:rPr lang="en-US" sz="2400">
                  <a:solidFill>
                    <a:schemeClr val="tx1">
                      <a:lumMod val="65000"/>
                      <a:lumOff val="35000"/>
                    </a:schemeClr>
                  </a:solidFill>
                  <a:latin typeface="Arial Hebrew Scholar" pitchFamily="2" charset="-79"/>
                  <a:cs typeface="Arial Hebrew Scholar" pitchFamily="2" charset="-79"/>
                </a:rPr>
                <a:t>Random Dynamic Instruction</a:t>
              </a:r>
            </a:p>
          </p:txBody>
        </p:sp>
        <p:pic>
          <p:nvPicPr>
            <p:cNvPr id="33" name="Picture 32">
              <a:extLst>
                <a:ext uri="{FF2B5EF4-FFF2-40B4-BE49-F238E27FC236}">
                  <a16:creationId xmlns:a16="http://schemas.microsoft.com/office/drawing/2014/main" id="{4B660567-679E-6C45-A346-0178F6476CAC}"/>
                </a:ext>
              </a:extLst>
            </p:cNvPr>
            <p:cNvPicPr>
              <a:picLocks noChangeAspect="1"/>
            </p:cNvPicPr>
            <p:nvPr/>
          </p:nvPicPr>
          <p:blipFill>
            <a:blip r:embed="rId5"/>
            <a:stretch>
              <a:fillRect/>
            </a:stretch>
          </p:blipFill>
          <p:spPr>
            <a:xfrm>
              <a:off x="1344734" y="3682409"/>
              <a:ext cx="1444036" cy="1161288"/>
            </a:xfrm>
            <a:prstGeom prst="rect">
              <a:avLst/>
            </a:prstGeom>
          </p:spPr>
        </p:pic>
      </p:grpSp>
      <p:sp>
        <p:nvSpPr>
          <p:cNvPr id="5" name="TextBox 4">
            <a:extLst>
              <a:ext uri="{FF2B5EF4-FFF2-40B4-BE49-F238E27FC236}">
                <a16:creationId xmlns:a16="http://schemas.microsoft.com/office/drawing/2014/main" id="{684A3BEF-A9F9-D248-BCE2-86BD50EF70A5}"/>
              </a:ext>
            </a:extLst>
          </p:cNvPr>
          <p:cNvSpPr txBox="1"/>
          <p:nvPr/>
        </p:nvSpPr>
        <p:spPr>
          <a:xfrm>
            <a:off x="838200" y="3971877"/>
            <a:ext cx="10700849" cy="1077218"/>
          </a:xfrm>
          <a:prstGeom prst="rect">
            <a:avLst/>
          </a:prstGeom>
          <a:noFill/>
        </p:spPr>
        <p:txBody>
          <a:bodyPr wrap="square" rtlCol="0">
            <a:spAutoFit/>
          </a:bodyPr>
          <a:lstStyle/>
          <a:p>
            <a:pPr algn="ctr"/>
            <a:r>
              <a:rPr lang="en-US" sz="3200">
                <a:solidFill>
                  <a:srgbClr val="00B0F0"/>
                </a:solidFill>
                <a:latin typeface="Arial Hebrew Scholar" pitchFamily="2" charset="-79"/>
                <a:cs typeface="Arial Hebrew Scholar" pitchFamily="2" charset="-79"/>
              </a:rPr>
              <a:t>Run experiments for </a:t>
            </a:r>
            <a:r>
              <a:rPr lang="en-US" sz="3200">
                <a:solidFill>
                  <a:srgbClr val="00B0F0"/>
                </a:solidFill>
                <a:latin typeface="Courier New" panose="02070309020205020404" pitchFamily="49" charset="0"/>
                <a:cs typeface="Courier New" panose="02070309020205020404" pitchFamily="49" charset="0"/>
              </a:rPr>
              <a:t>-O0</a:t>
            </a:r>
            <a:r>
              <a:rPr lang="en-US" sz="3200">
                <a:solidFill>
                  <a:srgbClr val="00B0F0"/>
                </a:solidFill>
                <a:latin typeface="Arial Hebrew Scholar" pitchFamily="2" charset="-79"/>
                <a:cs typeface="Arial Hebrew Scholar" pitchFamily="2" charset="-79"/>
              </a:rPr>
              <a:t> and </a:t>
            </a:r>
            <a:r>
              <a:rPr lang="en-US" sz="3200">
                <a:solidFill>
                  <a:srgbClr val="00B0F0"/>
                </a:solidFill>
                <a:latin typeface="Courier New" panose="02070309020205020404" pitchFamily="49" charset="0"/>
                <a:cs typeface="Courier New" panose="02070309020205020404" pitchFamily="49" charset="0"/>
              </a:rPr>
              <a:t>-O1</a:t>
            </a:r>
            <a:r>
              <a:rPr lang="en-US" sz="3200">
                <a:solidFill>
                  <a:srgbClr val="00B0F0"/>
                </a:solidFill>
                <a:latin typeface="Arial Hebrew Scholar" pitchFamily="2" charset="-79"/>
                <a:cs typeface="Arial Hebrew Scholar" pitchFamily="2" charset="-79"/>
              </a:rPr>
              <a:t> with two different sets of injections, since they have different instruction sets</a:t>
            </a:r>
          </a:p>
        </p:txBody>
      </p:sp>
    </p:spTree>
    <p:extLst>
      <p:ext uri="{BB962C8B-B14F-4D97-AF65-F5344CB8AC3E}">
        <p14:creationId xmlns:p14="http://schemas.microsoft.com/office/powerpoint/2010/main" val="1670839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8024-ED16-7641-B82D-55EB986E16F7}"/>
              </a:ext>
            </a:extLst>
          </p:cNvPr>
          <p:cNvSpPr>
            <a:spLocks noGrp="1"/>
          </p:cNvSpPr>
          <p:nvPr>
            <p:ph type="title"/>
          </p:nvPr>
        </p:nvSpPr>
        <p:spPr>
          <a:xfrm>
            <a:off x="838200" y="365125"/>
            <a:ext cx="10515600" cy="734331"/>
          </a:xfrm>
        </p:spPr>
        <p:txBody>
          <a:bodyPr>
            <a:normAutofit fontScale="90000"/>
          </a:bodyPr>
          <a:lstStyle/>
          <a:p>
            <a:r>
              <a:rPr lang="en-US">
                <a:latin typeface="Arial Hebrew Scholar" pitchFamily="2" charset="-79"/>
                <a:cs typeface="Arial Hebrew Scholar" pitchFamily="2" charset="-79"/>
              </a:rPr>
              <a:t>How likely a transient fault results in </a:t>
            </a:r>
            <a:r>
              <a:rPr lang="en-US" i="1">
                <a:latin typeface="Batang" panose="02030600000101010101" pitchFamily="18" charset="-127"/>
                <a:ea typeface="Batang" panose="02030600000101010101" pitchFamily="18" charset="-127"/>
              </a:rPr>
              <a:t>SIGSEGV </a:t>
            </a:r>
            <a:r>
              <a:rPr lang="en-US">
                <a:ea typeface="Batang" panose="02030600000101010101" pitchFamily="18" charset="-127"/>
              </a:rPr>
              <a:t>?</a:t>
            </a:r>
            <a:endParaRPr lang="en-US" sz="4000">
              <a:solidFill>
                <a:schemeClr val="accent5">
                  <a:lumMod val="75000"/>
                </a:schemeClr>
              </a:solidFill>
              <a:ea typeface="Batang" panose="02030600000101010101" pitchFamily="18" charset="-127"/>
            </a:endParaRPr>
          </a:p>
        </p:txBody>
      </p:sp>
      <p:graphicFrame>
        <p:nvGraphicFramePr>
          <p:cNvPr id="21" name="Table 20">
            <a:extLst>
              <a:ext uri="{FF2B5EF4-FFF2-40B4-BE49-F238E27FC236}">
                <a16:creationId xmlns:a16="http://schemas.microsoft.com/office/drawing/2014/main" id="{5EFD3369-9A1C-2748-BDA7-3F96F5AF4F92}"/>
              </a:ext>
            </a:extLst>
          </p:cNvPr>
          <p:cNvGraphicFramePr>
            <a:graphicFrameLocks noGrp="1"/>
          </p:cNvGraphicFramePr>
          <p:nvPr>
            <p:extLst>
              <p:ext uri="{D42A27DB-BD31-4B8C-83A1-F6EECF244321}">
                <p14:modId xmlns:p14="http://schemas.microsoft.com/office/powerpoint/2010/main" val="2745955720"/>
              </p:ext>
            </p:extLst>
          </p:nvPr>
        </p:nvGraphicFramePr>
        <p:xfrm>
          <a:off x="1736337" y="2344581"/>
          <a:ext cx="8719325" cy="2590800"/>
        </p:xfrm>
        <a:graphic>
          <a:graphicData uri="http://schemas.openxmlformats.org/drawingml/2006/table">
            <a:tbl>
              <a:tblPr firstRow="1" bandRow="1">
                <a:tableStyleId>{21E4AEA4-8DFA-4A89-87EB-49C32662AFE0}</a:tableStyleId>
              </a:tblPr>
              <a:tblGrid>
                <a:gridCol w="1743865">
                  <a:extLst>
                    <a:ext uri="{9D8B030D-6E8A-4147-A177-3AD203B41FA5}">
                      <a16:colId xmlns:a16="http://schemas.microsoft.com/office/drawing/2014/main" val="442692223"/>
                    </a:ext>
                  </a:extLst>
                </a:gridCol>
                <a:gridCol w="1743865">
                  <a:extLst>
                    <a:ext uri="{9D8B030D-6E8A-4147-A177-3AD203B41FA5}">
                      <a16:colId xmlns:a16="http://schemas.microsoft.com/office/drawing/2014/main" val="2067817004"/>
                    </a:ext>
                  </a:extLst>
                </a:gridCol>
                <a:gridCol w="1743865">
                  <a:extLst>
                    <a:ext uri="{9D8B030D-6E8A-4147-A177-3AD203B41FA5}">
                      <a16:colId xmlns:a16="http://schemas.microsoft.com/office/drawing/2014/main" val="1387524635"/>
                    </a:ext>
                  </a:extLst>
                </a:gridCol>
                <a:gridCol w="1743865">
                  <a:extLst>
                    <a:ext uri="{9D8B030D-6E8A-4147-A177-3AD203B41FA5}">
                      <a16:colId xmlns:a16="http://schemas.microsoft.com/office/drawing/2014/main" val="4119639437"/>
                    </a:ext>
                  </a:extLst>
                </a:gridCol>
                <a:gridCol w="1743865">
                  <a:extLst>
                    <a:ext uri="{9D8B030D-6E8A-4147-A177-3AD203B41FA5}">
                      <a16:colId xmlns:a16="http://schemas.microsoft.com/office/drawing/2014/main" val="3556253242"/>
                    </a:ext>
                  </a:extLst>
                </a:gridCol>
              </a:tblGrid>
              <a:tr h="431030">
                <a:tc>
                  <a:txBody>
                    <a:bodyPr/>
                    <a:lstStyle/>
                    <a:p>
                      <a:pPr algn="ctr"/>
                      <a:endParaRPr lang="en-US"/>
                    </a:p>
                  </a:txBody>
                  <a:tcPr/>
                </a:tc>
                <a:tc>
                  <a:txBody>
                    <a:bodyPr/>
                    <a:lstStyle/>
                    <a:p>
                      <a:pPr algn="ctr"/>
                      <a:r>
                        <a:rPr lang="en-US" sz="2800">
                          <a:latin typeface="Arial Hebrew Scholar" pitchFamily="2" charset="-79"/>
                          <a:cs typeface="Arial Hebrew Scholar" pitchFamily="2" charset="-79"/>
                        </a:rPr>
                        <a:t>SIGSEGV</a:t>
                      </a:r>
                    </a:p>
                  </a:txBody>
                  <a:tcPr/>
                </a:tc>
                <a:tc>
                  <a:txBody>
                    <a:bodyPr/>
                    <a:lstStyle/>
                    <a:p>
                      <a:pPr algn="ctr"/>
                      <a:r>
                        <a:rPr lang="en-US" sz="2800">
                          <a:latin typeface="Arial Hebrew Scholar" pitchFamily="2" charset="-79"/>
                          <a:cs typeface="Arial Hebrew Scholar" pitchFamily="2" charset="-79"/>
                        </a:rPr>
                        <a:t>SIGBUS</a:t>
                      </a:r>
                    </a:p>
                  </a:txBody>
                  <a:tcPr/>
                </a:tc>
                <a:tc>
                  <a:txBody>
                    <a:bodyPr/>
                    <a:lstStyle/>
                    <a:p>
                      <a:pPr algn="ctr"/>
                      <a:r>
                        <a:rPr lang="en-US" sz="2800">
                          <a:latin typeface="Arial Hebrew Scholar" pitchFamily="2" charset="-79"/>
                          <a:cs typeface="Arial Hebrew Scholar" pitchFamily="2" charset="-79"/>
                        </a:rPr>
                        <a:t>SIGABRT</a:t>
                      </a:r>
                    </a:p>
                  </a:txBody>
                  <a:tcPr/>
                </a:tc>
                <a:tc>
                  <a:txBody>
                    <a:bodyPr/>
                    <a:lstStyle/>
                    <a:p>
                      <a:pPr algn="ctr"/>
                      <a:r>
                        <a:rPr lang="en-US" sz="2800">
                          <a:latin typeface="Arial Hebrew Scholar" pitchFamily="2" charset="-79"/>
                          <a:cs typeface="Arial Hebrew Scholar" pitchFamily="2" charset="-79"/>
                        </a:rPr>
                        <a:t>Other</a:t>
                      </a:r>
                    </a:p>
                  </a:txBody>
                  <a:tcPr/>
                </a:tc>
                <a:extLst>
                  <a:ext uri="{0D108BD9-81ED-4DB2-BD59-A6C34878D82A}">
                    <a16:rowId xmlns:a16="http://schemas.microsoft.com/office/drawing/2014/main" val="3306123565"/>
                  </a:ext>
                </a:extLst>
              </a:tr>
              <a:tr h="431030">
                <a:tc>
                  <a:txBody>
                    <a:bodyPr/>
                    <a:lstStyle/>
                    <a:p>
                      <a:pPr algn="ctr"/>
                      <a:r>
                        <a:rPr lang="en-US" sz="2800">
                          <a:latin typeface="Arial Hebrew Scholar" pitchFamily="2" charset="-79"/>
                          <a:cs typeface="Arial Hebrew Scholar" pitchFamily="2" charset="-79"/>
                        </a:rPr>
                        <a:t>HPCCG</a:t>
                      </a:r>
                    </a:p>
                  </a:txBody>
                  <a:tcPr/>
                </a:tc>
                <a:tc>
                  <a:txBody>
                    <a:bodyPr/>
                    <a:lstStyle/>
                    <a:p>
                      <a:pPr algn="ctr"/>
                      <a:r>
                        <a:rPr lang="en-US" sz="2800">
                          <a:latin typeface="Batang" panose="02030600000101010101" pitchFamily="18" charset="-127"/>
                          <a:ea typeface="Batang" panose="02030600000101010101" pitchFamily="18" charset="-127"/>
                        </a:rPr>
                        <a:t>3322</a:t>
                      </a:r>
                    </a:p>
                  </a:txBody>
                  <a:tcPr/>
                </a:tc>
                <a:tc>
                  <a:txBody>
                    <a:bodyPr/>
                    <a:lstStyle/>
                    <a:p>
                      <a:pPr algn="ctr"/>
                      <a:r>
                        <a:rPr lang="en-US" sz="2800">
                          <a:latin typeface="Batang" panose="02030600000101010101" pitchFamily="18" charset="-127"/>
                          <a:ea typeface="Batang" panose="02030600000101010101" pitchFamily="18" charset="-127"/>
                        </a:rPr>
                        <a:t>32</a:t>
                      </a:r>
                    </a:p>
                  </a:txBody>
                  <a:tcPr/>
                </a:tc>
                <a:tc>
                  <a:txBody>
                    <a:bodyPr/>
                    <a:lstStyle/>
                    <a:p>
                      <a:pPr algn="ctr"/>
                      <a:r>
                        <a:rPr lang="en-US" sz="2800">
                          <a:latin typeface="Batang" panose="02030600000101010101" pitchFamily="18" charset="-127"/>
                          <a:ea typeface="Batang" panose="02030600000101010101" pitchFamily="18" charset="-127"/>
                        </a:rPr>
                        <a:t>22</a:t>
                      </a:r>
                    </a:p>
                  </a:txBody>
                  <a:tcPr/>
                </a:tc>
                <a:tc>
                  <a:txBody>
                    <a:bodyPr/>
                    <a:lstStyle/>
                    <a:p>
                      <a:pPr algn="ctr"/>
                      <a:r>
                        <a:rPr lang="en-US" sz="2800">
                          <a:latin typeface="Batang" panose="02030600000101010101" pitchFamily="18" charset="-127"/>
                          <a:ea typeface="Batang" panose="02030600000101010101" pitchFamily="18" charset="-127"/>
                        </a:rPr>
                        <a:t>33</a:t>
                      </a:r>
                    </a:p>
                  </a:txBody>
                  <a:tcPr/>
                </a:tc>
                <a:extLst>
                  <a:ext uri="{0D108BD9-81ED-4DB2-BD59-A6C34878D82A}">
                    <a16:rowId xmlns:a16="http://schemas.microsoft.com/office/drawing/2014/main" val="2377788336"/>
                  </a:ext>
                </a:extLst>
              </a:tr>
              <a:tr h="431030">
                <a:tc>
                  <a:txBody>
                    <a:bodyPr/>
                    <a:lstStyle/>
                    <a:p>
                      <a:pPr algn="ctr"/>
                      <a:r>
                        <a:rPr lang="en-US" sz="2800" err="1">
                          <a:latin typeface="Arial Hebrew Scholar" pitchFamily="2" charset="-79"/>
                          <a:cs typeface="Arial Hebrew Scholar" pitchFamily="2" charset="-79"/>
                        </a:rPr>
                        <a:t>CoMD</a:t>
                      </a:r>
                      <a:endParaRPr lang="en-US" sz="2800">
                        <a:latin typeface="Arial Hebrew Scholar" pitchFamily="2" charset="-79"/>
                        <a:cs typeface="Arial Hebrew Scholar" pitchFamily="2" charset="-79"/>
                      </a:endParaRPr>
                    </a:p>
                  </a:txBody>
                  <a:tcPr/>
                </a:tc>
                <a:tc>
                  <a:txBody>
                    <a:bodyPr/>
                    <a:lstStyle/>
                    <a:p>
                      <a:pPr algn="ctr"/>
                      <a:r>
                        <a:rPr lang="en-US" sz="2800">
                          <a:latin typeface="Batang" panose="02030600000101010101" pitchFamily="18" charset="-127"/>
                          <a:ea typeface="Batang" panose="02030600000101010101" pitchFamily="18" charset="-127"/>
                        </a:rPr>
                        <a:t>2195</a:t>
                      </a:r>
                    </a:p>
                  </a:txBody>
                  <a:tcPr/>
                </a:tc>
                <a:tc>
                  <a:txBody>
                    <a:bodyPr/>
                    <a:lstStyle/>
                    <a:p>
                      <a:pPr algn="ctr"/>
                      <a:r>
                        <a:rPr lang="en-US" sz="2800">
                          <a:latin typeface="Batang" panose="02030600000101010101" pitchFamily="18" charset="-127"/>
                          <a:ea typeface="Batang" panose="02030600000101010101" pitchFamily="18" charset="-127"/>
                        </a:rPr>
                        <a:t>57</a:t>
                      </a:r>
                    </a:p>
                  </a:txBody>
                  <a:tcPr/>
                </a:tc>
                <a:tc>
                  <a:txBody>
                    <a:bodyPr/>
                    <a:lstStyle/>
                    <a:p>
                      <a:pPr algn="ctr"/>
                      <a:r>
                        <a:rPr lang="en-US" sz="2800">
                          <a:latin typeface="Batang" panose="02030600000101010101" pitchFamily="18" charset="-127"/>
                          <a:ea typeface="Batang" panose="02030600000101010101" pitchFamily="18" charset="-127"/>
                        </a:rPr>
                        <a:t>41</a:t>
                      </a:r>
                    </a:p>
                  </a:txBody>
                  <a:tcPr/>
                </a:tc>
                <a:tc>
                  <a:txBody>
                    <a:bodyPr/>
                    <a:lstStyle/>
                    <a:p>
                      <a:pPr algn="ctr"/>
                      <a:r>
                        <a:rPr lang="en-US" sz="2800">
                          <a:latin typeface="Batang" panose="02030600000101010101" pitchFamily="18" charset="-127"/>
                          <a:ea typeface="Batang" panose="02030600000101010101" pitchFamily="18" charset="-127"/>
                        </a:rPr>
                        <a:t>146</a:t>
                      </a:r>
                    </a:p>
                  </a:txBody>
                  <a:tcPr/>
                </a:tc>
                <a:extLst>
                  <a:ext uri="{0D108BD9-81ED-4DB2-BD59-A6C34878D82A}">
                    <a16:rowId xmlns:a16="http://schemas.microsoft.com/office/drawing/2014/main" val="3051817139"/>
                  </a:ext>
                </a:extLst>
              </a:tr>
              <a:tr h="431030">
                <a:tc>
                  <a:txBody>
                    <a:bodyPr/>
                    <a:lstStyle/>
                    <a:p>
                      <a:pPr algn="ctr"/>
                      <a:r>
                        <a:rPr lang="en-US" sz="2800" err="1">
                          <a:latin typeface="Arial Hebrew Scholar" pitchFamily="2" charset="-79"/>
                          <a:cs typeface="Arial Hebrew Scholar" pitchFamily="2" charset="-79"/>
                        </a:rPr>
                        <a:t>MiniMD</a:t>
                      </a:r>
                      <a:endParaRPr lang="en-US" sz="2800">
                        <a:latin typeface="Arial Hebrew Scholar" pitchFamily="2" charset="-79"/>
                        <a:cs typeface="Arial Hebrew Scholar" pitchFamily="2" charset="-79"/>
                      </a:endParaRPr>
                    </a:p>
                  </a:txBody>
                  <a:tcPr/>
                </a:tc>
                <a:tc>
                  <a:txBody>
                    <a:bodyPr/>
                    <a:lstStyle/>
                    <a:p>
                      <a:pPr algn="ctr"/>
                      <a:r>
                        <a:rPr lang="en-US" sz="2800">
                          <a:latin typeface="Batang" panose="02030600000101010101" pitchFamily="18" charset="-127"/>
                          <a:ea typeface="Batang" panose="02030600000101010101" pitchFamily="18" charset="-127"/>
                        </a:rPr>
                        <a:t>4028</a:t>
                      </a:r>
                    </a:p>
                  </a:txBody>
                  <a:tcPr/>
                </a:tc>
                <a:tc>
                  <a:txBody>
                    <a:bodyPr/>
                    <a:lstStyle/>
                    <a:p>
                      <a:pPr algn="ctr"/>
                      <a:r>
                        <a:rPr lang="en-US" sz="2800">
                          <a:latin typeface="Batang" panose="02030600000101010101" pitchFamily="18" charset="-127"/>
                          <a:ea typeface="Batang" panose="02030600000101010101" pitchFamily="18" charset="-127"/>
                        </a:rPr>
                        <a:t>6</a:t>
                      </a:r>
                    </a:p>
                  </a:txBody>
                  <a:tcPr/>
                </a:tc>
                <a:tc>
                  <a:txBody>
                    <a:bodyPr/>
                    <a:lstStyle/>
                    <a:p>
                      <a:pPr algn="ctr"/>
                      <a:r>
                        <a:rPr lang="en-US" sz="2800">
                          <a:latin typeface="Batang" panose="02030600000101010101" pitchFamily="18" charset="-127"/>
                          <a:ea typeface="Batang" panose="02030600000101010101" pitchFamily="18" charset="-127"/>
                        </a:rPr>
                        <a:t>25</a:t>
                      </a:r>
                    </a:p>
                  </a:txBody>
                  <a:tcPr/>
                </a:tc>
                <a:tc>
                  <a:txBody>
                    <a:bodyPr/>
                    <a:lstStyle/>
                    <a:p>
                      <a:pPr algn="ctr"/>
                      <a:r>
                        <a:rPr lang="en-US" sz="2800">
                          <a:latin typeface="Batang" panose="02030600000101010101" pitchFamily="18" charset="-127"/>
                          <a:ea typeface="Batang" panose="02030600000101010101" pitchFamily="18" charset="-127"/>
                        </a:rPr>
                        <a:t>6</a:t>
                      </a:r>
                    </a:p>
                  </a:txBody>
                  <a:tcPr/>
                </a:tc>
                <a:extLst>
                  <a:ext uri="{0D108BD9-81ED-4DB2-BD59-A6C34878D82A}">
                    <a16:rowId xmlns:a16="http://schemas.microsoft.com/office/drawing/2014/main" val="4016866162"/>
                  </a:ext>
                </a:extLst>
              </a:tr>
              <a:tr h="431030">
                <a:tc>
                  <a:txBody>
                    <a:bodyPr/>
                    <a:lstStyle/>
                    <a:p>
                      <a:pPr algn="ctr"/>
                      <a:r>
                        <a:rPr lang="en-US" sz="2800">
                          <a:latin typeface="Arial Hebrew Scholar" pitchFamily="2" charset="-79"/>
                          <a:cs typeface="Arial Hebrew Scholar" pitchFamily="2" charset="-79"/>
                        </a:rPr>
                        <a:t>GTC-P</a:t>
                      </a:r>
                    </a:p>
                  </a:txBody>
                  <a:tcPr/>
                </a:tc>
                <a:tc>
                  <a:txBody>
                    <a:bodyPr/>
                    <a:lstStyle/>
                    <a:p>
                      <a:pPr algn="ctr"/>
                      <a:r>
                        <a:rPr lang="en-US" sz="2800">
                          <a:latin typeface="Batang" panose="02030600000101010101" pitchFamily="18" charset="-127"/>
                          <a:ea typeface="Batang" panose="02030600000101010101" pitchFamily="18" charset="-127"/>
                        </a:rPr>
                        <a:t>1196</a:t>
                      </a:r>
                    </a:p>
                  </a:txBody>
                  <a:tcPr/>
                </a:tc>
                <a:tc>
                  <a:txBody>
                    <a:bodyPr/>
                    <a:lstStyle/>
                    <a:p>
                      <a:pPr algn="ctr"/>
                      <a:r>
                        <a:rPr lang="en-US" sz="2800">
                          <a:latin typeface="Batang" panose="02030600000101010101" pitchFamily="18" charset="-127"/>
                          <a:ea typeface="Batang" panose="02030600000101010101" pitchFamily="18" charset="-127"/>
                        </a:rPr>
                        <a:t>49</a:t>
                      </a:r>
                    </a:p>
                  </a:txBody>
                  <a:tcPr/>
                </a:tc>
                <a:tc>
                  <a:txBody>
                    <a:bodyPr/>
                    <a:lstStyle/>
                    <a:p>
                      <a:pPr algn="ctr"/>
                      <a:r>
                        <a:rPr lang="en-US" sz="2800">
                          <a:latin typeface="Batang" panose="02030600000101010101" pitchFamily="18" charset="-127"/>
                          <a:ea typeface="Batang" panose="02030600000101010101" pitchFamily="18" charset="-127"/>
                        </a:rPr>
                        <a:t>375</a:t>
                      </a:r>
                    </a:p>
                  </a:txBody>
                  <a:tcPr/>
                </a:tc>
                <a:tc>
                  <a:txBody>
                    <a:bodyPr/>
                    <a:lstStyle/>
                    <a:p>
                      <a:pPr algn="ctr"/>
                      <a:r>
                        <a:rPr lang="en-US" sz="2800">
                          <a:latin typeface="Batang" panose="02030600000101010101" pitchFamily="18" charset="-127"/>
                          <a:ea typeface="Batang" panose="02030600000101010101" pitchFamily="18" charset="-127"/>
                        </a:rPr>
                        <a:t>24</a:t>
                      </a:r>
                    </a:p>
                  </a:txBody>
                  <a:tcPr/>
                </a:tc>
                <a:extLst>
                  <a:ext uri="{0D108BD9-81ED-4DB2-BD59-A6C34878D82A}">
                    <a16:rowId xmlns:a16="http://schemas.microsoft.com/office/drawing/2014/main" val="3965558922"/>
                  </a:ext>
                </a:extLst>
              </a:tr>
            </a:tbl>
          </a:graphicData>
        </a:graphic>
      </p:graphicFrame>
      <p:sp>
        <p:nvSpPr>
          <p:cNvPr id="23" name="TextBox 22">
            <a:extLst>
              <a:ext uri="{FF2B5EF4-FFF2-40B4-BE49-F238E27FC236}">
                <a16:creationId xmlns:a16="http://schemas.microsoft.com/office/drawing/2014/main" id="{3AA04894-7FF0-104A-A2AF-CBDEEAE305BB}"/>
              </a:ext>
            </a:extLst>
          </p:cNvPr>
          <p:cNvSpPr txBox="1"/>
          <p:nvPr/>
        </p:nvSpPr>
        <p:spPr>
          <a:xfrm>
            <a:off x="1063652" y="1139617"/>
            <a:ext cx="6042616" cy="1077218"/>
          </a:xfrm>
          <a:prstGeom prst="rect">
            <a:avLst/>
          </a:prstGeom>
          <a:noFill/>
        </p:spPr>
        <p:txBody>
          <a:bodyPr wrap="none" rtlCol="0">
            <a:spAutoFit/>
          </a:bodyPr>
          <a:lstStyle/>
          <a:p>
            <a:pPr marL="457200" indent="-457200">
              <a:buFont typeface="Arial" panose="020B0604020202020204" pitchFamily="34" charset="0"/>
              <a:buChar char="•"/>
            </a:pPr>
            <a:r>
              <a:rPr lang="en-US" sz="3200"/>
              <a:t>1500~4100 soft failures</a:t>
            </a:r>
          </a:p>
          <a:p>
            <a:pPr marL="457200" indent="-457200">
              <a:buFont typeface="Arial" panose="020B0604020202020204" pitchFamily="34" charset="0"/>
              <a:buChar char="•"/>
            </a:pPr>
            <a:r>
              <a:rPr lang="en-US" sz="3200"/>
              <a:t>Breakdown based on symptoms </a:t>
            </a:r>
          </a:p>
        </p:txBody>
      </p:sp>
      <p:sp>
        <p:nvSpPr>
          <p:cNvPr id="26" name="Rounded Rectangle 25">
            <a:extLst>
              <a:ext uri="{FF2B5EF4-FFF2-40B4-BE49-F238E27FC236}">
                <a16:creationId xmlns:a16="http://schemas.microsoft.com/office/drawing/2014/main" id="{AEC4554F-1DA2-C748-A51C-F488B638AD27}"/>
              </a:ext>
            </a:extLst>
          </p:cNvPr>
          <p:cNvSpPr/>
          <p:nvPr/>
        </p:nvSpPr>
        <p:spPr>
          <a:xfrm>
            <a:off x="1736337" y="5233012"/>
            <a:ext cx="8719325" cy="63074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a:latin typeface="Arial Hebrew Scholar" pitchFamily="2" charset="-79"/>
                <a:cs typeface="Arial Hebrew Scholar" pitchFamily="2" charset="-79"/>
              </a:rPr>
              <a:t>~93% (up to 98%) as </a:t>
            </a:r>
            <a:r>
              <a:rPr lang="en-US" sz="3200" i="1">
                <a:latin typeface="Batang" panose="02030600000101010101" pitchFamily="18" charset="-127"/>
                <a:ea typeface="Batang" panose="02030600000101010101" pitchFamily="18" charset="-127"/>
                <a:cs typeface="Arial Hebrew Scholar" pitchFamily="2" charset="-79"/>
              </a:rPr>
              <a:t>SIGSEGV</a:t>
            </a:r>
          </a:p>
        </p:txBody>
      </p:sp>
      <p:sp>
        <p:nvSpPr>
          <p:cNvPr id="4" name="Slide Number Placeholder 3">
            <a:extLst>
              <a:ext uri="{FF2B5EF4-FFF2-40B4-BE49-F238E27FC236}">
                <a16:creationId xmlns:a16="http://schemas.microsoft.com/office/drawing/2014/main" id="{C25DDA6E-C309-7C46-93C4-D7837AE11293}"/>
              </a:ext>
            </a:extLst>
          </p:cNvPr>
          <p:cNvSpPr>
            <a:spLocks noGrp="1"/>
          </p:cNvSpPr>
          <p:nvPr>
            <p:ph type="sldNum" sz="quarter" idx="12"/>
          </p:nvPr>
        </p:nvSpPr>
        <p:spPr/>
        <p:txBody>
          <a:bodyPr/>
          <a:lstStyle/>
          <a:p>
            <a:fld id="{7996580F-1EC5-774C-A4F7-431D19F63C83}" type="slidenum">
              <a:rPr lang="en-US" smtClean="0"/>
              <a:pPr/>
              <a:t>27</a:t>
            </a:fld>
            <a:endParaRPr lang="en-US"/>
          </a:p>
        </p:txBody>
      </p:sp>
    </p:spTree>
    <p:extLst>
      <p:ext uri="{BB962C8B-B14F-4D97-AF65-F5344CB8AC3E}">
        <p14:creationId xmlns:p14="http://schemas.microsoft.com/office/powerpoint/2010/main" val="260468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47BE-8C21-E64D-8263-31FAB95E9A2F}"/>
              </a:ext>
            </a:extLst>
          </p:cNvPr>
          <p:cNvSpPr>
            <a:spLocks noGrp="1"/>
          </p:cNvSpPr>
          <p:nvPr>
            <p:ph type="title"/>
          </p:nvPr>
        </p:nvSpPr>
        <p:spPr/>
        <p:txBody>
          <a:bodyPr/>
          <a:lstStyle/>
          <a:p>
            <a:r>
              <a:rPr lang="en-US"/>
              <a:t>Results for Building Kernels</a:t>
            </a:r>
          </a:p>
        </p:txBody>
      </p:sp>
      <p:sp>
        <p:nvSpPr>
          <p:cNvPr id="8" name="TextBox 7">
            <a:extLst>
              <a:ext uri="{FF2B5EF4-FFF2-40B4-BE49-F238E27FC236}">
                <a16:creationId xmlns:a16="http://schemas.microsoft.com/office/drawing/2014/main" id="{B93EC369-FD85-EE48-9E52-6444B3C0D1D8}"/>
              </a:ext>
            </a:extLst>
          </p:cNvPr>
          <p:cNvSpPr txBox="1"/>
          <p:nvPr/>
        </p:nvSpPr>
        <p:spPr>
          <a:xfrm>
            <a:off x="1050054" y="5415683"/>
            <a:ext cx="10033961" cy="584775"/>
          </a:xfrm>
          <a:prstGeom prst="rect">
            <a:avLst/>
          </a:prstGeom>
          <a:noFill/>
        </p:spPr>
        <p:txBody>
          <a:bodyPr wrap="square" rtlCol="0">
            <a:spAutoFit/>
          </a:bodyPr>
          <a:lstStyle/>
          <a:p>
            <a:r>
              <a:rPr lang="en-US" sz="3200" dirty="0">
                <a:latin typeface="Arial Hebrew Scholar" pitchFamily="2" charset="-79"/>
                <a:cs typeface="Arial Hebrew Scholar" pitchFamily="2" charset="-79"/>
              </a:rPr>
              <a:t>Static one-time compile time overhead</a:t>
            </a:r>
          </a:p>
        </p:txBody>
      </p:sp>
      <p:sp>
        <p:nvSpPr>
          <p:cNvPr id="20" name="Slide Number Placeholder 19">
            <a:extLst>
              <a:ext uri="{FF2B5EF4-FFF2-40B4-BE49-F238E27FC236}">
                <a16:creationId xmlns:a16="http://schemas.microsoft.com/office/drawing/2014/main" id="{9AD69F0D-AEE2-FB43-B028-32B87C121ABC}"/>
              </a:ext>
            </a:extLst>
          </p:cNvPr>
          <p:cNvSpPr>
            <a:spLocks noGrp="1"/>
          </p:cNvSpPr>
          <p:nvPr>
            <p:ph type="sldNum" sz="quarter" idx="12"/>
          </p:nvPr>
        </p:nvSpPr>
        <p:spPr/>
        <p:txBody>
          <a:bodyPr/>
          <a:lstStyle/>
          <a:p>
            <a:fld id="{7996580F-1EC5-774C-A4F7-431D19F63C83}" type="slidenum">
              <a:rPr lang="en-US" smtClean="0"/>
              <a:pPr/>
              <a:t>28</a:t>
            </a:fld>
            <a:endParaRPr lang="en-US"/>
          </a:p>
        </p:txBody>
      </p:sp>
      <p:graphicFrame>
        <p:nvGraphicFramePr>
          <p:cNvPr id="14" name="Table 13">
            <a:extLst>
              <a:ext uri="{FF2B5EF4-FFF2-40B4-BE49-F238E27FC236}">
                <a16:creationId xmlns:a16="http://schemas.microsoft.com/office/drawing/2014/main" id="{D871357A-0014-B347-9E77-07FB88442E2E}"/>
              </a:ext>
            </a:extLst>
          </p:cNvPr>
          <p:cNvGraphicFramePr>
            <a:graphicFrameLocks noGrp="1"/>
          </p:cNvGraphicFramePr>
          <p:nvPr>
            <p:extLst>
              <p:ext uri="{D42A27DB-BD31-4B8C-83A1-F6EECF244321}">
                <p14:modId xmlns:p14="http://schemas.microsoft.com/office/powerpoint/2010/main" val="1688266971"/>
              </p:ext>
            </p:extLst>
          </p:nvPr>
        </p:nvGraphicFramePr>
        <p:xfrm>
          <a:off x="1050054" y="2248317"/>
          <a:ext cx="10220897" cy="2499360"/>
        </p:xfrm>
        <a:graphic>
          <a:graphicData uri="http://schemas.openxmlformats.org/drawingml/2006/table">
            <a:tbl>
              <a:tblPr firstRow="1" bandRow="1">
                <a:tableStyleId>{5C22544A-7EE6-4342-B048-85BDC9FD1C3A}</a:tableStyleId>
              </a:tblPr>
              <a:tblGrid>
                <a:gridCol w="3566714">
                  <a:extLst>
                    <a:ext uri="{9D8B030D-6E8A-4147-A177-3AD203B41FA5}">
                      <a16:colId xmlns:a16="http://schemas.microsoft.com/office/drawing/2014/main" val="1094934235"/>
                    </a:ext>
                  </a:extLst>
                </a:gridCol>
                <a:gridCol w="1707615">
                  <a:extLst>
                    <a:ext uri="{9D8B030D-6E8A-4147-A177-3AD203B41FA5}">
                      <a16:colId xmlns:a16="http://schemas.microsoft.com/office/drawing/2014/main" val="3569482307"/>
                    </a:ext>
                  </a:extLst>
                </a:gridCol>
                <a:gridCol w="1630496">
                  <a:extLst>
                    <a:ext uri="{9D8B030D-6E8A-4147-A177-3AD203B41FA5}">
                      <a16:colId xmlns:a16="http://schemas.microsoft.com/office/drawing/2014/main" val="1986657725"/>
                    </a:ext>
                  </a:extLst>
                </a:gridCol>
                <a:gridCol w="1630496">
                  <a:extLst>
                    <a:ext uri="{9D8B030D-6E8A-4147-A177-3AD203B41FA5}">
                      <a16:colId xmlns:a16="http://schemas.microsoft.com/office/drawing/2014/main" val="2703082683"/>
                    </a:ext>
                  </a:extLst>
                </a:gridCol>
                <a:gridCol w="1685576">
                  <a:extLst>
                    <a:ext uri="{9D8B030D-6E8A-4147-A177-3AD203B41FA5}">
                      <a16:colId xmlns:a16="http://schemas.microsoft.com/office/drawing/2014/main" val="1635679242"/>
                    </a:ext>
                  </a:extLst>
                </a:gridCol>
              </a:tblGrid>
              <a:tr h="482183">
                <a:tc>
                  <a:txBody>
                    <a:bodyPr/>
                    <a:lstStyle/>
                    <a:p>
                      <a:pPr algn="ctr"/>
                      <a:endParaRPr lang="en-US" sz="2800">
                        <a:latin typeface="Arial Hebrew Scholar" pitchFamily="2" charset="-79"/>
                        <a:cs typeface="Arial Hebrew Scholar" pitchFamily="2" charset="-79"/>
                      </a:endParaRPr>
                    </a:p>
                  </a:txBody>
                  <a:tcPr anchor="ctr"/>
                </a:tc>
                <a:tc>
                  <a:txBody>
                    <a:bodyPr/>
                    <a:lstStyle/>
                    <a:p>
                      <a:pPr algn="ctr"/>
                      <a:r>
                        <a:rPr lang="en-US" sz="2800">
                          <a:latin typeface="Arial Hebrew Scholar" pitchFamily="2" charset="-79"/>
                          <a:cs typeface="Arial Hebrew Scholar" pitchFamily="2" charset="-79"/>
                        </a:rPr>
                        <a:t>GTC-P</a:t>
                      </a:r>
                    </a:p>
                  </a:txBody>
                  <a:tcPr anchor="ctr"/>
                </a:tc>
                <a:tc>
                  <a:txBody>
                    <a:bodyPr/>
                    <a:lstStyle/>
                    <a:p>
                      <a:pPr algn="ctr"/>
                      <a:r>
                        <a:rPr lang="en-US" sz="2800">
                          <a:latin typeface="Arial Hebrew Scholar" pitchFamily="2" charset="-79"/>
                          <a:cs typeface="Arial Hebrew Scholar" pitchFamily="2" charset="-79"/>
                        </a:rPr>
                        <a:t>HPCCG</a:t>
                      </a:r>
                    </a:p>
                  </a:txBody>
                  <a:tcPr anchor="ctr"/>
                </a:tc>
                <a:tc>
                  <a:txBody>
                    <a:bodyPr/>
                    <a:lstStyle/>
                    <a:p>
                      <a:pPr algn="ctr"/>
                      <a:r>
                        <a:rPr lang="en-US" sz="2800" err="1">
                          <a:latin typeface="Arial Hebrew Scholar" pitchFamily="2" charset="-79"/>
                          <a:cs typeface="Arial Hebrew Scholar" pitchFamily="2" charset="-79"/>
                        </a:rPr>
                        <a:t>MiniMD</a:t>
                      </a:r>
                      <a:endParaRPr lang="en-US" sz="2800">
                        <a:latin typeface="Arial Hebrew Scholar" pitchFamily="2" charset="-79"/>
                        <a:cs typeface="Arial Hebrew Scholar" pitchFamily="2" charset="-79"/>
                      </a:endParaRPr>
                    </a:p>
                  </a:txBody>
                  <a:tcPr anchor="ctr"/>
                </a:tc>
                <a:tc>
                  <a:txBody>
                    <a:bodyPr/>
                    <a:lstStyle/>
                    <a:p>
                      <a:pPr algn="ctr"/>
                      <a:r>
                        <a:rPr lang="en-US" sz="2800" err="1">
                          <a:latin typeface="Arial Hebrew Scholar" pitchFamily="2" charset="-79"/>
                          <a:cs typeface="Arial Hebrew Scholar" pitchFamily="2" charset="-79"/>
                        </a:rPr>
                        <a:t>CoMD</a:t>
                      </a:r>
                      <a:endParaRPr lang="en-US" sz="2800">
                        <a:latin typeface="Arial Hebrew Scholar" pitchFamily="2" charset="-79"/>
                        <a:cs typeface="Arial Hebrew Scholar" pitchFamily="2" charset="-79"/>
                      </a:endParaRPr>
                    </a:p>
                  </a:txBody>
                  <a:tcPr anchor="ctr"/>
                </a:tc>
                <a:extLst>
                  <a:ext uri="{0D108BD9-81ED-4DB2-BD59-A6C34878D82A}">
                    <a16:rowId xmlns:a16="http://schemas.microsoft.com/office/drawing/2014/main" val="2074321545"/>
                  </a:ext>
                </a:extLst>
              </a:tr>
              <a:tr h="482183">
                <a:tc>
                  <a:txBody>
                    <a:bodyPr/>
                    <a:lstStyle/>
                    <a:p>
                      <a:pPr algn="ctr"/>
                      <a:r>
                        <a:rPr lang="en-US" sz="2800">
                          <a:latin typeface="Arial Hebrew Scholar" pitchFamily="2" charset="-79"/>
                          <a:cs typeface="Arial Hebrew Scholar" pitchFamily="2" charset="-79"/>
                        </a:rPr>
                        <a:t># Kernels</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2786</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255</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2611</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1143</a:t>
                      </a:r>
                    </a:p>
                  </a:txBody>
                  <a:tcPr anchor="ctr"/>
                </a:tc>
                <a:extLst>
                  <a:ext uri="{0D108BD9-81ED-4DB2-BD59-A6C34878D82A}">
                    <a16:rowId xmlns:a16="http://schemas.microsoft.com/office/drawing/2014/main" val="453055634"/>
                  </a:ext>
                </a:extLst>
              </a:tr>
              <a:tr h="482183">
                <a:tc>
                  <a:txBody>
                    <a:bodyPr/>
                    <a:lstStyle/>
                    <a:p>
                      <a:pPr algn="ctr"/>
                      <a:r>
                        <a:rPr lang="en-US" sz="2800">
                          <a:latin typeface="Arial Hebrew Scholar" pitchFamily="2" charset="-79"/>
                          <a:cs typeface="Arial Hebrew Scholar" pitchFamily="2" charset="-79"/>
                        </a:rPr>
                        <a:t>Avg. # IR instructions</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19.18</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2.51</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8.2</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2.63</a:t>
                      </a:r>
                    </a:p>
                  </a:txBody>
                  <a:tcPr anchor="ctr"/>
                </a:tc>
                <a:extLst>
                  <a:ext uri="{0D108BD9-81ED-4DB2-BD59-A6C34878D82A}">
                    <a16:rowId xmlns:a16="http://schemas.microsoft.com/office/drawing/2014/main" val="2512740903"/>
                  </a:ext>
                </a:extLst>
              </a:tr>
              <a:tr h="482183">
                <a:tc>
                  <a:txBody>
                    <a:bodyPr/>
                    <a:lstStyle/>
                    <a:p>
                      <a:pPr algn="ctr"/>
                      <a:r>
                        <a:rPr lang="en-US" sz="2800">
                          <a:latin typeface="Arial Hebrew Scholar" pitchFamily="2" charset="-79"/>
                          <a:cs typeface="Arial Hebrew Scholar" pitchFamily="2" charset="-79"/>
                        </a:rPr>
                        <a:t>Compile-time overhead (sec) </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226.89</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35.538</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57.528</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14.665</a:t>
                      </a:r>
                    </a:p>
                  </a:txBody>
                  <a:tcPr anchor="ctr"/>
                </a:tc>
                <a:extLst>
                  <a:ext uri="{0D108BD9-81ED-4DB2-BD59-A6C34878D82A}">
                    <a16:rowId xmlns:a16="http://schemas.microsoft.com/office/drawing/2014/main" val="3962343494"/>
                  </a:ext>
                </a:extLst>
              </a:tr>
            </a:tbl>
          </a:graphicData>
        </a:graphic>
      </p:graphicFrame>
      <p:sp>
        <p:nvSpPr>
          <p:cNvPr id="23" name="Rectangle 22">
            <a:extLst>
              <a:ext uri="{FF2B5EF4-FFF2-40B4-BE49-F238E27FC236}">
                <a16:creationId xmlns:a16="http://schemas.microsoft.com/office/drawing/2014/main" id="{12BB0DDC-A019-AF47-BE0E-95953126D7E6}"/>
              </a:ext>
            </a:extLst>
          </p:cNvPr>
          <p:cNvSpPr/>
          <p:nvPr/>
        </p:nvSpPr>
        <p:spPr>
          <a:xfrm>
            <a:off x="994268" y="3799632"/>
            <a:ext cx="10276683" cy="105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6F8DED-7069-B740-84F2-55F198ADE893}"/>
              </a:ext>
            </a:extLst>
          </p:cNvPr>
          <p:cNvSpPr txBox="1"/>
          <p:nvPr/>
        </p:nvSpPr>
        <p:spPr>
          <a:xfrm>
            <a:off x="4574228" y="4800411"/>
            <a:ext cx="1795684" cy="461665"/>
          </a:xfrm>
          <a:prstGeom prst="rect">
            <a:avLst/>
          </a:prstGeom>
          <a:noFill/>
        </p:spPr>
        <p:txBody>
          <a:bodyPr wrap="none" rtlCol="0">
            <a:spAutoFit/>
          </a:bodyPr>
          <a:lstStyle/>
          <a:p>
            <a:r>
              <a:rPr lang="en-US" sz="2400" b="1">
                <a:solidFill>
                  <a:srgbClr val="C00000"/>
                </a:solidFill>
                <a:latin typeface="Batang" panose="02030600000101010101" pitchFamily="18" charset="-127"/>
                <a:ea typeface="Batang" panose="02030600000101010101" pitchFamily="18" charset="-127"/>
                <a:cs typeface="Arial Hebrew" pitchFamily="2" charset="-79"/>
              </a:rPr>
              <a:t>2.67 (77%)</a:t>
            </a:r>
          </a:p>
        </p:txBody>
      </p:sp>
      <p:sp>
        <p:nvSpPr>
          <p:cNvPr id="9" name="TextBox 8">
            <a:extLst>
              <a:ext uri="{FF2B5EF4-FFF2-40B4-BE49-F238E27FC236}">
                <a16:creationId xmlns:a16="http://schemas.microsoft.com/office/drawing/2014/main" id="{295400BF-BB0B-BF47-8770-903A30807113}"/>
              </a:ext>
            </a:extLst>
          </p:cNvPr>
          <p:cNvSpPr txBox="1"/>
          <p:nvPr/>
        </p:nvSpPr>
        <p:spPr>
          <a:xfrm>
            <a:off x="6251793" y="4744184"/>
            <a:ext cx="1795684" cy="461665"/>
          </a:xfrm>
          <a:prstGeom prst="rect">
            <a:avLst/>
          </a:prstGeom>
          <a:noFill/>
        </p:spPr>
        <p:txBody>
          <a:bodyPr wrap="none" rtlCol="0">
            <a:spAutoFit/>
          </a:bodyPr>
          <a:lstStyle/>
          <a:p>
            <a:r>
              <a:rPr lang="en-US" sz="2400" b="1">
                <a:solidFill>
                  <a:srgbClr val="C00000"/>
                </a:solidFill>
                <a:latin typeface="Batang" panose="02030600000101010101" pitchFamily="18" charset="-127"/>
                <a:ea typeface="Batang" panose="02030600000101010101" pitchFamily="18" charset="-127"/>
                <a:cs typeface="Arial Hebrew" pitchFamily="2" charset="-79"/>
              </a:rPr>
              <a:t>1.43 (53%)</a:t>
            </a:r>
          </a:p>
        </p:txBody>
      </p:sp>
      <p:sp>
        <p:nvSpPr>
          <p:cNvPr id="10" name="TextBox 9">
            <a:extLst>
              <a:ext uri="{FF2B5EF4-FFF2-40B4-BE49-F238E27FC236}">
                <a16:creationId xmlns:a16="http://schemas.microsoft.com/office/drawing/2014/main" id="{41EB0F80-4D79-E14B-B0FF-59705C628DDC}"/>
              </a:ext>
            </a:extLst>
          </p:cNvPr>
          <p:cNvSpPr txBox="1"/>
          <p:nvPr/>
        </p:nvSpPr>
        <p:spPr>
          <a:xfrm>
            <a:off x="7847963" y="4764579"/>
            <a:ext cx="1795684" cy="461665"/>
          </a:xfrm>
          <a:prstGeom prst="rect">
            <a:avLst/>
          </a:prstGeom>
          <a:noFill/>
        </p:spPr>
        <p:txBody>
          <a:bodyPr wrap="none" rtlCol="0">
            <a:spAutoFit/>
          </a:bodyPr>
          <a:lstStyle/>
          <a:p>
            <a:r>
              <a:rPr lang="en-US" sz="2400" b="1">
                <a:solidFill>
                  <a:srgbClr val="C00000"/>
                </a:solidFill>
                <a:latin typeface="Batang" panose="02030600000101010101" pitchFamily="18" charset="-127"/>
                <a:ea typeface="Batang" panose="02030600000101010101" pitchFamily="18" charset="-127"/>
                <a:cs typeface="Arial Hebrew" pitchFamily="2" charset="-79"/>
              </a:rPr>
              <a:t>1.52 (61%)</a:t>
            </a:r>
          </a:p>
        </p:txBody>
      </p:sp>
      <p:sp>
        <p:nvSpPr>
          <p:cNvPr id="11" name="TextBox 10">
            <a:extLst>
              <a:ext uri="{FF2B5EF4-FFF2-40B4-BE49-F238E27FC236}">
                <a16:creationId xmlns:a16="http://schemas.microsoft.com/office/drawing/2014/main" id="{D053DB6E-D803-3F44-A197-79029C089AE0}"/>
              </a:ext>
            </a:extLst>
          </p:cNvPr>
          <p:cNvSpPr txBox="1"/>
          <p:nvPr/>
        </p:nvSpPr>
        <p:spPr>
          <a:xfrm>
            <a:off x="9525528" y="4744316"/>
            <a:ext cx="1795684" cy="461665"/>
          </a:xfrm>
          <a:prstGeom prst="rect">
            <a:avLst/>
          </a:prstGeom>
          <a:noFill/>
        </p:spPr>
        <p:txBody>
          <a:bodyPr wrap="none" rtlCol="0">
            <a:spAutoFit/>
          </a:bodyPr>
          <a:lstStyle/>
          <a:p>
            <a:r>
              <a:rPr lang="en-US" sz="2400" b="1">
                <a:solidFill>
                  <a:srgbClr val="C00000"/>
                </a:solidFill>
                <a:latin typeface="Batang" panose="02030600000101010101" pitchFamily="18" charset="-127"/>
                <a:ea typeface="Batang" panose="02030600000101010101" pitchFamily="18" charset="-127"/>
                <a:cs typeface="Arial Hebrew" pitchFamily="2" charset="-79"/>
              </a:rPr>
              <a:t>1.17 (49%)</a:t>
            </a:r>
          </a:p>
        </p:txBody>
      </p:sp>
      <p:cxnSp>
        <p:nvCxnSpPr>
          <p:cNvPr id="13" name="Straight Connector 12">
            <a:extLst>
              <a:ext uri="{FF2B5EF4-FFF2-40B4-BE49-F238E27FC236}">
                <a16:creationId xmlns:a16="http://schemas.microsoft.com/office/drawing/2014/main" id="{91423A10-F8F5-EC42-ABCE-64AC4E471DFB}"/>
              </a:ext>
            </a:extLst>
          </p:cNvPr>
          <p:cNvCxnSpPr>
            <a:cxnSpLocks/>
          </p:cNvCxnSpPr>
          <p:nvPr/>
        </p:nvCxnSpPr>
        <p:spPr>
          <a:xfrm>
            <a:off x="4861554" y="4143399"/>
            <a:ext cx="1221033" cy="317937"/>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6964FC-ED06-4742-A8D2-0B1A360D5CE4}"/>
              </a:ext>
            </a:extLst>
          </p:cNvPr>
          <p:cNvCxnSpPr>
            <a:cxnSpLocks/>
          </p:cNvCxnSpPr>
          <p:nvPr/>
        </p:nvCxnSpPr>
        <p:spPr>
          <a:xfrm>
            <a:off x="6430874" y="4143399"/>
            <a:ext cx="1342637" cy="309261"/>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0B4924-EA10-DE4D-A0C2-C74A55404112}"/>
              </a:ext>
            </a:extLst>
          </p:cNvPr>
          <p:cNvCxnSpPr>
            <a:cxnSpLocks/>
          </p:cNvCxnSpPr>
          <p:nvPr/>
        </p:nvCxnSpPr>
        <p:spPr>
          <a:xfrm>
            <a:off x="8022237" y="4115542"/>
            <a:ext cx="1349763" cy="281032"/>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B46EB3-F79F-ED47-AEF8-B0C2068360CC}"/>
              </a:ext>
            </a:extLst>
          </p:cNvPr>
          <p:cNvCxnSpPr>
            <a:cxnSpLocks/>
          </p:cNvCxnSpPr>
          <p:nvPr/>
        </p:nvCxnSpPr>
        <p:spPr>
          <a:xfrm>
            <a:off x="9801536" y="4115542"/>
            <a:ext cx="1210341" cy="342357"/>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D5F3697-E08D-5342-8DD9-E0384E666F95}"/>
              </a:ext>
            </a:extLst>
          </p:cNvPr>
          <p:cNvSpPr txBox="1"/>
          <p:nvPr/>
        </p:nvSpPr>
        <p:spPr>
          <a:xfrm>
            <a:off x="994268" y="1099457"/>
            <a:ext cx="10220899" cy="1077218"/>
          </a:xfrm>
          <a:prstGeom prst="rect">
            <a:avLst/>
          </a:prstGeom>
          <a:noFill/>
        </p:spPr>
        <p:txBody>
          <a:bodyPr wrap="square" rtlCol="0">
            <a:spAutoFit/>
          </a:bodyPr>
          <a:lstStyle/>
          <a:p>
            <a:pPr marL="457200" indent="-457200">
              <a:buFont typeface="Arial" panose="020B0604020202020204" pitchFamily="34" charset="0"/>
              <a:buChar char="•"/>
            </a:pPr>
            <a:r>
              <a:rPr lang="en-US" sz="3200">
                <a:latin typeface="Arial Hebrew Scholar" pitchFamily="2" charset="-79"/>
                <a:cs typeface="Arial Hebrew Scholar" pitchFamily="2" charset="-79"/>
              </a:rPr>
              <a:t>How many kernels it builds ?</a:t>
            </a:r>
          </a:p>
          <a:p>
            <a:pPr marL="457200" indent="-457200">
              <a:buFont typeface="Arial" panose="020B0604020202020204" pitchFamily="34" charset="0"/>
              <a:buChar char="•"/>
            </a:pPr>
            <a:r>
              <a:rPr lang="en-US" sz="3200">
                <a:latin typeface="Arial Hebrew Scholar" pitchFamily="2" charset="-79"/>
                <a:cs typeface="Arial Hebrew Scholar" pitchFamily="2" charset="-79"/>
              </a:rPr>
              <a:t>What is its overheads, time for building these kernels?</a:t>
            </a:r>
          </a:p>
        </p:txBody>
      </p:sp>
    </p:spTree>
    <p:extLst>
      <p:ext uri="{BB962C8B-B14F-4D97-AF65-F5344CB8AC3E}">
        <p14:creationId xmlns:p14="http://schemas.microsoft.com/office/powerpoint/2010/main" val="22415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blinds(horizontal)">
                                      <p:cBhvr>
                                        <p:cTn id="7" dur="500"/>
                                        <p:tgtEl>
                                          <p:spTgt spid="16">
                                            <p:txEl>
                                              <p:pRg st="1" end="1"/>
                                            </p:txEl>
                                          </p:spTgt>
                                        </p:tgtEl>
                                      </p:cBhvr>
                                    </p:animEffect>
                                  </p:childTnLst>
                                </p:cTn>
                              </p:par>
                              <p:par>
                                <p:cTn id="8" presetID="3" presetClass="exit" presetSubtype="10" fill="hold" grpId="0" nodeType="withEffect">
                                  <p:stCondLst>
                                    <p:cond delay="0"/>
                                  </p:stCondLst>
                                  <p:childTnLst>
                                    <p:animEffect transition="out" filter="blinds(horizontal)">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heckerboard(across)">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par>
                                <p:cTn id="23" presetID="9"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par>
                          <p:cTn id="37" fill="hold">
                            <p:stCondLst>
                              <p:cond delay="1500"/>
                            </p:stCondLst>
                            <p:childTnLst>
                              <p:par>
                                <p:cTn id="38" presetID="9"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childTnLst>
                          </p:cTn>
                        </p:par>
                        <p:par>
                          <p:cTn id="41" fill="hold">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animBg="1"/>
      <p:bldP spid="4"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47BE-8C21-E64D-8263-31FAB95E9A2F}"/>
              </a:ext>
            </a:extLst>
          </p:cNvPr>
          <p:cNvSpPr>
            <a:spLocks noGrp="1"/>
          </p:cNvSpPr>
          <p:nvPr>
            <p:ph type="title"/>
          </p:nvPr>
        </p:nvSpPr>
        <p:spPr/>
        <p:txBody>
          <a:bodyPr/>
          <a:lstStyle/>
          <a:p>
            <a:r>
              <a:rPr lang="en-US" dirty="0"/>
              <a:t>How Many Failures are Recovered ?</a:t>
            </a:r>
          </a:p>
        </p:txBody>
      </p:sp>
      <p:pic>
        <p:nvPicPr>
          <p:cNvPr id="4" name="Picture 3">
            <a:extLst>
              <a:ext uri="{FF2B5EF4-FFF2-40B4-BE49-F238E27FC236}">
                <a16:creationId xmlns:a16="http://schemas.microsoft.com/office/drawing/2014/main" id="{AD61C6C9-1131-5044-8AAF-0EDD202FDA77}"/>
              </a:ext>
            </a:extLst>
          </p:cNvPr>
          <p:cNvPicPr>
            <a:picLocks noChangeAspect="1"/>
          </p:cNvPicPr>
          <p:nvPr/>
        </p:nvPicPr>
        <p:blipFill>
          <a:blip r:embed="rId2"/>
          <a:stretch>
            <a:fillRect/>
          </a:stretch>
        </p:blipFill>
        <p:spPr>
          <a:xfrm>
            <a:off x="1508760" y="1739536"/>
            <a:ext cx="8220292" cy="4297680"/>
          </a:xfrm>
          <a:prstGeom prst="rect">
            <a:avLst/>
          </a:prstGeom>
        </p:spPr>
      </p:pic>
      <p:sp>
        <p:nvSpPr>
          <p:cNvPr id="3" name="TextBox 2">
            <a:extLst>
              <a:ext uri="{FF2B5EF4-FFF2-40B4-BE49-F238E27FC236}">
                <a16:creationId xmlns:a16="http://schemas.microsoft.com/office/drawing/2014/main" id="{4EBB515A-29D1-2A40-B56B-AE3DA59116F5}"/>
              </a:ext>
            </a:extLst>
          </p:cNvPr>
          <p:cNvSpPr txBox="1"/>
          <p:nvPr/>
        </p:nvSpPr>
        <p:spPr>
          <a:xfrm>
            <a:off x="914400" y="1099456"/>
            <a:ext cx="10195560" cy="640080"/>
          </a:xfrm>
          <a:prstGeom prst="rect">
            <a:avLst/>
          </a:prstGeom>
          <a:noFill/>
        </p:spPr>
        <p:txBody>
          <a:bodyPr wrap="none" rtlCol="0">
            <a:noAutofit/>
          </a:bodyPr>
          <a:lstStyle/>
          <a:p>
            <a:r>
              <a:rPr lang="en-US" sz="3200">
                <a:latin typeface="Arial Hebrew Scholar" pitchFamily="2" charset="-79"/>
                <a:cs typeface="Arial Hebrew Scholar" pitchFamily="2" charset="-79"/>
              </a:rPr>
              <a:t>Avg. ~83.45% </a:t>
            </a:r>
            <a:r>
              <a:rPr lang="en-US" sz="3200">
                <a:solidFill>
                  <a:schemeClr val="tx1">
                    <a:lumMod val="50000"/>
                    <a:lumOff val="50000"/>
                  </a:schemeClr>
                </a:solidFill>
                <a:latin typeface="Arial Hebrew Scholar" pitchFamily="2" charset="-79"/>
                <a:cs typeface="Arial Hebrew Scholar" pitchFamily="2" charset="-79"/>
              </a:rPr>
              <a:t>(</a:t>
            </a:r>
            <a:r>
              <a:rPr lang="en-US" sz="2800">
                <a:solidFill>
                  <a:schemeClr val="tx1">
                    <a:lumMod val="50000"/>
                    <a:lumOff val="50000"/>
                  </a:schemeClr>
                </a:solidFill>
                <a:latin typeface="Batang" panose="02030600000101010101" pitchFamily="18" charset="-127"/>
                <a:ea typeface="Batang" panose="02030600000101010101" pitchFamily="18" charset="-127"/>
                <a:cs typeface="Arial Hebrew Scholar" pitchFamily="2" charset="-79"/>
              </a:rPr>
              <a:t>SIGSEGV</a:t>
            </a:r>
            <a:r>
              <a:rPr lang="en-US" sz="3200">
                <a:solidFill>
                  <a:schemeClr val="tx1">
                    <a:lumMod val="50000"/>
                    <a:lumOff val="50000"/>
                  </a:schemeClr>
                </a:solidFill>
                <a:latin typeface="Arial Hebrew Scholar" pitchFamily="2" charset="-79"/>
                <a:cs typeface="Arial Hebrew Scholar" pitchFamily="2" charset="-79"/>
              </a:rPr>
              <a:t> failures for each workload)</a:t>
            </a:r>
          </a:p>
        </p:txBody>
      </p:sp>
      <p:sp>
        <p:nvSpPr>
          <p:cNvPr id="5" name="Slide Number Placeholder 4">
            <a:extLst>
              <a:ext uri="{FF2B5EF4-FFF2-40B4-BE49-F238E27FC236}">
                <a16:creationId xmlns:a16="http://schemas.microsoft.com/office/drawing/2014/main" id="{00B10742-5559-A24E-9632-C85C6DE99E33}"/>
              </a:ext>
            </a:extLst>
          </p:cNvPr>
          <p:cNvSpPr>
            <a:spLocks noGrp="1"/>
          </p:cNvSpPr>
          <p:nvPr>
            <p:ph type="sldNum" sz="quarter" idx="12"/>
          </p:nvPr>
        </p:nvSpPr>
        <p:spPr/>
        <p:txBody>
          <a:bodyPr/>
          <a:lstStyle/>
          <a:p>
            <a:fld id="{7996580F-1EC5-774C-A4F7-431D19F63C83}" type="slidenum">
              <a:rPr lang="en-US" smtClean="0"/>
              <a:pPr/>
              <a:t>29</a:t>
            </a:fld>
            <a:endParaRPr lang="en-US"/>
          </a:p>
        </p:txBody>
      </p:sp>
      <p:sp>
        <p:nvSpPr>
          <p:cNvPr id="6" name="TextBox 5">
            <a:extLst>
              <a:ext uri="{FF2B5EF4-FFF2-40B4-BE49-F238E27FC236}">
                <a16:creationId xmlns:a16="http://schemas.microsoft.com/office/drawing/2014/main" id="{A2D2DBC9-557F-344C-BB39-D5A35B03F272}"/>
              </a:ext>
            </a:extLst>
          </p:cNvPr>
          <p:cNvSpPr txBox="1"/>
          <p:nvPr/>
        </p:nvSpPr>
        <p:spPr>
          <a:xfrm>
            <a:off x="9867480" y="1835851"/>
            <a:ext cx="1920073" cy="1077218"/>
          </a:xfrm>
          <a:prstGeom prst="rect">
            <a:avLst/>
          </a:prstGeom>
          <a:noFill/>
          <a:ln w="31750" cap="rnd">
            <a:solidFill>
              <a:schemeClr val="tx1">
                <a:lumMod val="50000"/>
                <a:lumOff val="50000"/>
              </a:schemeClr>
            </a:solidFill>
          </a:ln>
        </p:spPr>
        <p:txBody>
          <a:bodyPr wrap="square" rtlCol="0">
            <a:spAutoFit/>
          </a:bodyPr>
          <a:lstStyle/>
          <a:p>
            <a:r>
              <a:rPr lang="en-US" sz="2400">
                <a:latin typeface="Arial Hebrew Scholar" pitchFamily="2" charset="-79"/>
                <a:cs typeface="Arial Hebrew Scholar" pitchFamily="2" charset="-79"/>
              </a:rPr>
              <a:t>Note: </a:t>
            </a:r>
          </a:p>
          <a:p>
            <a:r>
              <a:rPr lang="en-US" sz="2000">
                <a:latin typeface="Arial Hebrew Scholar" pitchFamily="2" charset="-79"/>
                <a:cs typeface="Arial Hebrew Scholar" pitchFamily="2" charset="-79"/>
              </a:rPr>
              <a:t>No-opt = -</a:t>
            </a:r>
            <a:r>
              <a:rPr lang="en-US" sz="2000">
                <a:latin typeface="Source Code Pro for Powerline" panose="020B0509030403020204" pitchFamily="49" charset="0"/>
                <a:ea typeface="Source Code Pro for Powerline" panose="020B0509030403020204" pitchFamily="49" charset="0"/>
                <a:cs typeface="Arial Hebrew Scholar" pitchFamily="2" charset="-79"/>
              </a:rPr>
              <a:t>O0</a:t>
            </a:r>
          </a:p>
          <a:p>
            <a:r>
              <a:rPr lang="en-US" sz="2000" err="1">
                <a:latin typeface="Arial Hebrew Scholar" pitchFamily="2" charset="-79"/>
                <a:cs typeface="Arial Hebrew Scholar" pitchFamily="2" charset="-79"/>
              </a:rPr>
              <a:t>Opt</a:t>
            </a:r>
            <a:r>
              <a:rPr lang="en-US" sz="2000">
                <a:latin typeface="Arial Hebrew Scholar" pitchFamily="2" charset="-79"/>
                <a:cs typeface="Arial Hebrew Scholar" pitchFamily="2" charset="-79"/>
              </a:rPr>
              <a:t> = -</a:t>
            </a:r>
            <a:r>
              <a:rPr lang="en-US" sz="2000">
                <a:latin typeface="Source Code Pro for Powerline" panose="020B0509030403020204" pitchFamily="49" charset="0"/>
                <a:ea typeface="Source Code Pro for Powerline" panose="020B0509030403020204" pitchFamily="49" charset="0"/>
                <a:cs typeface="Arial Hebrew Scholar" pitchFamily="2" charset="-79"/>
              </a:rPr>
              <a:t>O1</a:t>
            </a:r>
          </a:p>
        </p:txBody>
      </p:sp>
      <p:sp>
        <p:nvSpPr>
          <p:cNvPr id="7" name="TextBox 6">
            <a:extLst>
              <a:ext uri="{FF2B5EF4-FFF2-40B4-BE49-F238E27FC236}">
                <a16:creationId xmlns:a16="http://schemas.microsoft.com/office/drawing/2014/main" id="{3AEC91E0-74DA-2A40-A0A3-7BD37EDF16EE}"/>
              </a:ext>
            </a:extLst>
          </p:cNvPr>
          <p:cNvSpPr txBox="1"/>
          <p:nvPr/>
        </p:nvSpPr>
        <p:spPr>
          <a:xfrm>
            <a:off x="7475846" y="1805597"/>
            <a:ext cx="1782860" cy="1477328"/>
          </a:xfrm>
          <a:prstGeom prst="rect">
            <a:avLst/>
          </a:prstGeom>
          <a:noFill/>
          <a:ln w="25400">
            <a:solidFill>
              <a:srgbClr val="0070C0"/>
            </a:solidFill>
          </a:ln>
        </p:spPr>
        <p:txBody>
          <a:bodyPr wrap="none" rtlCol="0">
            <a:spAutoFit/>
          </a:bodyPr>
          <a:lstStyle/>
          <a:p>
            <a:r>
              <a:rPr lang="en-US" dirty="0">
                <a:latin typeface="Batang" panose="02030600000101010101" pitchFamily="18" charset="-127"/>
                <a:ea typeface="Batang" panose="02030600000101010101" pitchFamily="18" charset="-127"/>
              </a:rPr>
              <a:t>//</a:t>
            </a:r>
            <a:r>
              <a:rPr lang="en-US" dirty="0">
                <a:solidFill>
                  <a:schemeClr val="tx1">
                    <a:lumMod val="50000"/>
                    <a:lumOff val="50000"/>
                  </a:schemeClr>
                </a:solidFill>
                <a:latin typeface="Batang" panose="02030600000101010101" pitchFamily="18" charset="-127"/>
                <a:ea typeface="Batang" panose="02030600000101010101" pitchFamily="18" charset="-127"/>
              </a:rPr>
              <a:t> source code</a:t>
            </a:r>
          </a:p>
          <a:p>
            <a:r>
              <a:rPr lang="en-US" dirty="0">
                <a:solidFill>
                  <a:srgbClr val="0070C0"/>
                </a:solidFill>
                <a:latin typeface="Batang" panose="02030600000101010101" pitchFamily="18" charset="-127"/>
                <a:ea typeface="Batang" panose="02030600000101010101" pitchFamily="18" charset="-127"/>
              </a:rPr>
              <a:t>int</a:t>
            </a:r>
            <a:r>
              <a:rPr lang="en-US" dirty="0">
                <a:latin typeface="Batang" panose="02030600000101010101" pitchFamily="18" charset="-127"/>
                <a:ea typeface="Batang" panose="02030600000101010101" pitchFamily="18" charset="-127"/>
              </a:rPr>
              <a:t> </a:t>
            </a:r>
            <a:r>
              <a:rPr lang="en-US" dirty="0" err="1">
                <a:latin typeface="Batang" panose="02030600000101010101" pitchFamily="18" charset="-127"/>
                <a:ea typeface="Batang" panose="02030600000101010101" pitchFamily="18" charset="-127"/>
              </a:rPr>
              <a:t>i</a:t>
            </a:r>
            <a:r>
              <a:rPr lang="en-US" dirty="0">
                <a:latin typeface="Batang" panose="02030600000101010101" pitchFamily="18" charset="-127"/>
                <a:ea typeface="Batang" panose="02030600000101010101" pitchFamily="18" charset="-127"/>
              </a:rPr>
              <a:t>, j, k;</a:t>
            </a:r>
          </a:p>
          <a:p>
            <a:r>
              <a:rPr lang="en-US" dirty="0">
                <a:latin typeface="Batang" panose="02030600000101010101" pitchFamily="18" charset="-127"/>
                <a:ea typeface="Batang" panose="02030600000101010101" pitchFamily="18" charset="-127"/>
              </a:rPr>
              <a:t>…</a:t>
            </a:r>
          </a:p>
          <a:p>
            <a:r>
              <a:rPr lang="en-US" dirty="0" err="1">
                <a:latin typeface="Batang" panose="02030600000101010101" pitchFamily="18" charset="-127"/>
                <a:ea typeface="Batang" panose="02030600000101010101" pitchFamily="18" charset="-127"/>
              </a:rPr>
              <a:t>i</a:t>
            </a:r>
            <a:r>
              <a:rPr lang="en-US" dirty="0">
                <a:latin typeface="Batang" panose="02030600000101010101" pitchFamily="18" charset="-127"/>
                <a:ea typeface="Batang" panose="02030600000101010101" pitchFamily="18" charset="-127"/>
              </a:rPr>
              <a:t> = j + k;</a:t>
            </a:r>
          </a:p>
          <a:p>
            <a:r>
              <a:rPr lang="en-US" dirty="0">
                <a:latin typeface="Batang" panose="02030600000101010101" pitchFamily="18" charset="-127"/>
                <a:ea typeface="Batang" panose="02030600000101010101" pitchFamily="18" charset="-127"/>
              </a:rPr>
              <a:t>array[</a:t>
            </a:r>
            <a:r>
              <a:rPr lang="en-US" dirty="0" err="1">
                <a:latin typeface="Batang" panose="02030600000101010101" pitchFamily="18" charset="-127"/>
                <a:ea typeface="Batang" panose="02030600000101010101" pitchFamily="18" charset="-127"/>
              </a:rPr>
              <a:t>i</a:t>
            </a:r>
            <a:r>
              <a:rPr lang="en-US" dirty="0">
                <a:latin typeface="Batang" panose="02030600000101010101" pitchFamily="18" charset="-127"/>
                <a:ea typeface="Batang" panose="02030600000101010101" pitchFamily="18" charset="-127"/>
              </a:rPr>
              <a:t>] = …</a:t>
            </a:r>
          </a:p>
        </p:txBody>
      </p:sp>
      <p:grpSp>
        <p:nvGrpSpPr>
          <p:cNvPr id="12" name="Group 11">
            <a:extLst>
              <a:ext uri="{FF2B5EF4-FFF2-40B4-BE49-F238E27FC236}">
                <a16:creationId xmlns:a16="http://schemas.microsoft.com/office/drawing/2014/main" id="{986A8019-073A-354B-B6C9-1C25BD1CDC82}"/>
              </a:ext>
            </a:extLst>
          </p:cNvPr>
          <p:cNvGrpSpPr/>
          <p:nvPr/>
        </p:nvGrpSpPr>
        <p:grpSpPr>
          <a:xfrm>
            <a:off x="7180213" y="3382613"/>
            <a:ext cx="2105695" cy="3110262"/>
            <a:chOff x="5513704" y="3246088"/>
            <a:chExt cx="2105695" cy="3110262"/>
          </a:xfrm>
        </p:grpSpPr>
        <p:sp>
          <p:nvSpPr>
            <p:cNvPr id="8" name="TextBox 7">
              <a:extLst>
                <a:ext uri="{FF2B5EF4-FFF2-40B4-BE49-F238E27FC236}">
                  <a16:creationId xmlns:a16="http://schemas.microsoft.com/office/drawing/2014/main" id="{B10391CB-0403-A546-A692-61D427738D19}"/>
                </a:ext>
              </a:extLst>
            </p:cNvPr>
            <p:cNvSpPr txBox="1"/>
            <p:nvPr/>
          </p:nvSpPr>
          <p:spPr>
            <a:xfrm>
              <a:off x="5665504" y="3246088"/>
              <a:ext cx="1869423" cy="2308324"/>
            </a:xfrm>
            <a:prstGeom prst="rect">
              <a:avLst/>
            </a:prstGeom>
            <a:noFill/>
            <a:ln w="25400">
              <a:solidFill>
                <a:srgbClr val="0070C0"/>
              </a:solidFill>
            </a:ln>
          </p:spPr>
          <p:txBody>
            <a:bodyPr wrap="none" rtlCol="0">
              <a:spAutoFit/>
            </a:bodyPr>
            <a:lstStyle/>
            <a:p>
              <a:r>
                <a:rPr lang="en-US">
                  <a:latin typeface="Batang" panose="02030600000101010101" pitchFamily="18" charset="-127"/>
                  <a:ea typeface="Batang" panose="02030600000101010101" pitchFamily="18" charset="-127"/>
                </a:rPr>
                <a:t>// </a:t>
              </a:r>
              <a:r>
                <a:rPr lang="en-US">
                  <a:solidFill>
                    <a:schemeClr val="tx1">
                      <a:lumMod val="50000"/>
                      <a:lumOff val="50000"/>
                    </a:schemeClr>
                  </a:solidFill>
                  <a:latin typeface="Batang" panose="02030600000101010101" pitchFamily="18" charset="-127"/>
                  <a:ea typeface="Batang" panose="02030600000101010101" pitchFamily="18" charset="-127"/>
                </a:rPr>
                <a:t>LLVM IR, O0</a:t>
              </a:r>
            </a:p>
            <a:p>
              <a:r>
                <a:rPr lang="en-US" err="1">
                  <a:highlight>
                    <a:srgbClr val="FFFF00"/>
                  </a:highlight>
                  <a:latin typeface="Batang" panose="02030600000101010101" pitchFamily="18" charset="-127"/>
                  <a:ea typeface="Batang" panose="02030600000101010101" pitchFamily="18" charset="-127"/>
                </a:rPr>
                <a:t>i</a:t>
              </a:r>
              <a:r>
                <a:rPr lang="en-US">
                  <a:highlight>
                    <a:srgbClr val="FFFF00"/>
                  </a:highlight>
                  <a:latin typeface="Batang" panose="02030600000101010101" pitchFamily="18" charset="-127"/>
                  <a:ea typeface="Batang" panose="02030600000101010101" pitchFamily="18" charset="-127"/>
                </a:rPr>
                <a:t> = </a:t>
              </a:r>
              <a:r>
                <a:rPr lang="en-US" err="1">
                  <a:highlight>
                    <a:srgbClr val="FFFF00"/>
                  </a:highlight>
                  <a:latin typeface="Batang" panose="02030600000101010101" pitchFamily="18" charset="-127"/>
                  <a:ea typeface="Batang" panose="02030600000101010101" pitchFamily="18" charset="-127"/>
                </a:rPr>
                <a:t>alloca</a:t>
              </a:r>
              <a:r>
                <a:rPr lang="en-US">
                  <a:highlight>
                    <a:srgbClr val="FFFF00"/>
                  </a:highlight>
                  <a:latin typeface="Batang" panose="02030600000101010101" pitchFamily="18" charset="-127"/>
                  <a:ea typeface="Batang" panose="02030600000101010101" pitchFamily="18" charset="-127"/>
                </a:rPr>
                <a:t> …</a:t>
              </a:r>
            </a:p>
            <a:p>
              <a:r>
                <a:rPr lang="en-US">
                  <a:latin typeface="Batang" panose="02030600000101010101" pitchFamily="18" charset="-127"/>
                  <a:ea typeface="Batang" panose="02030600000101010101" pitchFamily="18" charset="-127"/>
                </a:rPr>
                <a:t>j = load …</a:t>
              </a:r>
            </a:p>
            <a:p>
              <a:r>
                <a:rPr lang="en-US">
                  <a:latin typeface="Batang" panose="02030600000101010101" pitchFamily="18" charset="-127"/>
                  <a:ea typeface="Batang" panose="02030600000101010101" pitchFamily="18" charset="-127"/>
                </a:rPr>
                <a:t>k = load …</a:t>
              </a:r>
            </a:p>
            <a:p>
              <a:r>
                <a:rPr lang="en-US">
                  <a:latin typeface="Batang" panose="02030600000101010101" pitchFamily="18" charset="-127"/>
                  <a:ea typeface="Batang" panose="02030600000101010101" pitchFamily="18" charset="-127"/>
                </a:rPr>
                <a:t>t1 = j + k</a:t>
              </a:r>
            </a:p>
            <a:p>
              <a:r>
                <a:rPr lang="en-US">
                  <a:latin typeface="Batang" panose="02030600000101010101" pitchFamily="18" charset="-127"/>
                  <a:ea typeface="Batang" panose="02030600000101010101" pitchFamily="18" charset="-127"/>
                </a:rPr>
                <a:t>store t, </a:t>
              </a:r>
              <a:r>
                <a:rPr lang="en-US" err="1">
                  <a:latin typeface="Batang" panose="02030600000101010101" pitchFamily="18" charset="-127"/>
                  <a:ea typeface="Batang" panose="02030600000101010101" pitchFamily="18" charset="-127"/>
                </a:rPr>
                <a:t>i</a:t>
              </a:r>
              <a:endParaRPr lang="en-US">
                <a:latin typeface="Batang" panose="02030600000101010101" pitchFamily="18" charset="-127"/>
                <a:ea typeface="Batang" panose="02030600000101010101" pitchFamily="18" charset="-127"/>
              </a:endParaRPr>
            </a:p>
            <a:p>
              <a:r>
                <a:rPr lang="en-US">
                  <a:highlight>
                    <a:srgbClr val="FFFF00"/>
                  </a:highlight>
                  <a:latin typeface="Batang" panose="02030600000101010101" pitchFamily="18" charset="-127"/>
                  <a:ea typeface="Batang" panose="02030600000101010101" pitchFamily="18" charset="-127"/>
                </a:rPr>
                <a:t>t2 = load </a:t>
              </a:r>
              <a:r>
                <a:rPr lang="en-US" err="1">
                  <a:highlight>
                    <a:srgbClr val="FFFF00"/>
                  </a:highlight>
                  <a:latin typeface="Batang" panose="02030600000101010101" pitchFamily="18" charset="-127"/>
                  <a:ea typeface="Batang" panose="02030600000101010101" pitchFamily="18" charset="-127"/>
                </a:rPr>
                <a:t>i</a:t>
              </a:r>
              <a:endParaRPr lang="en-US">
                <a:highlight>
                  <a:srgbClr val="FFFF00"/>
                </a:highlight>
                <a:latin typeface="Batang" panose="02030600000101010101" pitchFamily="18" charset="-127"/>
                <a:ea typeface="Batang" panose="02030600000101010101" pitchFamily="18" charset="-127"/>
              </a:endParaRPr>
            </a:p>
            <a:p>
              <a:r>
                <a:rPr lang="en-US">
                  <a:highlight>
                    <a:srgbClr val="FFFF00"/>
                  </a:highlight>
                  <a:latin typeface="Batang" panose="02030600000101010101" pitchFamily="18" charset="-127"/>
                  <a:ea typeface="Batang" panose="02030600000101010101" pitchFamily="18" charset="-127"/>
                </a:rPr>
                <a:t>GEP array, t2</a:t>
              </a:r>
            </a:p>
          </p:txBody>
        </p:sp>
        <p:sp>
          <p:nvSpPr>
            <p:cNvPr id="10" name="TextBox 9">
              <a:extLst>
                <a:ext uri="{FF2B5EF4-FFF2-40B4-BE49-F238E27FC236}">
                  <a16:creationId xmlns:a16="http://schemas.microsoft.com/office/drawing/2014/main" id="{9AC3E621-0650-5D49-8AE8-67C13D76150C}"/>
                </a:ext>
              </a:extLst>
            </p:cNvPr>
            <p:cNvSpPr txBox="1"/>
            <p:nvPr/>
          </p:nvSpPr>
          <p:spPr>
            <a:xfrm>
              <a:off x="5513704" y="5525353"/>
              <a:ext cx="2105695" cy="830997"/>
            </a:xfrm>
            <a:prstGeom prst="rect">
              <a:avLst/>
            </a:prstGeom>
            <a:noFill/>
          </p:spPr>
          <p:txBody>
            <a:bodyPr wrap="square" rtlCol="0">
              <a:spAutoFit/>
            </a:bodyPr>
            <a:lstStyle/>
            <a:p>
              <a:pPr algn="ctr"/>
              <a:r>
                <a:rPr lang="en-US">
                  <a:latin typeface="Batang" panose="02030600000101010101" pitchFamily="18" charset="-127"/>
                  <a:ea typeface="Batang" panose="02030600000101010101" pitchFamily="18" charset="-127"/>
                </a:rPr>
                <a:t>j + k </a:t>
              </a:r>
              <a:r>
                <a:rPr lang="en-US" sz="2400">
                  <a:latin typeface="Arial Hebrew Scholar" pitchFamily="2" charset="-79"/>
                  <a:cs typeface="Arial Hebrew Scholar" pitchFamily="2" charset="-79"/>
                </a:rPr>
                <a:t>not </a:t>
              </a:r>
              <a:r>
                <a:rPr lang="en-US" sz="2400">
                  <a:solidFill>
                    <a:schemeClr val="tx1">
                      <a:lumMod val="50000"/>
                      <a:lumOff val="50000"/>
                    </a:schemeClr>
                  </a:solidFill>
                  <a:latin typeface="Arial Hebrew Scholar" pitchFamily="2" charset="-79"/>
                  <a:cs typeface="Arial Hebrew Scholar" pitchFamily="2" charset="-79"/>
                </a:rPr>
                <a:t>in the def-use-chain</a:t>
              </a:r>
            </a:p>
          </p:txBody>
        </p:sp>
      </p:grpSp>
      <p:grpSp>
        <p:nvGrpSpPr>
          <p:cNvPr id="13" name="Group 12">
            <a:extLst>
              <a:ext uri="{FF2B5EF4-FFF2-40B4-BE49-F238E27FC236}">
                <a16:creationId xmlns:a16="http://schemas.microsoft.com/office/drawing/2014/main" id="{EBEE038A-7E23-BB46-8078-AB9D907C9331}"/>
              </a:ext>
            </a:extLst>
          </p:cNvPr>
          <p:cNvGrpSpPr/>
          <p:nvPr/>
        </p:nvGrpSpPr>
        <p:grpSpPr>
          <a:xfrm>
            <a:off x="9210008" y="3129248"/>
            <a:ext cx="2105695" cy="1712142"/>
            <a:chOff x="7732903" y="3246088"/>
            <a:chExt cx="2105695" cy="1712142"/>
          </a:xfrm>
        </p:grpSpPr>
        <p:sp>
          <p:nvSpPr>
            <p:cNvPr id="9" name="TextBox 8">
              <a:extLst>
                <a:ext uri="{FF2B5EF4-FFF2-40B4-BE49-F238E27FC236}">
                  <a16:creationId xmlns:a16="http://schemas.microsoft.com/office/drawing/2014/main" id="{0FDD532D-8781-FD4C-9D3C-2F690D85C5CB}"/>
                </a:ext>
              </a:extLst>
            </p:cNvPr>
            <p:cNvSpPr txBox="1"/>
            <p:nvPr/>
          </p:nvSpPr>
          <p:spPr>
            <a:xfrm>
              <a:off x="7884703" y="3246088"/>
              <a:ext cx="1869423" cy="923330"/>
            </a:xfrm>
            <a:prstGeom prst="rect">
              <a:avLst/>
            </a:prstGeom>
            <a:noFill/>
            <a:ln w="25400">
              <a:solidFill>
                <a:srgbClr val="0070C0"/>
              </a:solidFill>
            </a:ln>
          </p:spPr>
          <p:txBody>
            <a:bodyPr wrap="none" rtlCol="0">
              <a:spAutoFit/>
            </a:bodyPr>
            <a:lstStyle/>
            <a:p>
              <a:r>
                <a:rPr lang="en-US">
                  <a:latin typeface="Batang" panose="02030600000101010101" pitchFamily="18" charset="-127"/>
                  <a:ea typeface="Batang" panose="02030600000101010101" pitchFamily="18" charset="-127"/>
                </a:rPr>
                <a:t>// </a:t>
              </a:r>
              <a:r>
                <a:rPr lang="en-US">
                  <a:solidFill>
                    <a:schemeClr val="tx1">
                      <a:lumMod val="50000"/>
                      <a:lumOff val="50000"/>
                    </a:schemeClr>
                  </a:solidFill>
                  <a:latin typeface="Batang" panose="02030600000101010101" pitchFamily="18" charset="-127"/>
                  <a:ea typeface="Batang" panose="02030600000101010101" pitchFamily="18" charset="-127"/>
                </a:rPr>
                <a:t>LLVM IR, O1</a:t>
              </a:r>
            </a:p>
            <a:p>
              <a:r>
                <a:rPr lang="en-US" err="1">
                  <a:latin typeface="Batang" panose="02030600000101010101" pitchFamily="18" charset="-127"/>
                  <a:ea typeface="Batang" panose="02030600000101010101" pitchFamily="18" charset="-127"/>
                </a:rPr>
                <a:t>i</a:t>
              </a:r>
              <a:r>
                <a:rPr lang="en-US">
                  <a:latin typeface="Batang" panose="02030600000101010101" pitchFamily="18" charset="-127"/>
                  <a:ea typeface="Batang" panose="02030600000101010101" pitchFamily="18" charset="-127"/>
                </a:rPr>
                <a:t> = add j, k</a:t>
              </a:r>
            </a:p>
            <a:p>
              <a:r>
                <a:rPr lang="en-US">
                  <a:latin typeface="Batang" panose="02030600000101010101" pitchFamily="18" charset="-127"/>
                  <a:ea typeface="Batang" panose="02030600000101010101" pitchFamily="18" charset="-127"/>
                </a:rPr>
                <a:t>GEP array, </a:t>
              </a:r>
              <a:r>
                <a:rPr lang="en-US" err="1">
                  <a:latin typeface="Batang" panose="02030600000101010101" pitchFamily="18" charset="-127"/>
                  <a:ea typeface="Batang" panose="02030600000101010101" pitchFamily="18" charset="-127"/>
                </a:rPr>
                <a:t>i</a:t>
              </a:r>
              <a:endParaRPr lang="en-US">
                <a:latin typeface="Batang" panose="02030600000101010101" pitchFamily="18" charset="-127"/>
                <a:ea typeface="Batang" panose="02030600000101010101" pitchFamily="18" charset="-127"/>
              </a:endParaRPr>
            </a:p>
          </p:txBody>
        </p:sp>
        <p:sp>
          <p:nvSpPr>
            <p:cNvPr id="11" name="TextBox 10">
              <a:extLst>
                <a:ext uri="{FF2B5EF4-FFF2-40B4-BE49-F238E27FC236}">
                  <a16:creationId xmlns:a16="http://schemas.microsoft.com/office/drawing/2014/main" id="{5BCF2889-C143-2340-93CA-5EC2239B538E}"/>
                </a:ext>
              </a:extLst>
            </p:cNvPr>
            <p:cNvSpPr txBox="1"/>
            <p:nvPr/>
          </p:nvSpPr>
          <p:spPr>
            <a:xfrm>
              <a:off x="7732903" y="4127233"/>
              <a:ext cx="2105695" cy="830997"/>
            </a:xfrm>
            <a:prstGeom prst="rect">
              <a:avLst/>
            </a:prstGeom>
            <a:noFill/>
          </p:spPr>
          <p:txBody>
            <a:bodyPr wrap="square" rtlCol="0">
              <a:spAutoFit/>
            </a:bodyPr>
            <a:lstStyle/>
            <a:p>
              <a:pPr algn="ctr"/>
              <a:r>
                <a:rPr lang="en-US">
                  <a:latin typeface="Batang" panose="02030600000101010101" pitchFamily="18" charset="-127"/>
                  <a:ea typeface="Batang" panose="02030600000101010101" pitchFamily="18" charset="-127"/>
                </a:rPr>
                <a:t>j + k </a:t>
              </a:r>
              <a:r>
                <a:rPr lang="en-US" sz="2400">
                  <a:latin typeface="Arial Hebrew Scholar" pitchFamily="2" charset="-79"/>
                  <a:cs typeface="Arial Hebrew Scholar" pitchFamily="2" charset="-79"/>
                </a:rPr>
                <a:t>in </a:t>
              </a:r>
              <a:r>
                <a:rPr lang="en-US" sz="2400">
                  <a:solidFill>
                    <a:schemeClr val="tx1">
                      <a:lumMod val="50000"/>
                      <a:lumOff val="50000"/>
                    </a:schemeClr>
                  </a:solidFill>
                  <a:latin typeface="Arial Hebrew Scholar" pitchFamily="2" charset="-79"/>
                  <a:cs typeface="Arial Hebrew Scholar" pitchFamily="2" charset="-79"/>
                </a:rPr>
                <a:t>the def-use-chain</a:t>
              </a:r>
            </a:p>
          </p:txBody>
        </p:sp>
      </p:grpSp>
      <p:sp>
        <p:nvSpPr>
          <p:cNvPr id="14" name="TextBox 13">
            <a:extLst>
              <a:ext uri="{FF2B5EF4-FFF2-40B4-BE49-F238E27FC236}">
                <a16:creationId xmlns:a16="http://schemas.microsoft.com/office/drawing/2014/main" id="{B362ED22-4B7C-DA42-B41E-CF0F8A96D04E}"/>
              </a:ext>
            </a:extLst>
          </p:cNvPr>
          <p:cNvSpPr txBox="1"/>
          <p:nvPr/>
        </p:nvSpPr>
        <p:spPr>
          <a:xfrm>
            <a:off x="1302556" y="4629145"/>
            <a:ext cx="2523448" cy="923330"/>
          </a:xfrm>
          <a:prstGeom prst="rect">
            <a:avLst/>
          </a:prstGeom>
          <a:noFill/>
          <a:ln w="25400">
            <a:solidFill>
              <a:srgbClr val="00B050"/>
            </a:solidFill>
          </a:ln>
        </p:spPr>
        <p:txBody>
          <a:bodyPr wrap="none" rtlCol="0">
            <a:spAutoFit/>
          </a:bodyPr>
          <a:lstStyle/>
          <a:p>
            <a:r>
              <a:rPr lang="en-US">
                <a:latin typeface="Batang" panose="02030600000101010101" pitchFamily="18" charset="-127"/>
                <a:ea typeface="Batang" panose="02030600000101010101" pitchFamily="18" charset="-127"/>
              </a:rPr>
              <a:t>//</a:t>
            </a:r>
            <a:r>
              <a:rPr lang="en-US">
                <a:solidFill>
                  <a:schemeClr val="tx1">
                    <a:lumMod val="50000"/>
                    <a:lumOff val="50000"/>
                  </a:schemeClr>
                </a:solidFill>
                <a:latin typeface="Batang" panose="02030600000101010101" pitchFamily="18" charset="-127"/>
                <a:ea typeface="Batang" panose="02030600000101010101" pitchFamily="18" charset="-127"/>
              </a:rPr>
              <a:t> source code</a:t>
            </a:r>
          </a:p>
          <a:p>
            <a:r>
              <a:rPr lang="en-US">
                <a:solidFill>
                  <a:srgbClr val="0070C0"/>
                </a:solidFill>
                <a:latin typeface="Batang" panose="02030600000101010101" pitchFamily="18" charset="-127"/>
                <a:ea typeface="Batang" panose="02030600000101010101" pitchFamily="18" charset="-127"/>
              </a:rPr>
              <a:t>for</a:t>
            </a:r>
            <a:r>
              <a:rPr lang="en-US">
                <a:latin typeface="Batang" panose="02030600000101010101" pitchFamily="18" charset="-127"/>
                <a:ea typeface="Batang" panose="02030600000101010101" pitchFamily="18" charset="-127"/>
              </a:rPr>
              <a:t> (</a:t>
            </a:r>
            <a:r>
              <a:rPr lang="en-US">
                <a:solidFill>
                  <a:srgbClr val="0070C0"/>
                </a:solidFill>
                <a:latin typeface="Batang" panose="02030600000101010101" pitchFamily="18" charset="-127"/>
                <a:ea typeface="Batang" panose="02030600000101010101" pitchFamily="18" charset="-127"/>
              </a:rPr>
              <a:t>int</a:t>
            </a:r>
            <a:r>
              <a:rPr lang="en-US">
                <a:latin typeface="Batang" panose="02030600000101010101" pitchFamily="18" charset="-127"/>
                <a:ea typeface="Batang" panose="02030600000101010101" pitchFamily="18" charset="-127"/>
              </a:rPr>
              <a:t> </a:t>
            </a:r>
            <a:r>
              <a:rPr lang="en-US" err="1">
                <a:latin typeface="Batang" panose="02030600000101010101" pitchFamily="18" charset="-127"/>
                <a:ea typeface="Batang" panose="02030600000101010101" pitchFamily="18" charset="-127"/>
              </a:rPr>
              <a:t>i</a:t>
            </a:r>
            <a:r>
              <a:rPr lang="en-US">
                <a:latin typeface="Batang" panose="02030600000101010101" pitchFamily="18" charset="-127"/>
                <a:ea typeface="Batang" panose="02030600000101010101" pitchFamily="18" charset="-127"/>
              </a:rPr>
              <a:t>; i &lt; n; </a:t>
            </a:r>
            <a:r>
              <a:rPr lang="en-US" err="1">
                <a:latin typeface="Batang" panose="02030600000101010101" pitchFamily="18" charset="-127"/>
                <a:ea typeface="Batang" panose="02030600000101010101" pitchFamily="18" charset="-127"/>
              </a:rPr>
              <a:t>i</a:t>
            </a:r>
            <a:r>
              <a:rPr lang="en-US">
                <a:latin typeface="Batang" panose="02030600000101010101" pitchFamily="18" charset="-127"/>
                <a:ea typeface="Batang" panose="02030600000101010101" pitchFamily="18" charset="-127"/>
              </a:rPr>
              <a:t>++)</a:t>
            </a:r>
          </a:p>
          <a:p>
            <a:r>
              <a:rPr lang="en-US">
                <a:latin typeface="Batang" panose="02030600000101010101" pitchFamily="18" charset="-127"/>
                <a:ea typeface="Batang" panose="02030600000101010101" pitchFamily="18" charset="-127"/>
              </a:rPr>
              <a:t>    array[</a:t>
            </a:r>
            <a:r>
              <a:rPr lang="en-US" err="1">
                <a:latin typeface="Batang" panose="02030600000101010101" pitchFamily="18" charset="-127"/>
                <a:ea typeface="Batang" panose="02030600000101010101" pitchFamily="18" charset="-127"/>
              </a:rPr>
              <a:t>i</a:t>
            </a:r>
            <a:r>
              <a:rPr lang="en-US">
                <a:latin typeface="Batang" panose="02030600000101010101" pitchFamily="18" charset="-127"/>
                <a:ea typeface="Batang" panose="02030600000101010101" pitchFamily="18" charset="-127"/>
              </a:rPr>
              <a:t>] = …</a:t>
            </a:r>
          </a:p>
        </p:txBody>
      </p:sp>
      <p:sp>
        <p:nvSpPr>
          <p:cNvPr id="19" name="TextBox 18">
            <a:extLst>
              <a:ext uri="{FF2B5EF4-FFF2-40B4-BE49-F238E27FC236}">
                <a16:creationId xmlns:a16="http://schemas.microsoft.com/office/drawing/2014/main" id="{5B552EA4-F054-AD43-B826-34396B4A1227}"/>
              </a:ext>
            </a:extLst>
          </p:cNvPr>
          <p:cNvSpPr txBox="1"/>
          <p:nvPr/>
        </p:nvSpPr>
        <p:spPr>
          <a:xfrm>
            <a:off x="5397353" y="1697209"/>
            <a:ext cx="1782860" cy="461665"/>
          </a:xfrm>
          <a:prstGeom prst="rect">
            <a:avLst/>
          </a:prstGeom>
          <a:solidFill>
            <a:schemeClr val="bg1"/>
          </a:solidFill>
          <a:ln w="34925">
            <a:solidFill>
              <a:srgbClr val="FF0000"/>
            </a:solidFill>
          </a:ln>
        </p:spPr>
        <p:txBody>
          <a:bodyPr wrap="square" rtlCol="0">
            <a:spAutoFit/>
          </a:bodyPr>
          <a:lstStyle/>
          <a:p>
            <a:r>
              <a:rPr lang="en-US" sz="2400" err="1">
                <a:latin typeface="Arial Hebrew Scholar" pitchFamily="2" charset="-79"/>
                <a:cs typeface="Arial Hebrew Scholar" pitchFamily="2" charset="-79"/>
              </a:rPr>
              <a:t>LetGo</a:t>
            </a:r>
            <a:r>
              <a:rPr lang="en-US" sz="2400">
                <a:latin typeface="Arial Hebrew Scholar" pitchFamily="2" charset="-79"/>
                <a:cs typeface="Arial Hebrew Scholar" pitchFamily="2" charset="-79"/>
              </a:rPr>
              <a:t> : 62%</a:t>
            </a:r>
          </a:p>
        </p:txBody>
      </p:sp>
      <p:sp>
        <p:nvSpPr>
          <p:cNvPr id="20" name="TextBox 19">
            <a:extLst>
              <a:ext uri="{FF2B5EF4-FFF2-40B4-BE49-F238E27FC236}">
                <a16:creationId xmlns:a16="http://schemas.microsoft.com/office/drawing/2014/main" id="{52CC5A5A-8ACF-BE41-BADA-DAAA62F68132}"/>
              </a:ext>
            </a:extLst>
          </p:cNvPr>
          <p:cNvSpPr txBox="1"/>
          <p:nvPr/>
        </p:nvSpPr>
        <p:spPr>
          <a:xfrm>
            <a:off x="4724400" y="5743977"/>
            <a:ext cx="184731" cy="369332"/>
          </a:xfrm>
          <a:prstGeom prst="rect">
            <a:avLst/>
          </a:prstGeom>
          <a:noFill/>
        </p:spPr>
        <p:txBody>
          <a:bodyPr wrap="none" rtlCol="0">
            <a:spAutoFit/>
          </a:bodyPr>
          <a:lstStyle/>
          <a:p>
            <a:endParaRPr lang="en-US"/>
          </a:p>
        </p:txBody>
      </p:sp>
      <p:grpSp>
        <p:nvGrpSpPr>
          <p:cNvPr id="22" name="Group 21">
            <a:extLst>
              <a:ext uri="{FF2B5EF4-FFF2-40B4-BE49-F238E27FC236}">
                <a16:creationId xmlns:a16="http://schemas.microsoft.com/office/drawing/2014/main" id="{822E62A7-D3B7-C143-B848-CB3845A8D9E0}"/>
              </a:ext>
            </a:extLst>
          </p:cNvPr>
          <p:cNvGrpSpPr/>
          <p:nvPr/>
        </p:nvGrpSpPr>
        <p:grpSpPr>
          <a:xfrm>
            <a:off x="3938902" y="3312664"/>
            <a:ext cx="2925014" cy="2239811"/>
            <a:chOff x="3938902" y="3312664"/>
            <a:chExt cx="2925014" cy="2239811"/>
          </a:xfrm>
        </p:grpSpPr>
        <p:sp>
          <p:nvSpPr>
            <p:cNvPr id="15" name="TextBox 14">
              <a:extLst>
                <a:ext uri="{FF2B5EF4-FFF2-40B4-BE49-F238E27FC236}">
                  <a16:creationId xmlns:a16="http://schemas.microsoft.com/office/drawing/2014/main" id="{824FAD8C-3B4C-9741-AB84-E2778D45597A}"/>
                </a:ext>
              </a:extLst>
            </p:cNvPr>
            <p:cNvSpPr txBox="1"/>
            <p:nvPr/>
          </p:nvSpPr>
          <p:spPr>
            <a:xfrm>
              <a:off x="3938902" y="4075147"/>
              <a:ext cx="1842171" cy="1477328"/>
            </a:xfrm>
            <a:prstGeom prst="rect">
              <a:avLst/>
            </a:prstGeom>
            <a:noFill/>
            <a:ln w="25400">
              <a:solidFill>
                <a:srgbClr val="00B050"/>
              </a:solidFill>
            </a:ln>
          </p:spPr>
          <p:txBody>
            <a:bodyPr wrap="none" rtlCol="0">
              <a:spAutoFit/>
            </a:bodyPr>
            <a:lstStyle/>
            <a:p>
              <a:r>
                <a:rPr lang="en-US">
                  <a:latin typeface="Batang" panose="02030600000101010101" pitchFamily="18" charset="-127"/>
                  <a:ea typeface="Batang" panose="02030600000101010101" pitchFamily="18" charset="-127"/>
                </a:rPr>
                <a:t>//</a:t>
              </a:r>
              <a:r>
                <a:rPr lang="en-US">
                  <a:solidFill>
                    <a:schemeClr val="tx1">
                      <a:lumMod val="50000"/>
                      <a:lumOff val="50000"/>
                    </a:schemeClr>
                  </a:solidFill>
                  <a:latin typeface="Batang" panose="02030600000101010101" pitchFamily="18" charset="-127"/>
                  <a:ea typeface="Batang" panose="02030600000101010101" pitchFamily="18" charset="-127"/>
                </a:rPr>
                <a:t> LLVM IR O0</a:t>
              </a:r>
            </a:p>
            <a:p>
              <a:r>
                <a:rPr lang="en-US">
                  <a:latin typeface="Batang" panose="02030600000101010101" pitchFamily="18" charset="-127"/>
                  <a:ea typeface="Batang" panose="02030600000101010101" pitchFamily="18" charset="-127"/>
                </a:rPr>
                <a:t>t1 = load </a:t>
              </a:r>
              <a:r>
                <a:rPr lang="en-US" err="1">
                  <a:latin typeface="Batang" panose="02030600000101010101" pitchFamily="18" charset="-127"/>
                  <a:ea typeface="Batang" panose="02030600000101010101" pitchFamily="18" charset="-127"/>
                </a:rPr>
                <a:t>i</a:t>
              </a:r>
              <a:endParaRPr lang="en-US">
                <a:latin typeface="Batang" panose="02030600000101010101" pitchFamily="18" charset="-127"/>
                <a:ea typeface="Batang" panose="02030600000101010101" pitchFamily="18" charset="-127"/>
              </a:endParaRPr>
            </a:p>
            <a:p>
              <a:r>
                <a:rPr lang="en-US">
                  <a:latin typeface="Batang" panose="02030600000101010101" pitchFamily="18" charset="-127"/>
                  <a:ea typeface="Batang" panose="02030600000101010101" pitchFamily="18" charset="-127"/>
                </a:rPr>
                <a:t>GEP array, t1</a:t>
              </a:r>
            </a:p>
            <a:p>
              <a:r>
                <a:rPr lang="en-US">
                  <a:latin typeface="Batang" panose="02030600000101010101" pitchFamily="18" charset="-127"/>
                  <a:ea typeface="Batang" panose="02030600000101010101" pitchFamily="18" charset="-127"/>
                </a:rPr>
                <a:t>t1 = add, t1, 1</a:t>
              </a:r>
            </a:p>
            <a:p>
              <a:r>
                <a:rPr lang="en-US">
                  <a:latin typeface="Batang" panose="02030600000101010101" pitchFamily="18" charset="-127"/>
                  <a:ea typeface="Batang" panose="02030600000101010101" pitchFamily="18" charset="-127"/>
                </a:rPr>
                <a:t>store t2, </a:t>
              </a:r>
              <a:r>
                <a:rPr lang="en-US" err="1">
                  <a:latin typeface="Batang" panose="02030600000101010101" pitchFamily="18" charset="-127"/>
                  <a:ea typeface="Batang" panose="02030600000101010101" pitchFamily="18" charset="-127"/>
                </a:rPr>
                <a:t>i</a:t>
              </a:r>
              <a:r>
                <a:rPr lang="en-US">
                  <a:latin typeface="Batang" panose="02030600000101010101" pitchFamily="18" charset="-127"/>
                  <a:ea typeface="Batang" panose="02030600000101010101" pitchFamily="18" charset="-127"/>
                </a:rPr>
                <a:t> </a:t>
              </a:r>
            </a:p>
          </p:txBody>
        </p:sp>
        <p:sp>
          <p:nvSpPr>
            <p:cNvPr id="21" name="TextBox 20">
              <a:extLst>
                <a:ext uri="{FF2B5EF4-FFF2-40B4-BE49-F238E27FC236}">
                  <a16:creationId xmlns:a16="http://schemas.microsoft.com/office/drawing/2014/main" id="{1A938662-AD45-0C4D-84F3-C3E5BC9CBF09}"/>
                </a:ext>
              </a:extLst>
            </p:cNvPr>
            <p:cNvSpPr txBox="1"/>
            <p:nvPr/>
          </p:nvSpPr>
          <p:spPr>
            <a:xfrm>
              <a:off x="4924026" y="3312664"/>
              <a:ext cx="1939890" cy="830997"/>
            </a:xfrm>
            <a:prstGeom prst="rect">
              <a:avLst/>
            </a:prstGeom>
            <a:noFill/>
          </p:spPr>
          <p:txBody>
            <a:bodyPr wrap="square" rtlCol="0">
              <a:spAutoFit/>
            </a:bodyPr>
            <a:lstStyle/>
            <a:p>
              <a:r>
                <a:rPr lang="en-US" sz="2400">
                  <a:latin typeface="Arial Hebrew Scholar" pitchFamily="2" charset="-79"/>
                  <a:cs typeface="Arial Hebrew Scholar" pitchFamily="2" charset="-79"/>
                </a:rPr>
                <a:t>More targets, Multiple </a:t>
              </a:r>
              <a:r>
                <a:rPr lang="en-US" sz="2400" err="1">
                  <a:latin typeface="Arial Hebrew Scholar" pitchFamily="2" charset="-79"/>
                  <a:cs typeface="Arial Hebrew Scholar" pitchFamily="2" charset="-79"/>
                </a:rPr>
                <a:t>locs</a:t>
              </a:r>
              <a:endParaRPr lang="en-US" sz="2400">
                <a:latin typeface="Arial Hebrew Scholar" pitchFamily="2" charset="-79"/>
                <a:cs typeface="Arial Hebrew Scholar" pitchFamily="2" charset="-79"/>
              </a:endParaRPr>
            </a:p>
          </p:txBody>
        </p:sp>
      </p:grpSp>
      <p:grpSp>
        <p:nvGrpSpPr>
          <p:cNvPr id="24" name="Group 23">
            <a:extLst>
              <a:ext uri="{FF2B5EF4-FFF2-40B4-BE49-F238E27FC236}">
                <a16:creationId xmlns:a16="http://schemas.microsoft.com/office/drawing/2014/main" id="{36324559-167F-5045-9058-CED4F0DE87E0}"/>
              </a:ext>
            </a:extLst>
          </p:cNvPr>
          <p:cNvGrpSpPr/>
          <p:nvPr/>
        </p:nvGrpSpPr>
        <p:grpSpPr>
          <a:xfrm>
            <a:off x="2394688" y="5661878"/>
            <a:ext cx="3744266" cy="923330"/>
            <a:chOff x="2394688" y="5661878"/>
            <a:chExt cx="3744266" cy="923330"/>
          </a:xfrm>
        </p:grpSpPr>
        <p:sp>
          <p:nvSpPr>
            <p:cNvPr id="16" name="TextBox 15">
              <a:extLst>
                <a:ext uri="{FF2B5EF4-FFF2-40B4-BE49-F238E27FC236}">
                  <a16:creationId xmlns:a16="http://schemas.microsoft.com/office/drawing/2014/main" id="{F940652E-77DC-BC4E-86A1-4326B8A19437}"/>
                </a:ext>
              </a:extLst>
            </p:cNvPr>
            <p:cNvSpPr txBox="1"/>
            <p:nvPr/>
          </p:nvSpPr>
          <p:spPr>
            <a:xfrm>
              <a:off x="2394688" y="5661878"/>
              <a:ext cx="1802096" cy="923330"/>
            </a:xfrm>
            <a:prstGeom prst="rect">
              <a:avLst/>
            </a:prstGeom>
            <a:noFill/>
            <a:ln w="25400">
              <a:solidFill>
                <a:srgbClr val="00B050"/>
              </a:solidFill>
            </a:ln>
          </p:spPr>
          <p:txBody>
            <a:bodyPr wrap="none" rtlCol="0">
              <a:spAutoFit/>
            </a:bodyPr>
            <a:lstStyle/>
            <a:p>
              <a:r>
                <a:rPr lang="en-US">
                  <a:latin typeface="Batang" panose="02030600000101010101" pitchFamily="18" charset="-127"/>
                  <a:ea typeface="Batang" panose="02030600000101010101" pitchFamily="18" charset="-127"/>
                </a:rPr>
                <a:t>//</a:t>
              </a:r>
              <a:r>
                <a:rPr lang="en-US">
                  <a:solidFill>
                    <a:schemeClr val="tx1">
                      <a:lumMod val="50000"/>
                      <a:lumOff val="50000"/>
                    </a:schemeClr>
                  </a:solidFill>
                  <a:latin typeface="Batang" panose="02030600000101010101" pitchFamily="18" charset="-127"/>
                  <a:ea typeface="Batang" panose="02030600000101010101" pitchFamily="18" charset="-127"/>
                </a:rPr>
                <a:t> LLVM IR O1</a:t>
              </a:r>
            </a:p>
            <a:p>
              <a:r>
                <a:rPr lang="en-US">
                  <a:latin typeface="Batang" panose="02030600000101010101" pitchFamily="18" charset="-127"/>
                  <a:ea typeface="Batang" panose="02030600000101010101" pitchFamily="18" charset="-127"/>
                </a:rPr>
                <a:t>GEP array, </a:t>
              </a:r>
              <a:r>
                <a:rPr lang="en-US" err="1">
                  <a:latin typeface="Batang" panose="02030600000101010101" pitchFamily="18" charset="-127"/>
                  <a:ea typeface="Batang" panose="02030600000101010101" pitchFamily="18" charset="-127"/>
                </a:rPr>
                <a:t>i</a:t>
              </a:r>
              <a:endParaRPr lang="en-US">
                <a:latin typeface="Batang" panose="02030600000101010101" pitchFamily="18" charset="-127"/>
                <a:ea typeface="Batang" panose="02030600000101010101" pitchFamily="18" charset="-127"/>
              </a:endParaRPr>
            </a:p>
            <a:p>
              <a:r>
                <a:rPr lang="en-US">
                  <a:latin typeface="Batang" panose="02030600000101010101" pitchFamily="18" charset="-127"/>
                  <a:ea typeface="Batang" panose="02030600000101010101" pitchFamily="18" charset="-127"/>
                </a:rPr>
                <a:t>i = add </a:t>
              </a:r>
              <a:r>
                <a:rPr lang="en-US" err="1">
                  <a:latin typeface="Batang" panose="02030600000101010101" pitchFamily="18" charset="-127"/>
                  <a:ea typeface="Batang" panose="02030600000101010101" pitchFamily="18" charset="-127"/>
                </a:rPr>
                <a:t>i</a:t>
              </a:r>
              <a:r>
                <a:rPr lang="en-US">
                  <a:latin typeface="Batang" panose="02030600000101010101" pitchFamily="18" charset="-127"/>
                  <a:ea typeface="Batang" panose="02030600000101010101" pitchFamily="18" charset="-127"/>
                </a:rPr>
                <a:t>, 1</a:t>
              </a:r>
            </a:p>
          </p:txBody>
        </p:sp>
        <p:sp>
          <p:nvSpPr>
            <p:cNvPr id="23" name="TextBox 22">
              <a:extLst>
                <a:ext uri="{FF2B5EF4-FFF2-40B4-BE49-F238E27FC236}">
                  <a16:creationId xmlns:a16="http://schemas.microsoft.com/office/drawing/2014/main" id="{ECCA9343-35EA-A540-AAE3-88950EDA2AA6}"/>
                </a:ext>
              </a:extLst>
            </p:cNvPr>
            <p:cNvSpPr txBox="1"/>
            <p:nvPr/>
          </p:nvSpPr>
          <p:spPr>
            <a:xfrm>
              <a:off x="4199064" y="5665703"/>
              <a:ext cx="1939890" cy="830997"/>
            </a:xfrm>
            <a:prstGeom prst="rect">
              <a:avLst/>
            </a:prstGeom>
            <a:noFill/>
          </p:spPr>
          <p:txBody>
            <a:bodyPr wrap="square" rtlCol="0">
              <a:spAutoFit/>
            </a:bodyPr>
            <a:lstStyle/>
            <a:p>
              <a:r>
                <a:rPr lang="en-US" sz="2400">
                  <a:latin typeface="Arial Hebrew Scholar" pitchFamily="2" charset="-79"/>
                  <a:cs typeface="Arial Hebrew Scholar" pitchFamily="2" charset="-79"/>
                </a:rPr>
                <a:t>Few targets, One location</a:t>
              </a:r>
            </a:p>
          </p:txBody>
        </p:sp>
      </p:grpSp>
    </p:spTree>
    <p:extLst>
      <p:ext uri="{BB962C8B-B14F-4D97-AF65-F5344CB8AC3E}">
        <p14:creationId xmlns:p14="http://schemas.microsoft.com/office/powerpoint/2010/main" val="113041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500" fill="hold"/>
                                        <p:tgtEl>
                                          <p:spTgt spid="4"/>
                                        </p:tgtEl>
                                      </p:cBhvr>
                                      <p:by x="50000" y="50000"/>
                                    </p:animScale>
                                  </p:childTnLst>
                                </p:cTn>
                              </p:par>
                              <p:par>
                                <p:cTn id="12" presetID="0" presetClass="path" presetSubtype="0" accel="50000" decel="50000" fill="hold" nodeType="withEffect">
                                  <p:stCondLst>
                                    <p:cond delay="0"/>
                                  </p:stCondLst>
                                  <p:childTnLst>
                                    <p:animMotion origin="layout" path="M 0.04987 0.00116 L -0.2237 -0.14213 " pathEditMode="relative" rAng="0" ptsTypes="AA">
                                      <p:cBhvr>
                                        <p:cTn id="13" dur="1000" fill="hold"/>
                                        <p:tgtEl>
                                          <p:spTgt spid="4"/>
                                        </p:tgtEl>
                                        <p:attrNameLst>
                                          <p:attrName>ppt_x</p:attrName>
                                          <p:attrName>ppt_y</p:attrName>
                                        </p:attrNameLst>
                                      </p:cBhvr>
                                      <p:rCtr x="-13685" y="-7176"/>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heckerboard(across)">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55AF99-E246-5947-BE25-6393F8DCF5DC}"/>
              </a:ext>
            </a:extLst>
          </p:cNvPr>
          <p:cNvSpPr>
            <a:spLocks noGrp="1"/>
          </p:cNvSpPr>
          <p:nvPr>
            <p:ph type="sldNum" sz="quarter" idx="12"/>
          </p:nvPr>
        </p:nvSpPr>
        <p:spPr/>
        <p:txBody>
          <a:bodyPr/>
          <a:lstStyle/>
          <a:p>
            <a:fld id="{7996580F-1EC5-774C-A4F7-431D19F63C83}" type="slidenum">
              <a:rPr lang="en-US" smtClean="0"/>
              <a:pPr/>
              <a:t>3</a:t>
            </a:fld>
            <a:endParaRPr lang="en-US"/>
          </a:p>
        </p:txBody>
      </p:sp>
      <p:sp>
        <p:nvSpPr>
          <p:cNvPr id="5" name="Title 4">
            <a:extLst>
              <a:ext uri="{FF2B5EF4-FFF2-40B4-BE49-F238E27FC236}">
                <a16:creationId xmlns:a16="http://schemas.microsoft.com/office/drawing/2014/main" id="{F6EDAA60-40BE-FD4F-83E1-0DF43CEBE7C1}"/>
              </a:ext>
            </a:extLst>
          </p:cNvPr>
          <p:cNvSpPr>
            <a:spLocks noGrp="1"/>
          </p:cNvSpPr>
          <p:nvPr>
            <p:ph type="title"/>
          </p:nvPr>
        </p:nvSpPr>
        <p:spPr/>
        <p:txBody>
          <a:bodyPr/>
          <a:lstStyle/>
          <a:p>
            <a:r>
              <a:rPr lang="en-US"/>
              <a:t>Outline</a:t>
            </a:r>
          </a:p>
        </p:txBody>
      </p:sp>
      <p:sp>
        <p:nvSpPr>
          <p:cNvPr id="6" name="TextBox 5">
            <a:extLst>
              <a:ext uri="{FF2B5EF4-FFF2-40B4-BE49-F238E27FC236}">
                <a16:creationId xmlns:a16="http://schemas.microsoft.com/office/drawing/2014/main" id="{FFA36FB6-59F0-7D4C-A5C2-6FC890FA5D4A}"/>
              </a:ext>
            </a:extLst>
          </p:cNvPr>
          <p:cNvSpPr txBox="1"/>
          <p:nvPr/>
        </p:nvSpPr>
        <p:spPr>
          <a:xfrm>
            <a:off x="838200" y="1520785"/>
            <a:ext cx="3968138" cy="3816429"/>
          </a:xfrm>
          <a:prstGeom prst="rect">
            <a:avLst/>
          </a:prstGeom>
          <a:noFill/>
        </p:spPr>
        <p:txBody>
          <a:bodyPr wrap="none" rtlCol="0">
            <a:spAutoFit/>
          </a:bodyPr>
          <a:lstStyle/>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Background</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Related Work</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The Insight</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How CARE works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Some More Details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Evaluation Results</a:t>
            </a:r>
          </a:p>
        </p:txBody>
      </p:sp>
    </p:spTree>
    <p:extLst>
      <p:ext uri="{BB962C8B-B14F-4D97-AF65-F5344CB8AC3E}">
        <p14:creationId xmlns:p14="http://schemas.microsoft.com/office/powerpoint/2010/main" val="360408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31E7-7C85-E444-8240-E1430FCA4DEA}"/>
              </a:ext>
            </a:extLst>
          </p:cNvPr>
          <p:cNvSpPr>
            <a:spLocks noGrp="1"/>
          </p:cNvSpPr>
          <p:nvPr>
            <p:ph type="title"/>
          </p:nvPr>
        </p:nvSpPr>
        <p:spPr/>
        <p:txBody>
          <a:bodyPr/>
          <a:lstStyle/>
          <a:p>
            <a:r>
              <a:rPr lang="en-US" dirty="0"/>
              <a:t>How Quickly Can CARE Repair a Fault ?</a:t>
            </a:r>
          </a:p>
        </p:txBody>
      </p:sp>
      <p:pic>
        <p:nvPicPr>
          <p:cNvPr id="4" name="Picture 3">
            <a:extLst>
              <a:ext uri="{FF2B5EF4-FFF2-40B4-BE49-F238E27FC236}">
                <a16:creationId xmlns:a16="http://schemas.microsoft.com/office/drawing/2014/main" id="{F2C315C6-15B8-0C4F-8CD0-D32AFE006AD7}"/>
              </a:ext>
            </a:extLst>
          </p:cNvPr>
          <p:cNvPicPr>
            <a:picLocks noChangeAspect="1"/>
          </p:cNvPicPr>
          <p:nvPr/>
        </p:nvPicPr>
        <p:blipFill>
          <a:blip r:embed="rId2"/>
          <a:stretch>
            <a:fillRect/>
          </a:stretch>
        </p:blipFill>
        <p:spPr>
          <a:xfrm>
            <a:off x="2055473" y="1846792"/>
            <a:ext cx="7829592" cy="4297680"/>
          </a:xfrm>
          <a:prstGeom prst="rect">
            <a:avLst/>
          </a:prstGeom>
        </p:spPr>
      </p:pic>
      <p:sp>
        <p:nvSpPr>
          <p:cNvPr id="3" name="Slide Number Placeholder 2">
            <a:extLst>
              <a:ext uri="{FF2B5EF4-FFF2-40B4-BE49-F238E27FC236}">
                <a16:creationId xmlns:a16="http://schemas.microsoft.com/office/drawing/2014/main" id="{3A02DB2A-62F2-B246-8F54-CE5FEA4E452D}"/>
              </a:ext>
            </a:extLst>
          </p:cNvPr>
          <p:cNvSpPr>
            <a:spLocks noGrp="1"/>
          </p:cNvSpPr>
          <p:nvPr>
            <p:ph type="sldNum" sz="quarter" idx="12"/>
          </p:nvPr>
        </p:nvSpPr>
        <p:spPr/>
        <p:txBody>
          <a:bodyPr/>
          <a:lstStyle/>
          <a:p>
            <a:fld id="{7996580F-1EC5-774C-A4F7-431D19F63C83}" type="slidenum">
              <a:rPr lang="en-US" smtClean="0"/>
              <a:pPr/>
              <a:t>30</a:t>
            </a:fld>
            <a:endParaRPr lang="en-US"/>
          </a:p>
        </p:txBody>
      </p:sp>
      <p:sp>
        <p:nvSpPr>
          <p:cNvPr id="7" name="TextBox 6">
            <a:extLst>
              <a:ext uri="{FF2B5EF4-FFF2-40B4-BE49-F238E27FC236}">
                <a16:creationId xmlns:a16="http://schemas.microsoft.com/office/drawing/2014/main" id="{71F375D9-1479-B948-83BC-4F762859DF15}"/>
              </a:ext>
            </a:extLst>
          </p:cNvPr>
          <p:cNvSpPr txBox="1"/>
          <p:nvPr/>
        </p:nvSpPr>
        <p:spPr>
          <a:xfrm>
            <a:off x="838200" y="1180737"/>
            <a:ext cx="10515599" cy="584775"/>
          </a:xfrm>
          <a:prstGeom prst="rect">
            <a:avLst/>
          </a:prstGeom>
          <a:noFill/>
        </p:spPr>
        <p:txBody>
          <a:bodyPr wrap="square" rtlCol="0">
            <a:spAutoFit/>
          </a:bodyPr>
          <a:lstStyle/>
          <a:p>
            <a:pPr marL="182880"/>
            <a:r>
              <a:rPr lang="en-US" sz="3200">
                <a:latin typeface="Arial Hebrew Scholar" pitchFamily="2" charset="-79"/>
                <a:cs typeface="Arial Hebrew Scholar" pitchFamily="2" charset="-79"/>
              </a:rPr>
              <a:t>Dozens of </a:t>
            </a:r>
            <a:r>
              <a:rPr lang="en-US" sz="3200" err="1">
                <a:latin typeface="Arial Hebrew Scholar" pitchFamily="2" charset="-79"/>
                <a:cs typeface="Arial Hebrew Scholar" pitchFamily="2" charset="-79"/>
              </a:rPr>
              <a:t>ms</a:t>
            </a:r>
            <a:r>
              <a:rPr lang="en-US" sz="3200">
                <a:latin typeface="Arial Hebrew Scholar" pitchFamily="2" charset="-79"/>
                <a:cs typeface="Arial Hebrew Scholar" pitchFamily="2" charset="-79"/>
              </a:rPr>
              <a:t>,  Varies based on kernel size and # params</a:t>
            </a:r>
          </a:p>
        </p:txBody>
      </p:sp>
      <p:sp>
        <p:nvSpPr>
          <p:cNvPr id="6" name="TextBox 5">
            <a:extLst>
              <a:ext uri="{FF2B5EF4-FFF2-40B4-BE49-F238E27FC236}">
                <a16:creationId xmlns:a16="http://schemas.microsoft.com/office/drawing/2014/main" id="{6A766E29-249C-9B44-AD6D-DAF2DA5AD9DC}"/>
              </a:ext>
            </a:extLst>
          </p:cNvPr>
          <p:cNvSpPr txBox="1"/>
          <p:nvPr/>
        </p:nvSpPr>
        <p:spPr>
          <a:xfrm>
            <a:off x="9885065" y="1952392"/>
            <a:ext cx="1920073" cy="1077218"/>
          </a:xfrm>
          <a:prstGeom prst="rect">
            <a:avLst/>
          </a:prstGeom>
          <a:noFill/>
          <a:ln w="31750" cap="rnd">
            <a:solidFill>
              <a:schemeClr val="tx1">
                <a:lumMod val="50000"/>
                <a:lumOff val="50000"/>
              </a:schemeClr>
            </a:solidFill>
          </a:ln>
        </p:spPr>
        <p:txBody>
          <a:bodyPr wrap="square" rtlCol="0">
            <a:spAutoFit/>
          </a:bodyPr>
          <a:lstStyle/>
          <a:p>
            <a:r>
              <a:rPr lang="en-US" sz="2400">
                <a:latin typeface="Arial Hebrew Scholar" pitchFamily="2" charset="-79"/>
                <a:cs typeface="Arial Hebrew Scholar" pitchFamily="2" charset="-79"/>
              </a:rPr>
              <a:t>Note: </a:t>
            </a:r>
          </a:p>
          <a:p>
            <a:r>
              <a:rPr lang="en-US" sz="2000">
                <a:latin typeface="Arial Hebrew Scholar" pitchFamily="2" charset="-79"/>
                <a:cs typeface="Arial Hebrew Scholar" pitchFamily="2" charset="-79"/>
              </a:rPr>
              <a:t>No-opt = -</a:t>
            </a:r>
            <a:r>
              <a:rPr lang="en-US" sz="2000">
                <a:latin typeface="Source Code Pro for Powerline" panose="020B0509030403020204" pitchFamily="49" charset="0"/>
                <a:ea typeface="Source Code Pro for Powerline" panose="020B0509030403020204" pitchFamily="49" charset="0"/>
                <a:cs typeface="Arial Hebrew Scholar" pitchFamily="2" charset="-79"/>
              </a:rPr>
              <a:t>O0</a:t>
            </a:r>
          </a:p>
          <a:p>
            <a:r>
              <a:rPr lang="en-US" sz="2000" err="1">
                <a:latin typeface="Arial Hebrew Scholar" pitchFamily="2" charset="-79"/>
                <a:cs typeface="Arial Hebrew Scholar" pitchFamily="2" charset="-79"/>
              </a:rPr>
              <a:t>Opt</a:t>
            </a:r>
            <a:r>
              <a:rPr lang="en-US" sz="2000">
                <a:latin typeface="Arial Hebrew Scholar" pitchFamily="2" charset="-79"/>
                <a:cs typeface="Arial Hebrew Scholar" pitchFamily="2" charset="-79"/>
              </a:rPr>
              <a:t> = -</a:t>
            </a:r>
            <a:r>
              <a:rPr lang="en-US" sz="2000">
                <a:latin typeface="Source Code Pro for Powerline" panose="020B0509030403020204" pitchFamily="49" charset="0"/>
                <a:ea typeface="Source Code Pro for Powerline" panose="020B0509030403020204" pitchFamily="49" charset="0"/>
                <a:cs typeface="Arial Hebrew Scholar" pitchFamily="2" charset="-79"/>
              </a:rPr>
              <a:t>O1</a:t>
            </a:r>
          </a:p>
        </p:txBody>
      </p:sp>
    </p:spTree>
    <p:extLst>
      <p:ext uri="{BB962C8B-B14F-4D97-AF65-F5344CB8AC3E}">
        <p14:creationId xmlns:p14="http://schemas.microsoft.com/office/powerpoint/2010/main" val="962144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47BE-8C21-E64D-8263-31FAB95E9A2F}"/>
              </a:ext>
            </a:extLst>
          </p:cNvPr>
          <p:cNvSpPr>
            <a:spLocks noGrp="1"/>
          </p:cNvSpPr>
          <p:nvPr>
            <p:ph type="title"/>
          </p:nvPr>
        </p:nvSpPr>
        <p:spPr/>
        <p:txBody>
          <a:bodyPr/>
          <a:lstStyle/>
          <a:p>
            <a:r>
              <a:rPr lang="en-US" dirty="0"/>
              <a:t>How Can CARE Help Parallel Applications ?</a:t>
            </a:r>
          </a:p>
        </p:txBody>
      </p:sp>
      <p:pic>
        <p:nvPicPr>
          <p:cNvPr id="4" name="Picture 3">
            <a:extLst>
              <a:ext uri="{FF2B5EF4-FFF2-40B4-BE49-F238E27FC236}">
                <a16:creationId xmlns:a16="http://schemas.microsoft.com/office/drawing/2014/main" id="{50B3BB01-212F-7F46-B090-A29C15E6D67F}"/>
              </a:ext>
            </a:extLst>
          </p:cNvPr>
          <p:cNvPicPr>
            <a:picLocks noChangeAspect="1"/>
          </p:cNvPicPr>
          <p:nvPr/>
        </p:nvPicPr>
        <p:blipFill>
          <a:blip r:embed="rId2"/>
          <a:stretch>
            <a:fillRect/>
          </a:stretch>
        </p:blipFill>
        <p:spPr>
          <a:xfrm>
            <a:off x="2106971" y="1910628"/>
            <a:ext cx="7978057" cy="4297680"/>
          </a:xfrm>
          <a:prstGeom prst="rect">
            <a:avLst/>
          </a:prstGeom>
        </p:spPr>
      </p:pic>
      <p:sp>
        <p:nvSpPr>
          <p:cNvPr id="5" name="TextBox 4">
            <a:extLst>
              <a:ext uri="{FF2B5EF4-FFF2-40B4-BE49-F238E27FC236}">
                <a16:creationId xmlns:a16="http://schemas.microsoft.com/office/drawing/2014/main" id="{5460B498-4AE0-B847-A592-FB09D14B59BE}"/>
              </a:ext>
            </a:extLst>
          </p:cNvPr>
          <p:cNvSpPr txBox="1"/>
          <p:nvPr/>
        </p:nvSpPr>
        <p:spPr>
          <a:xfrm>
            <a:off x="960698" y="1174234"/>
            <a:ext cx="9886372" cy="734332"/>
          </a:xfrm>
          <a:prstGeom prst="rect">
            <a:avLst/>
          </a:prstGeom>
          <a:noFill/>
        </p:spPr>
        <p:txBody>
          <a:bodyPr wrap="none" rtlCol="0">
            <a:noAutofit/>
          </a:bodyPr>
          <a:lstStyle/>
          <a:p>
            <a:r>
              <a:rPr lang="en-US" sz="3200" dirty="0">
                <a:latin typeface="Arial Hebrew Scholar" pitchFamily="2" charset="-79"/>
                <a:cs typeface="Arial Hebrew Scholar" pitchFamily="2" charset="-79"/>
                <a:sym typeface="Wingdings" pitchFamily="2" charset="2"/>
              </a:rPr>
              <a:t>Mask the Impacts: </a:t>
            </a:r>
            <a:r>
              <a:rPr lang="en-US" sz="3200" dirty="0">
                <a:solidFill>
                  <a:schemeClr val="tx1">
                    <a:lumMod val="50000"/>
                    <a:lumOff val="50000"/>
                  </a:schemeClr>
                </a:solidFill>
                <a:latin typeface="Arial Hebrew Scholar" pitchFamily="2" charset="-79"/>
                <a:cs typeface="Arial Hebrew Scholar" pitchFamily="2" charset="-79"/>
              </a:rPr>
              <a:t>Apps finished jobs as if no faults</a:t>
            </a:r>
          </a:p>
        </p:txBody>
      </p:sp>
      <p:sp>
        <p:nvSpPr>
          <p:cNvPr id="3" name="Slide Number Placeholder 2">
            <a:extLst>
              <a:ext uri="{FF2B5EF4-FFF2-40B4-BE49-F238E27FC236}">
                <a16:creationId xmlns:a16="http://schemas.microsoft.com/office/drawing/2014/main" id="{3F6005BD-379D-854F-8171-71456C0F5BD2}"/>
              </a:ext>
            </a:extLst>
          </p:cNvPr>
          <p:cNvSpPr>
            <a:spLocks noGrp="1"/>
          </p:cNvSpPr>
          <p:nvPr>
            <p:ph type="sldNum" sz="quarter" idx="12"/>
          </p:nvPr>
        </p:nvSpPr>
        <p:spPr/>
        <p:txBody>
          <a:bodyPr/>
          <a:lstStyle/>
          <a:p>
            <a:fld id="{7996580F-1EC5-774C-A4F7-431D19F63C83}" type="slidenum">
              <a:rPr lang="en-US" smtClean="0"/>
              <a:pPr/>
              <a:t>31</a:t>
            </a:fld>
            <a:endParaRPr lang="en-US"/>
          </a:p>
        </p:txBody>
      </p:sp>
      <p:sp>
        <p:nvSpPr>
          <p:cNvPr id="6" name="TextBox 5">
            <a:extLst>
              <a:ext uri="{FF2B5EF4-FFF2-40B4-BE49-F238E27FC236}">
                <a16:creationId xmlns:a16="http://schemas.microsoft.com/office/drawing/2014/main" id="{D6F5233E-424E-2348-A6CD-7DE66247F79B}"/>
              </a:ext>
            </a:extLst>
          </p:cNvPr>
          <p:cNvSpPr txBox="1"/>
          <p:nvPr/>
        </p:nvSpPr>
        <p:spPr>
          <a:xfrm>
            <a:off x="486268" y="5512888"/>
            <a:ext cx="2095134" cy="769441"/>
          </a:xfrm>
          <a:prstGeom prst="rect">
            <a:avLst/>
          </a:prstGeom>
          <a:noFill/>
          <a:ln w="31750" cap="rnd">
            <a:solidFill>
              <a:schemeClr val="tx1">
                <a:lumMod val="50000"/>
                <a:lumOff val="50000"/>
              </a:schemeClr>
            </a:solidFill>
          </a:ln>
        </p:spPr>
        <p:txBody>
          <a:bodyPr wrap="square" rtlCol="0">
            <a:spAutoFit/>
          </a:bodyPr>
          <a:lstStyle/>
          <a:p>
            <a:r>
              <a:rPr lang="en-US" sz="2400">
                <a:latin typeface="Arial Hebrew Scholar" pitchFamily="2" charset="-79"/>
                <a:cs typeface="Arial Hebrew Scholar" pitchFamily="2" charset="-79"/>
              </a:rPr>
              <a:t>Note: </a:t>
            </a:r>
          </a:p>
          <a:p>
            <a:r>
              <a:rPr lang="en-US" sz="2000">
                <a:latin typeface="Arial Hebrew Scholar" pitchFamily="2" charset="-79"/>
                <a:cs typeface="Arial Hebrew Scholar" pitchFamily="2" charset="-79"/>
              </a:rPr>
              <a:t>One-fault per run</a:t>
            </a:r>
            <a:endParaRPr lang="en-US" sz="2000">
              <a:latin typeface="Source Code Pro for Powerline" panose="020B0509030403020204" pitchFamily="49" charset="0"/>
              <a:ea typeface="Source Code Pro for Powerline" panose="020B0509030403020204" pitchFamily="49" charset="0"/>
              <a:cs typeface="Arial Hebrew Scholar" pitchFamily="2" charset="-79"/>
            </a:endParaRPr>
          </a:p>
        </p:txBody>
      </p:sp>
      <p:grpSp>
        <p:nvGrpSpPr>
          <p:cNvPr id="25" name="Group 24">
            <a:extLst>
              <a:ext uri="{FF2B5EF4-FFF2-40B4-BE49-F238E27FC236}">
                <a16:creationId xmlns:a16="http://schemas.microsoft.com/office/drawing/2014/main" id="{E3CB30AD-0311-7D47-A6EA-A3016C650A38}"/>
              </a:ext>
            </a:extLst>
          </p:cNvPr>
          <p:cNvGrpSpPr/>
          <p:nvPr/>
        </p:nvGrpSpPr>
        <p:grpSpPr>
          <a:xfrm>
            <a:off x="3080656" y="1645865"/>
            <a:ext cx="6854988" cy="2694569"/>
            <a:chOff x="3080656" y="1645865"/>
            <a:chExt cx="6854988" cy="2694569"/>
          </a:xfrm>
        </p:grpSpPr>
        <p:sp>
          <p:nvSpPr>
            <p:cNvPr id="7" name="Oval 6">
              <a:extLst>
                <a:ext uri="{FF2B5EF4-FFF2-40B4-BE49-F238E27FC236}">
                  <a16:creationId xmlns:a16="http://schemas.microsoft.com/office/drawing/2014/main" id="{CB41B08D-DF72-524D-9F82-8C383A662630}"/>
                </a:ext>
              </a:extLst>
            </p:cNvPr>
            <p:cNvSpPr/>
            <p:nvPr/>
          </p:nvSpPr>
          <p:spPr>
            <a:xfrm>
              <a:off x="4830240" y="3884137"/>
              <a:ext cx="1643744" cy="45629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23726AD2-E249-3F4C-B262-BE3BA20A6B7F}"/>
                </a:ext>
              </a:extLst>
            </p:cNvPr>
            <p:cNvSpPr/>
            <p:nvPr/>
          </p:nvSpPr>
          <p:spPr>
            <a:xfrm>
              <a:off x="6550184" y="3882075"/>
              <a:ext cx="1643744" cy="45629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CA1AE0-C2DF-4544-A5AF-E86CD96166E2}"/>
                </a:ext>
              </a:extLst>
            </p:cNvPr>
            <p:cNvSpPr/>
            <p:nvPr/>
          </p:nvSpPr>
          <p:spPr>
            <a:xfrm>
              <a:off x="3080656" y="2067494"/>
              <a:ext cx="1643744" cy="45629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9BA9DE4-C4F0-0842-8E69-85AFBB9BC94A}"/>
                </a:ext>
              </a:extLst>
            </p:cNvPr>
            <p:cNvSpPr/>
            <p:nvPr/>
          </p:nvSpPr>
          <p:spPr>
            <a:xfrm>
              <a:off x="8291900" y="2673469"/>
              <a:ext cx="1643744" cy="45629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1994729-CECF-8E45-A7DD-50159B7B83DE}"/>
                </a:ext>
              </a:extLst>
            </p:cNvPr>
            <p:cNvSpPr txBox="1"/>
            <p:nvPr/>
          </p:nvSpPr>
          <p:spPr>
            <a:xfrm>
              <a:off x="5903884" y="1645865"/>
              <a:ext cx="2733633" cy="584775"/>
            </a:xfrm>
            <a:prstGeom prst="rect">
              <a:avLst/>
            </a:prstGeom>
            <a:noFill/>
            <a:ln w="19050">
              <a:solidFill>
                <a:srgbClr val="FF0000"/>
              </a:solidFill>
            </a:ln>
          </p:spPr>
          <p:txBody>
            <a:bodyPr wrap="none" rtlCol="0">
              <a:spAutoFit/>
            </a:bodyPr>
            <a:lstStyle/>
            <a:p>
              <a:r>
                <a:rPr lang="en-US" sz="3200" dirty="0">
                  <a:solidFill>
                    <a:srgbClr val="FF0000"/>
                  </a:solidFill>
                  <a:latin typeface="Arial Hebrew Scholar" pitchFamily="2" charset="-79"/>
                  <a:cs typeface="Arial Hebrew Scholar" pitchFamily="2" charset="-79"/>
                </a:rPr>
                <a:t>No differences</a:t>
              </a:r>
            </a:p>
          </p:txBody>
        </p:sp>
        <p:cxnSp>
          <p:nvCxnSpPr>
            <p:cNvPr id="14" name="Straight Arrow Connector 13">
              <a:extLst>
                <a:ext uri="{FF2B5EF4-FFF2-40B4-BE49-F238E27FC236}">
                  <a16:creationId xmlns:a16="http://schemas.microsoft.com/office/drawing/2014/main" id="{B1E87C41-3D23-444D-8719-42F797EF60F8}"/>
                </a:ext>
              </a:extLst>
            </p:cNvPr>
            <p:cNvCxnSpPr>
              <a:cxnSpLocks/>
              <a:stCxn id="12" idx="2"/>
              <a:endCxn id="7" idx="0"/>
            </p:cNvCxnSpPr>
            <p:nvPr/>
          </p:nvCxnSpPr>
          <p:spPr>
            <a:xfrm flipH="1">
              <a:off x="5652112" y="2230640"/>
              <a:ext cx="1618589" cy="165349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810618-C649-2B45-9AD3-B2CC6948278E}"/>
                </a:ext>
              </a:extLst>
            </p:cNvPr>
            <p:cNvCxnSpPr>
              <a:cxnSpLocks/>
              <a:stCxn id="12" idx="2"/>
              <a:endCxn id="9" idx="0"/>
            </p:cNvCxnSpPr>
            <p:nvPr/>
          </p:nvCxnSpPr>
          <p:spPr>
            <a:xfrm>
              <a:off x="7270701" y="2230640"/>
              <a:ext cx="101355" cy="165143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CCDC01B-DF0E-DD40-88E4-6B2BB2EED3B2}"/>
                </a:ext>
              </a:extLst>
            </p:cNvPr>
            <p:cNvCxnSpPr>
              <a:cxnSpLocks/>
              <a:endCxn id="11" idx="2"/>
            </p:cNvCxnSpPr>
            <p:nvPr/>
          </p:nvCxnSpPr>
          <p:spPr>
            <a:xfrm>
              <a:off x="7270700" y="2230640"/>
              <a:ext cx="1021200" cy="67097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CFE897C-DFBF-624A-859F-82D2FCD76927}"/>
                </a:ext>
              </a:extLst>
            </p:cNvPr>
            <p:cNvCxnSpPr>
              <a:cxnSpLocks/>
              <a:endCxn id="10" idx="6"/>
            </p:cNvCxnSpPr>
            <p:nvPr/>
          </p:nvCxnSpPr>
          <p:spPr>
            <a:xfrm flipH="1">
              <a:off x="4724400" y="2228578"/>
              <a:ext cx="2558880" cy="6706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29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17AE-999F-944F-AD0A-5628C970DDD7}"/>
              </a:ext>
            </a:extLst>
          </p:cNvPr>
          <p:cNvSpPr>
            <a:spLocks noGrp="1"/>
          </p:cNvSpPr>
          <p:nvPr>
            <p:ph type="title"/>
          </p:nvPr>
        </p:nvSpPr>
        <p:spPr/>
        <p:txBody>
          <a:bodyPr/>
          <a:lstStyle/>
          <a:p>
            <a:r>
              <a:rPr lang="en-US" dirty="0"/>
              <a:t>How About Libraries ?</a:t>
            </a:r>
          </a:p>
        </p:txBody>
      </p:sp>
      <p:sp>
        <p:nvSpPr>
          <p:cNvPr id="3" name="Slide Number Placeholder 2">
            <a:extLst>
              <a:ext uri="{FF2B5EF4-FFF2-40B4-BE49-F238E27FC236}">
                <a16:creationId xmlns:a16="http://schemas.microsoft.com/office/drawing/2014/main" id="{FA9398D3-DA4F-714C-A30D-0D1FAFBAC5AC}"/>
              </a:ext>
            </a:extLst>
          </p:cNvPr>
          <p:cNvSpPr>
            <a:spLocks noGrp="1"/>
          </p:cNvSpPr>
          <p:nvPr>
            <p:ph type="sldNum" sz="quarter" idx="12"/>
          </p:nvPr>
        </p:nvSpPr>
        <p:spPr/>
        <p:txBody>
          <a:bodyPr/>
          <a:lstStyle/>
          <a:p>
            <a:fld id="{7996580F-1EC5-774C-A4F7-431D19F63C83}" type="slidenum">
              <a:rPr lang="en-US" smtClean="0"/>
              <a:pPr/>
              <a:t>32</a:t>
            </a:fld>
            <a:endParaRPr lang="en-US"/>
          </a:p>
        </p:txBody>
      </p:sp>
      <p:sp>
        <p:nvSpPr>
          <p:cNvPr id="4" name="Rectangle 3">
            <a:extLst>
              <a:ext uri="{FF2B5EF4-FFF2-40B4-BE49-F238E27FC236}">
                <a16:creationId xmlns:a16="http://schemas.microsoft.com/office/drawing/2014/main" id="{C78DCD7C-9A72-854B-918B-D5678FF7DAFA}"/>
              </a:ext>
            </a:extLst>
          </p:cNvPr>
          <p:cNvSpPr/>
          <p:nvPr/>
        </p:nvSpPr>
        <p:spPr>
          <a:xfrm>
            <a:off x="838200" y="1186217"/>
            <a:ext cx="9605790" cy="2800767"/>
          </a:xfrm>
          <a:prstGeom prst="rect">
            <a:avLst/>
          </a:prstGeom>
        </p:spPr>
        <p:txBody>
          <a:bodyPr wrap="square">
            <a:spAutoFit/>
          </a:bodyPr>
          <a:lstStyle/>
          <a:p>
            <a:pPr marL="457200" indent="-320040">
              <a:buFont typeface="Arial" panose="020B0604020202020204" pitchFamily="34" charset="0"/>
              <a:buChar char="•"/>
            </a:pPr>
            <a:r>
              <a:rPr lang="en-US" sz="3200">
                <a:latin typeface="Arial Hebrew Scholar" pitchFamily="2" charset="-79"/>
                <a:cs typeface="Arial Hebrew Scholar" pitchFamily="2" charset="-79"/>
              </a:rPr>
              <a:t>Rebuild libraries from the source codes with CARE</a:t>
            </a:r>
          </a:p>
          <a:p>
            <a:pPr marL="457200" indent="-320040">
              <a:buFont typeface="Arial" panose="020B0604020202020204" pitchFamily="34" charset="0"/>
              <a:buChar char="•"/>
            </a:pPr>
            <a:r>
              <a:rPr lang="en-US" sz="3200">
                <a:latin typeface="Arial Hebrew Scholar" pitchFamily="2" charset="-79"/>
                <a:cs typeface="Arial Hebrew Scholar" pitchFamily="2" charset="-79"/>
              </a:rPr>
              <a:t>Preliminary Results for BLAS</a:t>
            </a:r>
          </a:p>
          <a:p>
            <a:pPr marL="1097280" lvl="1" indent="-320040">
              <a:buFont typeface="Wingdings" pitchFamily="2" charset="2"/>
              <a:buChar char="§"/>
            </a:pPr>
            <a:r>
              <a:rPr lang="en-US" sz="2800">
                <a:solidFill>
                  <a:schemeClr val="tx1">
                    <a:lumMod val="50000"/>
                    <a:lumOff val="50000"/>
                  </a:schemeClr>
                </a:solidFill>
                <a:latin typeface="Arial Hebrew Scholar" pitchFamily="2" charset="-79"/>
                <a:cs typeface="Arial Hebrew Scholar" pitchFamily="2" charset="-79"/>
              </a:rPr>
              <a:t>Popular linear algebra library for scientific applications and machine learning</a:t>
            </a:r>
          </a:p>
          <a:p>
            <a:pPr marL="1097280" lvl="1" indent="-320040">
              <a:buFont typeface="Wingdings" pitchFamily="2" charset="2"/>
              <a:buChar char="§"/>
            </a:pPr>
            <a:r>
              <a:rPr lang="en-US" sz="2800">
                <a:solidFill>
                  <a:schemeClr val="tx1">
                    <a:lumMod val="50000"/>
                    <a:lumOff val="50000"/>
                  </a:schemeClr>
                </a:solidFill>
                <a:latin typeface="Arial Hebrew Scholar" pitchFamily="2" charset="-79"/>
                <a:cs typeface="Arial Hebrew Scholar" pitchFamily="2" charset="-79"/>
              </a:rPr>
              <a:t>Test program </a:t>
            </a:r>
            <a:r>
              <a:rPr lang="en-US" sz="2800" i="1">
                <a:latin typeface="Batang" panose="02030600000101010101" pitchFamily="18" charset="-127"/>
                <a:ea typeface="Batang" panose="02030600000101010101" pitchFamily="18" charset="-127"/>
                <a:cs typeface="Arial Hebrew Scholar" pitchFamily="2" charset="-79"/>
              </a:rPr>
              <a:t>sblat1</a:t>
            </a:r>
            <a:r>
              <a:rPr lang="en-US" sz="2800">
                <a:solidFill>
                  <a:schemeClr val="tx1">
                    <a:lumMod val="50000"/>
                    <a:lumOff val="50000"/>
                  </a:schemeClr>
                </a:solidFill>
                <a:latin typeface="Arial Hebrew Scholar" pitchFamily="2" charset="-79"/>
                <a:cs typeface="Arial Hebrew Scholar" pitchFamily="2" charset="-79"/>
              </a:rPr>
              <a:t> as the driver</a:t>
            </a:r>
          </a:p>
          <a:p>
            <a:pPr marL="1051560" lvl="1" indent="-320040">
              <a:buFont typeface="Wingdings" pitchFamily="2" charset="2"/>
              <a:buChar char="§"/>
            </a:pPr>
            <a:r>
              <a:rPr lang="en-US" sz="2800">
                <a:solidFill>
                  <a:schemeClr val="tx1">
                    <a:lumMod val="50000"/>
                    <a:lumOff val="50000"/>
                  </a:schemeClr>
                </a:solidFill>
                <a:latin typeface="Arial Hebrew Scholar" pitchFamily="2" charset="-79"/>
                <a:cs typeface="Arial Hebrew Scholar" pitchFamily="2" charset="-79"/>
              </a:rPr>
              <a:t>Only a subset of routines evaluated</a:t>
            </a:r>
          </a:p>
        </p:txBody>
      </p:sp>
      <p:graphicFrame>
        <p:nvGraphicFramePr>
          <p:cNvPr id="5" name="Table 4">
            <a:extLst>
              <a:ext uri="{FF2B5EF4-FFF2-40B4-BE49-F238E27FC236}">
                <a16:creationId xmlns:a16="http://schemas.microsoft.com/office/drawing/2014/main" id="{5C6EBE5F-1B10-764E-A96C-7574BDC67DE8}"/>
              </a:ext>
            </a:extLst>
          </p:cNvPr>
          <p:cNvGraphicFramePr>
            <a:graphicFrameLocks noGrp="1"/>
          </p:cNvGraphicFramePr>
          <p:nvPr>
            <p:extLst>
              <p:ext uri="{D42A27DB-BD31-4B8C-83A1-F6EECF244321}">
                <p14:modId xmlns:p14="http://schemas.microsoft.com/office/powerpoint/2010/main" val="1598839775"/>
              </p:ext>
            </p:extLst>
          </p:nvPr>
        </p:nvGraphicFramePr>
        <p:xfrm>
          <a:off x="995642" y="3986984"/>
          <a:ext cx="9967731" cy="1981200"/>
        </p:xfrm>
        <a:graphic>
          <a:graphicData uri="http://schemas.openxmlformats.org/drawingml/2006/table">
            <a:tbl>
              <a:tblPr firstRow="1" bandRow="1">
                <a:tableStyleId>{5C22544A-7EE6-4342-B048-85BDC9FD1C3A}</a:tableStyleId>
              </a:tblPr>
              <a:tblGrid>
                <a:gridCol w="1208203">
                  <a:extLst>
                    <a:ext uri="{9D8B030D-6E8A-4147-A177-3AD203B41FA5}">
                      <a16:colId xmlns:a16="http://schemas.microsoft.com/office/drawing/2014/main" val="3521837949"/>
                    </a:ext>
                  </a:extLst>
                </a:gridCol>
                <a:gridCol w="2302925">
                  <a:extLst>
                    <a:ext uri="{9D8B030D-6E8A-4147-A177-3AD203B41FA5}">
                      <a16:colId xmlns:a16="http://schemas.microsoft.com/office/drawing/2014/main" val="3021637150"/>
                    </a:ext>
                  </a:extLst>
                </a:gridCol>
                <a:gridCol w="1737913">
                  <a:extLst>
                    <a:ext uri="{9D8B030D-6E8A-4147-A177-3AD203B41FA5}">
                      <a16:colId xmlns:a16="http://schemas.microsoft.com/office/drawing/2014/main" val="1334828308"/>
                    </a:ext>
                  </a:extLst>
                </a:gridCol>
                <a:gridCol w="1929161">
                  <a:extLst>
                    <a:ext uri="{9D8B030D-6E8A-4147-A177-3AD203B41FA5}">
                      <a16:colId xmlns:a16="http://schemas.microsoft.com/office/drawing/2014/main" val="3023235"/>
                    </a:ext>
                  </a:extLst>
                </a:gridCol>
                <a:gridCol w="2789529">
                  <a:extLst>
                    <a:ext uri="{9D8B030D-6E8A-4147-A177-3AD203B41FA5}">
                      <a16:colId xmlns:a16="http://schemas.microsoft.com/office/drawing/2014/main" val="995454948"/>
                    </a:ext>
                  </a:extLst>
                </a:gridCol>
              </a:tblGrid>
              <a:tr h="370840">
                <a:tc>
                  <a:txBody>
                    <a:bodyPr/>
                    <a:lstStyle/>
                    <a:p>
                      <a:pPr algn="ctr"/>
                      <a:endParaRPr lang="en-US" sz="2800">
                        <a:latin typeface="Arial Hebrew Scholar" pitchFamily="2" charset="-79"/>
                        <a:cs typeface="Arial Hebrew Scholar" pitchFamily="2" charset="-79"/>
                      </a:endParaRPr>
                    </a:p>
                  </a:txBody>
                  <a:tcPr anchor="ctr"/>
                </a:tc>
                <a:tc>
                  <a:txBody>
                    <a:bodyPr/>
                    <a:lstStyle/>
                    <a:p>
                      <a:pPr algn="ctr"/>
                      <a:r>
                        <a:rPr lang="en-US" sz="2800">
                          <a:latin typeface="Arial Hebrew Scholar" pitchFamily="2" charset="-79"/>
                          <a:cs typeface="Arial Hebrew Scholar" pitchFamily="2" charset="-79"/>
                        </a:rPr>
                        <a:t># of kernels</a:t>
                      </a:r>
                    </a:p>
                  </a:txBody>
                  <a:tcPr anchor="ctr"/>
                </a:tc>
                <a:tc>
                  <a:txBody>
                    <a:bodyPr/>
                    <a:lstStyle/>
                    <a:p>
                      <a:pPr algn="ctr"/>
                      <a:r>
                        <a:rPr lang="en-US" sz="2800" dirty="0">
                          <a:latin typeface="Arial Hebrew Scholar" pitchFamily="2" charset="-79"/>
                          <a:cs typeface="Arial Hebrew Scholar" pitchFamily="2" charset="-79"/>
                        </a:rPr>
                        <a:t>Coverage</a:t>
                      </a:r>
                    </a:p>
                  </a:txBody>
                  <a:tcPr anchor="ctr"/>
                </a:tc>
                <a:tc>
                  <a:txBody>
                    <a:bodyPr/>
                    <a:lstStyle/>
                    <a:p>
                      <a:pPr algn="ctr"/>
                      <a:r>
                        <a:rPr lang="en-US" sz="2800" dirty="0">
                          <a:latin typeface="Arial Hebrew Scholar" pitchFamily="2" charset="-79"/>
                          <a:cs typeface="Arial Hebrew Scholar" pitchFamily="2" charset="-79"/>
                        </a:rPr>
                        <a:t>Recovery Time</a:t>
                      </a:r>
                    </a:p>
                  </a:txBody>
                  <a:tcPr anchor="ctr"/>
                </a:tc>
                <a:tc>
                  <a:txBody>
                    <a:bodyPr/>
                    <a:lstStyle/>
                    <a:p>
                      <a:pPr algn="ctr"/>
                      <a:r>
                        <a:rPr lang="en-US" sz="2800" dirty="0">
                          <a:latin typeface="Arial Hebrew Scholar" pitchFamily="2" charset="-79"/>
                          <a:cs typeface="Arial Hebrew Scholar" pitchFamily="2" charset="-79"/>
                        </a:rPr>
                        <a:t>Impact to app (Normal / Fault)</a:t>
                      </a:r>
                    </a:p>
                  </a:txBody>
                  <a:tcPr anchor="ctr"/>
                </a:tc>
                <a:extLst>
                  <a:ext uri="{0D108BD9-81ED-4DB2-BD59-A6C34878D82A}">
                    <a16:rowId xmlns:a16="http://schemas.microsoft.com/office/drawing/2014/main" val="947008233"/>
                  </a:ext>
                </a:extLst>
              </a:tr>
              <a:tr h="370840">
                <a:tc>
                  <a:txBody>
                    <a:bodyPr/>
                    <a:lstStyle/>
                    <a:p>
                      <a:pPr algn="ctr"/>
                      <a:r>
                        <a:rPr lang="en-US" sz="2800">
                          <a:latin typeface="Batang" panose="02030600000101010101" pitchFamily="18" charset="-127"/>
                          <a:ea typeface="Batang" panose="02030600000101010101" pitchFamily="18" charset="-127"/>
                          <a:cs typeface="Arial Hebrew Scholar" pitchFamily="2" charset="-79"/>
                        </a:rPr>
                        <a:t>BLAS</a:t>
                      </a:r>
                    </a:p>
                  </a:txBody>
                  <a:tcPr anchor="ctr"/>
                </a:tc>
                <a:tc>
                  <a:txBody>
                    <a:bodyPr/>
                    <a:lstStyle/>
                    <a:p>
                      <a:pPr algn="ctr"/>
                      <a:r>
                        <a:rPr lang="en-US" sz="2800">
                          <a:latin typeface="Batang" panose="02030600000101010101" pitchFamily="18" charset="-127"/>
                          <a:ea typeface="Batang" panose="02030600000101010101" pitchFamily="18" charset="-127"/>
                          <a:cs typeface="Arial Hebrew Scholar" pitchFamily="2" charset="-79"/>
                        </a:rPr>
                        <a:t>10931</a:t>
                      </a:r>
                    </a:p>
                  </a:txBody>
                  <a:tcPr anchor="ctr"/>
                </a:tc>
                <a:tc rowSpan="2">
                  <a:txBody>
                    <a:bodyPr/>
                    <a:lstStyle/>
                    <a:p>
                      <a:pPr algn="ctr"/>
                      <a:r>
                        <a:rPr lang="en-US" sz="2800" dirty="0">
                          <a:latin typeface="Batang" panose="02030600000101010101" pitchFamily="18" charset="-127"/>
                          <a:ea typeface="Batang" panose="02030600000101010101" pitchFamily="18" charset="-127"/>
                          <a:cs typeface="Arial Hebrew Scholar" pitchFamily="2" charset="-79"/>
                        </a:rPr>
                        <a:t>83.49%</a:t>
                      </a:r>
                    </a:p>
                  </a:txBody>
                  <a:tcPr anchor="ctr"/>
                </a:tc>
                <a:tc rowSpan="2">
                  <a:txBody>
                    <a:bodyPr/>
                    <a:lstStyle/>
                    <a:p>
                      <a:pPr algn="ctr"/>
                      <a:r>
                        <a:rPr lang="en-US" sz="2800" dirty="0">
                          <a:latin typeface="Batang" panose="02030600000101010101" pitchFamily="18" charset="-127"/>
                          <a:ea typeface="Batang" panose="02030600000101010101" pitchFamily="18" charset="-127"/>
                          <a:cs typeface="Arial Hebrew Scholar" pitchFamily="2" charset="-79"/>
                        </a:rPr>
                        <a:t>5.7(</a:t>
                      </a:r>
                      <a:r>
                        <a:rPr lang="en-US" sz="2800" dirty="0" err="1">
                          <a:latin typeface="Batang" panose="02030600000101010101" pitchFamily="18" charset="-127"/>
                          <a:ea typeface="Batang" panose="02030600000101010101" pitchFamily="18" charset="-127"/>
                          <a:cs typeface="Arial Hebrew Scholar" pitchFamily="2" charset="-79"/>
                        </a:rPr>
                        <a:t>ms</a:t>
                      </a:r>
                      <a:r>
                        <a:rPr lang="en-US" sz="2800" dirty="0">
                          <a:latin typeface="Batang" panose="02030600000101010101" pitchFamily="18" charset="-127"/>
                          <a:ea typeface="Batang" panose="02030600000101010101" pitchFamily="18" charset="-127"/>
                          <a:cs typeface="Arial Hebrew Scholar" pitchFamily="2" charset="-79"/>
                        </a:rPr>
                        <a:t>)</a:t>
                      </a:r>
                    </a:p>
                  </a:txBody>
                  <a:tcPr anchor="ctr"/>
                </a:tc>
                <a:tc rowSpan="2">
                  <a:txBody>
                    <a:bodyPr/>
                    <a:lstStyle/>
                    <a:p>
                      <a:pPr algn="ctr"/>
                      <a:r>
                        <a:rPr lang="en-US" sz="2800" dirty="0">
                          <a:latin typeface="Batang" panose="02030600000101010101" pitchFamily="18" charset="-127"/>
                          <a:ea typeface="Batang" panose="02030600000101010101" pitchFamily="18" charset="-127"/>
                          <a:cs typeface="Arial Hebrew Scholar" pitchFamily="2" charset="-79"/>
                        </a:rPr>
                        <a:t>4.67(s)/4.59(s)</a:t>
                      </a:r>
                    </a:p>
                  </a:txBody>
                  <a:tcPr anchor="ctr"/>
                </a:tc>
                <a:extLst>
                  <a:ext uri="{0D108BD9-81ED-4DB2-BD59-A6C34878D82A}">
                    <a16:rowId xmlns:a16="http://schemas.microsoft.com/office/drawing/2014/main" val="3170241619"/>
                  </a:ext>
                </a:extLst>
              </a:tr>
              <a:tr h="370840">
                <a:tc>
                  <a:txBody>
                    <a:bodyPr/>
                    <a:lstStyle/>
                    <a:p>
                      <a:pPr algn="ctr"/>
                      <a:r>
                        <a:rPr lang="en-US" sz="2800">
                          <a:latin typeface="Batang" panose="02030600000101010101" pitchFamily="18" charset="-127"/>
                          <a:ea typeface="Batang" panose="02030600000101010101" pitchFamily="18" charset="-127"/>
                          <a:cs typeface="Arial Hebrew Scholar" pitchFamily="2" charset="-79"/>
                        </a:rPr>
                        <a:t>sblat1</a:t>
                      </a:r>
                    </a:p>
                  </a:txBody>
                  <a:tcPr anchor="ctr"/>
                </a:tc>
                <a:tc>
                  <a:txBody>
                    <a:bodyPr/>
                    <a:lstStyle/>
                    <a:p>
                      <a:pPr algn="ctr"/>
                      <a:r>
                        <a:rPr lang="en-US" sz="2800" dirty="0">
                          <a:latin typeface="Batang" panose="02030600000101010101" pitchFamily="18" charset="-127"/>
                          <a:ea typeface="Batang" panose="02030600000101010101" pitchFamily="18" charset="-127"/>
                          <a:cs typeface="Arial Hebrew Scholar" pitchFamily="2" charset="-79"/>
                        </a:rPr>
                        <a:t>187</a:t>
                      </a:r>
                    </a:p>
                  </a:txBody>
                  <a:tcPr anchor="ctr"/>
                </a:tc>
                <a:tc vMerge="1">
                  <a:txBody>
                    <a:bodyPr/>
                    <a:lstStyle/>
                    <a:p>
                      <a:endParaRPr lang="en-US" sz="2000">
                        <a:latin typeface="Arial Hebrew Scholar" pitchFamily="2" charset="-79"/>
                        <a:cs typeface="Arial Hebrew Scholar" pitchFamily="2" charset="-79"/>
                      </a:endParaRPr>
                    </a:p>
                  </a:txBody>
                  <a:tcPr/>
                </a:tc>
                <a:tc vMerge="1">
                  <a:txBody>
                    <a:bodyPr/>
                    <a:lstStyle/>
                    <a:p>
                      <a:endParaRPr lang="en-US" sz="2000">
                        <a:latin typeface="Arial Hebrew Scholar" pitchFamily="2" charset="-79"/>
                        <a:cs typeface="Arial Hebrew Scholar" pitchFamily="2" charset="-79"/>
                      </a:endParaRPr>
                    </a:p>
                  </a:txBody>
                  <a:tcPr/>
                </a:tc>
                <a:tc vMerge="1">
                  <a:txBody>
                    <a:bodyPr/>
                    <a:lstStyle/>
                    <a:p>
                      <a:endParaRPr lang="en-US" sz="2000">
                        <a:latin typeface="Arial Hebrew Scholar" pitchFamily="2" charset="-79"/>
                        <a:cs typeface="Arial Hebrew Scholar" pitchFamily="2" charset="-79"/>
                      </a:endParaRPr>
                    </a:p>
                  </a:txBody>
                  <a:tcPr/>
                </a:tc>
                <a:extLst>
                  <a:ext uri="{0D108BD9-81ED-4DB2-BD59-A6C34878D82A}">
                    <a16:rowId xmlns:a16="http://schemas.microsoft.com/office/drawing/2014/main" val="2187130949"/>
                  </a:ext>
                </a:extLst>
              </a:tr>
            </a:tbl>
          </a:graphicData>
        </a:graphic>
      </p:graphicFrame>
    </p:spTree>
    <p:extLst>
      <p:ext uri="{BB962C8B-B14F-4D97-AF65-F5344CB8AC3E}">
        <p14:creationId xmlns:p14="http://schemas.microsoft.com/office/powerpoint/2010/main" val="403871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0"/>
                            </p:stCondLst>
                            <p:childTnLst>
                              <p:par>
                                <p:cTn id="14" presetID="3"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2E98-383B-9240-B65B-7019112855E9}"/>
              </a:ext>
            </a:extLst>
          </p:cNvPr>
          <p:cNvSpPr>
            <a:spLocks noGrp="1"/>
          </p:cNvSpPr>
          <p:nvPr>
            <p:ph type="title"/>
          </p:nvPr>
        </p:nvSpPr>
        <p:spPr/>
        <p:txBody>
          <a:bodyPr/>
          <a:lstStyle/>
          <a:p>
            <a:r>
              <a:rPr lang="en-US"/>
              <a:t>Conclusion</a:t>
            </a:r>
          </a:p>
        </p:txBody>
      </p:sp>
      <p:sp>
        <p:nvSpPr>
          <p:cNvPr id="3" name="Slide Number Placeholder 2">
            <a:extLst>
              <a:ext uri="{FF2B5EF4-FFF2-40B4-BE49-F238E27FC236}">
                <a16:creationId xmlns:a16="http://schemas.microsoft.com/office/drawing/2014/main" id="{EC1448A5-1ED3-EE4F-A7F9-DCDC74F4B2FA}"/>
              </a:ext>
            </a:extLst>
          </p:cNvPr>
          <p:cNvSpPr>
            <a:spLocks noGrp="1"/>
          </p:cNvSpPr>
          <p:nvPr>
            <p:ph type="sldNum" sz="quarter" idx="12"/>
          </p:nvPr>
        </p:nvSpPr>
        <p:spPr>
          <a:xfrm>
            <a:off x="4724400" y="6264910"/>
            <a:ext cx="2743200" cy="365125"/>
          </a:xfrm>
        </p:spPr>
        <p:txBody>
          <a:bodyPr/>
          <a:lstStyle/>
          <a:p>
            <a:fld id="{7996580F-1EC5-774C-A4F7-431D19F63C83}" type="slidenum">
              <a:rPr lang="en-US" smtClean="0"/>
              <a:pPr/>
              <a:t>33</a:t>
            </a:fld>
            <a:endParaRPr lang="en-US"/>
          </a:p>
        </p:txBody>
      </p:sp>
      <p:sp>
        <p:nvSpPr>
          <p:cNvPr id="4" name="Rectangle 3">
            <a:extLst>
              <a:ext uri="{FF2B5EF4-FFF2-40B4-BE49-F238E27FC236}">
                <a16:creationId xmlns:a16="http://schemas.microsoft.com/office/drawing/2014/main" id="{0C174293-B1FC-904E-973F-E5C33EF6BAD2}"/>
              </a:ext>
            </a:extLst>
          </p:cNvPr>
          <p:cNvSpPr/>
          <p:nvPr/>
        </p:nvSpPr>
        <p:spPr>
          <a:xfrm>
            <a:off x="838200" y="1006060"/>
            <a:ext cx="10271760" cy="1077218"/>
          </a:xfrm>
          <a:prstGeom prst="rect">
            <a:avLst/>
          </a:prstGeom>
        </p:spPr>
        <p:txBody>
          <a:bodyPr wrap="square">
            <a:spAutoFit/>
          </a:bodyPr>
          <a:lstStyle/>
          <a:p>
            <a:pPr marL="137160"/>
            <a:r>
              <a:rPr lang="en-US" sz="3200">
                <a:latin typeface="Arial Hebrew Scholar" pitchFamily="2" charset="-79"/>
                <a:cs typeface="Arial Hebrew Scholar" pitchFamily="2" charset="-79"/>
              </a:rPr>
              <a:t>CARE is a viable and efficient approach to recover from soft failures</a:t>
            </a:r>
          </a:p>
        </p:txBody>
      </p:sp>
      <p:grpSp>
        <p:nvGrpSpPr>
          <p:cNvPr id="5" name="Group 4">
            <a:extLst>
              <a:ext uri="{FF2B5EF4-FFF2-40B4-BE49-F238E27FC236}">
                <a16:creationId xmlns:a16="http://schemas.microsoft.com/office/drawing/2014/main" id="{76C6AB9A-B8CD-F647-B28E-A47E9469AF3E}"/>
              </a:ext>
            </a:extLst>
          </p:cNvPr>
          <p:cNvGrpSpPr/>
          <p:nvPr/>
        </p:nvGrpSpPr>
        <p:grpSpPr>
          <a:xfrm>
            <a:off x="7910900" y="1814677"/>
            <a:ext cx="3041563" cy="2457526"/>
            <a:chOff x="3855923" y="3792266"/>
            <a:chExt cx="3041563" cy="2457526"/>
          </a:xfrm>
        </p:grpSpPr>
        <p:pic>
          <p:nvPicPr>
            <p:cNvPr id="6" name="Picture 5">
              <a:extLst>
                <a:ext uri="{FF2B5EF4-FFF2-40B4-BE49-F238E27FC236}">
                  <a16:creationId xmlns:a16="http://schemas.microsoft.com/office/drawing/2014/main" id="{AD98F06E-FD87-4748-A7D0-44C805DDD943}"/>
                </a:ext>
              </a:extLst>
            </p:cNvPr>
            <p:cNvPicPr>
              <a:picLocks noChangeAspect="1"/>
            </p:cNvPicPr>
            <p:nvPr/>
          </p:nvPicPr>
          <p:blipFill>
            <a:blip r:embed="rId2"/>
            <a:stretch>
              <a:fillRect/>
            </a:stretch>
          </p:blipFill>
          <p:spPr>
            <a:xfrm>
              <a:off x="4645185" y="3792266"/>
              <a:ext cx="1463040" cy="1463040"/>
            </a:xfrm>
            <a:prstGeom prst="rect">
              <a:avLst/>
            </a:prstGeom>
          </p:spPr>
        </p:pic>
        <p:sp>
          <p:nvSpPr>
            <p:cNvPr id="7" name="TextBox 6">
              <a:extLst>
                <a:ext uri="{FF2B5EF4-FFF2-40B4-BE49-F238E27FC236}">
                  <a16:creationId xmlns:a16="http://schemas.microsoft.com/office/drawing/2014/main" id="{82F7F7CE-3588-F54D-9A00-AFB4E040E8E9}"/>
                </a:ext>
              </a:extLst>
            </p:cNvPr>
            <p:cNvSpPr txBox="1"/>
            <p:nvPr/>
          </p:nvSpPr>
          <p:spPr>
            <a:xfrm>
              <a:off x="3855923" y="5295685"/>
              <a:ext cx="3041563" cy="954107"/>
            </a:xfrm>
            <a:prstGeom prst="rect">
              <a:avLst/>
            </a:prstGeom>
            <a:noFill/>
          </p:spPr>
          <p:txBody>
            <a:bodyPr wrap="square" rtlCol="0">
              <a:spAutoFit/>
            </a:bodyPr>
            <a:lstStyle/>
            <a:p>
              <a:pPr marL="91440" algn="ctr"/>
              <a:r>
                <a:rPr lang="en-US" sz="2800">
                  <a:solidFill>
                    <a:schemeClr val="tx1">
                      <a:lumMod val="50000"/>
                      <a:lumOff val="50000"/>
                    </a:schemeClr>
                  </a:solidFill>
                  <a:latin typeface="Arial Hebrew Scholar" pitchFamily="2" charset="-79"/>
                  <a:cs typeface="Arial Hebrew Scholar" pitchFamily="2" charset="-79"/>
                </a:rPr>
                <a:t>3. </a:t>
              </a:r>
              <a:r>
                <a:rPr lang="en-US" sz="2800" b="1">
                  <a:solidFill>
                    <a:srgbClr val="C00000"/>
                  </a:solidFill>
                  <a:latin typeface="Arial Hebrew Scholar" pitchFamily="2" charset="-79"/>
                  <a:cs typeface="Arial Hebrew Scholar" pitchFamily="2" charset="-79"/>
                </a:rPr>
                <a:t>Fast</a:t>
              </a:r>
              <a:r>
                <a:rPr lang="en-US" sz="2800">
                  <a:solidFill>
                    <a:srgbClr val="0070C0"/>
                  </a:solidFill>
                  <a:latin typeface="Arial Hebrew Scholar" pitchFamily="2" charset="-79"/>
                  <a:cs typeface="Arial Hebrew Scholar" pitchFamily="2" charset="-79"/>
                </a:rPr>
                <a:t> </a:t>
              </a:r>
              <a:r>
                <a:rPr lang="en-US" sz="2800">
                  <a:solidFill>
                    <a:schemeClr val="tx1">
                      <a:lumMod val="50000"/>
                      <a:lumOff val="50000"/>
                    </a:schemeClr>
                  </a:solidFill>
                  <a:latin typeface="Arial Hebrew Scholar" pitchFamily="2" charset="-79"/>
                  <a:cs typeface="Arial Hebrew Scholar" pitchFamily="2" charset="-79"/>
                </a:rPr>
                <a:t>failure recovery</a:t>
              </a:r>
            </a:p>
          </p:txBody>
        </p:sp>
      </p:grpSp>
      <p:grpSp>
        <p:nvGrpSpPr>
          <p:cNvPr id="8" name="Group 7">
            <a:extLst>
              <a:ext uri="{FF2B5EF4-FFF2-40B4-BE49-F238E27FC236}">
                <a16:creationId xmlns:a16="http://schemas.microsoft.com/office/drawing/2014/main" id="{2C71BACD-58C3-0749-9D30-935860847C99}"/>
              </a:ext>
            </a:extLst>
          </p:cNvPr>
          <p:cNvGrpSpPr/>
          <p:nvPr/>
        </p:nvGrpSpPr>
        <p:grpSpPr>
          <a:xfrm>
            <a:off x="1215037" y="1959429"/>
            <a:ext cx="3196166" cy="2345874"/>
            <a:chOff x="2991518" y="4158679"/>
            <a:chExt cx="3196166" cy="2345874"/>
          </a:xfrm>
        </p:grpSpPr>
        <p:pic>
          <p:nvPicPr>
            <p:cNvPr id="9" name="Picture 8">
              <a:extLst>
                <a:ext uri="{FF2B5EF4-FFF2-40B4-BE49-F238E27FC236}">
                  <a16:creationId xmlns:a16="http://schemas.microsoft.com/office/drawing/2014/main" id="{53D6AB5C-58F2-1642-9810-7D315F93FDF5}"/>
                </a:ext>
              </a:extLst>
            </p:cNvPr>
            <p:cNvPicPr>
              <a:picLocks noChangeAspect="1"/>
            </p:cNvPicPr>
            <p:nvPr/>
          </p:nvPicPr>
          <p:blipFill>
            <a:blip r:embed="rId3"/>
            <a:stretch>
              <a:fillRect/>
            </a:stretch>
          </p:blipFill>
          <p:spPr>
            <a:xfrm>
              <a:off x="3903801" y="4158679"/>
              <a:ext cx="1371600" cy="1371600"/>
            </a:xfrm>
            <a:prstGeom prst="rect">
              <a:avLst/>
            </a:prstGeom>
          </p:spPr>
        </p:pic>
        <p:sp>
          <p:nvSpPr>
            <p:cNvPr id="10" name="TextBox 9">
              <a:extLst>
                <a:ext uri="{FF2B5EF4-FFF2-40B4-BE49-F238E27FC236}">
                  <a16:creationId xmlns:a16="http://schemas.microsoft.com/office/drawing/2014/main" id="{48B8EBA8-5742-314A-8F60-9A31F0521B7F}"/>
                </a:ext>
              </a:extLst>
            </p:cNvPr>
            <p:cNvSpPr txBox="1"/>
            <p:nvPr/>
          </p:nvSpPr>
          <p:spPr>
            <a:xfrm>
              <a:off x="2991518" y="5550446"/>
              <a:ext cx="3196166" cy="954107"/>
            </a:xfrm>
            <a:prstGeom prst="rect">
              <a:avLst/>
            </a:prstGeom>
            <a:noFill/>
          </p:spPr>
          <p:txBody>
            <a:bodyPr wrap="square" rtlCol="0">
              <a:spAutoFit/>
            </a:bodyPr>
            <a:lstStyle/>
            <a:p>
              <a:pPr marL="91440" algn="ctr"/>
              <a:r>
                <a:rPr lang="en-US" sz="2800">
                  <a:solidFill>
                    <a:schemeClr val="tx1">
                      <a:lumMod val="50000"/>
                      <a:lumOff val="50000"/>
                    </a:schemeClr>
                  </a:solidFill>
                  <a:latin typeface="Arial Hebrew Scholar" pitchFamily="2" charset="-79"/>
                  <a:cs typeface="Arial Hebrew Scholar" pitchFamily="2" charset="-79"/>
                </a:rPr>
                <a:t>1. </a:t>
              </a:r>
              <a:r>
                <a:rPr lang="en-US" sz="2800" b="1">
                  <a:solidFill>
                    <a:srgbClr val="C00000"/>
                  </a:solidFill>
                  <a:latin typeface="Arial Hebrew Scholar" pitchFamily="2" charset="-79"/>
                  <a:cs typeface="Arial Hebrew Scholar" pitchFamily="2" charset="-79"/>
                </a:rPr>
                <a:t>Zero</a:t>
              </a:r>
              <a:r>
                <a:rPr lang="en-US" sz="2800">
                  <a:solidFill>
                    <a:schemeClr val="tx1">
                      <a:lumMod val="50000"/>
                      <a:lumOff val="50000"/>
                    </a:schemeClr>
                  </a:solidFill>
                  <a:latin typeface="Arial Hebrew Scholar" pitchFamily="2" charset="-79"/>
                  <a:cs typeface="Arial Hebrew Scholar" pitchFamily="2" charset="-79"/>
                </a:rPr>
                <a:t> runtime overhead</a:t>
              </a:r>
            </a:p>
          </p:txBody>
        </p:sp>
      </p:grpSp>
      <p:grpSp>
        <p:nvGrpSpPr>
          <p:cNvPr id="11" name="Group 10">
            <a:extLst>
              <a:ext uri="{FF2B5EF4-FFF2-40B4-BE49-F238E27FC236}">
                <a16:creationId xmlns:a16="http://schemas.microsoft.com/office/drawing/2014/main" id="{D16AA9E1-22E2-0F40-8B8F-C463EE778508}"/>
              </a:ext>
            </a:extLst>
          </p:cNvPr>
          <p:cNvGrpSpPr/>
          <p:nvPr/>
        </p:nvGrpSpPr>
        <p:grpSpPr>
          <a:xfrm>
            <a:off x="934493" y="4324540"/>
            <a:ext cx="3745583" cy="1897595"/>
            <a:chOff x="5598647" y="4356601"/>
            <a:chExt cx="3745583" cy="1897595"/>
          </a:xfrm>
        </p:grpSpPr>
        <p:pic>
          <p:nvPicPr>
            <p:cNvPr id="12" name="Picture 11">
              <a:extLst>
                <a:ext uri="{FF2B5EF4-FFF2-40B4-BE49-F238E27FC236}">
                  <a16:creationId xmlns:a16="http://schemas.microsoft.com/office/drawing/2014/main" id="{73066533-0CC3-F843-9B5A-555F350BCA44}"/>
                </a:ext>
              </a:extLst>
            </p:cNvPr>
            <p:cNvPicPr>
              <a:picLocks noChangeAspect="1"/>
            </p:cNvPicPr>
            <p:nvPr/>
          </p:nvPicPr>
          <p:blipFill>
            <a:blip r:embed="rId4"/>
            <a:stretch>
              <a:fillRect/>
            </a:stretch>
          </p:blipFill>
          <p:spPr>
            <a:xfrm>
              <a:off x="6785639" y="4356601"/>
              <a:ext cx="1371600" cy="1371600"/>
            </a:xfrm>
            <a:prstGeom prst="rect">
              <a:avLst/>
            </a:prstGeom>
          </p:spPr>
        </p:pic>
        <p:sp>
          <p:nvSpPr>
            <p:cNvPr id="13" name="TextBox 12">
              <a:extLst>
                <a:ext uri="{FF2B5EF4-FFF2-40B4-BE49-F238E27FC236}">
                  <a16:creationId xmlns:a16="http://schemas.microsoft.com/office/drawing/2014/main" id="{5F4082EE-282E-404E-A4B6-F3742388A38B}"/>
                </a:ext>
              </a:extLst>
            </p:cNvPr>
            <p:cNvSpPr txBox="1"/>
            <p:nvPr/>
          </p:nvSpPr>
          <p:spPr>
            <a:xfrm>
              <a:off x="5598647" y="5730976"/>
              <a:ext cx="3745583" cy="523220"/>
            </a:xfrm>
            <a:prstGeom prst="rect">
              <a:avLst/>
            </a:prstGeom>
            <a:noFill/>
          </p:spPr>
          <p:txBody>
            <a:bodyPr wrap="square" rtlCol="0">
              <a:spAutoFit/>
            </a:bodyPr>
            <a:lstStyle/>
            <a:p>
              <a:pPr marL="91440" algn="ctr"/>
              <a:r>
                <a:rPr lang="en-US" sz="2800">
                  <a:solidFill>
                    <a:schemeClr val="tx1">
                      <a:lumMod val="50000"/>
                      <a:lumOff val="50000"/>
                    </a:schemeClr>
                  </a:solidFill>
                  <a:latin typeface="Arial Hebrew Scholar" pitchFamily="2" charset="-79"/>
                  <a:cs typeface="Arial Hebrew Scholar" pitchFamily="2" charset="-79"/>
                </a:rPr>
                <a:t>4. </a:t>
              </a:r>
              <a:r>
                <a:rPr lang="en-US" sz="2800" b="1">
                  <a:solidFill>
                    <a:srgbClr val="C00000"/>
                  </a:solidFill>
                  <a:latin typeface="Arial Hebrew Scholar" pitchFamily="2" charset="-79"/>
                  <a:cs typeface="Arial Hebrew Scholar" pitchFamily="2" charset="-79"/>
                </a:rPr>
                <a:t>High</a:t>
              </a:r>
              <a:r>
                <a:rPr lang="en-US" sz="2800">
                  <a:solidFill>
                    <a:srgbClr val="0070C0"/>
                  </a:solidFill>
                  <a:latin typeface="Arial Hebrew Scholar" pitchFamily="2" charset="-79"/>
                  <a:cs typeface="Arial Hebrew Scholar" pitchFamily="2" charset="-79"/>
                </a:rPr>
                <a:t> </a:t>
              </a:r>
              <a:r>
                <a:rPr lang="en-US" sz="2800">
                  <a:solidFill>
                    <a:schemeClr val="tx1">
                      <a:lumMod val="50000"/>
                      <a:lumOff val="50000"/>
                    </a:schemeClr>
                  </a:solidFill>
                  <a:latin typeface="Arial Hebrew Scholar" pitchFamily="2" charset="-79"/>
                  <a:cs typeface="Arial Hebrew Scholar" pitchFamily="2" charset="-79"/>
                </a:rPr>
                <a:t>coverage</a:t>
              </a:r>
            </a:p>
          </p:txBody>
        </p:sp>
      </p:grpSp>
      <p:grpSp>
        <p:nvGrpSpPr>
          <p:cNvPr id="14" name="Group 13">
            <a:extLst>
              <a:ext uri="{FF2B5EF4-FFF2-40B4-BE49-F238E27FC236}">
                <a16:creationId xmlns:a16="http://schemas.microsoft.com/office/drawing/2014/main" id="{8EC7072D-55E6-3446-96B7-9B08197A94AC}"/>
              </a:ext>
            </a:extLst>
          </p:cNvPr>
          <p:cNvGrpSpPr/>
          <p:nvPr/>
        </p:nvGrpSpPr>
        <p:grpSpPr>
          <a:xfrm>
            <a:off x="4727896" y="4274060"/>
            <a:ext cx="2567277" cy="1956205"/>
            <a:chOff x="8738111" y="4001361"/>
            <a:chExt cx="2567277" cy="1956205"/>
          </a:xfrm>
        </p:grpSpPr>
        <p:pic>
          <p:nvPicPr>
            <p:cNvPr id="15" name="Picture 14">
              <a:extLst>
                <a:ext uri="{FF2B5EF4-FFF2-40B4-BE49-F238E27FC236}">
                  <a16:creationId xmlns:a16="http://schemas.microsoft.com/office/drawing/2014/main" id="{79773CCB-FCEA-4A4F-B334-E7CB28D2D684}"/>
                </a:ext>
              </a:extLst>
            </p:cNvPr>
            <p:cNvPicPr>
              <a:picLocks noChangeAspect="1"/>
            </p:cNvPicPr>
            <p:nvPr/>
          </p:nvPicPr>
          <p:blipFill>
            <a:blip r:embed="rId5"/>
            <a:stretch>
              <a:fillRect/>
            </a:stretch>
          </p:blipFill>
          <p:spPr>
            <a:xfrm>
              <a:off x="9524415" y="4001361"/>
              <a:ext cx="1368806" cy="1371600"/>
            </a:xfrm>
            <a:prstGeom prst="rect">
              <a:avLst/>
            </a:prstGeom>
          </p:spPr>
        </p:pic>
        <p:sp>
          <p:nvSpPr>
            <p:cNvPr id="16" name="TextBox 15">
              <a:extLst>
                <a:ext uri="{FF2B5EF4-FFF2-40B4-BE49-F238E27FC236}">
                  <a16:creationId xmlns:a16="http://schemas.microsoft.com/office/drawing/2014/main" id="{781800C5-3BE0-284C-8B65-42E59B62A15D}"/>
                </a:ext>
              </a:extLst>
            </p:cNvPr>
            <p:cNvSpPr txBox="1"/>
            <p:nvPr/>
          </p:nvSpPr>
          <p:spPr>
            <a:xfrm>
              <a:off x="8738111" y="5434346"/>
              <a:ext cx="2567277" cy="523220"/>
            </a:xfrm>
            <a:prstGeom prst="rect">
              <a:avLst/>
            </a:prstGeom>
            <a:noFill/>
          </p:spPr>
          <p:txBody>
            <a:bodyPr wrap="square" rtlCol="0">
              <a:spAutoFit/>
            </a:bodyPr>
            <a:lstStyle/>
            <a:p>
              <a:pPr marL="91440" algn="ctr"/>
              <a:r>
                <a:rPr lang="en-US" sz="2800">
                  <a:solidFill>
                    <a:schemeClr val="tx1">
                      <a:lumMod val="50000"/>
                      <a:lumOff val="50000"/>
                    </a:schemeClr>
                  </a:solidFill>
                  <a:latin typeface="Arial Hebrew Scholar" pitchFamily="2" charset="-79"/>
                  <a:cs typeface="Arial Hebrew Scholar" pitchFamily="2" charset="-79"/>
                </a:rPr>
                <a:t>5. </a:t>
              </a:r>
              <a:r>
                <a:rPr lang="en-US" sz="2800" b="1">
                  <a:solidFill>
                    <a:srgbClr val="C00000"/>
                  </a:solidFill>
                  <a:latin typeface="Arial Hebrew Scholar" pitchFamily="2" charset="-79"/>
                  <a:cs typeface="Arial Hebrew Scholar" pitchFamily="2" charset="-79"/>
                </a:rPr>
                <a:t>Accurate</a:t>
              </a:r>
              <a:endParaRPr lang="en-US" sz="2800">
                <a:solidFill>
                  <a:schemeClr val="tx1">
                    <a:lumMod val="50000"/>
                    <a:lumOff val="50000"/>
                  </a:schemeClr>
                </a:solidFill>
                <a:latin typeface="Arial Hebrew Scholar" pitchFamily="2" charset="-79"/>
                <a:cs typeface="Arial Hebrew Scholar" pitchFamily="2" charset="-79"/>
              </a:endParaRPr>
            </a:p>
          </p:txBody>
        </p:sp>
      </p:grpSp>
      <p:grpSp>
        <p:nvGrpSpPr>
          <p:cNvPr id="17" name="Group 16">
            <a:extLst>
              <a:ext uri="{FF2B5EF4-FFF2-40B4-BE49-F238E27FC236}">
                <a16:creationId xmlns:a16="http://schemas.microsoft.com/office/drawing/2014/main" id="{60CBEBA1-DBD9-AA4E-8DA2-77363D3484BD}"/>
              </a:ext>
            </a:extLst>
          </p:cNvPr>
          <p:cNvGrpSpPr/>
          <p:nvPr/>
        </p:nvGrpSpPr>
        <p:grpSpPr>
          <a:xfrm>
            <a:off x="8148042" y="4324540"/>
            <a:ext cx="2567277" cy="1891624"/>
            <a:chOff x="8505988" y="2007587"/>
            <a:chExt cx="2567277" cy="1891624"/>
          </a:xfrm>
        </p:grpSpPr>
        <p:pic>
          <p:nvPicPr>
            <p:cNvPr id="18" name="Picture 17">
              <a:extLst>
                <a:ext uri="{FF2B5EF4-FFF2-40B4-BE49-F238E27FC236}">
                  <a16:creationId xmlns:a16="http://schemas.microsoft.com/office/drawing/2014/main" id="{A3C3390F-12C7-D84F-A001-8898453BDCA0}"/>
                </a:ext>
              </a:extLst>
            </p:cNvPr>
            <p:cNvPicPr>
              <a:picLocks noChangeAspect="1"/>
            </p:cNvPicPr>
            <p:nvPr/>
          </p:nvPicPr>
          <p:blipFill>
            <a:blip r:embed="rId6"/>
            <a:stretch>
              <a:fillRect/>
            </a:stretch>
          </p:blipFill>
          <p:spPr>
            <a:xfrm>
              <a:off x="9263846" y="2007587"/>
              <a:ext cx="1371600" cy="1371600"/>
            </a:xfrm>
            <a:prstGeom prst="rect">
              <a:avLst/>
            </a:prstGeom>
          </p:spPr>
        </p:pic>
        <p:sp>
          <p:nvSpPr>
            <p:cNvPr id="19" name="TextBox 18">
              <a:extLst>
                <a:ext uri="{FF2B5EF4-FFF2-40B4-BE49-F238E27FC236}">
                  <a16:creationId xmlns:a16="http://schemas.microsoft.com/office/drawing/2014/main" id="{0CFFF7B7-71FA-8848-B4B5-30D9147A8560}"/>
                </a:ext>
              </a:extLst>
            </p:cNvPr>
            <p:cNvSpPr txBox="1"/>
            <p:nvPr/>
          </p:nvSpPr>
          <p:spPr>
            <a:xfrm>
              <a:off x="8505988" y="3375991"/>
              <a:ext cx="2567277" cy="523220"/>
            </a:xfrm>
            <a:prstGeom prst="rect">
              <a:avLst/>
            </a:prstGeom>
            <a:noFill/>
          </p:spPr>
          <p:txBody>
            <a:bodyPr wrap="square" rtlCol="0">
              <a:spAutoFit/>
            </a:bodyPr>
            <a:lstStyle/>
            <a:p>
              <a:pPr marL="91440" algn="ctr"/>
              <a:r>
                <a:rPr lang="en-US" sz="2800">
                  <a:solidFill>
                    <a:schemeClr val="tx1">
                      <a:lumMod val="50000"/>
                      <a:lumOff val="50000"/>
                    </a:schemeClr>
                  </a:solidFill>
                  <a:latin typeface="Arial Hebrew Scholar" pitchFamily="2" charset="-79"/>
                  <a:cs typeface="Arial Hebrew Scholar" pitchFamily="2" charset="-79"/>
                </a:rPr>
                <a:t>6. </a:t>
              </a:r>
              <a:r>
                <a:rPr lang="en-US" sz="2800" b="1">
                  <a:solidFill>
                    <a:srgbClr val="C00000"/>
                  </a:solidFill>
                  <a:latin typeface="Arial Hebrew Scholar" pitchFamily="2" charset="-79"/>
                  <a:cs typeface="Arial Hebrew Scholar" pitchFamily="2" charset="-79"/>
                </a:rPr>
                <a:t>Easy to use</a:t>
              </a:r>
              <a:endParaRPr lang="en-US" sz="2800">
                <a:solidFill>
                  <a:schemeClr val="tx1">
                    <a:lumMod val="50000"/>
                    <a:lumOff val="50000"/>
                  </a:schemeClr>
                </a:solidFill>
                <a:latin typeface="Arial Hebrew Scholar" pitchFamily="2" charset="-79"/>
                <a:cs typeface="Arial Hebrew Scholar" pitchFamily="2" charset="-79"/>
              </a:endParaRPr>
            </a:p>
          </p:txBody>
        </p:sp>
      </p:grpSp>
      <p:grpSp>
        <p:nvGrpSpPr>
          <p:cNvPr id="23" name="Group 22">
            <a:extLst>
              <a:ext uri="{FF2B5EF4-FFF2-40B4-BE49-F238E27FC236}">
                <a16:creationId xmlns:a16="http://schemas.microsoft.com/office/drawing/2014/main" id="{F81467FF-5621-C74A-99DC-559249734389}"/>
              </a:ext>
            </a:extLst>
          </p:cNvPr>
          <p:cNvGrpSpPr/>
          <p:nvPr/>
        </p:nvGrpSpPr>
        <p:grpSpPr>
          <a:xfrm>
            <a:off x="4632646" y="1814677"/>
            <a:ext cx="2936048" cy="2470459"/>
            <a:chOff x="4404589" y="1840102"/>
            <a:chExt cx="2936048" cy="2470459"/>
          </a:xfrm>
        </p:grpSpPr>
        <p:pic>
          <p:nvPicPr>
            <p:cNvPr id="20" name="Picture 19">
              <a:extLst>
                <a:ext uri="{FF2B5EF4-FFF2-40B4-BE49-F238E27FC236}">
                  <a16:creationId xmlns:a16="http://schemas.microsoft.com/office/drawing/2014/main" id="{93798D5B-CD5C-F74A-B3E1-6CEB9E1FCFAD}"/>
                </a:ext>
              </a:extLst>
            </p:cNvPr>
            <p:cNvPicPr>
              <a:picLocks noChangeAspect="1"/>
            </p:cNvPicPr>
            <p:nvPr/>
          </p:nvPicPr>
          <p:blipFill>
            <a:blip r:embed="rId7"/>
            <a:stretch>
              <a:fillRect/>
            </a:stretch>
          </p:blipFill>
          <p:spPr>
            <a:xfrm>
              <a:off x="5196840" y="1840102"/>
              <a:ext cx="1554480" cy="1554480"/>
            </a:xfrm>
            <a:prstGeom prst="rect">
              <a:avLst/>
            </a:prstGeom>
          </p:spPr>
        </p:pic>
        <p:sp>
          <p:nvSpPr>
            <p:cNvPr id="22" name="TextBox 21">
              <a:extLst>
                <a:ext uri="{FF2B5EF4-FFF2-40B4-BE49-F238E27FC236}">
                  <a16:creationId xmlns:a16="http://schemas.microsoft.com/office/drawing/2014/main" id="{6513ACFD-E59E-3746-A464-B88B041E56ED}"/>
                </a:ext>
              </a:extLst>
            </p:cNvPr>
            <p:cNvSpPr txBox="1"/>
            <p:nvPr/>
          </p:nvSpPr>
          <p:spPr>
            <a:xfrm>
              <a:off x="4404589" y="3356454"/>
              <a:ext cx="2936048" cy="954107"/>
            </a:xfrm>
            <a:prstGeom prst="rect">
              <a:avLst/>
            </a:prstGeom>
            <a:noFill/>
          </p:spPr>
          <p:txBody>
            <a:bodyPr wrap="square" rtlCol="0">
              <a:spAutoFit/>
            </a:bodyPr>
            <a:lstStyle/>
            <a:p>
              <a:pPr marL="91440" algn="ctr"/>
              <a:r>
                <a:rPr lang="en-US" sz="2800">
                  <a:solidFill>
                    <a:schemeClr val="tx1">
                      <a:lumMod val="50000"/>
                      <a:lumOff val="50000"/>
                    </a:schemeClr>
                  </a:solidFill>
                  <a:latin typeface="Arial Hebrew Scholar" pitchFamily="2" charset="-79"/>
                  <a:cs typeface="Arial Hebrew Scholar" pitchFamily="2" charset="-79"/>
                </a:rPr>
                <a:t>2. </a:t>
              </a:r>
              <a:r>
                <a:rPr lang="en-US" sz="2800" b="1">
                  <a:solidFill>
                    <a:srgbClr val="C00000"/>
                  </a:solidFill>
                  <a:latin typeface="Arial Hebrew Scholar" pitchFamily="2" charset="-79"/>
                  <a:cs typeface="Arial Hebrew Scholar" pitchFamily="2" charset="-79"/>
                </a:rPr>
                <a:t>Low</a:t>
              </a:r>
              <a:r>
                <a:rPr lang="en-US" sz="2800" b="1">
                  <a:solidFill>
                    <a:schemeClr val="tx1">
                      <a:lumMod val="50000"/>
                      <a:lumOff val="50000"/>
                    </a:schemeClr>
                  </a:solidFill>
                  <a:latin typeface="Arial Hebrew Scholar" pitchFamily="2" charset="-79"/>
                  <a:cs typeface="Arial Hebrew Scholar" pitchFamily="2" charset="-79"/>
                </a:rPr>
                <a:t> </a:t>
              </a:r>
              <a:r>
                <a:rPr lang="en-US" sz="2800">
                  <a:solidFill>
                    <a:schemeClr val="tx1">
                      <a:lumMod val="50000"/>
                      <a:lumOff val="50000"/>
                    </a:schemeClr>
                  </a:solidFill>
                  <a:latin typeface="Arial Hebrew Scholar" pitchFamily="2" charset="-79"/>
                  <a:cs typeface="Arial Hebrew Scholar" pitchFamily="2" charset="-79"/>
                </a:rPr>
                <a:t>compile overhead</a:t>
              </a:r>
            </a:p>
          </p:txBody>
        </p:sp>
      </p:grpSp>
    </p:spTree>
    <p:extLst>
      <p:ext uri="{BB962C8B-B14F-4D97-AF65-F5344CB8AC3E}">
        <p14:creationId xmlns:p14="http://schemas.microsoft.com/office/powerpoint/2010/main" val="234084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69DE18-50C0-A64A-A77E-0309694349D6}"/>
              </a:ext>
            </a:extLst>
          </p:cNvPr>
          <p:cNvPicPr>
            <a:picLocks noChangeAspect="1"/>
          </p:cNvPicPr>
          <p:nvPr/>
        </p:nvPicPr>
        <p:blipFill>
          <a:blip r:embed="rId3"/>
          <a:stretch>
            <a:fillRect/>
          </a:stretch>
        </p:blipFill>
        <p:spPr>
          <a:xfrm>
            <a:off x="979714" y="5169585"/>
            <a:ext cx="5660571" cy="950469"/>
          </a:xfrm>
          <a:prstGeom prst="rect">
            <a:avLst/>
          </a:prstGeom>
        </p:spPr>
      </p:pic>
      <p:pic>
        <p:nvPicPr>
          <p:cNvPr id="3" name="Picture 2">
            <a:extLst>
              <a:ext uri="{FF2B5EF4-FFF2-40B4-BE49-F238E27FC236}">
                <a16:creationId xmlns:a16="http://schemas.microsoft.com/office/drawing/2014/main" id="{3198E944-12DC-274F-809B-9AD799EFFE7F}"/>
              </a:ext>
            </a:extLst>
          </p:cNvPr>
          <p:cNvPicPr>
            <a:picLocks noChangeAspect="1"/>
          </p:cNvPicPr>
          <p:nvPr/>
        </p:nvPicPr>
        <p:blipFill>
          <a:blip r:embed="rId4"/>
          <a:stretch>
            <a:fillRect/>
          </a:stretch>
        </p:blipFill>
        <p:spPr>
          <a:xfrm>
            <a:off x="7598225" y="5020309"/>
            <a:ext cx="3749746" cy="1092583"/>
          </a:xfrm>
          <a:prstGeom prst="rect">
            <a:avLst/>
          </a:prstGeom>
        </p:spPr>
      </p:pic>
      <p:pic>
        <p:nvPicPr>
          <p:cNvPr id="4" name="Picture 3">
            <a:extLst>
              <a:ext uri="{FF2B5EF4-FFF2-40B4-BE49-F238E27FC236}">
                <a16:creationId xmlns:a16="http://schemas.microsoft.com/office/drawing/2014/main" id="{4AE5E104-F3D4-C241-9BFF-FF722507BB8D}"/>
              </a:ext>
            </a:extLst>
          </p:cNvPr>
          <p:cNvPicPr>
            <a:picLocks noChangeAspect="1"/>
          </p:cNvPicPr>
          <p:nvPr/>
        </p:nvPicPr>
        <p:blipFill>
          <a:blip r:embed="rId5"/>
          <a:stretch>
            <a:fillRect/>
          </a:stretch>
        </p:blipFill>
        <p:spPr>
          <a:xfrm>
            <a:off x="3935183" y="961725"/>
            <a:ext cx="4191001" cy="2532822"/>
          </a:xfrm>
          <a:prstGeom prst="rect">
            <a:avLst/>
          </a:prstGeom>
        </p:spPr>
      </p:pic>
      <p:sp>
        <p:nvSpPr>
          <p:cNvPr id="5" name="TextBox 4">
            <a:extLst>
              <a:ext uri="{FF2B5EF4-FFF2-40B4-BE49-F238E27FC236}">
                <a16:creationId xmlns:a16="http://schemas.microsoft.com/office/drawing/2014/main" id="{B71E8081-8374-7841-942A-F8B624C77D31}"/>
              </a:ext>
            </a:extLst>
          </p:cNvPr>
          <p:cNvSpPr txBox="1"/>
          <p:nvPr/>
        </p:nvSpPr>
        <p:spPr>
          <a:xfrm>
            <a:off x="2879904" y="3387913"/>
            <a:ext cx="6301557" cy="923330"/>
          </a:xfrm>
          <a:prstGeom prst="rect">
            <a:avLst/>
          </a:prstGeom>
          <a:noFill/>
        </p:spPr>
        <p:txBody>
          <a:bodyPr wrap="square" rtlCol="0">
            <a:spAutoFit/>
          </a:bodyPr>
          <a:lstStyle/>
          <a:p>
            <a:pPr algn="ctr"/>
            <a:r>
              <a:rPr lang="en-US" sz="5400" dirty="0">
                <a:latin typeface="PilGi" pitchFamily="2" charset="-127"/>
                <a:ea typeface="PilGi" pitchFamily="2" charset="-127"/>
                <a:cs typeface="Arial Hebrew Scholar" pitchFamily="2" charset="-79"/>
              </a:rPr>
              <a:t>Thank you &amp; Q/A</a:t>
            </a:r>
          </a:p>
        </p:txBody>
      </p:sp>
      <p:sp>
        <p:nvSpPr>
          <p:cNvPr id="6" name="Slide Number Placeholder 5">
            <a:extLst>
              <a:ext uri="{FF2B5EF4-FFF2-40B4-BE49-F238E27FC236}">
                <a16:creationId xmlns:a16="http://schemas.microsoft.com/office/drawing/2014/main" id="{068A9571-CE02-C242-A349-0B9B8C1FC963}"/>
              </a:ext>
            </a:extLst>
          </p:cNvPr>
          <p:cNvSpPr>
            <a:spLocks noGrp="1"/>
          </p:cNvSpPr>
          <p:nvPr>
            <p:ph type="sldNum" sz="quarter" idx="12"/>
          </p:nvPr>
        </p:nvSpPr>
        <p:spPr/>
        <p:txBody>
          <a:bodyPr/>
          <a:lstStyle/>
          <a:p>
            <a:fld id="{7996580F-1EC5-774C-A4F7-431D19F63C83}" type="slidenum">
              <a:rPr lang="en-US" smtClean="0"/>
              <a:t>34</a:t>
            </a:fld>
            <a:endParaRPr lang="en-US"/>
          </a:p>
        </p:txBody>
      </p:sp>
      <p:sp>
        <p:nvSpPr>
          <p:cNvPr id="7" name="Rectangle 6">
            <a:extLst>
              <a:ext uri="{FF2B5EF4-FFF2-40B4-BE49-F238E27FC236}">
                <a16:creationId xmlns:a16="http://schemas.microsoft.com/office/drawing/2014/main" id="{9B722020-66CD-4A43-819E-014B6A567D63}"/>
              </a:ext>
            </a:extLst>
          </p:cNvPr>
          <p:cNvSpPr/>
          <p:nvPr/>
        </p:nvSpPr>
        <p:spPr>
          <a:xfrm>
            <a:off x="2339330" y="4425598"/>
            <a:ext cx="7513339" cy="523220"/>
          </a:xfrm>
          <a:prstGeom prst="rect">
            <a:avLst/>
          </a:prstGeom>
        </p:spPr>
        <p:txBody>
          <a:bodyPr wrap="none">
            <a:spAutoFit/>
          </a:bodyPr>
          <a:lstStyle/>
          <a:p>
            <a:pPr marL="91440"/>
            <a:r>
              <a:rPr lang="en-US" sz="2800" dirty="0">
                <a:latin typeface="Arial Hebrew Scholar" pitchFamily="2" charset="-79"/>
                <a:cs typeface="Arial Hebrew Scholar" pitchFamily="2" charset="-79"/>
              </a:rPr>
              <a:t>Source Code: </a:t>
            </a:r>
            <a:r>
              <a:rPr lang="en-US" sz="2800" dirty="0">
                <a:latin typeface="Arial Hebrew Scholar" pitchFamily="2" charset="-79"/>
                <a:cs typeface="Arial Hebrew Scholar" pitchFamily="2" charset="-79"/>
                <a:hlinkClick r:id="rId6"/>
              </a:rPr>
              <a:t>https://github.com/kandycs/CARE</a:t>
            </a:r>
            <a:endParaRPr lang="en-US" sz="2800" dirty="0">
              <a:latin typeface="Arial Hebrew Scholar" pitchFamily="2" charset="-79"/>
              <a:cs typeface="Arial Hebrew Scholar" pitchFamily="2" charset="-79"/>
            </a:endParaRPr>
          </a:p>
        </p:txBody>
      </p:sp>
    </p:spTree>
    <p:extLst>
      <p:ext uri="{BB962C8B-B14F-4D97-AF65-F5344CB8AC3E}">
        <p14:creationId xmlns:p14="http://schemas.microsoft.com/office/powerpoint/2010/main" val="803992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2542-152C-A44D-A678-E1C580911216}"/>
              </a:ext>
            </a:extLst>
          </p:cNvPr>
          <p:cNvSpPr>
            <a:spLocks noGrp="1"/>
          </p:cNvSpPr>
          <p:nvPr>
            <p:ph type="title"/>
          </p:nvPr>
        </p:nvSpPr>
        <p:spPr/>
        <p:txBody>
          <a:bodyPr/>
          <a:lstStyle/>
          <a:p>
            <a:pPr algn="l"/>
            <a:r>
              <a:rPr lang="en-US"/>
              <a:t>References</a:t>
            </a:r>
          </a:p>
        </p:txBody>
      </p:sp>
      <p:sp>
        <p:nvSpPr>
          <p:cNvPr id="3" name="Rectangle 2">
            <a:extLst>
              <a:ext uri="{FF2B5EF4-FFF2-40B4-BE49-F238E27FC236}">
                <a16:creationId xmlns:a16="http://schemas.microsoft.com/office/drawing/2014/main" id="{79EA5D7D-42AF-B847-B13F-2C1C5D201D75}"/>
              </a:ext>
            </a:extLst>
          </p:cNvPr>
          <p:cNvSpPr/>
          <p:nvPr/>
        </p:nvSpPr>
        <p:spPr>
          <a:xfrm>
            <a:off x="838200" y="1201093"/>
            <a:ext cx="10777538" cy="5155257"/>
          </a:xfrm>
          <a:prstGeom prst="rect">
            <a:avLst/>
          </a:prstGeom>
        </p:spPr>
        <p:txBody>
          <a:bodyPr wrap="square">
            <a:spAutoFit/>
          </a:bodyPr>
          <a:lstStyle/>
          <a:p>
            <a:pPr>
              <a:spcBef>
                <a:spcPts val="600"/>
              </a:spcBef>
            </a:pPr>
            <a:r>
              <a:rPr lang="en-US" sz="1400" b="1" dirty="0">
                <a:latin typeface="Arial Hebrew Scholar" pitchFamily="2" charset="-79"/>
                <a:cs typeface="Arial Hebrew Scholar" pitchFamily="2" charset="-79"/>
              </a:rPr>
              <a:t>[Li SC12] </a:t>
            </a:r>
            <a:r>
              <a:rPr lang="en-US" sz="1400" dirty="0">
                <a:latin typeface="Arial Hebrew Scholar" pitchFamily="2" charset="-79"/>
                <a:cs typeface="Arial Hebrew Scholar" pitchFamily="2" charset="-79"/>
              </a:rPr>
              <a:t>Dong Li, Jeffrey S. Vetter, and </a:t>
            </a:r>
            <a:r>
              <a:rPr lang="en-US" sz="1400" dirty="0" err="1">
                <a:latin typeface="Arial Hebrew Scholar" pitchFamily="2" charset="-79"/>
                <a:cs typeface="Arial Hebrew Scholar" pitchFamily="2" charset="-79"/>
              </a:rPr>
              <a:t>Weikuan</a:t>
            </a:r>
            <a:r>
              <a:rPr lang="en-US" sz="1400" dirty="0">
                <a:latin typeface="Arial Hebrew Scholar" pitchFamily="2" charset="-79"/>
                <a:cs typeface="Arial Hebrew Scholar" pitchFamily="2" charset="-79"/>
              </a:rPr>
              <a:t> Yu. 2012. Classifying Soft Error Vulnerabilities in Extreme-scale Scientific Applications Using a Binary Instrumentation Tool. In Proceedings of the International Conference on High Performance Computing, Networking, Storage and Analysis (SC ’12). </a:t>
            </a:r>
          </a:p>
          <a:p>
            <a:pPr>
              <a:spcBef>
                <a:spcPts val="600"/>
              </a:spcBef>
            </a:pPr>
            <a:r>
              <a:rPr lang="en-US" sz="1400" b="1" dirty="0">
                <a:latin typeface="Arial Hebrew Scholar" pitchFamily="2" charset="-79"/>
                <a:cs typeface="Arial Hebrew Scholar" pitchFamily="2" charset="-79"/>
              </a:rPr>
              <a:t>[Chen PPoPP13]</a:t>
            </a:r>
            <a:r>
              <a:rPr lang="en-US" sz="1400" dirty="0">
                <a:latin typeface="Arial Hebrew Scholar" pitchFamily="2" charset="-79"/>
                <a:cs typeface="Arial Hebrew Scholar" pitchFamily="2" charset="-79"/>
              </a:rPr>
              <a:t> </a:t>
            </a:r>
            <a:r>
              <a:rPr lang="en-US" sz="1400" dirty="0" err="1">
                <a:latin typeface="Arial Hebrew Scholar" pitchFamily="2" charset="-79"/>
                <a:cs typeface="Arial Hebrew Scholar" pitchFamily="2" charset="-79"/>
              </a:rPr>
              <a:t>Zizhong</a:t>
            </a:r>
            <a:r>
              <a:rPr lang="en-US" sz="1400" dirty="0">
                <a:latin typeface="Arial Hebrew Scholar" pitchFamily="2" charset="-79"/>
                <a:cs typeface="Arial Hebrew Scholar" pitchFamily="2" charset="-79"/>
              </a:rPr>
              <a:t> Chen. 2013. Online-ABFT: An Online Algorithm Based Fault Tolerance Scheme for Soft Error Detection in Iterative Methods. In Proceedings of the 18</a:t>
            </a:r>
            <a:r>
              <a:rPr lang="en-US" sz="1400" baseline="30000" dirty="0">
                <a:latin typeface="Arial Hebrew Scholar" pitchFamily="2" charset="-79"/>
                <a:cs typeface="Arial Hebrew Scholar" pitchFamily="2" charset="-79"/>
              </a:rPr>
              <a:t>th</a:t>
            </a:r>
            <a:r>
              <a:rPr lang="en-US" sz="1400" dirty="0">
                <a:latin typeface="Arial Hebrew Scholar" pitchFamily="2" charset="-79"/>
                <a:cs typeface="Arial Hebrew Scholar" pitchFamily="2" charset="-79"/>
              </a:rPr>
              <a:t> ACM SIGPLAN Symposium on Principles and Practice of Parallel Programming (</a:t>
            </a:r>
            <a:r>
              <a:rPr lang="en-US" sz="1400" dirty="0" err="1">
                <a:latin typeface="Arial Hebrew Scholar" pitchFamily="2" charset="-79"/>
                <a:cs typeface="Arial Hebrew Scholar" pitchFamily="2" charset="-79"/>
              </a:rPr>
              <a:t>PPoPP</a:t>
            </a:r>
            <a:r>
              <a:rPr lang="en-US" sz="1400" dirty="0">
                <a:latin typeface="Arial Hebrew Scholar" pitchFamily="2" charset="-79"/>
                <a:cs typeface="Arial Hebrew Scholar" pitchFamily="2" charset="-79"/>
              </a:rPr>
              <a:t> ’13). </a:t>
            </a:r>
            <a:endParaRPr lang="en-US" sz="1400" b="0" i="0" dirty="0">
              <a:effectLst/>
              <a:latin typeface="Arial Hebrew Scholar" pitchFamily="2" charset="-79"/>
              <a:cs typeface="Arial Hebrew Scholar" pitchFamily="2" charset="-79"/>
            </a:endParaRPr>
          </a:p>
          <a:p>
            <a:pPr>
              <a:spcBef>
                <a:spcPts val="600"/>
              </a:spcBef>
            </a:pPr>
            <a:r>
              <a:rPr lang="en-US" sz="1400" b="1" dirty="0">
                <a:latin typeface="Arial Hebrew Scholar" pitchFamily="2" charset="-79"/>
                <a:cs typeface="Arial Hebrew Scholar" pitchFamily="2" charset="-79"/>
              </a:rPr>
              <a:t>[Cher SC14] </a:t>
            </a:r>
            <a:r>
              <a:rPr lang="en-US" sz="1400" dirty="0">
                <a:latin typeface="Arial Hebrew Scholar" pitchFamily="2" charset="-79"/>
                <a:cs typeface="Arial Hebrew Scholar" pitchFamily="2" charset="-79"/>
              </a:rPr>
              <a:t>Chen-Yong Cher, </a:t>
            </a:r>
            <a:r>
              <a:rPr lang="en-US" sz="1400" dirty="0" err="1">
                <a:latin typeface="Arial Hebrew Scholar" pitchFamily="2" charset="-79"/>
                <a:cs typeface="Arial Hebrew Scholar" pitchFamily="2" charset="-79"/>
              </a:rPr>
              <a:t>Meeta</a:t>
            </a:r>
            <a:r>
              <a:rPr lang="en-US" sz="1400" dirty="0">
                <a:latin typeface="Arial Hebrew Scholar" pitchFamily="2" charset="-79"/>
                <a:cs typeface="Arial Hebrew Scholar" pitchFamily="2" charset="-79"/>
              </a:rPr>
              <a:t> S. Gupta, Pradip Bose, and K. Paul Muller. 2014. Understanding Soft Error Resiliency of </a:t>
            </a:r>
            <a:r>
              <a:rPr lang="en-US" sz="1400" dirty="0" err="1">
                <a:latin typeface="Arial Hebrew Scholar" pitchFamily="2" charset="-79"/>
                <a:cs typeface="Arial Hebrew Scholar" pitchFamily="2" charset="-79"/>
              </a:rPr>
              <a:t>BlueGene</a:t>
            </a:r>
            <a:r>
              <a:rPr lang="en-US" sz="1400" dirty="0">
                <a:latin typeface="Arial Hebrew Scholar" pitchFamily="2" charset="-79"/>
                <a:cs typeface="Arial Hebrew Scholar" pitchFamily="2" charset="-79"/>
              </a:rPr>
              <a:t>/Q Compute Chip Through Hardware Proton Irradiation and Software Fault Injection. In Proceedings of the International Conference for High Performance Computing, Networking, Storage and Analysis (SC ’14). </a:t>
            </a:r>
          </a:p>
          <a:p>
            <a:pPr>
              <a:spcBef>
                <a:spcPts val="600"/>
              </a:spcBef>
            </a:pPr>
            <a:r>
              <a:rPr lang="en-US" sz="1400" b="1" dirty="0">
                <a:latin typeface="Arial Hebrew Scholar" pitchFamily="2" charset="-79"/>
                <a:cs typeface="Arial Hebrew Scholar" pitchFamily="2" charset="-79"/>
              </a:rPr>
              <a:t>[Fan PLDI14] </a:t>
            </a:r>
            <a:r>
              <a:rPr lang="en-US" sz="1400" dirty="0">
                <a:latin typeface="Arial Hebrew Scholar" pitchFamily="2" charset="-79"/>
                <a:cs typeface="Arial Hebrew Scholar" pitchFamily="2" charset="-79"/>
              </a:rPr>
              <a:t>Fan Long, Stelios </a:t>
            </a:r>
            <a:r>
              <a:rPr lang="en-US" sz="1400" dirty="0" err="1">
                <a:latin typeface="Arial Hebrew Scholar" pitchFamily="2" charset="-79"/>
                <a:cs typeface="Arial Hebrew Scholar" pitchFamily="2" charset="-79"/>
              </a:rPr>
              <a:t>Sidiroglou-Douskos</a:t>
            </a:r>
            <a:r>
              <a:rPr lang="en-US" sz="1400" dirty="0">
                <a:latin typeface="Arial Hebrew Scholar" pitchFamily="2" charset="-79"/>
                <a:cs typeface="Arial Hebrew Scholar" pitchFamily="2" charset="-79"/>
              </a:rPr>
              <a:t>, and Martin </a:t>
            </a:r>
            <a:r>
              <a:rPr lang="en-US" sz="1400" dirty="0" err="1">
                <a:latin typeface="Arial Hebrew Scholar" pitchFamily="2" charset="-79"/>
                <a:cs typeface="Arial Hebrew Scholar" pitchFamily="2" charset="-79"/>
              </a:rPr>
              <a:t>Rinard</a:t>
            </a:r>
            <a:r>
              <a:rPr lang="en-US" sz="1400" dirty="0">
                <a:latin typeface="Arial Hebrew Scholar" pitchFamily="2" charset="-79"/>
                <a:cs typeface="Arial Hebrew Scholar" pitchFamily="2" charset="-79"/>
              </a:rPr>
              <a:t>. 2014. Automatic Runtime Error Repair and Containment via Recovery Shepherding. In Proceedings of the 35th ACM SIGPLAN Conference on Programming Language Design and Implementation (PLDI ’14). ACM, New York, NY, USA. </a:t>
            </a:r>
          </a:p>
          <a:p>
            <a:pPr>
              <a:spcBef>
                <a:spcPts val="600"/>
              </a:spcBef>
            </a:pPr>
            <a:r>
              <a:rPr lang="en-US" sz="1400" b="1" dirty="0">
                <a:latin typeface="Arial Hebrew Scholar" pitchFamily="2" charset="-79"/>
                <a:cs typeface="Arial Hebrew Scholar" pitchFamily="2" charset="-79"/>
              </a:rPr>
              <a:t>[Di TPDS16] </a:t>
            </a:r>
            <a:r>
              <a:rPr lang="en-US" sz="1400" dirty="0">
                <a:latin typeface="Arial Hebrew Scholar" pitchFamily="2" charset="-79"/>
                <a:cs typeface="Arial Hebrew Scholar" pitchFamily="2" charset="-79"/>
              </a:rPr>
              <a:t>Sheng Di and Franck Cappello. 2016. Adaptive Impact-Driven Detection of Silent Data Corruption for HPC Applications. IEEE Transactions on Parallel and Distributed Systems 27, 10 (Oct. 2016), 2809–2823.</a:t>
            </a:r>
          </a:p>
          <a:p>
            <a:pPr>
              <a:spcBef>
                <a:spcPts val="600"/>
              </a:spcBef>
            </a:pPr>
            <a:r>
              <a:rPr lang="en-US" sz="1400" b="1" dirty="0">
                <a:latin typeface="Arial Hebrew Scholar" pitchFamily="2" charset="-79"/>
                <a:cs typeface="Arial Hebrew Scholar" pitchFamily="2" charset="-79"/>
              </a:rPr>
              <a:t>[Fang HPDC17] </a:t>
            </a:r>
            <a:r>
              <a:rPr lang="en-US" sz="1400" dirty="0">
                <a:latin typeface="Arial Hebrew Scholar" pitchFamily="2" charset="-79"/>
                <a:cs typeface="Arial Hebrew Scholar" pitchFamily="2" charset="-79"/>
              </a:rPr>
              <a:t>Bo Fang, Qiang Guan, Nathan </a:t>
            </a:r>
            <a:r>
              <a:rPr lang="en-US" sz="1400" dirty="0" err="1">
                <a:latin typeface="Arial Hebrew Scholar" pitchFamily="2" charset="-79"/>
                <a:cs typeface="Arial Hebrew Scholar" pitchFamily="2" charset="-79"/>
              </a:rPr>
              <a:t>Debardeleben</a:t>
            </a:r>
            <a:r>
              <a:rPr lang="en-US" sz="1400" dirty="0">
                <a:latin typeface="Arial Hebrew Scholar" pitchFamily="2" charset="-79"/>
                <a:cs typeface="Arial Hebrew Scholar" pitchFamily="2" charset="-79"/>
              </a:rPr>
              <a:t>, Karthik </a:t>
            </a:r>
            <a:r>
              <a:rPr lang="en-US" sz="1400" dirty="0" err="1">
                <a:latin typeface="Arial Hebrew Scholar" pitchFamily="2" charset="-79"/>
                <a:cs typeface="Arial Hebrew Scholar" pitchFamily="2" charset="-79"/>
              </a:rPr>
              <a:t>Pattabiraman</a:t>
            </a:r>
            <a:r>
              <a:rPr lang="en-US" sz="1400" dirty="0">
                <a:latin typeface="Arial Hebrew Scholar" pitchFamily="2" charset="-79"/>
                <a:cs typeface="Arial Hebrew Scholar" pitchFamily="2" charset="-79"/>
              </a:rPr>
              <a:t>, and </a:t>
            </a:r>
            <a:r>
              <a:rPr lang="en-US" sz="1400" dirty="0" err="1">
                <a:latin typeface="Arial Hebrew Scholar" pitchFamily="2" charset="-79"/>
                <a:cs typeface="Arial Hebrew Scholar" pitchFamily="2" charset="-79"/>
              </a:rPr>
              <a:t>Matei</a:t>
            </a:r>
            <a:r>
              <a:rPr lang="en-US" sz="1400" dirty="0">
                <a:latin typeface="Arial Hebrew Scholar" pitchFamily="2" charset="-79"/>
                <a:cs typeface="Arial Hebrew Scholar" pitchFamily="2" charset="-79"/>
              </a:rPr>
              <a:t> </a:t>
            </a:r>
            <a:r>
              <a:rPr lang="en-US" sz="1400" dirty="0" err="1">
                <a:latin typeface="Arial Hebrew Scholar" pitchFamily="2" charset="-79"/>
                <a:cs typeface="Arial Hebrew Scholar" pitchFamily="2" charset="-79"/>
              </a:rPr>
              <a:t>Ripeanu</a:t>
            </a:r>
            <a:r>
              <a:rPr lang="en-US" sz="1400" dirty="0">
                <a:latin typeface="Arial Hebrew Scholar" pitchFamily="2" charset="-79"/>
                <a:cs typeface="Arial Hebrew Scholar" pitchFamily="2" charset="-79"/>
              </a:rPr>
              <a:t>. 2017. </a:t>
            </a:r>
            <a:r>
              <a:rPr lang="en-US" sz="1400" dirty="0" err="1">
                <a:latin typeface="Arial Hebrew Scholar" pitchFamily="2" charset="-79"/>
                <a:cs typeface="Arial Hebrew Scholar" pitchFamily="2" charset="-79"/>
              </a:rPr>
              <a:t>LetGo</a:t>
            </a:r>
            <a:r>
              <a:rPr lang="en-US" sz="1400" dirty="0">
                <a:latin typeface="Arial Hebrew Scholar" pitchFamily="2" charset="-79"/>
                <a:cs typeface="Arial Hebrew Scholar" pitchFamily="2" charset="-79"/>
              </a:rPr>
              <a:t>: A Lightweight Continuous Framework for HPC Applications Under Failures. In Proceedings of the 26th International Symposium on High-Performance Parallel and Distributed Computing (HPDC ’17). ACM, New York, NY, USA,</a:t>
            </a:r>
            <a:endParaRPr lang="en-US" sz="1400" b="0" i="0" dirty="0">
              <a:effectLst/>
              <a:latin typeface="Arial Hebrew Scholar" pitchFamily="2" charset="-79"/>
              <a:cs typeface="Arial Hebrew Scholar" pitchFamily="2" charset="-79"/>
            </a:endParaRPr>
          </a:p>
          <a:p>
            <a:pPr>
              <a:spcBef>
                <a:spcPts val="600"/>
              </a:spcBef>
            </a:pPr>
            <a:r>
              <a:rPr lang="en-US" sz="1400" b="1" dirty="0">
                <a:latin typeface="Arial Hebrew Scholar" pitchFamily="2" charset="-79"/>
                <a:cs typeface="Arial Hebrew Scholar" pitchFamily="2" charset="-79"/>
              </a:rPr>
              <a:t>[Cal HPDC17] </a:t>
            </a:r>
            <a:r>
              <a:rPr lang="en-US" sz="1400" dirty="0">
                <a:latin typeface="Arial Hebrew Scholar" pitchFamily="2" charset="-79"/>
                <a:cs typeface="Arial Hebrew Scholar" pitchFamily="2" charset="-79"/>
              </a:rPr>
              <a:t>Jon Calhoun, Marc </a:t>
            </a:r>
            <a:r>
              <a:rPr lang="en-US" sz="1400" dirty="0" err="1">
                <a:latin typeface="Arial Hebrew Scholar" pitchFamily="2" charset="-79"/>
                <a:cs typeface="Arial Hebrew Scholar" pitchFamily="2" charset="-79"/>
              </a:rPr>
              <a:t>Snir</a:t>
            </a:r>
            <a:r>
              <a:rPr lang="en-US" sz="1400" dirty="0">
                <a:latin typeface="Arial Hebrew Scholar" pitchFamily="2" charset="-79"/>
                <a:cs typeface="Arial Hebrew Scholar" pitchFamily="2" charset="-79"/>
              </a:rPr>
              <a:t>, Luke N. Olson, and William D. </a:t>
            </a:r>
            <a:r>
              <a:rPr lang="en-US" sz="1400" dirty="0" err="1">
                <a:latin typeface="Arial Hebrew Scholar" pitchFamily="2" charset="-79"/>
                <a:cs typeface="Arial Hebrew Scholar" pitchFamily="2" charset="-79"/>
              </a:rPr>
              <a:t>Gropp</a:t>
            </a:r>
            <a:r>
              <a:rPr lang="en-US" sz="1400" dirty="0">
                <a:latin typeface="Arial Hebrew Scholar" pitchFamily="2" charset="-79"/>
                <a:cs typeface="Arial Hebrew Scholar" pitchFamily="2" charset="-79"/>
              </a:rPr>
              <a:t>. 2017. Towards a More Complete Understanding of SDC Propagation. In Proceedings of the 26</a:t>
            </a:r>
            <a:r>
              <a:rPr lang="en-US" sz="1400" baseline="30000" dirty="0">
                <a:latin typeface="Arial Hebrew Scholar" pitchFamily="2" charset="-79"/>
                <a:cs typeface="Arial Hebrew Scholar" pitchFamily="2" charset="-79"/>
              </a:rPr>
              <a:t>th</a:t>
            </a:r>
            <a:r>
              <a:rPr lang="en-US" sz="1400" dirty="0">
                <a:latin typeface="Arial Hebrew Scholar" pitchFamily="2" charset="-79"/>
                <a:cs typeface="Arial Hebrew Scholar" pitchFamily="2" charset="-79"/>
              </a:rPr>
              <a:t> International Symposium on High-Performance Parallel and Distributed Computing (HPDC ’17). </a:t>
            </a:r>
          </a:p>
          <a:p>
            <a:pPr>
              <a:spcBef>
                <a:spcPts val="600"/>
              </a:spcBef>
            </a:pPr>
            <a:r>
              <a:rPr lang="en-US" sz="1400" b="1" dirty="0">
                <a:latin typeface="Arial Hebrew Scholar" pitchFamily="2" charset="-79"/>
                <a:cs typeface="Arial Hebrew Scholar" pitchFamily="2" charset="-79"/>
              </a:rPr>
              <a:t>[Oliveira SC17] </a:t>
            </a:r>
            <a:r>
              <a:rPr lang="en-US" sz="1400" dirty="0">
                <a:latin typeface="Arial Hebrew Scholar" pitchFamily="2" charset="-79"/>
                <a:cs typeface="Arial Hebrew Scholar" pitchFamily="2" charset="-79"/>
              </a:rPr>
              <a:t>Daniel Oliveira, </a:t>
            </a:r>
            <a:r>
              <a:rPr lang="en-US" sz="1400" dirty="0" err="1">
                <a:latin typeface="Arial Hebrew Scholar" pitchFamily="2" charset="-79"/>
                <a:cs typeface="Arial Hebrew Scholar" pitchFamily="2" charset="-79"/>
              </a:rPr>
              <a:t>Laércio</a:t>
            </a:r>
            <a:r>
              <a:rPr lang="en-US" sz="1400" dirty="0">
                <a:latin typeface="Arial Hebrew Scholar" pitchFamily="2" charset="-79"/>
                <a:cs typeface="Arial Hebrew Scholar" pitchFamily="2" charset="-79"/>
              </a:rPr>
              <a:t> </a:t>
            </a:r>
            <a:r>
              <a:rPr lang="en-US" sz="1400" dirty="0" err="1">
                <a:latin typeface="Arial Hebrew Scholar" pitchFamily="2" charset="-79"/>
                <a:cs typeface="Arial Hebrew Scholar" pitchFamily="2" charset="-79"/>
              </a:rPr>
              <a:t>Pilla</a:t>
            </a:r>
            <a:r>
              <a:rPr lang="en-US" sz="1400" dirty="0">
                <a:latin typeface="Arial Hebrew Scholar" pitchFamily="2" charset="-79"/>
                <a:cs typeface="Arial Hebrew Scholar" pitchFamily="2" charset="-79"/>
              </a:rPr>
              <a:t>, Nathan </a:t>
            </a:r>
            <a:r>
              <a:rPr lang="en-US" sz="1400" dirty="0" err="1">
                <a:latin typeface="Arial Hebrew Scholar" pitchFamily="2" charset="-79"/>
                <a:cs typeface="Arial Hebrew Scholar" pitchFamily="2" charset="-79"/>
              </a:rPr>
              <a:t>DeBardeleben</a:t>
            </a:r>
            <a:r>
              <a:rPr lang="en-US" sz="1400" dirty="0">
                <a:latin typeface="Arial Hebrew Scholar" pitchFamily="2" charset="-79"/>
                <a:cs typeface="Arial Hebrew Scholar" pitchFamily="2" charset="-79"/>
              </a:rPr>
              <a:t>, Sean Blanchard, Heather Quinn, Israel </a:t>
            </a:r>
            <a:r>
              <a:rPr lang="en-US" sz="1400" dirty="0" err="1">
                <a:latin typeface="Arial Hebrew Scholar" pitchFamily="2" charset="-79"/>
                <a:cs typeface="Arial Hebrew Scholar" pitchFamily="2" charset="-79"/>
              </a:rPr>
              <a:t>Koren</a:t>
            </a:r>
            <a:r>
              <a:rPr lang="en-US" sz="1400" dirty="0">
                <a:latin typeface="Arial Hebrew Scholar" pitchFamily="2" charset="-79"/>
                <a:cs typeface="Arial Hebrew Scholar" pitchFamily="2" charset="-79"/>
              </a:rPr>
              <a:t>, Philippe </a:t>
            </a:r>
            <a:r>
              <a:rPr lang="en-US" sz="1400" dirty="0" err="1">
                <a:latin typeface="Arial Hebrew Scholar" pitchFamily="2" charset="-79"/>
                <a:cs typeface="Arial Hebrew Scholar" pitchFamily="2" charset="-79"/>
              </a:rPr>
              <a:t>Navaux</a:t>
            </a:r>
            <a:r>
              <a:rPr lang="en-US" sz="1400" dirty="0">
                <a:latin typeface="Arial Hebrew Scholar" pitchFamily="2" charset="-79"/>
                <a:cs typeface="Arial Hebrew Scholar" pitchFamily="2" charset="-79"/>
              </a:rPr>
              <a:t>, and Paolo </a:t>
            </a:r>
            <a:r>
              <a:rPr lang="en-US" sz="1400" dirty="0" err="1">
                <a:latin typeface="Arial Hebrew Scholar" pitchFamily="2" charset="-79"/>
                <a:cs typeface="Arial Hebrew Scholar" pitchFamily="2" charset="-79"/>
              </a:rPr>
              <a:t>Rech</a:t>
            </a:r>
            <a:r>
              <a:rPr lang="en-US" sz="1400" dirty="0">
                <a:latin typeface="Arial Hebrew Scholar" pitchFamily="2" charset="-79"/>
                <a:cs typeface="Arial Hebrew Scholar" pitchFamily="2" charset="-79"/>
              </a:rPr>
              <a:t>. 2017. Experimental and Analytical Study of Xeon Phi Reliability. In Proceedings of the International Conference for High Performance Computing, Networking, Storage and Analysis (SC ’17). </a:t>
            </a:r>
          </a:p>
        </p:txBody>
      </p:sp>
      <p:sp>
        <p:nvSpPr>
          <p:cNvPr id="4" name="Slide Number Placeholder 3">
            <a:extLst>
              <a:ext uri="{FF2B5EF4-FFF2-40B4-BE49-F238E27FC236}">
                <a16:creationId xmlns:a16="http://schemas.microsoft.com/office/drawing/2014/main" id="{16CBB50B-A255-B94D-A1A5-2E7588E32152}"/>
              </a:ext>
            </a:extLst>
          </p:cNvPr>
          <p:cNvSpPr>
            <a:spLocks noGrp="1"/>
          </p:cNvSpPr>
          <p:nvPr>
            <p:ph type="sldNum" sz="quarter" idx="12"/>
          </p:nvPr>
        </p:nvSpPr>
        <p:spPr/>
        <p:txBody>
          <a:bodyPr/>
          <a:lstStyle/>
          <a:p>
            <a:fld id="{7996580F-1EC5-774C-A4F7-431D19F63C83}" type="slidenum">
              <a:rPr lang="en-US" smtClean="0"/>
              <a:pPr/>
              <a:t>35</a:t>
            </a:fld>
            <a:endParaRPr lang="en-US"/>
          </a:p>
        </p:txBody>
      </p:sp>
    </p:spTree>
    <p:extLst>
      <p:ext uri="{BB962C8B-B14F-4D97-AF65-F5344CB8AC3E}">
        <p14:creationId xmlns:p14="http://schemas.microsoft.com/office/powerpoint/2010/main" val="265298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59CD-0A07-ED44-A53A-D4C17E7FA582}"/>
              </a:ext>
            </a:extLst>
          </p:cNvPr>
          <p:cNvSpPr>
            <a:spLocks noGrp="1"/>
          </p:cNvSpPr>
          <p:nvPr>
            <p:ph type="title"/>
          </p:nvPr>
        </p:nvSpPr>
        <p:spPr/>
        <p:txBody>
          <a:bodyPr/>
          <a:lstStyle/>
          <a:p>
            <a:r>
              <a:rPr lang="en-US"/>
              <a:t>Transient Fault</a:t>
            </a:r>
          </a:p>
        </p:txBody>
      </p:sp>
      <p:sp>
        <p:nvSpPr>
          <p:cNvPr id="3" name="Slide Number Placeholder 2">
            <a:extLst>
              <a:ext uri="{FF2B5EF4-FFF2-40B4-BE49-F238E27FC236}">
                <a16:creationId xmlns:a16="http://schemas.microsoft.com/office/drawing/2014/main" id="{0B63ADE8-E659-F348-BEF3-1EC3EDB2605D}"/>
              </a:ext>
            </a:extLst>
          </p:cNvPr>
          <p:cNvSpPr>
            <a:spLocks noGrp="1"/>
          </p:cNvSpPr>
          <p:nvPr>
            <p:ph type="sldNum" sz="quarter" idx="12"/>
          </p:nvPr>
        </p:nvSpPr>
        <p:spPr/>
        <p:txBody>
          <a:bodyPr/>
          <a:lstStyle/>
          <a:p>
            <a:fld id="{7996580F-1EC5-774C-A4F7-431D19F63C83}" type="slidenum">
              <a:rPr lang="en-US" smtClean="0"/>
              <a:pPr/>
              <a:t>4</a:t>
            </a:fld>
            <a:endParaRPr lang="en-US"/>
          </a:p>
        </p:txBody>
      </p:sp>
      <p:sp>
        <p:nvSpPr>
          <p:cNvPr id="5" name="TextBox 4">
            <a:extLst>
              <a:ext uri="{FF2B5EF4-FFF2-40B4-BE49-F238E27FC236}">
                <a16:creationId xmlns:a16="http://schemas.microsoft.com/office/drawing/2014/main" id="{E6850491-0343-E046-8C61-910846DD7BCD}"/>
              </a:ext>
            </a:extLst>
          </p:cNvPr>
          <p:cNvSpPr txBox="1"/>
          <p:nvPr/>
        </p:nvSpPr>
        <p:spPr>
          <a:xfrm>
            <a:off x="4195085" y="3111998"/>
            <a:ext cx="3765574" cy="584775"/>
          </a:xfrm>
          <a:prstGeom prst="rect">
            <a:avLst/>
          </a:prstGeom>
          <a:noFill/>
        </p:spPr>
        <p:txBody>
          <a:bodyPr wrap="square" rtlCol="0">
            <a:spAutoFit/>
          </a:bodyPr>
          <a:lstStyle/>
          <a:p>
            <a:pPr algn="ctr"/>
            <a:r>
              <a:rPr lang="en-US" sz="3200">
                <a:latin typeface="Arial Hebrew Scholar" pitchFamily="2" charset="-79"/>
                <a:cs typeface="Arial Hebrew Scholar" pitchFamily="2" charset="-79"/>
              </a:rPr>
              <a:t>Faulty operation</a:t>
            </a:r>
          </a:p>
        </p:txBody>
      </p:sp>
      <p:grpSp>
        <p:nvGrpSpPr>
          <p:cNvPr id="15" name="Group 14">
            <a:extLst>
              <a:ext uri="{FF2B5EF4-FFF2-40B4-BE49-F238E27FC236}">
                <a16:creationId xmlns:a16="http://schemas.microsoft.com/office/drawing/2014/main" id="{A7262959-49F5-BB47-BF6F-CAE2E20EBA93}"/>
              </a:ext>
            </a:extLst>
          </p:cNvPr>
          <p:cNvGrpSpPr/>
          <p:nvPr/>
        </p:nvGrpSpPr>
        <p:grpSpPr>
          <a:xfrm>
            <a:off x="4525195" y="1655322"/>
            <a:ext cx="3105353" cy="1418570"/>
            <a:chOff x="1847177" y="1417757"/>
            <a:chExt cx="3105353" cy="1418570"/>
          </a:xfrm>
        </p:grpSpPr>
        <p:pic>
          <p:nvPicPr>
            <p:cNvPr id="4" name="Picture 3">
              <a:extLst>
                <a:ext uri="{FF2B5EF4-FFF2-40B4-BE49-F238E27FC236}">
                  <a16:creationId xmlns:a16="http://schemas.microsoft.com/office/drawing/2014/main" id="{F4306C1F-FBC6-4F42-8D77-5F02A8844B56}"/>
                </a:ext>
              </a:extLst>
            </p:cNvPr>
            <p:cNvPicPr>
              <a:picLocks noChangeAspect="1"/>
            </p:cNvPicPr>
            <p:nvPr/>
          </p:nvPicPr>
          <p:blipFill>
            <a:blip r:embed="rId3"/>
            <a:stretch>
              <a:fillRect/>
            </a:stretch>
          </p:blipFill>
          <p:spPr>
            <a:xfrm>
              <a:off x="1847177" y="1417757"/>
              <a:ext cx="1691253" cy="1371600"/>
            </a:xfrm>
            <a:prstGeom prst="rect">
              <a:avLst/>
            </a:prstGeom>
          </p:spPr>
        </p:pic>
        <p:pic>
          <p:nvPicPr>
            <p:cNvPr id="14" name="Picture 13">
              <a:extLst>
                <a:ext uri="{FF2B5EF4-FFF2-40B4-BE49-F238E27FC236}">
                  <a16:creationId xmlns:a16="http://schemas.microsoft.com/office/drawing/2014/main" id="{693ECD80-B20B-4A4B-8121-71A76EEB4FB2}"/>
                </a:ext>
              </a:extLst>
            </p:cNvPr>
            <p:cNvPicPr>
              <a:picLocks noChangeAspect="1"/>
            </p:cNvPicPr>
            <p:nvPr/>
          </p:nvPicPr>
          <p:blipFill>
            <a:blip r:embed="rId4"/>
            <a:stretch>
              <a:fillRect/>
            </a:stretch>
          </p:blipFill>
          <p:spPr>
            <a:xfrm>
              <a:off x="3580930" y="1464727"/>
              <a:ext cx="1371600" cy="1371600"/>
            </a:xfrm>
            <a:prstGeom prst="rect">
              <a:avLst/>
            </a:prstGeom>
          </p:spPr>
        </p:pic>
      </p:grpSp>
      <p:sp>
        <p:nvSpPr>
          <p:cNvPr id="16" name="Rectangle 15">
            <a:extLst>
              <a:ext uri="{FF2B5EF4-FFF2-40B4-BE49-F238E27FC236}">
                <a16:creationId xmlns:a16="http://schemas.microsoft.com/office/drawing/2014/main" id="{CCAFB247-D50D-1B46-9D16-77527AC9F627}"/>
              </a:ext>
            </a:extLst>
          </p:cNvPr>
          <p:cNvSpPr/>
          <p:nvPr/>
        </p:nvSpPr>
        <p:spPr>
          <a:xfrm>
            <a:off x="4682528" y="3687125"/>
            <a:ext cx="4180660" cy="830997"/>
          </a:xfrm>
          <a:prstGeom prst="rect">
            <a:avLst/>
          </a:prstGeom>
        </p:spPr>
        <p:txBody>
          <a:bodyPr wrap="square">
            <a:spAutoFit/>
          </a:bodyPr>
          <a:lstStyle/>
          <a:p>
            <a:pPr indent="-274320">
              <a:buFont typeface="Arial" panose="020B0604020202020204" pitchFamily="34" charset="0"/>
              <a:buChar char="•"/>
            </a:pPr>
            <a:r>
              <a:rPr lang="en-US" sz="2400">
                <a:solidFill>
                  <a:schemeClr val="tx1">
                    <a:lumMod val="50000"/>
                    <a:lumOff val="50000"/>
                  </a:schemeClr>
                </a:solidFill>
                <a:latin typeface="Arial Hebrew Scholar" pitchFamily="2" charset="-79"/>
                <a:cs typeface="Arial Hebrew Scholar" pitchFamily="2" charset="-79"/>
              </a:rPr>
              <a:t>Corrupt data</a:t>
            </a:r>
          </a:p>
          <a:p>
            <a:pPr indent="-274320">
              <a:buFont typeface="Arial" panose="020B0604020202020204" pitchFamily="34" charset="0"/>
              <a:buChar char="•"/>
            </a:pPr>
            <a:r>
              <a:rPr lang="en-US" sz="2400">
                <a:solidFill>
                  <a:schemeClr val="tx1">
                    <a:lumMod val="50000"/>
                    <a:lumOff val="50000"/>
                  </a:schemeClr>
                </a:solidFill>
                <a:latin typeface="Arial Hebrew Scholar" pitchFamily="2" charset="-79"/>
                <a:cs typeface="Arial Hebrew Scholar" pitchFamily="2" charset="-79"/>
              </a:rPr>
              <a:t>Temporary </a:t>
            </a:r>
            <a:r>
              <a:rPr lang="en-US" sz="2400" err="1">
                <a:solidFill>
                  <a:schemeClr val="tx1">
                    <a:lumMod val="50000"/>
                    <a:lumOff val="50000"/>
                  </a:schemeClr>
                </a:solidFill>
                <a:latin typeface="Arial Hebrew Scholar" pitchFamily="2" charset="-79"/>
                <a:cs typeface="Arial Hebrew Scholar" pitchFamily="2" charset="-79"/>
              </a:rPr>
              <a:t>v.s</a:t>
            </a:r>
            <a:r>
              <a:rPr lang="en-US" sz="2400">
                <a:solidFill>
                  <a:schemeClr val="tx1">
                    <a:lumMod val="50000"/>
                    <a:lumOff val="50000"/>
                  </a:schemeClr>
                </a:solidFill>
                <a:latin typeface="Arial Hebrew Scholar" pitchFamily="2" charset="-79"/>
                <a:cs typeface="Arial Hebrew Scholar" pitchFamily="2" charset="-79"/>
              </a:rPr>
              <a:t>. </a:t>
            </a:r>
            <a:r>
              <a:rPr lang="en-US" sz="2400" strike="sngStrike">
                <a:solidFill>
                  <a:schemeClr val="tx1">
                    <a:lumMod val="50000"/>
                    <a:lumOff val="50000"/>
                  </a:schemeClr>
                </a:solidFill>
                <a:latin typeface="Arial Hebrew Scholar" pitchFamily="2" charset="-79"/>
                <a:cs typeface="Arial Hebrew Scholar" pitchFamily="2" charset="-79"/>
              </a:rPr>
              <a:t>Permanent</a:t>
            </a:r>
          </a:p>
        </p:txBody>
      </p:sp>
      <p:grpSp>
        <p:nvGrpSpPr>
          <p:cNvPr id="37" name="Group 36">
            <a:extLst>
              <a:ext uri="{FF2B5EF4-FFF2-40B4-BE49-F238E27FC236}">
                <a16:creationId xmlns:a16="http://schemas.microsoft.com/office/drawing/2014/main" id="{C1F4DA35-25FC-634D-8823-AC675E5F998C}"/>
              </a:ext>
            </a:extLst>
          </p:cNvPr>
          <p:cNvGrpSpPr/>
          <p:nvPr/>
        </p:nvGrpSpPr>
        <p:grpSpPr>
          <a:xfrm>
            <a:off x="7670202" y="1766553"/>
            <a:ext cx="2031494" cy="1064528"/>
            <a:chOff x="2757049" y="1320416"/>
            <a:chExt cx="2031494" cy="1064528"/>
          </a:xfrm>
        </p:grpSpPr>
        <p:grpSp>
          <p:nvGrpSpPr>
            <p:cNvPr id="22" name="Group 21">
              <a:extLst>
                <a:ext uri="{FF2B5EF4-FFF2-40B4-BE49-F238E27FC236}">
                  <a16:creationId xmlns:a16="http://schemas.microsoft.com/office/drawing/2014/main" id="{F095DE75-0A02-6A4D-8E45-762F5B3229D9}"/>
                </a:ext>
              </a:extLst>
            </p:cNvPr>
            <p:cNvGrpSpPr/>
            <p:nvPr/>
          </p:nvGrpSpPr>
          <p:grpSpPr>
            <a:xfrm>
              <a:off x="3230231" y="1320416"/>
              <a:ext cx="1558312" cy="1064528"/>
              <a:chOff x="5016645" y="1450622"/>
              <a:chExt cx="1558312" cy="1064528"/>
            </a:xfrm>
          </p:grpSpPr>
          <p:pic>
            <p:nvPicPr>
              <p:cNvPr id="18" name="Picture 17">
                <a:extLst>
                  <a:ext uri="{FF2B5EF4-FFF2-40B4-BE49-F238E27FC236}">
                    <a16:creationId xmlns:a16="http://schemas.microsoft.com/office/drawing/2014/main" id="{CACC735E-5DF9-F04B-8B15-0C2A6941D3B9}"/>
                  </a:ext>
                </a:extLst>
              </p:cNvPr>
              <p:cNvPicPr>
                <a:picLocks noChangeAspect="1"/>
              </p:cNvPicPr>
              <p:nvPr/>
            </p:nvPicPr>
            <p:blipFill>
              <a:blip r:embed="rId5"/>
              <a:stretch>
                <a:fillRect/>
              </a:stretch>
            </p:blipFill>
            <p:spPr>
              <a:xfrm>
                <a:off x="5461000" y="1450622"/>
                <a:ext cx="640080" cy="640080"/>
              </a:xfrm>
              <a:prstGeom prst="rect">
                <a:avLst/>
              </a:prstGeom>
            </p:spPr>
          </p:pic>
          <p:sp>
            <p:nvSpPr>
              <p:cNvPr id="19" name="TextBox 18">
                <a:extLst>
                  <a:ext uri="{FF2B5EF4-FFF2-40B4-BE49-F238E27FC236}">
                    <a16:creationId xmlns:a16="http://schemas.microsoft.com/office/drawing/2014/main" id="{6E26582A-A65F-494E-A245-B12A88C3E02B}"/>
                  </a:ext>
                </a:extLst>
              </p:cNvPr>
              <p:cNvSpPr txBox="1"/>
              <p:nvPr/>
            </p:nvSpPr>
            <p:spPr>
              <a:xfrm>
                <a:off x="5016645" y="2115040"/>
                <a:ext cx="1558312" cy="400110"/>
              </a:xfrm>
              <a:prstGeom prst="rect">
                <a:avLst/>
              </a:prstGeom>
              <a:noFill/>
            </p:spPr>
            <p:txBody>
              <a:bodyPr wrap="none" rtlCol="0">
                <a:spAutoFit/>
              </a:bodyPr>
              <a:lstStyle/>
              <a:p>
                <a:r>
                  <a:rPr lang="en-US" sz="2000">
                    <a:latin typeface="Arial Hebrew Scholar" pitchFamily="2" charset="-79"/>
                    <a:cs typeface="Arial Hebrew Scholar" pitchFamily="2" charset="-79"/>
                  </a:rPr>
                  <a:t>Cosmic Rays</a:t>
                </a:r>
              </a:p>
            </p:txBody>
          </p:sp>
        </p:grpSp>
        <p:pic>
          <p:nvPicPr>
            <p:cNvPr id="24" name="Graphic 23" descr="Arrow: Slight curve">
              <a:extLst>
                <a:ext uri="{FF2B5EF4-FFF2-40B4-BE49-F238E27FC236}">
                  <a16:creationId xmlns:a16="http://schemas.microsoft.com/office/drawing/2014/main" id="{4E9E6384-51EF-374C-9EB0-3AB3C624CD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835466">
              <a:off x="2757049" y="1598890"/>
              <a:ext cx="548640" cy="548640"/>
            </a:xfrm>
            <a:prstGeom prst="rect">
              <a:avLst/>
            </a:prstGeom>
          </p:spPr>
        </p:pic>
      </p:grpSp>
      <p:grpSp>
        <p:nvGrpSpPr>
          <p:cNvPr id="36" name="Group 35">
            <a:extLst>
              <a:ext uri="{FF2B5EF4-FFF2-40B4-BE49-F238E27FC236}">
                <a16:creationId xmlns:a16="http://schemas.microsoft.com/office/drawing/2014/main" id="{5BDFB8E2-8D41-384D-B11E-6BDC245E0A98}"/>
              </a:ext>
            </a:extLst>
          </p:cNvPr>
          <p:cNvGrpSpPr/>
          <p:nvPr/>
        </p:nvGrpSpPr>
        <p:grpSpPr>
          <a:xfrm>
            <a:off x="2395829" y="2014569"/>
            <a:ext cx="1833178" cy="1016567"/>
            <a:chOff x="1292191" y="1347809"/>
            <a:chExt cx="1833178" cy="1016567"/>
          </a:xfrm>
        </p:grpSpPr>
        <p:grpSp>
          <p:nvGrpSpPr>
            <p:cNvPr id="23" name="Group 22">
              <a:extLst>
                <a:ext uri="{FF2B5EF4-FFF2-40B4-BE49-F238E27FC236}">
                  <a16:creationId xmlns:a16="http://schemas.microsoft.com/office/drawing/2014/main" id="{C1F9ECE8-C59A-8142-9E4A-1CD5F592D0BA}"/>
                </a:ext>
              </a:extLst>
            </p:cNvPr>
            <p:cNvGrpSpPr/>
            <p:nvPr/>
          </p:nvGrpSpPr>
          <p:grpSpPr>
            <a:xfrm>
              <a:off x="1292191" y="1347809"/>
              <a:ext cx="1239442" cy="1016567"/>
              <a:chOff x="8487637" y="1259945"/>
              <a:chExt cx="1239442" cy="1016567"/>
            </a:xfrm>
          </p:grpSpPr>
          <p:pic>
            <p:nvPicPr>
              <p:cNvPr id="20" name="Picture 19">
                <a:extLst>
                  <a:ext uri="{FF2B5EF4-FFF2-40B4-BE49-F238E27FC236}">
                    <a16:creationId xmlns:a16="http://schemas.microsoft.com/office/drawing/2014/main" id="{04E42E47-0556-9A4D-90C4-6A53D8D5B4B6}"/>
                  </a:ext>
                </a:extLst>
              </p:cNvPr>
              <p:cNvPicPr>
                <a:picLocks noChangeAspect="1"/>
              </p:cNvPicPr>
              <p:nvPr/>
            </p:nvPicPr>
            <p:blipFill>
              <a:blip r:embed="rId8"/>
              <a:stretch>
                <a:fillRect/>
              </a:stretch>
            </p:blipFill>
            <p:spPr>
              <a:xfrm>
                <a:off x="8723246" y="1259945"/>
                <a:ext cx="640080" cy="640080"/>
              </a:xfrm>
              <a:prstGeom prst="rect">
                <a:avLst/>
              </a:prstGeom>
            </p:spPr>
          </p:pic>
          <p:sp>
            <p:nvSpPr>
              <p:cNvPr id="21" name="TextBox 20">
                <a:extLst>
                  <a:ext uri="{FF2B5EF4-FFF2-40B4-BE49-F238E27FC236}">
                    <a16:creationId xmlns:a16="http://schemas.microsoft.com/office/drawing/2014/main" id="{0CC7C7F1-A677-6742-A46A-06A9E04E94AA}"/>
                  </a:ext>
                </a:extLst>
              </p:cNvPr>
              <p:cNvSpPr txBox="1"/>
              <p:nvPr/>
            </p:nvSpPr>
            <p:spPr>
              <a:xfrm>
                <a:off x="8487637" y="1876402"/>
                <a:ext cx="1239442" cy="400110"/>
              </a:xfrm>
              <a:prstGeom prst="rect">
                <a:avLst/>
              </a:prstGeom>
              <a:noFill/>
            </p:spPr>
            <p:txBody>
              <a:bodyPr wrap="none" rtlCol="0">
                <a:spAutoFit/>
              </a:bodyPr>
              <a:lstStyle/>
              <a:p>
                <a:pPr algn="ctr"/>
                <a:r>
                  <a:rPr lang="en-US" sz="2000">
                    <a:latin typeface="Arial Hebrew Scholar" pitchFamily="2" charset="-79"/>
                    <a:cs typeface="Arial Hebrew Scholar" pitchFamily="2" charset="-79"/>
                  </a:rPr>
                  <a:t>Heat Flux</a:t>
                </a:r>
              </a:p>
            </p:txBody>
          </p:sp>
        </p:grpSp>
        <p:pic>
          <p:nvPicPr>
            <p:cNvPr id="25" name="Graphic 24" descr="Arrow: Slight curve">
              <a:extLst>
                <a:ext uri="{FF2B5EF4-FFF2-40B4-BE49-F238E27FC236}">
                  <a16:creationId xmlns:a16="http://schemas.microsoft.com/office/drawing/2014/main" id="{D08295CF-89C2-EA41-9730-C9FC84FFDC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50132">
              <a:off x="2576729" y="1666459"/>
              <a:ext cx="548640" cy="548640"/>
            </a:xfrm>
            <a:prstGeom prst="rect">
              <a:avLst/>
            </a:prstGeom>
          </p:spPr>
        </p:pic>
      </p:grpSp>
      <p:sp>
        <p:nvSpPr>
          <p:cNvPr id="30" name="TextBox 29">
            <a:extLst>
              <a:ext uri="{FF2B5EF4-FFF2-40B4-BE49-F238E27FC236}">
                <a16:creationId xmlns:a16="http://schemas.microsoft.com/office/drawing/2014/main" id="{E8425A85-1EA8-C449-B7A1-5432425208EC}"/>
              </a:ext>
            </a:extLst>
          </p:cNvPr>
          <p:cNvSpPr txBox="1"/>
          <p:nvPr/>
        </p:nvSpPr>
        <p:spPr>
          <a:xfrm>
            <a:off x="2197579" y="4835557"/>
            <a:ext cx="7796842" cy="1077218"/>
          </a:xfrm>
          <a:prstGeom prst="rect">
            <a:avLst/>
          </a:prstGeom>
          <a:noFill/>
        </p:spPr>
        <p:txBody>
          <a:bodyPr wrap="square" rtlCol="0">
            <a:spAutoFit/>
          </a:bodyPr>
          <a:lstStyle/>
          <a:p>
            <a:pPr algn="ctr"/>
            <a:r>
              <a:rPr lang="en-US" sz="3200">
                <a:solidFill>
                  <a:srgbClr val="00B0F0"/>
                </a:solidFill>
                <a:latin typeface="Arial Hebrew Scholar" pitchFamily="2" charset="-79"/>
                <a:cs typeface="Arial Hebrew Scholar" pitchFamily="2" charset="-79"/>
              </a:rPr>
              <a:t>Hardware can continue normal operations when</a:t>
            </a:r>
            <a:r>
              <a:rPr lang="zh-CN" altLang="en-US" sz="3200">
                <a:solidFill>
                  <a:srgbClr val="00B0F0"/>
                </a:solidFill>
                <a:latin typeface="Arial Hebrew Scholar" pitchFamily="2" charset="-79"/>
                <a:cs typeface="Arial Hebrew Scholar" pitchFamily="2" charset="-79"/>
              </a:rPr>
              <a:t> </a:t>
            </a:r>
            <a:r>
              <a:rPr lang="en-US" altLang="zh-CN" sz="3200">
                <a:solidFill>
                  <a:srgbClr val="00B0F0"/>
                </a:solidFill>
                <a:latin typeface="Arial Hebrew Scholar" pitchFamily="2" charset="-79"/>
                <a:cs typeface="Arial Hebrew Scholar" pitchFamily="2" charset="-79"/>
              </a:rPr>
              <a:t>fed</a:t>
            </a:r>
            <a:r>
              <a:rPr lang="zh-CN" altLang="en-US" sz="3200">
                <a:solidFill>
                  <a:srgbClr val="00B0F0"/>
                </a:solidFill>
                <a:latin typeface="Arial Hebrew Scholar" pitchFamily="2" charset="-79"/>
                <a:cs typeface="Arial Hebrew Scholar" pitchFamily="2" charset="-79"/>
              </a:rPr>
              <a:t> </a:t>
            </a:r>
            <a:r>
              <a:rPr lang="en-US" sz="3200">
                <a:solidFill>
                  <a:srgbClr val="00B0F0"/>
                </a:solidFill>
                <a:latin typeface="Arial Hebrew Scholar" pitchFamily="2" charset="-79"/>
                <a:cs typeface="Arial Hebrew Scholar" pitchFamily="2" charset="-79"/>
              </a:rPr>
              <a:t>with new data</a:t>
            </a:r>
          </a:p>
        </p:txBody>
      </p:sp>
    </p:spTree>
    <p:extLst>
      <p:ext uri="{BB962C8B-B14F-4D97-AF65-F5344CB8AC3E}">
        <p14:creationId xmlns:p14="http://schemas.microsoft.com/office/powerpoint/2010/main" val="404964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linds(horizont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59CD-0A07-ED44-A53A-D4C17E7FA582}"/>
              </a:ext>
            </a:extLst>
          </p:cNvPr>
          <p:cNvSpPr>
            <a:spLocks noGrp="1"/>
          </p:cNvSpPr>
          <p:nvPr>
            <p:ph type="title"/>
          </p:nvPr>
        </p:nvSpPr>
        <p:spPr/>
        <p:txBody>
          <a:bodyPr/>
          <a:lstStyle/>
          <a:p>
            <a:r>
              <a:rPr lang="en-US"/>
              <a:t>Transient Fault</a:t>
            </a:r>
          </a:p>
        </p:txBody>
      </p:sp>
      <p:sp>
        <p:nvSpPr>
          <p:cNvPr id="3" name="Slide Number Placeholder 2">
            <a:extLst>
              <a:ext uri="{FF2B5EF4-FFF2-40B4-BE49-F238E27FC236}">
                <a16:creationId xmlns:a16="http://schemas.microsoft.com/office/drawing/2014/main" id="{0B63ADE8-E659-F348-BEF3-1EC3EDB2605D}"/>
              </a:ext>
            </a:extLst>
          </p:cNvPr>
          <p:cNvSpPr>
            <a:spLocks noGrp="1"/>
          </p:cNvSpPr>
          <p:nvPr>
            <p:ph type="sldNum" sz="quarter" idx="12"/>
          </p:nvPr>
        </p:nvSpPr>
        <p:spPr/>
        <p:txBody>
          <a:bodyPr/>
          <a:lstStyle/>
          <a:p>
            <a:fld id="{7996580F-1EC5-774C-A4F7-431D19F63C83}" type="slidenum">
              <a:rPr lang="en-US" smtClean="0"/>
              <a:pPr/>
              <a:t>5</a:t>
            </a:fld>
            <a:endParaRPr lang="en-US"/>
          </a:p>
        </p:txBody>
      </p:sp>
      <p:sp>
        <p:nvSpPr>
          <p:cNvPr id="32" name="Rectangle 31">
            <a:extLst>
              <a:ext uri="{FF2B5EF4-FFF2-40B4-BE49-F238E27FC236}">
                <a16:creationId xmlns:a16="http://schemas.microsoft.com/office/drawing/2014/main" id="{E042E4AC-BE7D-1E42-852E-6ED8742BAD0C}"/>
              </a:ext>
            </a:extLst>
          </p:cNvPr>
          <p:cNvSpPr/>
          <p:nvPr/>
        </p:nvSpPr>
        <p:spPr>
          <a:xfrm>
            <a:off x="1609881" y="4255270"/>
            <a:ext cx="4270015" cy="769441"/>
          </a:xfrm>
          <a:prstGeom prst="rect">
            <a:avLst/>
          </a:prstGeom>
        </p:spPr>
        <p:txBody>
          <a:bodyPr wrap="none">
            <a:spAutoFit/>
          </a:bodyPr>
          <a:lstStyle/>
          <a:p>
            <a:pPr indent="-274320">
              <a:buFont typeface="Arial" panose="020B0604020202020204" pitchFamily="34" charset="0"/>
              <a:buChar char="•"/>
            </a:pPr>
            <a:r>
              <a:rPr lang="en-US" sz="2400">
                <a:solidFill>
                  <a:schemeClr val="tx1">
                    <a:lumMod val="50000"/>
                    <a:lumOff val="50000"/>
                  </a:schemeClr>
                </a:solidFill>
                <a:latin typeface="Arial Hebrew Scholar" pitchFamily="2" charset="-79"/>
                <a:cs typeface="Arial Hebrew Scholar" pitchFamily="2" charset="-79"/>
              </a:rPr>
              <a:t>Protection with Parity Codes</a:t>
            </a:r>
          </a:p>
          <a:p>
            <a:pPr marL="525780" lvl="1" indent="-342900">
              <a:buFont typeface="Wingdings" pitchFamily="2" charset="2"/>
              <a:buChar char="§"/>
            </a:pPr>
            <a:r>
              <a:rPr lang="en-US" sz="2000">
                <a:solidFill>
                  <a:schemeClr val="tx1">
                    <a:lumMod val="95000"/>
                    <a:lumOff val="5000"/>
                  </a:schemeClr>
                </a:solidFill>
                <a:latin typeface="Arial Hebrew Scholar" pitchFamily="2" charset="-79"/>
                <a:cs typeface="Arial Hebrew Scholar" pitchFamily="2" charset="-79"/>
              </a:rPr>
              <a:t>ECC, IBM </a:t>
            </a:r>
            <a:r>
              <a:rPr lang="en-US" sz="2000" err="1">
                <a:solidFill>
                  <a:schemeClr val="tx1">
                    <a:lumMod val="95000"/>
                    <a:lumOff val="5000"/>
                  </a:schemeClr>
                </a:solidFill>
                <a:latin typeface="Arial Hebrew Scholar" pitchFamily="2" charset="-79"/>
                <a:cs typeface="Arial Hebrew Scholar" pitchFamily="2" charset="-79"/>
              </a:rPr>
              <a:t>Chipkill</a:t>
            </a:r>
            <a:endParaRPr lang="en-US" sz="2000">
              <a:solidFill>
                <a:schemeClr val="tx1">
                  <a:lumMod val="95000"/>
                  <a:lumOff val="5000"/>
                </a:schemeClr>
              </a:solidFill>
              <a:latin typeface="Arial Hebrew Scholar" pitchFamily="2" charset="-79"/>
              <a:cs typeface="Arial Hebrew Scholar" pitchFamily="2" charset="-79"/>
            </a:endParaRPr>
          </a:p>
        </p:txBody>
      </p:sp>
      <p:grpSp>
        <p:nvGrpSpPr>
          <p:cNvPr id="39" name="Group 38">
            <a:extLst>
              <a:ext uri="{FF2B5EF4-FFF2-40B4-BE49-F238E27FC236}">
                <a16:creationId xmlns:a16="http://schemas.microsoft.com/office/drawing/2014/main" id="{C4E514C9-4494-5A4E-AEE2-7438F2D2A74B}"/>
              </a:ext>
            </a:extLst>
          </p:cNvPr>
          <p:cNvGrpSpPr/>
          <p:nvPr/>
        </p:nvGrpSpPr>
        <p:grpSpPr>
          <a:xfrm>
            <a:off x="6840256" y="2127342"/>
            <a:ext cx="3364089" cy="2108285"/>
            <a:chOff x="8423883" y="2271140"/>
            <a:chExt cx="3364089" cy="2108285"/>
          </a:xfrm>
        </p:grpSpPr>
        <p:pic>
          <p:nvPicPr>
            <p:cNvPr id="29" name="Picture 28">
              <a:extLst>
                <a:ext uri="{FF2B5EF4-FFF2-40B4-BE49-F238E27FC236}">
                  <a16:creationId xmlns:a16="http://schemas.microsoft.com/office/drawing/2014/main" id="{0ECCF400-37DB-854A-830D-0B8BE0441625}"/>
                </a:ext>
              </a:extLst>
            </p:cNvPr>
            <p:cNvPicPr>
              <a:picLocks noChangeAspect="1"/>
            </p:cNvPicPr>
            <p:nvPr/>
          </p:nvPicPr>
          <p:blipFill>
            <a:blip r:embed="rId3"/>
            <a:stretch>
              <a:fillRect/>
            </a:stretch>
          </p:blipFill>
          <p:spPr>
            <a:xfrm>
              <a:off x="9420128" y="2271140"/>
              <a:ext cx="1371600" cy="1371600"/>
            </a:xfrm>
            <a:prstGeom prst="rect">
              <a:avLst/>
            </a:prstGeom>
          </p:spPr>
        </p:pic>
        <p:sp>
          <p:nvSpPr>
            <p:cNvPr id="31" name="TextBox 30">
              <a:extLst>
                <a:ext uri="{FF2B5EF4-FFF2-40B4-BE49-F238E27FC236}">
                  <a16:creationId xmlns:a16="http://schemas.microsoft.com/office/drawing/2014/main" id="{93A27CDD-3D76-6A44-BCD7-F47D549FF982}"/>
                </a:ext>
              </a:extLst>
            </p:cNvPr>
            <p:cNvSpPr txBox="1"/>
            <p:nvPr/>
          </p:nvSpPr>
          <p:spPr>
            <a:xfrm>
              <a:off x="8423883" y="3794650"/>
              <a:ext cx="3364089" cy="584775"/>
            </a:xfrm>
            <a:prstGeom prst="rect">
              <a:avLst/>
            </a:prstGeom>
            <a:noFill/>
          </p:spPr>
          <p:txBody>
            <a:bodyPr wrap="square" rtlCol="0">
              <a:spAutoFit/>
            </a:bodyPr>
            <a:lstStyle/>
            <a:p>
              <a:pPr algn="ctr"/>
              <a:r>
                <a:rPr lang="en-US" sz="3200">
                  <a:latin typeface="Arial Hebrew Scholar" pitchFamily="2" charset="-79"/>
                  <a:cs typeface="Arial Hebrew Scholar" pitchFamily="2" charset="-79"/>
                </a:rPr>
                <a:t>In Compute Logic</a:t>
              </a:r>
            </a:p>
          </p:txBody>
        </p:sp>
      </p:grpSp>
      <p:sp>
        <p:nvSpPr>
          <p:cNvPr id="33" name="Rectangle 32">
            <a:extLst>
              <a:ext uri="{FF2B5EF4-FFF2-40B4-BE49-F238E27FC236}">
                <a16:creationId xmlns:a16="http://schemas.microsoft.com/office/drawing/2014/main" id="{8389FE17-3A77-4141-BE3D-75BFF9D09F5A}"/>
              </a:ext>
            </a:extLst>
          </p:cNvPr>
          <p:cNvSpPr/>
          <p:nvPr/>
        </p:nvSpPr>
        <p:spPr>
          <a:xfrm>
            <a:off x="6693255" y="4256572"/>
            <a:ext cx="4471451" cy="830997"/>
          </a:xfrm>
          <a:prstGeom prst="rect">
            <a:avLst/>
          </a:prstGeom>
        </p:spPr>
        <p:txBody>
          <a:bodyPr wrap="square">
            <a:spAutoFit/>
          </a:bodyPr>
          <a:lstStyle/>
          <a:p>
            <a:pPr indent="-274320">
              <a:buFont typeface="Arial" panose="020B0604020202020204" pitchFamily="34" charset="0"/>
              <a:buChar char="•"/>
            </a:pPr>
            <a:r>
              <a:rPr lang="en-US" sz="2400">
                <a:solidFill>
                  <a:schemeClr val="tx1">
                    <a:lumMod val="50000"/>
                    <a:lumOff val="50000"/>
                  </a:schemeClr>
                </a:solidFill>
                <a:latin typeface="Arial Hebrew Scholar" pitchFamily="2" charset="-79"/>
                <a:cs typeface="Arial Hebrew Scholar" pitchFamily="2" charset="-79"/>
              </a:rPr>
              <a:t>No efficient techniques</a:t>
            </a:r>
          </a:p>
          <a:p>
            <a:pPr marL="274320" indent="-274320">
              <a:buFont typeface="Arial" panose="020B0604020202020204" pitchFamily="34" charset="0"/>
              <a:buChar char="•"/>
            </a:pPr>
            <a:r>
              <a:rPr lang="en-US" sz="2400">
                <a:solidFill>
                  <a:schemeClr val="tx1">
                    <a:lumMod val="50000"/>
                    <a:lumOff val="50000"/>
                  </a:schemeClr>
                </a:solidFill>
                <a:latin typeface="Arial Hebrew Scholar" pitchFamily="2" charset="-79"/>
                <a:cs typeface="Arial Hebrew Scholar" pitchFamily="2" charset="-79"/>
              </a:rPr>
              <a:t>Wrong outputs of instructions</a:t>
            </a:r>
          </a:p>
        </p:txBody>
      </p:sp>
      <p:grpSp>
        <p:nvGrpSpPr>
          <p:cNvPr id="41" name="Group 40">
            <a:extLst>
              <a:ext uri="{FF2B5EF4-FFF2-40B4-BE49-F238E27FC236}">
                <a16:creationId xmlns:a16="http://schemas.microsoft.com/office/drawing/2014/main" id="{F9850A05-F27E-E141-B3A2-5E84FF8629FA}"/>
              </a:ext>
            </a:extLst>
          </p:cNvPr>
          <p:cNvGrpSpPr/>
          <p:nvPr/>
        </p:nvGrpSpPr>
        <p:grpSpPr>
          <a:xfrm>
            <a:off x="1617942" y="2127342"/>
            <a:ext cx="3470125" cy="2108285"/>
            <a:chOff x="4831516" y="2271140"/>
            <a:chExt cx="3470125" cy="2108285"/>
          </a:xfrm>
        </p:grpSpPr>
        <p:pic>
          <p:nvPicPr>
            <p:cNvPr id="26" name="Picture 25">
              <a:extLst>
                <a:ext uri="{FF2B5EF4-FFF2-40B4-BE49-F238E27FC236}">
                  <a16:creationId xmlns:a16="http://schemas.microsoft.com/office/drawing/2014/main" id="{275B9B63-20A2-D54F-A6EE-286D7DEF70BF}"/>
                </a:ext>
              </a:extLst>
            </p:cNvPr>
            <p:cNvPicPr>
              <a:picLocks noChangeAspect="1"/>
            </p:cNvPicPr>
            <p:nvPr/>
          </p:nvPicPr>
          <p:blipFill>
            <a:blip r:embed="rId4"/>
            <a:stretch>
              <a:fillRect/>
            </a:stretch>
          </p:blipFill>
          <p:spPr>
            <a:xfrm>
              <a:off x="5550349" y="2271140"/>
              <a:ext cx="2054624" cy="1371600"/>
            </a:xfrm>
            <a:prstGeom prst="rect">
              <a:avLst/>
            </a:prstGeom>
          </p:spPr>
        </p:pic>
        <p:sp>
          <p:nvSpPr>
            <p:cNvPr id="27" name="TextBox 26">
              <a:extLst>
                <a:ext uri="{FF2B5EF4-FFF2-40B4-BE49-F238E27FC236}">
                  <a16:creationId xmlns:a16="http://schemas.microsoft.com/office/drawing/2014/main" id="{98F1F30D-0890-1245-AC1F-73E498A87B0A}"/>
                </a:ext>
              </a:extLst>
            </p:cNvPr>
            <p:cNvSpPr txBox="1"/>
            <p:nvPr/>
          </p:nvSpPr>
          <p:spPr>
            <a:xfrm>
              <a:off x="4831516" y="3794650"/>
              <a:ext cx="3470125" cy="584775"/>
            </a:xfrm>
            <a:prstGeom prst="rect">
              <a:avLst/>
            </a:prstGeom>
            <a:noFill/>
          </p:spPr>
          <p:txBody>
            <a:bodyPr wrap="square" rtlCol="0">
              <a:spAutoFit/>
            </a:bodyPr>
            <a:lstStyle/>
            <a:p>
              <a:pPr algn="ctr"/>
              <a:r>
                <a:rPr lang="en-US" sz="3200">
                  <a:latin typeface="Arial Hebrew Scholar" pitchFamily="2" charset="-79"/>
                  <a:cs typeface="Arial Hebrew Scholar" pitchFamily="2" charset="-79"/>
                </a:rPr>
                <a:t>In Memory System</a:t>
              </a:r>
            </a:p>
          </p:txBody>
        </p:sp>
      </p:grpSp>
      <p:grpSp>
        <p:nvGrpSpPr>
          <p:cNvPr id="9" name="Group 8">
            <a:extLst>
              <a:ext uri="{FF2B5EF4-FFF2-40B4-BE49-F238E27FC236}">
                <a16:creationId xmlns:a16="http://schemas.microsoft.com/office/drawing/2014/main" id="{85AACDAF-31D0-7B4C-9806-62CE20C0445E}"/>
              </a:ext>
            </a:extLst>
          </p:cNvPr>
          <p:cNvGrpSpPr/>
          <p:nvPr/>
        </p:nvGrpSpPr>
        <p:grpSpPr>
          <a:xfrm>
            <a:off x="2724345" y="1886447"/>
            <a:ext cx="6547533" cy="1853388"/>
            <a:chOff x="2554528" y="1964143"/>
            <a:chExt cx="6547533" cy="1853388"/>
          </a:xfrm>
        </p:grpSpPr>
        <p:pic>
          <p:nvPicPr>
            <p:cNvPr id="5" name="Graphic 4" descr="Checkmark">
              <a:extLst>
                <a:ext uri="{FF2B5EF4-FFF2-40B4-BE49-F238E27FC236}">
                  <a16:creationId xmlns:a16="http://schemas.microsoft.com/office/drawing/2014/main" id="{6EF51149-6578-9140-ACAF-2610B85696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48673" y="1964143"/>
              <a:ext cx="1853388" cy="1853388"/>
            </a:xfrm>
            <a:prstGeom prst="rect">
              <a:avLst/>
            </a:prstGeom>
          </p:spPr>
        </p:pic>
        <p:pic>
          <p:nvPicPr>
            <p:cNvPr id="8" name="Graphic 7" descr="Close">
              <a:extLst>
                <a:ext uri="{FF2B5EF4-FFF2-40B4-BE49-F238E27FC236}">
                  <a16:creationId xmlns:a16="http://schemas.microsoft.com/office/drawing/2014/main" id="{50BAF850-D2F3-5348-B50A-B376D6E2D0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4528" y="2072770"/>
              <a:ext cx="1636135" cy="1636135"/>
            </a:xfrm>
            <a:prstGeom prst="rect">
              <a:avLst/>
            </a:prstGeom>
          </p:spPr>
        </p:pic>
      </p:grpSp>
    </p:spTree>
    <p:extLst>
      <p:ext uri="{BB962C8B-B14F-4D97-AF65-F5344CB8AC3E}">
        <p14:creationId xmlns:p14="http://schemas.microsoft.com/office/powerpoint/2010/main" val="2297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8024-ED16-7641-B82D-55EB986E16F7}"/>
              </a:ext>
            </a:extLst>
          </p:cNvPr>
          <p:cNvSpPr>
            <a:spLocks noGrp="1"/>
          </p:cNvSpPr>
          <p:nvPr>
            <p:ph type="title"/>
          </p:nvPr>
        </p:nvSpPr>
        <p:spPr>
          <a:xfrm>
            <a:off x="838200" y="365125"/>
            <a:ext cx="10515600" cy="734331"/>
          </a:xfrm>
        </p:spPr>
        <p:txBody>
          <a:bodyPr>
            <a:normAutofit/>
          </a:bodyPr>
          <a:lstStyle/>
          <a:p>
            <a:pPr algn="ctr"/>
            <a:r>
              <a:rPr lang="en-US" sz="4000" dirty="0">
                <a:solidFill>
                  <a:schemeClr val="accent5">
                    <a:lumMod val="75000"/>
                  </a:schemeClr>
                </a:solidFill>
                <a:latin typeface="Arial Hebrew Scholar" pitchFamily="2" charset="-79"/>
                <a:cs typeface="Arial Hebrew Scholar" pitchFamily="2" charset="-79"/>
              </a:rPr>
              <a:t>How Likely to Experience </a:t>
            </a:r>
            <a:r>
              <a:rPr lang="en-US" dirty="0"/>
              <a:t>T</a:t>
            </a:r>
            <a:r>
              <a:rPr lang="en-US" sz="4000" dirty="0">
                <a:solidFill>
                  <a:schemeClr val="accent5">
                    <a:lumMod val="75000"/>
                  </a:schemeClr>
                </a:solidFill>
                <a:latin typeface="Arial Hebrew Scholar" pitchFamily="2" charset="-79"/>
                <a:cs typeface="Arial Hebrew Scholar" pitchFamily="2" charset="-79"/>
              </a:rPr>
              <a:t>ransient </a:t>
            </a:r>
            <a:r>
              <a:rPr lang="en-US" dirty="0"/>
              <a:t>F</a:t>
            </a:r>
            <a:r>
              <a:rPr lang="en-US" sz="4000" dirty="0">
                <a:solidFill>
                  <a:schemeClr val="accent5">
                    <a:lumMod val="75000"/>
                  </a:schemeClr>
                </a:solidFill>
                <a:latin typeface="Arial Hebrew Scholar" pitchFamily="2" charset="-79"/>
                <a:cs typeface="Arial Hebrew Scholar" pitchFamily="2" charset="-79"/>
              </a:rPr>
              <a:t>aults ?</a:t>
            </a:r>
          </a:p>
        </p:txBody>
      </p:sp>
      <p:grpSp>
        <p:nvGrpSpPr>
          <p:cNvPr id="17" name="Group 16">
            <a:extLst>
              <a:ext uri="{FF2B5EF4-FFF2-40B4-BE49-F238E27FC236}">
                <a16:creationId xmlns:a16="http://schemas.microsoft.com/office/drawing/2014/main" id="{87DA66E1-7169-0A48-AE62-774E388C47FF}"/>
              </a:ext>
            </a:extLst>
          </p:cNvPr>
          <p:cNvGrpSpPr/>
          <p:nvPr/>
        </p:nvGrpSpPr>
        <p:grpSpPr>
          <a:xfrm>
            <a:off x="838200" y="2097720"/>
            <a:ext cx="3388363" cy="2448434"/>
            <a:chOff x="838200" y="2097720"/>
            <a:chExt cx="3388363" cy="2448434"/>
          </a:xfrm>
        </p:grpSpPr>
        <p:pic>
          <p:nvPicPr>
            <p:cNvPr id="3" name="Picture 2">
              <a:extLst>
                <a:ext uri="{FF2B5EF4-FFF2-40B4-BE49-F238E27FC236}">
                  <a16:creationId xmlns:a16="http://schemas.microsoft.com/office/drawing/2014/main" id="{10A1C76A-D6C5-2744-8A4C-DA05D6D15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206" y="2097720"/>
              <a:ext cx="1737360" cy="1737360"/>
            </a:xfrm>
            <a:prstGeom prst="rect">
              <a:avLst/>
            </a:prstGeom>
          </p:spPr>
        </p:pic>
        <p:sp>
          <p:nvSpPr>
            <p:cNvPr id="4" name="TextBox 3">
              <a:extLst>
                <a:ext uri="{FF2B5EF4-FFF2-40B4-BE49-F238E27FC236}">
                  <a16:creationId xmlns:a16="http://schemas.microsoft.com/office/drawing/2014/main" id="{B2293000-42CB-2243-99CA-95F6510A9B9A}"/>
                </a:ext>
              </a:extLst>
            </p:cNvPr>
            <p:cNvSpPr txBox="1"/>
            <p:nvPr/>
          </p:nvSpPr>
          <p:spPr>
            <a:xfrm>
              <a:off x="838200" y="4022934"/>
              <a:ext cx="3388363" cy="523220"/>
            </a:xfrm>
            <a:prstGeom prst="rect">
              <a:avLst/>
            </a:prstGeom>
            <a:noFill/>
          </p:spPr>
          <p:txBody>
            <a:bodyPr wrap="none" rtlCol="0">
              <a:spAutoFit/>
            </a:bodyPr>
            <a:lstStyle/>
            <a:p>
              <a:r>
                <a:rPr lang="en-US" sz="2800">
                  <a:latin typeface="Arial Hebrew Scholar" pitchFamily="2" charset="-79"/>
                  <a:cs typeface="Arial Hebrew Scholar" pitchFamily="2" charset="-79"/>
                </a:rPr>
                <a:t>1. Smaller Transistor</a:t>
              </a:r>
            </a:p>
          </p:txBody>
        </p:sp>
      </p:grpSp>
      <p:grpSp>
        <p:nvGrpSpPr>
          <p:cNvPr id="18" name="Group 17">
            <a:extLst>
              <a:ext uri="{FF2B5EF4-FFF2-40B4-BE49-F238E27FC236}">
                <a16:creationId xmlns:a16="http://schemas.microsoft.com/office/drawing/2014/main" id="{DA109404-6597-E445-A82B-14897DC3C05A}"/>
              </a:ext>
            </a:extLst>
          </p:cNvPr>
          <p:cNvGrpSpPr/>
          <p:nvPr/>
        </p:nvGrpSpPr>
        <p:grpSpPr>
          <a:xfrm>
            <a:off x="8414321" y="2178473"/>
            <a:ext cx="2741071" cy="2346108"/>
            <a:chOff x="4723982" y="2200046"/>
            <a:chExt cx="2741071" cy="2346108"/>
          </a:xfrm>
        </p:grpSpPr>
        <p:sp>
          <p:nvSpPr>
            <p:cNvPr id="9" name="TextBox 8">
              <a:extLst>
                <a:ext uri="{FF2B5EF4-FFF2-40B4-BE49-F238E27FC236}">
                  <a16:creationId xmlns:a16="http://schemas.microsoft.com/office/drawing/2014/main" id="{A7AB09B2-F5A7-CC45-9742-B8BBE4821C5A}"/>
                </a:ext>
              </a:extLst>
            </p:cNvPr>
            <p:cNvSpPr txBox="1"/>
            <p:nvPr/>
          </p:nvSpPr>
          <p:spPr>
            <a:xfrm>
              <a:off x="4723982" y="4022934"/>
              <a:ext cx="2741071" cy="523220"/>
            </a:xfrm>
            <a:prstGeom prst="rect">
              <a:avLst/>
            </a:prstGeom>
            <a:noFill/>
          </p:spPr>
          <p:txBody>
            <a:bodyPr wrap="none" rtlCol="0">
              <a:spAutoFit/>
            </a:bodyPr>
            <a:lstStyle/>
            <a:p>
              <a:r>
                <a:rPr lang="en-US" sz="2800">
                  <a:latin typeface="Arial Hebrew Scholar" pitchFamily="2" charset="-79"/>
                  <a:cs typeface="Arial Hebrew Scholar" pitchFamily="2" charset="-79"/>
                </a:rPr>
                <a:t>3. Lower Voltage</a:t>
              </a:r>
            </a:p>
          </p:txBody>
        </p:sp>
        <p:pic>
          <p:nvPicPr>
            <p:cNvPr id="6" name="Picture 5">
              <a:extLst>
                <a:ext uri="{FF2B5EF4-FFF2-40B4-BE49-F238E27FC236}">
                  <a16:creationId xmlns:a16="http://schemas.microsoft.com/office/drawing/2014/main" id="{E348FDD0-35BF-424D-A3EF-3929784AE075}"/>
                </a:ext>
              </a:extLst>
            </p:cNvPr>
            <p:cNvPicPr>
              <a:picLocks noChangeAspect="1"/>
            </p:cNvPicPr>
            <p:nvPr/>
          </p:nvPicPr>
          <p:blipFill>
            <a:blip r:embed="rId4"/>
            <a:stretch>
              <a:fillRect/>
            </a:stretch>
          </p:blipFill>
          <p:spPr>
            <a:xfrm>
              <a:off x="5008786" y="2200046"/>
              <a:ext cx="2174427" cy="1635034"/>
            </a:xfrm>
            <a:prstGeom prst="rect">
              <a:avLst/>
            </a:prstGeom>
          </p:spPr>
        </p:pic>
      </p:grpSp>
      <p:grpSp>
        <p:nvGrpSpPr>
          <p:cNvPr id="19" name="Group 18">
            <a:extLst>
              <a:ext uri="{FF2B5EF4-FFF2-40B4-BE49-F238E27FC236}">
                <a16:creationId xmlns:a16="http://schemas.microsoft.com/office/drawing/2014/main" id="{CD981F1F-F4F1-D24F-9BE3-02C9F5B9223F}"/>
              </a:ext>
            </a:extLst>
          </p:cNvPr>
          <p:cNvGrpSpPr/>
          <p:nvPr/>
        </p:nvGrpSpPr>
        <p:grpSpPr>
          <a:xfrm>
            <a:off x="4672790" y="1653673"/>
            <a:ext cx="2846420" cy="2870908"/>
            <a:chOff x="8124259" y="1675246"/>
            <a:chExt cx="2846420" cy="2870908"/>
          </a:xfrm>
        </p:grpSpPr>
        <p:pic>
          <p:nvPicPr>
            <p:cNvPr id="11" name="Picture 10">
              <a:extLst>
                <a:ext uri="{FF2B5EF4-FFF2-40B4-BE49-F238E27FC236}">
                  <a16:creationId xmlns:a16="http://schemas.microsoft.com/office/drawing/2014/main" id="{31E3EA3F-3637-BF43-9E09-B15EEFAA87E2}"/>
                </a:ext>
              </a:extLst>
            </p:cNvPr>
            <p:cNvPicPr>
              <a:picLocks noChangeAspect="1"/>
            </p:cNvPicPr>
            <p:nvPr/>
          </p:nvPicPr>
          <p:blipFill>
            <a:blip r:embed="rId5"/>
            <a:stretch>
              <a:fillRect/>
            </a:stretch>
          </p:blipFill>
          <p:spPr>
            <a:xfrm>
              <a:off x="8286046" y="1675246"/>
              <a:ext cx="2684633" cy="2684633"/>
            </a:xfrm>
            <a:prstGeom prst="rect">
              <a:avLst/>
            </a:prstGeom>
          </p:spPr>
        </p:pic>
        <p:sp>
          <p:nvSpPr>
            <p:cNvPr id="12" name="TextBox 11">
              <a:extLst>
                <a:ext uri="{FF2B5EF4-FFF2-40B4-BE49-F238E27FC236}">
                  <a16:creationId xmlns:a16="http://schemas.microsoft.com/office/drawing/2014/main" id="{3F1BD143-4F98-6C42-A863-BDBFE47E5500}"/>
                </a:ext>
              </a:extLst>
            </p:cNvPr>
            <p:cNvSpPr txBox="1"/>
            <p:nvPr/>
          </p:nvSpPr>
          <p:spPr>
            <a:xfrm>
              <a:off x="8124259" y="4022934"/>
              <a:ext cx="2846420" cy="523220"/>
            </a:xfrm>
            <a:prstGeom prst="rect">
              <a:avLst/>
            </a:prstGeom>
            <a:noFill/>
          </p:spPr>
          <p:txBody>
            <a:bodyPr wrap="none" rtlCol="0">
              <a:spAutoFit/>
            </a:bodyPr>
            <a:lstStyle/>
            <a:p>
              <a:r>
                <a:rPr lang="en-US" sz="2800">
                  <a:latin typeface="Arial Hebrew Scholar" pitchFamily="2" charset="-79"/>
                  <a:cs typeface="Arial Hebrew Scholar" pitchFamily="2" charset="-79"/>
                </a:rPr>
                <a:t>2. Higher Density</a:t>
              </a:r>
            </a:p>
          </p:txBody>
        </p:sp>
      </p:grpSp>
      <p:sp>
        <p:nvSpPr>
          <p:cNvPr id="13" name="TextBox 12">
            <a:extLst>
              <a:ext uri="{FF2B5EF4-FFF2-40B4-BE49-F238E27FC236}">
                <a16:creationId xmlns:a16="http://schemas.microsoft.com/office/drawing/2014/main" id="{4CAD37A6-F5F0-CA4A-84E9-BB0CD55C72E1}"/>
              </a:ext>
            </a:extLst>
          </p:cNvPr>
          <p:cNvSpPr txBox="1"/>
          <p:nvPr/>
        </p:nvSpPr>
        <p:spPr>
          <a:xfrm>
            <a:off x="403316" y="1224326"/>
            <a:ext cx="9535816" cy="584775"/>
          </a:xfrm>
          <a:prstGeom prst="rect">
            <a:avLst/>
          </a:prstGeom>
          <a:noFill/>
        </p:spPr>
        <p:txBody>
          <a:bodyPr wrap="none" rtlCol="0">
            <a:spAutoFit/>
          </a:bodyPr>
          <a:lstStyle/>
          <a:p>
            <a:r>
              <a:rPr lang="en-US" sz="3200">
                <a:latin typeface="Arial Hebrew Scholar" pitchFamily="2" charset="-79"/>
                <a:cs typeface="Arial Hebrew Scholar" pitchFamily="2" charset="-79"/>
              </a:rPr>
              <a:t>Increasing concern due to undesirable side-effects of</a:t>
            </a:r>
          </a:p>
        </p:txBody>
      </p:sp>
      <p:grpSp>
        <p:nvGrpSpPr>
          <p:cNvPr id="16" name="Group 15">
            <a:extLst>
              <a:ext uri="{FF2B5EF4-FFF2-40B4-BE49-F238E27FC236}">
                <a16:creationId xmlns:a16="http://schemas.microsoft.com/office/drawing/2014/main" id="{D3684B99-EFBE-6D43-AD79-2F3A1E45D44B}"/>
              </a:ext>
            </a:extLst>
          </p:cNvPr>
          <p:cNvGrpSpPr/>
          <p:nvPr/>
        </p:nvGrpSpPr>
        <p:grpSpPr>
          <a:xfrm>
            <a:off x="762014" y="4577830"/>
            <a:ext cx="10667972" cy="1077218"/>
            <a:chOff x="537963" y="5115158"/>
            <a:chExt cx="10667972" cy="1077218"/>
          </a:xfrm>
        </p:grpSpPr>
        <p:pic>
          <p:nvPicPr>
            <p:cNvPr id="15" name="Picture 14">
              <a:extLst>
                <a:ext uri="{FF2B5EF4-FFF2-40B4-BE49-F238E27FC236}">
                  <a16:creationId xmlns:a16="http://schemas.microsoft.com/office/drawing/2014/main" id="{EA25E032-7940-AA40-A2F2-69BF74AEB442}"/>
                </a:ext>
              </a:extLst>
            </p:cNvPr>
            <p:cNvPicPr>
              <a:picLocks noChangeAspect="1"/>
            </p:cNvPicPr>
            <p:nvPr/>
          </p:nvPicPr>
          <p:blipFill>
            <a:blip r:embed="rId6"/>
            <a:stretch>
              <a:fillRect/>
            </a:stretch>
          </p:blipFill>
          <p:spPr>
            <a:xfrm>
              <a:off x="537963" y="5115158"/>
              <a:ext cx="1233457" cy="1077218"/>
            </a:xfrm>
            <a:prstGeom prst="rect">
              <a:avLst/>
            </a:prstGeom>
          </p:spPr>
        </p:pic>
        <p:sp>
          <p:nvSpPr>
            <p:cNvPr id="14" name="TextBox 13">
              <a:extLst>
                <a:ext uri="{FF2B5EF4-FFF2-40B4-BE49-F238E27FC236}">
                  <a16:creationId xmlns:a16="http://schemas.microsoft.com/office/drawing/2014/main" id="{2EE4DF16-4C5C-854A-AA47-C59F23874E2E}"/>
                </a:ext>
              </a:extLst>
            </p:cNvPr>
            <p:cNvSpPr txBox="1"/>
            <p:nvPr/>
          </p:nvSpPr>
          <p:spPr>
            <a:xfrm>
              <a:off x="1517650" y="5205960"/>
              <a:ext cx="9688285" cy="954107"/>
            </a:xfrm>
            <a:prstGeom prst="rect">
              <a:avLst/>
            </a:prstGeom>
            <a:noFill/>
          </p:spPr>
          <p:txBody>
            <a:bodyPr wrap="square" rtlCol="0">
              <a:spAutoFit/>
            </a:bodyPr>
            <a:lstStyle/>
            <a:p>
              <a:r>
                <a:rPr lang="en-US" sz="2800" dirty="0">
                  <a:solidFill>
                    <a:schemeClr val="tx1">
                      <a:lumMod val="50000"/>
                      <a:lumOff val="50000"/>
                    </a:schemeClr>
                  </a:solidFill>
                  <a:latin typeface="Arial Hebrew Scholar" pitchFamily="2" charset="-79"/>
                  <a:cs typeface="Arial Hebrew Scholar" pitchFamily="2" charset="-79"/>
                </a:rPr>
                <a:t>Projected </a:t>
              </a:r>
              <a:r>
                <a:rPr lang="en-US" sz="2800" dirty="0">
                  <a:solidFill>
                    <a:srgbClr val="FF0000"/>
                  </a:solidFill>
                  <a:latin typeface="Arial Hebrew Scholar" pitchFamily="2" charset="-79"/>
                  <a:cs typeface="Arial Hebrew Scholar" pitchFamily="2" charset="-79"/>
                </a:rPr>
                <a:t>Daily Transient Errors </a:t>
              </a:r>
              <a:r>
                <a:rPr lang="en-US" sz="2800" dirty="0">
                  <a:solidFill>
                    <a:schemeClr val="tx1">
                      <a:lumMod val="50000"/>
                      <a:lumOff val="50000"/>
                    </a:schemeClr>
                  </a:solidFill>
                  <a:latin typeface="Arial Hebrew Scholar" pitchFamily="2" charset="-79"/>
                  <a:cs typeface="Arial Hebrew Scholar" pitchFamily="2" charset="-79"/>
                </a:rPr>
                <a:t>for Exa-scale</a:t>
              </a:r>
              <a:r>
                <a:rPr lang="en-US" sz="2800" dirty="0">
                  <a:solidFill>
                    <a:srgbClr val="C00000"/>
                  </a:solidFill>
                  <a:latin typeface="Arial Hebrew Scholar" pitchFamily="2" charset="-79"/>
                  <a:cs typeface="Arial Hebrew Scholar" pitchFamily="2" charset="-79"/>
                </a:rPr>
                <a:t> </a:t>
              </a:r>
              <a:r>
                <a:rPr lang="en-US" sz="2800" dirty="0">
                  <a:latin typeface="Arial Hebrew Scholar" pitchFamily="2" charset="-79"/>
                  <a:cs typeface="Arial Hebrew Scholar" pitchFamily="2" charset="-79"/>
                </a:rPr>
                <a:t>[Olivera  SC’17]</a:t>
              </a:r>
            </a:p>
            <a:p>
              <a:pPr marL="914400" lvl="1" indent="-457200">
                <a:buFont typeface="Arial" panose="020B0604020202020204" pitchFamily="34" charset="0"/>
                <a:buChar char="•"/>
              </a:pPr>
              <a:r>
                <a:rPr lang="en-US" sz="2800" dirty="0">
                  <a:latin typeface="Arial Hebrew Scholar" pitchFamily="2" charset="-79"/>
                  <a:cs typeface="Arial Hebrew Scholar" pitchFamily="2" charset="-79"/>
                </a:rPr>
                <a:t>With ECC Memory</a:t>
              </a:r>
            </a:p>
          </p:txBody>
        </p:sp>
      </p:grpSp>
      <p:sp>
        <p:nvSpPr>
          <p:cNvPr id="5" name="Slide Number Placeholder 4">
            <a:extLst>
              <a:ext uri="{FF2B5EF4-FFF2-40B4-BE49-F238E27FC236}">
                <a16:creationId xmlns:a16="http://schemas.microsoft.com/office/drawing/2014/main" id="{D3CFBC3A-404A-7642-933A-13D9B7189C98}"/>
              </a:ext>
            </a:extLst>
          </p:cNvPr>
          <p:cNvSpPr>
            <a:spLocks noGrp="1"/>
          </p:cNvSpPr>
          <p:nvPr>
            <p:ph type="sldNum" sz="quarter" idx="12"/>
          </p:nvPr>
        </p:nvSpPr>
        <p:spPr/>
        <p:txBody>
          <a:bodyPr/>
          <a:lstStyle/>
          <a:p>
            <a:fld id="{7996580F-1EC5-774C-A4F7-431D19F63C83}" type="slidenum">
              <a:rPr lang="en-US" smtClean="0"/>
              <a:pPr/>
              <a:t>6</a:t>
            </a:fld>
            <a:endParaRPr lang="en-US" dirty="0"/>
          </a:p>
        </p:txBody>
      </p:sp>
      <p:sp>
        <p:nvSpPr>
          <p:cNvPr id="7" name="Rectangle 6">
            <a:extLst>
              <a:ext uri="{FF2B5EF4-FFF2-40B4-BE49-F238E27FC236}">
                <a16:creationId xmlns:a16="http://schemas.microsoft.com/office/drawing/2014/main" id="{AEFD021F-3966-CF46-9963-FADD43B1D372}"/>
              </a:ext>
            </a:extLst>
          </p:cNvPr>
          <p:cNvSpPr/>
          <p:nvPr/>
        </p:nvSpPr>
        <p:spPr>
          <a:xfrm>
            <a:off x="1904686" y="5649632"/>
            <a:ext cx="8968866" cy="523220"/>
          </a:xfrm>
          <a:prstGeom prst="rect">
            <a:avLst/>
          </a:prstGeom>
        </p:spPr>
        <p:txBody>
          <a:bodyPr wrap="none">
            <a:spAutoFit/>
          </a:bodyPr>
          <a:lstStyle/>
          <a:p>
            <a:r>
              <a:rPr lang="en-US" sz="2800" dirty="0">
                <a:solidFill>
                  <a:schemeClr val="accent1">
                    <a:lumMod val="75000"/>
                  </a:schemeClr>
                </a:solidFill>
                <a:latin typeface="Arial Hebrew Scholar" pitchFamily="2" charset="-79"/>
                <a:cs typeface="Arial Hebrew Scholar" pitchFamily="2" charset="-79"/>
              </a:rPr>
              <a:t>Negative impact on long running scientific applications</a:t>
            </a:r>
            <a:endParaRPr lang="en-US" sz="2800" dirty="0"/>
          </a:p>
        </p:txBody>
      </p:sp>
    </p:spTree>
    <p:extLst>
      <p:ext uri="{BB962C8B-B14F-4D97-AF65-F5344CB8AC3E}">
        <p14:creationId xmlns:p14="http://schemas.microsoft.com/office/powerpoint/2010/main" val="40037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8024-ED16-7641-B82D-55EB986E16F7}"/>
              </a:ext>
            </a:extLst>
          </p:cNvPr>
          <p:cNvSpPr>
            <a:spLocks noGrp="1"/>
          </p:cNvSpPr>
          <p:nvPr>
            <p:ph type="title"/>
          </p:nvPr>
        </p:nvSpPr>
        <p:spPr>
          <a:xfrm>
            <a:off x="838200" y="365125"/>
            <a:ext cx="10515600" cy="734331"/>
          </a:xfrm>
        </p:spPr>
        <p:txBody>
          <a:bodyPr>
            <a:normAutofit/>
          </a:bodyPr>
          <a:lstStyle/>
          <a:p>
            <a:pPr algn="ctr"/>
            <a:r>
              <a:rPr lang="en-US" dirty="0"/>
              <a:t>T</a:t>
            </a:r>
            <a:r>
              <a:rPr lang="en-US" sz="4000" dirty="0">
                <a:solidFill>
                  <a:schemeClr val="accent5">
                    <a:lumMod val="75000"/>
                  </a:schemeClr>
                </a:solidFill>
                <a:latin typeface="Arial Hebrew Scholar" pitchFamily="2" charset="-79"/>
                <a:cs typeface="Arial Hebrew Scholar" pitchFamily="2" charset="-79"/>
              </a:rPr>
              <a:t>ransient </a:t>
            </a:r>
            <a:r>
              <a:rPr lang="en-US" sz="4000" dirty="0">
                <a:solidFill>
                  <a:schemeClr val="accent5">
                    <a:lumMod val="75000"/>
                  </a:schemeClr>
                </a:solidFill>
              </a:rPr>
              <a:t>F</a:t>
            </a:r>
            <a:r>
              <a:rPr lang="en-US" sz="4000" dirty="0">
                <a:solidFill>
                  <a:schemeClr val="accent5">
                    <a:lumMod val="75000"/>
                  </a:schemeClr>
                </a:solidFill>
                <a:latin typeface="Arial Hebrew Scholar" pitchFamily="2" charset="-79"/>
                <a:cs typeface="Arial Hebrew Scholar" pitchFamily="2" charset="-79"/>
              </a:rPr>
              <a:t>aults in Different Units</a:t>
            </a:r>
          </a:p>
        </p:txBody>
      </p:sp>
      <p:grpSp>
        <p:nvGrpSpPr>
          <p:cNvPr id="4" name="Group 3">
            <a:extLst>
              <a:ext uri="{FF2B5EF4-FFF2-40B4-BE49-F238E27FC236}">
                <a16:creationId xmlns:a16="http://schemas.microsoft.com/office/drawing/2014/main" id="{AC0CDD07-6FD6-C241-A44F-EBBCE9C72319}"/>
              </a:ext>
            </a:extLst>
          </p:cNvPr>
          <p:cNvGrpSpPr/>
          <p:nvPr/>
        </p:nvGrpSpPr>
        <p:grpSpPr>
          <a:xfrm>
            <a:off x="739545" y="1528554"/>
            <a:ext cx="4627239" cy="2709144"/>
            <a:chOff x="1300215" y="1832199"/>
            <a:chExt cx="4627239" cy="2709144"/>
          </a:xfrm>
        </p:grpSpPr>
        <p:pic>
          <p:nvPicPr>
            <p:cNvPr id="10" name="Picture 9">
              <a:extLst>
                <a:ext uri="{FF2B5EF4-FFF2-40B4-BE49-F238E27FC236}">
                  <a16:creationId xmlns:a16="http://schemas.microsoft.com/office/drawing/2014/main" id="{C4A59244-4FE4-5640-BDA8-D6CE5CF8F5D7}"/>
                </a:ext>
              </a:extLst>
            </p:cNvPr>
            <p:cNvPicPr>
              <a:picLocks noChangeAspect="1"/>
            </p:cNvPicPr>
            <p:nvPr/>
          </p:nvPicPr>
          <p:blipFill>
            <a:blip r:embed="rId3"/>
            <a:stretch>
              <a:fillRect/>
            </a:stretch>
          </p:blipFill>
          <p:spPr>
            <a:xfrm>
              <a:off x="2988988" y="1832199"/>
              <a:ext cx="1280160" cy="1280160"/>
            </a:xfrm>
            <a:prstGeom prst="rect">
              <a:avLst/>
            </a:prstGeom>
          </p:spPr>
        </p:pic>
        <p:sp>
          <p:nvSpPr>
            <p:cNvPr id="11" name="TextBox 10">
              <a:extLst>
                <a:ext uri="{FF2B5EF4-FFF2-40B4-BE49-F238E27FC236}">
                  <a16:creationId xmlns:a16="http://schemas.microsoft.com/office/drawing/2014/main" id="{DB3753C9-F94F-314E-AB91-F6A71E890CBD}"/>
                </a:ext>
              </a:extLst>
            </p:cNvPr>
            <p:cNvSpPr txBox="1"/>
            <p:nvPr/>
          </p:nvSpPr>
          <p:spPr>
            <a:xfrm>
              <a:off x="1300215" y="3182311"/>
              <a:ext cx="4456220" cy="523220"/>
            </a:xfrm>
            <a:prstGeom prst="rect">
              <a:avLst/>
            </a:prstGeom>
            <a:noFill/>
          </p:spPr>
          <p:txBody>
            <a:bodyPr wrap="none" rtlCol="0">
              <a:spAutoFit/>
            </a:bodyPr>
            <a:lstStyle/>
            <a:p>
              <a:r>
                <a:rPr lang="en-US" sz="2800">
                  <a:latin typeface="Arial Hebrew Scholar" pitchFamily="2" charset="-79"/>
                  <a:cs typeface="Arial Hebrew Scholar" pitchFamily="2" charset="-79"/>
                </a:rPr>
                <a:t>1. FPU </a:t>
              </a:r>
              <a:r>
                <a:rPr lang="en-US" sz="2800">
                  <a:latin typeface="Arial Hebrew Scholar" pitchFamily="2" charset="-79"/>
                  <a:cs typeface="Arial Hebrew Scholar" pitchFamily="2" charset="-79"/>
                  <a:sym typeface="Wingdings" pitchFamily="2" charset="2"/>
                </a:rPr>
                <a:t> </a:t>
              </a:r>
              <a:r>
                <a:rPr lang="en-US" sz="2800">
                  <a:latin typeface="Arial Hebrew Scholar" pitchFamily="2" charset="-79"/>
                  <a:cs typeface="Arial Hebrew Scholar" pitchFamily="2" charset="-79"/>
                </a:rPr>
                <a:t>Incorrect Outputs</a:t>
              </a:r>
            </a:p>
          </p:txBody>
        </p:sp>
        <p:sp>
          <p:nvSpPr>
            <p:cNvPr id="13" name="TextBox 12">
              <a:extLst>
                <a:ext uri="{FF2B5EF4-FFF2-40B4-BE49-F238E27FC236}">
                  <a16:creationId xmlns:a16="http://schemas.microsoft.com/office/drawing/2014/main" id="{285EB140-B3C7-0949-98B8-C471D5EA21BB}"/>
                </a:ext>
              </a:extLst>
            </p:cNvPr>
            <p:cNvSpPr txBox="1"/>
            <p:nvPr/>
          </p:nvSpPr>
          <p:spPr>
            <a:xfrm>
              <a:off x="1300215" y="3648791"/>
              <a:ext cx="4627239" cy="892552"/>
            </a:xfrm>
            <a:prstGeom prst="rect">
              <a:avLst/>
            </a:prstGeom>
            <a:noFill/>
          </p:spPr>
          <p:txBody>
            <a:bodyPr wrap="square" rtlCol="0">
              <a:spAutoFit/>
            </a:bodyPr>
            <a:lstStyle/>
            <a:p>
              <a:pPr marL="457200" indent="-274320">
                <a:buFont typeface="Arial" panose="020B0604020202020204" pitchFamily="34" charset="0"/>
                <a:buChar char="•"/>
              </a:pPr>
              <a:r>
                <a:rPr lang="en-US" sz="2600">
                  <a:solidFill>
                    <a:schemeClr val="bg2">
                      <a:lumMod val="50000"/>
                    </a:schemeClr>
                  </a:solidFill>
                  <a:latin typeface="Arial Hebrew Scholar" pitchFamily="2" charset="-79"/>
                  <a:cs typeface="Arial Hebrew Scholar" pitchFamily="2" charset="-79"/>
                </a:rPr>
                <a:t>Referred as SDCs</a:t>
              </a:r>
            </a:p>
            <a:p>
              <a:pPr marL="457200" indent="-274320">
                <a:buFont typeface="Arial" panose="020B0604020202020204" pitchFamily="34" charset="0"/>
                <a:buChar char="•"/>
              </a:pPr>
              <a:r>
                <a:rPr lang="en-US" sz="2600">
                  <a:solidFill>
                    <a:schemeClr val="accent1">
                      <a:lumMod val="75000"/>
                    </a:schemeClr>
                  </a:solidFill>
                  <a:latin typeface="Arial Hebrew Scholar" pitchFamily="2" charset="-79"/>
                  <a:cs typeface="Arial Hebrew Scholar" pitchFamily="2" charset="-79"/>
                </a:rPr>
                <a:t>Core math computation</a:t>
              </a:r>
            </a:p>
          </p:txBody>
        </p:sp>
      </p:grpSp>
      <p:sp>
        <p:nvSpPr>
          <p:cNvPr id="3" name="Slide Number Placeholder 2">
            <a:extLst>
              <a:ext uri="{FF2B5EF4-FFF2-40B4-BE49-F238E27FC236}">
                <a16:creationId xmlns:a16="http://schemas.microsoft.com/office/drawing/2014/main" id="{64AC1FF4-4829-1E4A-997C-5D4F587376E9}"/>
              </a:ext>
            </a:extLst>
          </p:cNvPr>
          <p:cNvSpPr>
            <a:spLocks noGrp="1"/>
          </p:cNvSpPr>
          <p:nvPr>
            <p:ph type="sldNum" sz="quarter" idx="12"/>
          </p:nvPr>
        </p:nvSpPr>
        <p:spPr/>
        <p:txBody>
          <a:bodyPr/>
          <a:lstStyle/>
          <a:p>
            <a:fld id="{7996580F-1EC5-774C-A4F7-431D19F63C83}" type="slidenum">
              <a:rPr lang="en-US" smtClean="0"/>
              <a:pPr/>
              <a:t>7</a:t>
            </a:fld>
            <a:endParaRPr lang="en-US"/>
          </a:p>
        </p:txBody>
      </p:sp>
      <p:grpSp>
        <p:nvGrpSpPr>
          <p:cNvPr id="18" name="Group 17">
            <a:extLst>
              <a:ext uri="{FF2B5EF4-FFF2-40B4-BE49-F238E27FC236}">
                <a16:creationId xmlns:a16="http://schemas.microsoft.com/office/drawing/2014/main" id="{BDAF9820-C479-864F-99C3-68F8E136B68B}"/>
              </a:ext>
            </a:extLst>
          </p:cNvPr>
          <p:cNvGrpSpPr/>
          <p:nvPr/>
        </p:nvGrpSpPr>
        <p:grpSpPr>
          <a:xfrm>
            <a:off x="6297671" y="1519127"/>
            <a:ext cx="5403082" cy="2709144"/>
            <a:chOff x="6973885" y="1888003"/>
            <a:chExt cx="5403082" cy="2709144"/>
          </a:xfrm>
        </p:grpSpPr>
        <p:pic>
          <p:nvPicPr>
            <p:cNvPr id="19" name="Picture 18">
              <a:extLst>
                <a:ext uri="{FF2B5EF4-FFF2-40B4-BE49-F238E27FC236}">
                  <a16:creationId xmlns:a16="http://schemas.microsoft.com/office/drawing/2014/main" id="{DE829219-4F72-C048-BB04-BD11330152FA}"/>
                </a:ext>
              </a:extLst>
            </p:cNvPr>
            <p:cNvPicPr>
              <a:picLocks noChangeAspect="1"/>
            </p:cNvPicPr>
            <p:nvPr/>
          </p:nvPicPr>
          <p:blipFill>
            <a:blip r:embed="rId4"/>
            <a:stretch>
              <a:fillRect/>
            </a:stretch>
          </p:blipFill>
          <p:spPr>
            <a:xfrm>
              <a:off x="8608698" y="1888003"/>
              <a:ext cx="1280160" cy="1280160"/>
            </a:xfrm>
            <a:prstGeom prst="rect">
              <a:avLst/>
            </a:prstGeom>
          </p:spPr>
        </p:pic>
        <p:sp>
          <p:nvSpPr>
            <p:cNvPr id="20" name="TextBox 19">
              <a:extLst>
                <a:ext uri="{FF2B5EF4-FFF2-40B4-BE49-F238E27FC236}">
                  <a16:creationId xmlns:a16="http://schemas.microsoft.com/office/drawing/2014/main" id="{8B9F31AD-7262-D547-9054-E3652AFFD9D9}"/>
                </a:ext>
              </a:extLst>
            </p:cNvPr>
            <p:cNvSpPr txBox="1"/>
            <p:nvPr/>
          </p:nvSpPr>
          <p:spPr>
            <a:xfrm>
              <a:off x="7175896" y="3242682"/>
              <a:ext cx="4203330" cy="523220"/>
            </a:xfrm>
            <a:prstGeom prst="rect">
              <a:avLst/>
            </a:prstGeom>
            <a:noFill/>
          </p:spPr>
          <p:txBody>
            <a:bodyPr wrap="none" rtlCol="0">
              <a:spAutoFit/>
            </a:bodyPr>
            <a:lstStyle/>
            <a:p>
              <a:r>
                <a:rPr lang="en-US" sz="2800">
                  <a:latin typeface="Arial Hebrew Scholar" pitchFamily="2" charset="-79"/>
                  <a:cs typeface="Arial Hebrew Scholar" pitchFamily="2" charset="-79"/>
                </a:rPr>
                <a:t>2. ALU </a:t>
              </a:r>
              <a:r>
                <a:rPr lang="en-US" sz="2800">
                  <a:latin typeface="Arial Hebrew Scholar" pitchFamily="2" charset="-79"/>
                  <a:cs typeface="Arial Hebrew Scholar" pitchFamily="2" charset="-79"/>
                  <a:sym typeface="Wingdings" pitchFamily="2" charset="2"/>
                </a:rPr>
                <a:t> </a:t>
              </a:r>
              <a:r>
                <a:rPr lang="en-US" sz="2800">
                  <a:latin typeface="Arial Hebrew Scholar" pitchFamily="2" charset="-79"/>
                  <a:cs typeface="Arial Hebrew Scholar" pitchFamily="2" charset="-79"/>
                </a:rPr>
                <a:t>Process Crashes</a:t>
              </a:r>
            </a:p>
          </p:txBody>
        </p:sp>
        <p:sp>
          <p:nvSpPr>
            <p:cNvPr id="21" name="TextBox 20">
              <a:extLst>
                <a:ext uri="{FF2B5EF4-FFF2-40B4-BE49-F238E27FC236}">
                  <a16:creationId xmlns:a16="http://schemas.microsoft.com/office/drawing/2014/main" id="{58A737A0-A79F-AD46-8A78-55AEBDE8524D}"/>
                </a:ext>
              </a:extLst>
            </p:cNvPr>
            <p:cNvSpPr txBox="1"/>
            <p:nvPr/>
          </p:nvSpPr>
          <p:spPr>
            <a:xfrm>
              <a:off x="6973885" y="3704595"/>
              <a:ext cx="5403082" cy="892552"/>
            </a:xfrm>
            <a:prstGeom prst="rect">
              <a:avLst/>
            </a:prstGeom>
            <a:noFill/>
          </p:spPr>
          <p:txBody>
            <a:bodyPr wrap="none" rtlCol="0">
              <a:spAutoFit/>
            </a:bodyPr>
            <a:lstStyle/>
            <a:p>
              <a:pPr marL="457200" indent="-274320">
                <a:buFont typeface="Arial" panose="020B0604020202020204" pitchFamily="34" charset="0"/>
                <a:buChar char="•"/>
              </a:pPr>
              <a:r>
                <a:rPr lang="en-US" sz="2600" dirty="0">
                  <a:solidFill>
                    <a:schemeClr val="bg2">
                      <a:lumMod val="50000"/>
                    </a:schemeClr>
                  </a:solidFill>
                  <a:latin typeface="Arial Hebrew Scholar" pitchFamily="2" charset="-79"/>
                  <a:cs typeface="Arial Hebrew Scholar" pitchFamily="2" charset="-79"/>
                </a:rPr>
                <a:t>Referred as Soft Failures</a:t>
              </a:r>
            </a:p>
            <a:p>
              <a:pPr marL="457200" indent="-274320">
                <a:buFont typeface="Arial" panose="020B0604020202020204" pitchFamily="34" charset="0"/>
                <a:buChar char="•"/>
              </a:pPr>
              <a:r>
                <a:rPr lang="en-US" sz="2600" dirty="0">
                  <a:solidFill>
                    <a:schemeClr val="accent1">
                      <a:lumMod val="75000"/>
                    </a:schemeClr>
                  </a:solidFill>
                  <a:latin typeface="Arial Hebrew Scholar" pitchFamily="2" charset="-79"/>
                  <a:cs typeface="Arial Hebrew Scholar" pitchFamily="2" charset="-79"/>
                </a:rPr>
                <a:t>Branch and address computation</a:t>
              </a:r>
            </a:p>
          </p:txBody>
        </p:sp>
      </p:grpSp>
      <p:sp>
        <p:nvSpPr>
          <p:cNvPr id="22" name="TextBox 21">
            <a:extLst>
              <a:ext uri="{FF2B5EF4-FFF2-40B4-BE49-F238E27FC236}">
                <a16:creationId xmlns:a16="http://schemas.microsoft.com/office/drawing/2014/main" id="{7BE00A92-BC69-8F44-B8F5-718B9A2B94AE}"/>
              </a:ext>
            </a:extLst>
          </p:cNvPr>
          <p:cNvSpPr txBox="1"/>
          <p:nvPr/>
        </p:nvSpPr>
        <p:spPr>
          <a:xfrm>
            <a:off x="3776792" y="4156267"/>
            <a:ext cx="4638407" cy="523220"/>
          </a:xfrm>
          <a:prstGeom prst="rect">
            <a:avLst/>
          </a:prstGeom>
          <a:noFill/>
        </p:spPr>
        <p:txBody>
          <a:bodyPr wrap="square" rtlCol="0">
            <a:spAutoFit/>
          </a:bodyPr>
          <a:lstStyle/>
          <a:p>
            <a:pPr algn="ctr"/>
            <a:r>
              <a:rPr lang="en-US" sz="2800" dirty="0">
                <a:solidFill>
                  <a:srgbClr val="FF0000"/>
                </a:solidFill>
                <a:latin typeface="Arial Hebrew Scholar" pitchFamily="2" charset="-79"/>
                <a:cs typeface="Arial Hebrew Scholar" pitchFamily="2" charset="-79"/>
              </a:rPr>
              <a:t>How to recover from them?</a:t>
            </a:r>
          </a:p>
        </p:txBody>
      </p:sp>
      <p:sp>
        <p:nvSpPr>
          <p:cNvPr id="5" name="Rectangle 4">
            <a:extLst>
              <a:ext uri="{FF2B5EF4-FFF2-40B4-BE49-F238E27FC236}">
                <a16:creationId xmlns:a16="http://schemas.microsoft.com/office/drawing/2014/main" id="{7C0B446B-B28C-FC4C-BC4E-10FD7A4C996A}"/>
              </a:ext>
            </a:extLst>
          </p:cNvPr>
          <p:cNvSpPr/>
          <p:nvPr/>
        </p:nvSpPr>
        <p:spPr>
          <a:xfrm>
            <a:off x="544709" y="4399759"/>
            <a:ext cx="4651056" cy="892552"/>
          </a:xfrm>
          <a:prstGeom prst="rect">
            <a:avLst/>
          </a:prstGeom>
        </p:spPr>
        <p:txBody>
          <a:bodyPr wrap="square">
            <a:spAutoFit/>
          </a:bodyPr>
          <a:lstStyle/>
          <a:p>
            <a:pPr marL="182880" algn="ctr"/>
            <a:r>
              <a:rPr lang="en-US" sz="2600" dirty="0">
                <a:solidFill>
                  <a:schemeClr val="tx1">
                    <a:lumMod val="50000"/>
                    <a:lumOff val="50000"/>
                  </a:schemeClr>
                </a:solidFill>
                <a:latin typeface="Arial Hebrew Scholar" pitchFamily="2" charset="-79"/>
                <a:cs typeface="Arial Hebrew Scholar" pitchFamily="2" charset="-79"/>
              </a:rPr>
              <a:t>Bunch studies on SDCs </a:t>
            </a:r>
            <a:r>
              <a:rPr lang="en-US" sz="2600" dirty="0">
                <a:solidFill>
                  <a:srgbClr val="00B0F0"/>
                </a:solidFill>
                <a:latin typeface="Arial Hebrew Scholar" pitchFamily="2" charset="-79"/>
                <a:cs typeface="Arial Hebrew Scholar" pitchFamily="2" charset="-79"/>
              </a:rPr>
              <a:t>[SC12, PPoPP13, SC14, HPDC17…]</a:t>
            </a:r>
          </a:p>
        </p:txBody>
      </p:sp>
      <p:sp>
        <p:nvSpPr>
          <p:cNvPr id="14" name="TextBox 13">
            <a:extLst>
              <a:ext uri="{FF2B5EF4-FFF2-40B4-BE49-F238E27FC236}">
                <a16:creationId xmlns:a16="http://schemas.microsoft.com/office/drawing/2014/main" id="{AE9AEC40-645A-DA4E-8823-6F25CE283D7A}"/>
              </a:ext>
            </a:extLst>
          </p:cNvPr>
          <p:cNvSpPr txBox="1"/>
          <p:nvPr/>
        </p:nvSpPr>
        <p:spPr>
          <a:xfrm>
            <a:off x="641309" y="3086893"/>
            <a:ext cx="2922263" cy="954107"/>
          </a:xfrm>
          <a:prstGeom prst="rect">
            <a:avLst/>
          </a:prstGeom>
          <a:noFill/>
          <a:ln w="25400">
            <a:noFill/>
          </a:ln>
        </p:spPr>
        <p:txBody>
          <a:bodyPr wrap="square" rtlCol="0">
            <a:spAutoFit/>
          </a:bodyPr>
          <a:lstStyle/>
          <a:p>
            <a:r>
              <a:rPr lang="en-US" sz="2800" dirty="0">
                <a:solidFill>
                  <a:schemeClr val="tx1">
                    <a:lumMod val="50000"/>
                    <a:lumOff val="50000"/>
                  </a:schemeClr>
                </a:solidFill>
                <a:latin typeface="Arial Hebrew Scholar" pitchFamily="2" charset="-79"/>
                <a:cs typeface="Arial Hebrew Scholar" pitchFamily="2" charset="-79"/>
              </a:rPr>
              <a:t>The job is killed, resubmitted</a:t>
            </a:r>
          </a:p>
        </p:txBody>
      </p:sp>
      <p:sp>
        <p:nvSpPr>
          <p:cNvPr id="15" name="TextBox 14">
            <a:extLst>
              <a:ext uri="{FF2B5EF4-FFF2-40B4-BE49-F238E27FC236}">
                <a16:creationId xmlns:a16="http://schemas.microsoft.com/office/drawing/2014/main" id="{CE303966-24B2-5941-8ECB-E61A4E1730BB}"/>
              </a:ext>
            </a:extLst>
          </p:cNvPr>
          <p:cNvSpPr txBox="1"/>
          <p:nvPr/>
        </p:nvSpPr>
        <p:spPr>
          <a:xfrm>
            <a:off x="1283060" y="4523364"/>
            <a:ext cx="2425418" cy="954107"/>
          </a:xfrm>
          <a:prstGeom prst="rect">
            <a:avLst/>
          </a:prstGeom>
          <a:noFill/>
          <a:ln w="25400">
            <a:noFill/>
          </a:ln>
        </p:spPr>
        <p:txBody>
          <a:bodyPr wrap="square" rtlCol="0">
            <a:spAutoFit/>
          </a:bodyPr>
          <a:lstStyle/>
          <a:p>
            <a:pPr algn="ctr"/>
            <a:r>
              <a:rPr lang="en-US" sz="2800" dirty="0">
                <a:solidFill>
                  <a:schemeClr val="tx2">
                    <a:lumMod val="75000"/>
                  </a:schemeClr>
                </a:solidFill>
                <a:latin typeface="Arial Hebrew Scholar" pitchFamily="2" charset="-79"/>
                <a:cs typeface="Arial Hebrew Scholar" pitchFamily="2" charset="-79"/>
              </a:rPr>
              <a:t>Lose the computations</a:t>
            </a:r>
          </a:p>
        </p:txBody>
      </p:sp>
      <p:sp>
        <p:nvSpPr>
          <p:cNvPr id="16" name="TextBox 15">
            <a:extLst>
              <a:ext uri="{FF2B5EF4-FFF2-40B4-BE49-F238E27FC236}">
                <a16:creationId xmlns:a16="http://schemas.microsoft.com/office/drawing/2014/main" id="{3E006B94-2CB1-BB40-B95B-956CC91B82A8}"/>
              </a:ext>
            </a:extLst>
          </p:cNvPr>
          <p:cNvSpPr txBox="1"/>
          <p:nvPr/>
        </p:nvSpPr>
        <p:spPr>
          <a:xfrm>
            <a:off x="1045460" y="2201779"/>
            <a:ext cx="2812804" cy="523220"/>
          </a:xfrm>
          <a:prstGeom prst="rect">
            <a:avLst/>
          </a:prstGeom>
          <a:noFill/>
          <a:ln w="25400">
            <a:noFill/>
          </a:ln>
        </p:spPr>
        <p:txBody>
          <a:bodyPr wrap="square" rtlCol="0">
            <a:spAutoFit/>
          </a:bodyPr>
          <a:lstStyle/>
          <a:p>
            <a:r>
              <a:rPr lang="en-US" sz="2800" dirty="0">
                <a:solidFill>
                  <a:srgbClr val="00B0F0"/>
                </a:solidFill>
                <a:latin typeface="Arial Hebrew Scholar" pitchFamily="2" charset="-79"/>
                <a:cs typeface="Arial Hebrew Scholar" pitchFamily="2" charset="-79"/>
              </a:rPr>
              <a:t>Detection is free</a:t>
            </a:r>
          </a:p>
        </p:txBody>
      </p:sp>
      <p:sp>
        <p:nvSpPr>
          <p:cNvPr id="17" name="TextBox 16">
            <a:extLst>
              <a:ext uri="{FF2B5EF4-FFF2-40B4-BE49-F238E27FC236}">
                <a16:creationId xmlns:a16="http://schemas.microsoft.com/office/drawing/2014/main" id="{031C574C-90E5-AE49-9BEE-BBFB23EA1ED2}"/>
              </a:ext>
            </a:extLst>
          </p:cNvPr>
          <p:cNvSpPr txBox="1"/>
          <p:nvPr/>
        </p:nvSpPr>
        <p:spPr>
          <a:xfrm>
            <a:off x="4516781" y="4789419"/>
            <a:ext cx="2950819" cy="954107"/>
          </a:xfrm>
          <a:prstGeom prst="rect">
            <a:avLst/>
          </a:prstGeom>
          <a:noFill/>
          <a:ln w="25400">
            <a:noFill/>
          </a:ln>
        </p:spPr>
        <p:txBody>
          <a:bodyPr wrap="square" rtlCol="0">
            <a:spAutoFit/>
          </a:bodyPr>
          <a:lstStyle/>
          <a:p>
            <a:pPr algn="ctr"/>
            <a:r>
              <a:rPr lang="en-US" sz="2800" dirty="0">
                <a:solidFill>
                  <a:schemeClr val="accent6">
                    <a:lumMod val="75000"/>
                  </a:schemeClr>
                </a:solidFill>
                <a:latin typeface="Arial Hebrew Scholar" pitchFamily="2" charset="-79"/>
                <a:cs typeface="Arial Hebrew Scholar" pitchFamily="2" charset="-79"/>
              </a:rPr>
              <a:t>Rescue with checkpoint</a:t>
            </a:r>
          </a:p>
        </p:txBody>
      </p:sp>
      <p:sp>
        <p:nvSpPr>
          <p:cNvPr id="23" name="TextBox 22">
            <a:extLst>
              <a:ext uri="{FF2B5EF4-FFF2-40B4-BE49-F238E27FC236}">
                <a16:creationId xmlns:a16="http://schemas.microsoft.com/office/drawing/2014/main" id="{8176AD6E-F94D-964D-ACFF-C177A45C7F77}"/>
              </a:ext>
            </a:extLst>
          </p:cNvPr>
          <p:cNvSpPr txBox="1"/>
          <p:nvPr/>
        </p:nvSpPr>
        <p:spPr>
          <a:xfrm>
            <a:off x="8601347" y="4588434"/>
            <a:ext cx="2715565" cy="954107"/>
          </a:xfrm>
          <a:prstGeom prst="rect">
            <a:avLst/>
          </a:prstGeom>
          <a:noFill/>
          <a:ln w="25400">
            <a:noFill/>
          </a:ln>
        </p:spPr>
        <p:txBody>
          <a:bodyPr wrap="square" rtlCol="0">
            <a:spAutoFit/>
          </a:bodyPr>
          <a:lstStyle/>
          <a:p>
            <a:pPr algn="ctr"/>
            <a:r>
              <a:rPr lang="en-US" sz="2800" dirty="0">
                <a:solidFill>
                  <a:srgbClr val="7030A0"/>
                </a:solidFill>
                <a:latin typeface="Arial Hebrew Scholar" pitchFamily="2" charset="-79"/>
                <a:cs typeface="Arial Hebrew Scholar" pitchFamily="2" charset="-79"/>
              </a:rPr>
              <a:t>Checkpoint </a:t>
            </a:r>
            <a:r>
              <a:rPr lang="en-US" sz="2800" dirty="0" err="1">
                <a:solidFill>
                  <a:srgbClr val="7030A0"/>
                </a:solidFill>
                <a:latin typeface="Arial Hebrew Scholar" pitchFamily="2" charset="-79"/>
                <a:cs typeface="Arial Hebrew Scholar" pitchFamily="2" charset="-79"/>
              </a:rPr>
              <a:t>freq</a:t>
            </a:r>
            <a:r>
              <a:rPr lang="en-US" sz="2800" dirty="0">
                <a:solidFill>
                  <a:srgbClr val="7030A0"/>
                </a:solidFill>
                <a:latin typeface="Arial Hebrew Scholar" pitchFamily="2" charset="-79"/>
                <a:cs typeface="Arial Hebrew Scholar" pitchFamily="2" charset="-79"/>
              </a:rPr>
              <a:t> ~ f(1/MTBF)</a:t>
            </a:r>
          </a:p>
        </p:txBody>
      </p:sp>
      <p:sp>
        <p:nvSpPr>
          <p:cNvPr id="24" name="TextBox 23">
            <a:extLst>
              <a:ext uri="{FF2B5EF4-FFF2-40B4-BE49-F238E27FC236}">
                <a16:creationId xmlns:a16="http://schemas.microsoft.com/office/drawing/2014/main" id="{2C36E281-303A-F04F-AB48-D83217DA7E5D}"/>
              </a:ext>
            </a:extLst>
          </p:cNvPr>
          <p:cNvSpPr txBox="1"/>
          <p:nvPr/>
        </p:nvSpPr>
        <p:spPr>
          <a:xfrm>
            <a:off x="8633931" y="2888549"/>
            <a:ext cx="3323670" cy="954107"/>
          </a:xfrm>
          <a:prstGeom prst="rect">
            <a:avLst/>
          </a:prstGeom>
          <a:noFill/>
          <a:ln w="25400">
            <a:noFill/>
          </a:ln>
        </p:spPr>
        <p:txBody>
          <a:bodyPr wrap="square" rtlCol="0">
            <a:spAutoFit/>
          </a:bodyPr>
          <a:lstStyle/>
          <a:p>
            <a:pPr algn="ctr"/>
            <a:r>
              <a:rPr lang="en-US" sz="2800" dirty="0">
                <a:solidFill>
                  <a:schemeClr val="accent4">
                    <a:lumMod val="75000"/>
                  </a:schemeClr>
                </a:solidFill>
                <a:latin typeface="Arial Hebrew Scholar" pitchFamily="2" charset="-79"/>
                <a:cs typeface="Arial Hebrew Scholar" pitchFamily="2" charset="-79"/>
              </a:rPr>
              <a:t>Require more frequent checkpoint</a:t>
            </a:r>
          </a:p>
        </p:txBody>
      </p:sp>
      <p:sp>
        <p:nvSpPr>
          <p:cNvPr id="6" name="Rectangle 5">
            <a:extLst>
              <a:ext uri="{FF2B5EF4-FFF2-40B4-BE49-F238E27FC236}">
                <a16:creationId xmlns:a16="http://schemas.microsoft.com/office/drawing/2014/main" id="{4CFAE991-9EC6-0A4D-9309-23C740EC58A1}"/>
              </a:ext>
            </a:extLst>
          </p:cNvPr>
          <p:cNvSpPr/>
          <p:nvPr/>
        </p:nvSpPr>
        <p:spPr>
          <a:xfrm>
            <a:off x="8572564" y="2033047"/>
            <a:ext cx="2765498" cy="523220"/>
          </a:xfrm>
          <a:prstGeom prst="rect">
            <a:avLst/>
          </a:prstGeom>
        </p:spPr>
        <p:txBody>
          <a:bodyPr wrap="square">
            <a:spAutoFit/>
          </a:bodyPr>
          <a:lstStyle/>
          <a:p>
            <a:r>
              <a:rPr lang="en-US" sz="2800" dirty="0">
                <a:solidFill>
                  <a:schemeClr val="bg1">
                    <a:lumMod val="50000"/>
                  </a:schemeClr>
                </a:solidFill>
                <a:latin typeface="Arial Hebrew Scholar" pitchFamily="2" charset="-79"/>
                <a:cs typeface="Arial Hebrew Scholar" pitchFamily="2" charset="-79"/>
                <a:sym typeface="Wingdings" pitchFamily="2" charset="2"/>
              </a:rPr>
              <a:t>More overheads</a:t>
            </a:r>
            <a:endParaRPr lang="en-US" sz="2800" dirty="0">
              <a:solidFill>
                <a:schemeClr val="bg1">
                  <a:lumMod val="50000"/>
                </a:schemeClr>
              </a:solidFill>
            </a:endParaRPr>
          </a:p>
        </p:txBody>
      </p:sp>
      <p:sp>
        <p:nvSpPr>
          <p:cNvPr id="7" name="TextBox 6">
            <a:extLst>
              <a:ext uri="{FF2B5EF4-FFF2-40B4-BE49-F238E27FC236}">
                <a16:creationId xmlns:a16="http://schemas.microsoft.com/office/drawing/2014/main" id="{A2E3BAF5-C09D-D747-AB0B-1C783903998F}"/>
              </a:ext>
            </a:extLst>
          </p:cNvPr>
          <p:cNvSpPr txBox="1"/>
          <p:nvPr/>
        </p:nvSpPr>
        <p:spPr>
          <a:xfrm>
            <a:off x="1808218" y="5771575"/>
            <a:ext cx="8575553" cy="584775"/>
          </a:xfrm>
          <a:prstGeom prst="rect">
            <a:avLst/>
          </a:prstGeom>
          <a:noFill/>
          <a:ln w="28575">
            <a:solidFill>
              <a:srgbClr val="0070C0"/>
            </a:solidFill>
          </a:ln>
        </p:spPr>
        <p:txBody>
          <a:bodyPr wrap="none" rtlCol="0">
            <a:spAutoFit/>
          </a:bodyPr>
          <a:lstStyle/>
          <a:p>
            <a:r>
              <a:rPr lang="en-US" sz="3200" dirty="0">
                <a:solidFill>
                  <a:schemeClr val="accent2">
                    <a:lumMod val="50000"/>
                  </a:schemeClr>
                </a:solidFill>
                <a:latin typeface="Arial Hebrew Scholar" pitchFamily="2" charset="-79"/>
                <a:cs typeface="Arial Hebrew Scholar" pitchFamily="2" charset="-79"/>
              </a:rPr>
              <a:t>Show you a free online recovery method: </a:t>
            </a:r>
            <a:r>
              <a:rPr lang="en-US" sz="3200" b="1" dirty="0">
                <a:solidFill>
                  <a:schemeClr val="accent2">
                    <a:lumMod val="50000"/>
                  </a:schemeClr>
                </a:solidFill>
                <a:latin typeface="Arial Hebrew Scholar" pitchFamily="2" charset="-79"/>
                <a:cs typeface="Arial Hebrew Scholar" pitchFamily="2" charset="-79"/>
              </a:rPr>
              <a:t>CARE</a:t>
            </a:r>
          </a:p>
        </p:txBody>
      </p:sp>
    </p:spTree>
    <p:extLst>
      <p:ext uri="{BB962C8B-B14F-4D97-AF65-F5344CB8AC3E}">
        <p14:creationId xmlns:p14="http://schemas.microsoft.com/office/powerpoint/2010/main" val="221569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xit" presetSubtype="8" fill="hold" nodeType="clickEffect">
                                  <p:stCondLst>
                                    <p:cond delay="0"/>
                                  </p:stCondLst>
                                  <p:childTnLst>
                                    <p:anim calcmode="lin" valueType="num">
                                      <p:cBhvr additive="base">
                                        <p:cTn id="21" dur="1000"/>
                                        <p:tgtEl>
                                          <p:spTgt spid="4"/>
                                        </p:tgtEl>
                                        <p:attrNameLst>
                                          <p:attrName>ppt_x</p:attrName>
                                        </p:attrNameLst>
                                      </p:cBhvr>
                                      <p:tavLst>
                                        <p:tav tm="0">
                                          <p:val>
                                            <p:strVal val="#ppt_x"/>
                                          </p:val>
                                        </p:tav>
                                        <p:tav tm="100000">
                                          <p:val>
                                            <p:strVal val="#ppt_x-#ppt_w*1.125000"/>
                                          </p:val>
                                        </p:tav>
                                      </p:tavLst>
                                    </p:anim>
                                    <p:animEffect transition="out" filter="wipe(left)">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par>
                                <p:cTn id="24" presetID="12" presetClass="exit" presetSubtype="8" fill="hold" grpId="1" nodeType="withEffect">
                                  <p:stCondLst>
                                    <p:cond delay="0"/>
                                  </p:stCondLst>
                                  <p:childTnLst>
                                    <p:anim calcmode="lin" valueType="num">
                                      <p:cBhvr additive="base">
                                        <p:cTn id="25" dur="1000"/>
                                        <p:tgtEl>
                                          <p:spTgt spid="5"/>
                                        </p:tgtEl>
                                        <p:attrNameLst>
                                          <p:attrName>ppt_x</p:attrName>
                                        </p:attrNameLst>
                                      </p:cBhvr>
                                      <p:tavLst>
                                        <p:tav tm="0">
                                          <p:val>
                                            <p:strVal val="#ppt_x"/>
                                          </p:val>
                                        </p:tav>
                                        <p:tav tm="100000">
                                          <p:val>
                                            <p:strVal val="#ppt_x-#ppt_w*1.125000"/>
                                          </p:val>
                                        </p:tav>
                                      </p:tavLst>
                                    </p:anim>
                                    <p:animEffect transition="out" filter="wipe(left)">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0" presetClass="path" presetSubtype="0" accel="50000" decel="50000" fill="hold" nodeType="withEffect">
                                  <p:stCondLst>
                                    <p:cond delay="0"/>
                                  </p:stCondLst>
                                  <p:childTnLst>
                                    <p:animMotion origin="layout" path="M 0.02604 -0.00185 L -0.22109 -0.00185 " pathEditMode="relative" rAng="0" ptsTypes="AA">
                                      <p:cBhvr>
                                        <p:cTn id="29" dur="2000" fill="hold"/>
                                        <p:tgtEl>
                                          <p:spTgt spid="18"/>
                                        </p:tgtEl>
                                        <p:attrNameLst>
                                          <p:attrName>ppt_x</p:attrName>
                                          <p:attrName>ppt_y</p:attrName>
                                        </p:attrNameLst>
                                      </p:cBhvr>
                                      <p:rCtr x="-12357" y="0"/>
                                    </p:animMotion>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linds(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linds(horizont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linds(horizontal)">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dissolv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P spid="5" grpId="1"/>
      <p:bldP spid="14" grpId="0"/>
      <p:bldP spid="15" grpId="0"/>
      <p:bldP spid="16" grpId="0"/>
      <p:bldP spid="17" grpId="0"/>
      <p:bldP spid="23" grpId="0"/>
      <p:bldP spid="24"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55AF99-E246-5947-BE25-6393F8DCF5DC}"/>
              </a:ext>
            </a:extLst>
          </p:cNvPr>
          <p:cNvSpPr>
            <a:spLocks noGrp="1"/>
          </p:cNvSpPr>
          <p:nvPr>
            <p:ph type="sldNum" sz="quarter" idx="12"/>
          </p:nvPr>
        </p:nvSpPr>
        <p:spPr/>
        <p:txBody>
          <a:bodyPr/>
          <a:lstStyle/>
          <a:p>
            <a:fld id="{7996580F-1EC5-774C-A4F7-431D19F63C83}" type="slidenum">
              <a:rPr lang="en-US" smtClean="0"/>
              <a:pPr/>
              <a:t>8</a:t>
            </a:fld>
            <a:endParaRPr lang="en-US"/>
          </a:p>
        </p:txBody>
      </p:sp>
      <p:sp>
        <p:nvSpPr>
          <p:cNvPr id="5" name="Title 4">
            <a:extLst>
              <a:ext uri="{FF2B5EF4-FFF2-40B4-BE49-F238E27FC236}">
                <a16:creationId xmlns:a16="http://schemas.microsoft.com/office/drawing/2014/main" id="{F6EDAA60-40BE-FD4F-83E1-0DF43CEBE7C1}"/>
              </a:ext>
            </a:extLst>
          </p:cNvPr>
          <p:cNvSpPr>
            <a:spLocks noGrp="1"/>
          </p:cNvSpPr>
          <p:nvPr>
            <p:ph type="title"/>
          </p:nvPr>
        </p:nvSpPr>
        <p:spPr/>
        <p:txBody>
          <a:bodyPr/>
          <a:lstStyle/>
          <a:p>
            <a:r>
              <a:rPr lang="en-US"/>
              <a:t>Outline</a:t>
            </a:r>
          </a:p>
        </p:txBody>
      </p:sp>
      <p:sp>
        <p:nvSpPr>
          <p:cNvPr id="6" name="TextBox 5">
            <a:extLst>
              <a:ext uri="{FF2B5EF4-FFF2-40B4-BE49-F238E27FC236}">
                <a16:creationId xmlns:a16="http://schemas.microsoft.com/office/drawing/2014/main" id="{FFA36FB6-59F0-7D4C-A5C2-6FC890FA5D4A}"/>
              </a:ext>
            </a:extLst>
          </p:cNvPr>
          <p:cNvSpPr txBox="1"/>
          <p:nvPr/>
        </p:nvSpPr>
        <p:spPr>
          <a:xfrm>
            <a:off x="838200" y="1520785"/>
            <a:ext cx="3968138" cy="3816429"/>
          </a:xfrm>
          <a:prstGeom prst="rect">
            <a:avLst/>
          </a:prstGeom>
          <a:noFill/>
        </p:spPr>
        <p:txBody>
          <a:bodyPr wrap="none" rtlCol="0">
            <a:spAutoFit/>
          </a:bodyPr>
          <a:lstStyle/>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Background</a:t>
            </a:r>
          </a:p>
          <a:p>
            <a:pPr marL="457200" indent="-457200">
              <a:spcBef>
                <a:spcPts val="600"/>
              </a:spcBef>
              <a:spcAft>
                <a:spcPts val="600"/>
              </a:spcAft>
              <a:buFont typeface="Arial" panose="020B0604020202020204" pitchFamily="34" charset="0"/>
              <a:buChar char="•"/>
            </a:pPr>
            <a:r>
              <a:rPr lang="en-US" sz="3200">
                <a:latin typeface="Arial Hebrew Scholar" pitchFamily="2" charset="-79"/>
                <a:cs typeface="Arial Hebrew Scholar" pitchFamily="2" charset="-79"/>
              </a:rPr>
              <a:t>Related Work</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The Insight</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How CARE works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Some More Details</a:t>
            </a:r>
          </a:p>
          <a:p>
            <a:pPr marL="457200" indent="-457200">
              <a:spcBef>
                <a:spcPts val="600"/>
              </a:spcBef>
              <a:spcAft>
                <a:spcPts val="600"/>
              </a:spcAft>
              <a:buFont typeface="Arial" panose="020B0604020202020204" pitchFamily="34" charset="0"/>
              <a:buChar char="•"/>
            </a:pPr>
            <a:r>
              <a:rPr lang="en-US" sz="3200">
                <a:solidFill>
                  <a:schemeClr val="bg1">
                    <a:lumMod val="65000"/>
                  </a:schemeClr>
                </a:solidFill>
                <a:latin typeface="Arial Hebrew Scholar" pitchFamily="2" charset="-79"/>
                <a:cs typeface="Arial Hebrew Scholar" pitchFamily="2" charset="-79"/>
              </a:rPr>
              <a:t>Evaluation Results</a:t>
            </a:r>
          </a:p>
        </p:txBody>
      </p:sp>
    </p:spTree>
    <p:extLst>
      <p:ext uri="{BB962C8B-B14F-4D97-AF65-F5344CB8AC3E}">
        <p14:creationId xmlns:p14="http://schemas.microsoft.com/office/powerpoint/2010/main" val="3926452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8F2F-3EDE-D94A-A8CA-91FECE68277C}"/>
              </a:ext>
            </a:extLst>
          </p:cNvPr>
          <p:cNvSpPr>
            <a:spLocks noGrp="1"/>
          </p:cNvSpPr>
          <p:nvPr>
            <p:ph type="title"/>
          </p:nvPr>
        </p:nvSpPr>
        <p:spPr/>
        <p:txBody>
          <a:bodyPr/>
          <a:lstStyle/>
          <a:p>
            <a:r>
              <a:rPr lang="en-US" dirty="0"/>
              <a:t>State-of-the-art Methods</a:t>
            </a:r>
          </a:p>
        </p:txBody>
      </p:sp>
      <p:sp>
        <p:nvSpPr>
          <p:cNvPr id="3" name="Slide Number Placeholder 2">
            <a:extLst>
              <a:ext uri="{FF2B5EF4-FFF2-40B4-BE49-F238E27FC236}">
                <a16:creationId xmlns:a16="http://schemas.microsoft.com/office/drawing/2014/main" id="{B6CBECCC-E9BE-4840-9243-102E70085420}"/>
              </a:ext>
            </a:extLst>
          </p:cNvPr>
          <p:cNvSpPr>
            <a:spLocks noGrp="1"/>
          </p:cNvSpPr>
          <p:nvPr>
            <p:ph type="sldNum" sz="quarter" idx="12"/>
          </p:nvPr>
        </p:nvSpPr>
        <p:spPr/>
        <p:txBody>
          <a:bodyPr/>
          <a:lstStyle/>
          <a:p>
            <a:fld id="{7996580F-1EC5-774C-A4F7-431D19F63C83}" type="slidenum">
              <a:rPr lang="en-US" smtClean="0"/>
              <a:pPr/>
              <a:t>9</a:t>
            </a:fld>
            <a:endParaRPr lang="en-US"/>
          </a:p>
        </p:txBody>
      </p:sp>
      <p:sp>
        <p:nvSpPr>
          <p:cNvPr id="4" name="TextBox 3">
            <a:extLst>
              <a:ext uri="{FF2B5EF4-FFF2-40B4-BE49-F238E27FC236}">
                <a16:creationId xmlns:a16="http://schemas.microsoft.com/office/drawing/2014/main" id="{68EF535B-06EF-0E42-BEE4-07D649145285}"/>
              </a:ext>
            </a:extLst>
          </p:cNvPr>
          <p:cNvSpPr txBox="1"/>
          <p:nvPr/>
        </p:nvSpPr>
        <p:spPr>
          <a:xfrm>
            <a:off x="1546577" y="1358405"/>
            <a:ext cx="9893723" cy="3170099"/>
          </a:xfrm>
          <a:prstGeom prst="rect">
            <a:avLst/>
          </a:prstGeom>
          <a:noFill/>
        </p:spPr>
        <p:txBody>
          <a:bodyPr wrap="square" rtlCol="0">
            <a:spAutoFit/>
          </a:bodyPr>
          <a:lstStyle/>
          <a:p>
            <a:r>
              <a:rPr lang="en-US" sz="3200" dirty="0" err="1">
                <a:latin typeface="Arial Hebrew Scholar" pitchFamily="2" charset="-79"/>
                <a:cs typeface="Arial Hebrew Scholar" pitchFamily="2" charset="-79"/>
              </a:rPr>
              <a:t>LetGo</a:t>
            </a:r>
            <a:r>
              <a:rPr lang="en-US" sz="3200" dirty="0">
                <a:solidFill>
                  <a:schemeClr val="tx1">
                    <a:lumMod val="50000"/>
                    <a:lumOff val="50000"/>
                  </a:schemeClr>
                </a:solidFill>
                <a:latin typeface="Arial Hebrew Scholar" pitchFamily="2" charset="-79"/>
                <a:cs typeface="Arial Hebrew Scholar" pitchFamily="2" charset="-79"/>
              </a:rPr>
              <a:t> [</a:t>
            </a:r>
            <a:r>
              <a:rPr lang="en-US" sz="3200" dirty="0">
                <a:solidFill>
                  <a:srgbClr val="0070C0"/>
                </a:solidFill>
                <a:latin typeface="Arial Hebrew Scholar" pitchFamily="2" charset="-79"/>
                <a:cs typeface="Arial Hebrew Scholar" pitchFamily="2" charset="-79"/>
              </a:rPr>
              <a:t>Fang</a:t>
            </a:r>
            <a:r>
              <a:rPr lang="en-US" sz="3200" dirty="0">
                <a:solidFill>
                  <a:schemeClr val="tx1">
                    <a:lumMod val="50000"/>
                    <a:lumOff val="50000"/>
                  </a:schemeClr>
                </a:solidFill>
                <a:latin typeface="Arial Hebrew Scholar" pitchFamily="2" charset="-79"/>
                <a:cs typeface="Arial Hebrew Scholar" pitchFamily="2" charset="-79"/>
              </a:rPr>
              <a:t> </a:t>
            </a:r>
            <a:r>
              <a:rPr lang="en-US" sz="3200" dirty="0">
                <a:solidFill>
                  <a:srgbClr val="0070C0"/>
                </a:solidFill>
                <a:latin typeface="Arial Hebrew Scholar" pitchFamily="2" charset="-79"/>
                <a:cs typeface="Arial Hebrew Scholar" pitchFamily="2" charset="-79"/>
              </a:rPr>
              <a:t>HPDC’17</a:t>
            </a:r>
            <a:r>
              <a:rPr lang="en-US" sz="3200" dirty="0">
                <a:solidFill>
                  <a:schemeClr val="tx1">
                    <a:lumMod val="50000"/>
                    <a:lumOff val="50000"/>
                  </a:schemeClr>
                </a:solidFill>
                <a:latin typeface="Arial Hebrew Scholar" pitchFamily="2" charset="-79"/>
                <a:cs typeface="Arial Hebrew Scholar" pitchFamily="2" charset="-79"/>
              </a:rPr>
              <a:t>] </a:t>
            </a:r>
            <a:r>
              <a:rPr lang="en-US" sz="3200" dirty="0">
                <a:latin typeface="Arial Hebrew Scholar" pitchFamily="2" charset="-79"/>
                <a:cs typeface="Arial Hebrew Scholar" pitchFamily="2" charset="-79"/>
              </a:rPr>
              <a:t>&amp; RCV </a:t>
            </a:r>
            <a:r>
              <a:rPr lang="en-US" sz="3200" dirty="0">
                <a:solidFill>
                  <a:schemeClr val="tx1">
                    <a:lumMod val="50000"/>
                    <a:lumOff val="50000"/>
                  </a:schemeClr>
                </a:solidFill>
                <a:latin typeface="Arial Hebrew Scholar" pitchFamily="2" charset="-79"/>
                <a:cs typeface="Arial Hebrew Scholar" pitchFamily="2" charset="-79"/>
              </a:rPr>
              <a:t>[</a:t>
            </a:r>
            <a:r>
              <a:rPr lang="en-US" sz="3200" dirty="0">
                <a:solidFill>
                  <a:srgbClr val="0070C0"/>
                </a:solidFill>
                <a:latin typeface="Arial Hebrew Scholar" pitchFamily="2" charset="-79"/>
                <a:cs typeface="Arial Hebrew Scholar" pitchFamily="2" charset="-79"/>
              </a:rPr>
              <a:t>Fan</a:t>
            </a:r>
            <a:r>
              <a:rPr lang="en-US" sz="3200" dirty="0">
                <a:solidFill>
                  <a:schemeClr val="tx1">
                    <a:lumMod val="50000"/>
                    <a:lumOff val="50000"/>
                  </a:schemeClr>
                </a:solidFill>
                <a:latin typeface="Arial Hebrew Scholar" pitchFamily="2" charset="-79"/>
                <a:cs typeface="Arial Hebrew Scholar" pitchFamily="2" charset="-79"/>
              </a:rPr>
              <a:t> </a:t>
            </a:r>
            <a:r>
              <a:rPr lang="en-US" sz="3200" dirty="0">
                <a:solidFill>
                  <a:srgbClr val="0070C0"/>
                </a:solidFill>
                <a:latin typeface="Arial Hebrew Scholar" pitchFamily="2" charset="-79"/>
                <a:cs typeface="Arial Hebrew Scholar" pitchFamily="2" charset="-79"/>
              </a:rPr>
              <a:t>PLDI’14</a:t>
            </a:r>
            <a:r>
              <a:rPr lang="en-US" sz="3200" dirty="0">
                <a:solidFill>
                  <a:schemeClr val="tx1">
                    <a:lumMod val="50000"/>
                    <a:lumOff val="50000"/>
                  </a:schemeClr>
                </a:solidFill>
                <a:latin typeface="Arial Hebrew Scholar" pitchFamily="2" charset="-79"/>
                <a:cs typeface="Arial Hebrew Scholar" pitchFamily="2" charset="-79"/>
              </a:rPr>
              <a:t>]</a:t>
            </a:r>
            <a:endParaRPr lang="en-US" sz="2800" dirty="0">
              <a:solidFill>
                <a:srgbClr val="C00000"/>
              </a:solidFill>
              <a:latin typeface="Arial Hebrew Scholar" pitchFamily="2" charset="-79"/>
              <a:cs typeface="Arial Hebrew Scholar" pitchFamily="2" charset="-79"/>
            </a:endParaRPr>
          </a:p>
          <a:p>
            <a:pPr marL="457200" indent="-274320">
              <a:buFont typeface="Arial" panose="020B0604020202020204" pitchFamily="34" charset="0"/>
              <a:buChar char="•"/>
            </a:pPr>
            <a:r>
              <a:rPr lang="en-US" sz="2800" dirty="0">
                <a:solidFill>
                  <a:schemeClr val="tx1">
                    <a:lumMod val="50000"/>
                    <a:lumOff val="50000"/>
                  </a:schemeClr>
                </a:solidFill>
                <a:latin typeface="Arial Hebrew Scholar" pitchFamily="2" charset="-79"/>
                <a:cs typeface="Arial Hebrew Scholar" pitchFamily="2" charset="-79"/>
              </a:rPr>
              <a:t>Based on Heuristics</a:t>
            </a:r>
          </a:p>
          <a:p>
            <a:pPr marL="822960" lvl="1" indent="-365760">
              <a:buFont typeface="Wingdings" pitchFamily="2" charset="2"/>
              <a:buChar char="§"/>
            </a:pPr>
            <a:r>
              <a:rPr lang="en-US" sz="2800" dirty="0">
                <a:solidFill>
                  <a:srgbClr val="C00000"/>
                </a:solidFill>
                <a:latin typeface="Arial Hebrew Scholar" pitchFamily="2" charset="-79"/>
                <a:cs typeface="Arial Hebrew Scholar" pitchFamily="2" charset="-79"/>
              </a:rPr>
              <a:t>skip the crashed instruction</a:t>
            </a:r>
          </a:p>
          <a:p>
            <a:pPr marL="822960" lvl="1" indent="-365760">
              <a:buFont typeface="Wingdings" pitchFamily="2" charset="2"/>
              <a:buChar char="§"/>
            </a:pPr>
            <a:r>
              <a:rPr lang="en-US" sz="2800" dirty="0">
                <a:solidFill>
                  <a:srgbClr val="C00000"/>
                </a:solidFill>
                <a:latin typeface="Arial Hebrew Scholar" pitchFamily="2" charset="-79"/>
                <a:cs typeface="Arial Hebrew Scholar" pitchFamily="2" charset="-79"/>
              </a:rPr>
              <a:t>return a “fake” value, e.g., 0, for memory-load instructions</a:t>
            </a:r>
          </a:p>
          <a:p>
            <a:pPr marL="822960" lvl="1" indent="-365760">
              <a:buFont typeface="Wingdings" pitchFamily="2" charset="2"/>
              <a:buChar char="§"/>
            </a:pPr>
            <a:r>
              <a:rPr lang="en-US" sz="2800" dirty="0">
                <a:solidFill>
                  <a:srgbClr val="C00000"/>
                </a:solidFill>
                <a:latin typeface="Arial Hebrew Scholar" pitchFamily="2" charset="-79"/>
                <a:cs typeface="Arial Hebrew Scholar" pitchFamily="2" charset="-79"/>
              </a:rPr>
              <a:t>do nothing for memory-store instructions</a:t>
            </a:r>
          </a:p>
          <a:p>
            <a:pPr marL="457200" indent="-274320">
              <a:buFont typeface="Arial" panose="020B0604020202020204" pitchFamily="34" charset="0"/>
              <a:buChar char="•"/>
            </a:pPr>
            <a:r>
              <a:rPr lang="en-US" sz="2800" dirty="0">
                <a:solidFill>
                  <a:schemeClr val="tx1">
                    <a:lumMod val="50000"/>
                    <a:lumOff val="50000"/>
                  </a:schemeClr>
                </a:solidFill>
                <a:latin typeface="Arial Hebrew Scholar" pitchFamily="2" charset="-79"/>
                <a:cs typeface="Arial Hebrew Scholar" pitchFamily="2" charset="-79"/>
              </a:rPr>
              <a:t>Not truly “repair” a crash/corrupted data</a:t>
            </a:r>
          </a:p>
          <a:p>
            <a:pPr marL="457200" indent="-274320">
              <a:buFont typeface="Arial" panose="020B0604020202020204" pitchFamily="34" charset="0"/>
              <a:buChar char="•"/>
            </a:pPr>
            <a:r>
              <a:rPr lang="en-US" sz="2800" dirty="0">
                <a:solidFill>
                  <a:schemeClr val="tx1">
                    <a:lumMod val="50000"/>
                    <a:lumOff val="50000"/>
                  </a:schemeClr>
                </a:solidFill>
                <a:latin typeface="Arial Hebrew Scholar" pitchFamily="2" charset="-79"/>
                <a:cs typeface="Arial Hebrew Scholar" pitchFamily="2" charset="-79"/>
              </a:rPr>
              <a:t>Lead to SDCs (another challenge problem)</a:t>
            </a:r>
          </a:p>
        </p:txBody>
      </p:sp>
      <p:sp>
        <p:nvSpPr>
          <p:cNvPr id="6" name="TextBox 5">
            <a:extLst>
              <a:ext uri="{FF2B5EF4-FFF2-40B4-BE49-F238E27FC236}">
                <a16:creationId xmlns:a16="http://schemas.microsoft.com/office/drawing/2014/main" id="{C5EF80A1-C10A-ED4C-86C0-CB9C9F68FAD0}"/>
              </a:ext>
            </a:extLst>
          </p:cNvPr>
          <p:cNvSpPr txBox="1"/>
          <p:nvPr/>
        </p:nvSpPr>
        <p:spPr>
          <a:xfrm>
            <a:off x="2280086" y="4787452"/>
            <a:ext cx="7631828" cy="1077218"/>
          </a:xfrm>
          <a:prstGeom prst="rect">
            <a:avLst/>
          </a:prstGeom>
          <a:noFill/>
          <a:ln w="38100">
            <a:solidFill>
              <a:srgbClr val="00B050"/>
            </a:solidFill>
          </a:ln>
        </p:spPr>
        <p:txBody>
          <a:bodyPr wrap="square" rtlCol="0">
            <a:spAutoFit/>
          </a:bodyPr>
          <a:lstStyle/>
          <a:p>
            <a:pPr algn="ctr"/>
            <a:r>
              <a:rPr lang="en-US" sz="3200" dirty="0">
                <a:solidFill>
                  <a:srgbClr val="0070C0"/>
                </a:solidFill>
                <a:latin typeface="Arial Hebrew Scholar" pitchFamily="2" charset="-79"/>
                <a:cs typeface="Arial Hebrew Scholar" pitchFamily="2" charset="-79"/>
              </a:rPr>
              <a:t>CARE is to </a:t>
            </a:r>
            <a:r>
              <a:rPr lang="en-US" sz="3200" b="1" dirty="0">
                <a:latin typeface="Arial Hebrew Scholar" pitchFamily="2" charset="-79"/>
                <a:cs typeface="Arial Hebrew Scholar" pitchFamily="2" charset="-79"/>
              </a:rPr>
              <a:t>repair</a:t>
            </a:r>
            <a:r>
              <a:rPr lang="en-US" sz="3200" dirty="0">
                <a:solidFill>
                  <a:srgbClr val="0070C0"/>
                </a:solidFill>
                <a:latin typeface="Arial Hebrew Scholar" pitchFamily="2" charset="-79"/>
                <a:cs typeface="Arial Hebrew Scholar" pitchFamily="2" charset="-79"/>
              </a:rPr>
              <a:t> the crash by exploring program properties</a:t>
            </a:r>
          </a:p>
        </p:txBody>
      </p:sp>
    </p:spTree>
    <p:extLst>
      <p:ext uri="{BB962C8B-B14F-4D97-AF65-F5344CB8AC3E}">
        <p14:creationId xmlns:p14="http://schemas.microsoft.com/office/powerpoint/2010/main" val="58481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3298</TotalTime>
  <Words>3062</Words>
  <Application>Microsoft Macintosh PowerPoint</Application>
  <PresentationFormat>Widescreen</PresentationFormat>
  <Paragraphs>487</Paragraphs>
  <Slides>35</Slides>
  <Notes>8</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Batang</vt:lpstr>
      <vt:lpstr>PilGi</vt:lpstr>
      <vt:lpstr>Arial</vt:lpstr>
      <vt:lpstr>Arial Hebrew Scholar</vt:lpstr>
      <vt:lpstr>Arial Hebrew Scholar Light</vt:lpstr>
      <vt:lpstr>Arial Narrow</vt:lpstr>
      <vt:lpstr>Calibri</vt:lpstr>
      <vt:lpstr>Calibri Light</vt:lpstr>
      <vt:lpstr>Constantia</vt:lpstr>
      <vt:lpstr>Courier</vt:lpstr>
      <vt:lpstr>Courier New</vt:lpstr>
      <vt:lpstr>Source Code Pro for Powerline</vt:lpstr>
      <vt:lpstr>Wingdings</vt:lpstr>
      <vt:lpstr>Office Theme</vt:lpstr>
      <vt:lpstr>CARE: Compiler-Assisted Recovery from Soft Failures</vt:lpstr>
      <vt:lpstr>Outline</vt:lpstr>
      <vt:lpstr>Outline</vt:lpstr>
      <vt:lpstr>Transient Fault</vt:lpstr>
      <vt:lpstr>Transient Fault</vt:lpstr>
      <vt:lpstr>How Likely to Experience Transient Faults ?</vt:lpstr>
      <vt:lpstr>Transient Faults in Different Units</vt:lpstr>
      <vt:lpstr>Outline</vt:lpstr>
      <vt:lpstr>State-of-the-art Methods</vt:lpstr>
      <vt:lpstr>Outline</vt:lpstr>
      <vt:lpstr>No Heuristics, Accuracy is Achievable</vt:lpstr>
      <vt:lpstr>Outline</vt:lpstr>
      <vt:lpstr>Overview of CARE</vt:lpstr>
      <vt:lpstr>Identify Related Computations</vt:lpstr>
      <vt:lpstr>Challenges for Executing a Kernel at Runtime?</vt:lpstr>
      <vt:lpstr>Synchronization via Debug Mechanism</vt:lpstr>
      <vt:lpstr>How to Repair the Corrupted State?</vt:lpstr>
      <vt:lpstr>Outline</vt:lpstr>
      <vt:lpstr>Requirements for Recovery Kernels</vt:lpstr>
      <vt:lpstr>The Challenge for Building Recovery Kernels</vt:lpstr>
      <vt:lpstr>Rescue with Liveness Analysis</vt:lpstr>
      <vt:lpstr>Prototype (Proof-of-concept)</vt:lpstr>
      <vt:lpstr>Illustration of Building Recovery Kernels</vt:lpstr>
      <vt:lpstr>Outline</vt:lpstr>
      <vt:lpstr>Evaluation Setup</vt:lpstr>
      <vt:lpstr>Fault Model &amp; Methodology</vt:lpstr>
      <vt:lpstr>How likely a transient fault results in SIGSEGV ?</vt:lpstr>
      <vt:lpstr>Results for Building Kernels</vt:lpstr>
      <vt:lpstr>How Many Failures are Recovered ?</vt:lpstr>
      <vt:lpstr>How Quickly Can CARE Repair a Fault ?</vt:lpstr>
      <vt:lpstr>How Can CARE Help Parallel Applications ?</vt:lpstr>
      <vt:lpstr>How About Libraries ?</vt:lpstr>
      <vt:lpstr>Conclusion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Compiler-Assisted Recovery from Soft Failures</dc:title>
  <dc:creator>Chen, Chao</dc:creator>
  <cp:lastModifiedBy>Chen, Chao</cp:lastModifiedBy>
  <cp:revision>1</cp:revision>
  <dcterms:created xsi:type="dcterms:W3CDTF">2019-09-26T20:12:18Z</dcterms:created>
  <dcterms:modified xsi:type="dcterms:W3CDTF">2019-12-06T21:28:37Z</dcterms:modified>
</cp:coreProperties>
</file>