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comments/comment2.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comment3.xml" ContentType="application/vnd.openxmlformats-officedocument.presentationml.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howSpecialPlsOnTitleSld="0" saveSubsetFonts="1" autoCompressPictures="0">
  <p:sldMasterIdLst>
    <p:sldMasterId id="2147483709" r:id="rId1"/>
  </p:sldMasterIdLst>
  <p:notesMasterIdLst>
    <p:notesMasterId r:id="rId20"/>
  </p:notesMasterIdLst>
  <p:handoutMasterIdLst>
    <p:handoutMasterId r:id="rId21"/>
  </p:handoutMasterIdLst>
  <p:sldIdLst>
    <p:sldId id="493" r:id="rId2"/>
    <p:sldId id="690" r:id="rId3"/>
    <p:sldId id="698" r:id="rId4"/>
    <p:sldId id="707" r:id="rId5"/>
    <p:sldId id="697" r:id="rId6"/>
    <p:sldId id="708" r:id="rId7"/>
    <p:sldId id="709" r:id="rId8"/>
    <p:sldId id="710" r:id="rId9"/>
    <p:sldId id="711" r:id="rId10"/>
    <p:sldId id="728" r:id="rId11"/>
    <p:sldId id="732" r:id="rId12"/>
    <p:sldId id="733" r:id="rId13"/>
    <p:sldId id="734" r:id="rId14"/>
    <p:sldId id="724" r:id="rId15"/>
    <p:sldId id="557" r:id="rId16"/>
    <p:sldId id="722" r:id="rId17"/>
    <p:sldId id="717" r:id="rId18"/>
    <p:sldId id="537" r:id="rId19"/>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05" userDrawn="1">
          <p15:clr>
            <a:srgbClr val="A4A3A4"/>
          </p15:clr>
        </p15:guide>
        <p15:guide id="2" orient="horz" pos="4002" userDrawn="1">
          <p15:clr>
            <a:srgbClr val="A4A3A4"/>
          </p15:clr>
        </p15:guide>
        <p15:guide id="3" pos="3840" userDrawn="1">
          <p15:clr>
            <a:srgbClr val="A4A3A4"/>
          </p15:clr>
        </p15:guide>
      </p15:sldGuideLst>
    </p:ext>
    <p:ext uri="{2D200454-40CA-4A62-9FC3-DE9A4176ACB9}">
      <p15:notesGuideLst xmlns:p15="http://schemas.microsoft.com/office/powerpoint/2012/main">
        <p15:guide id="1" orient="horz" pos="2932">
          <p15:clr>
            <a:srgbClr val="A4A3A4"/>
          </p15:clr>
        </p15:guide>
        <p15:guide id="2" pos="2212">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errmann, Cynthia A." initials="" lastIdx="3" clrIdx="0"/>
  <p:cmAuthor id="1" name="Valdez, Lisa" initials="VL" lastIdx="8" clrIdx="1">
    <p:extLst>
      <p:ext uri="{19B8F6BF-5375-455C-9EA6-DF929625EA0E}">
        <p15:presenceInfo xmlns:p15="http://schemas.microsoft.com/office/powerpoint/2012/main" userId="S::valdez24@llnl.gov::32416aec-cd51-4f5b-9238-5396dc7aa602" providerId="AD"/>
      </p:ext>
    </p:extLst>
  </p:cmAuthor>
  <p:cmAuthor id="2" name="Di Natale, Francesco" initials="DNF" lastIdx="33" clrIdx="2">
    <p:extLst>
      <p:ext uri="{19B8F6BF-5375-455C-9EA6-DF929625EA0E}">
        <p15:presenceInfo xmlns:p15="http://schemas.microsoft.com/office/powerpoint/2012/main" userId="Di Natale, Francesco"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p:clrMru>
    <a:srgbClr val="B9CDE2"/>
    <a:srgbClr val="F9DAAD"/>
    <a:srgbClr val="D2E9C9"/>
    <a:srgbClr val="393B73"/>
    <a:srgbClr val="E6B9B8"/>
    <a:srgbClr val="0F4F97"/>
    <a:srgbClr val="F6CE86"/>
    <a:srgbClr val="AEF8E5"/>
    <a:srgbClr val="0A8464"/>
    <a:srgbClr val="0DB7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8C8DDE-EEBF-7E48-AD51-96BCACB61C32}" v="15332" dt="2019-11-20T18:25:06.0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276" autoAdjust="0"/>
    <p:restoredTop sz="71088" autoAdjust="0"/>
  </p:normalViewPr>
  <p:slideViewPr>
    <p:cSldViewPr snapToGrid="0">
      <p:cViewPr varScale="1">
        <p:scale>
          <a:sx n="89" d="100"/>
          <a:sy n="89" d="100"/>
        </p:scale>
        <p:origin x="2440" y="168"/>
      </p:cViewPr>
      <p:guideLst>
        <p:guide orient="horz" pos="905"/>
        <p:guide orient="horz" pos="4002"/>
        <p:guide pos="3840"/>
      </p:guideLst>
    </p:cSldViewPr>
  </p:slideViewPr>
  <p:outlineViewPr>
    <p:cViewPr>
      <p:scale>
        <a:sx n="33" d="100"/>
        <a:sy n="33" d="100"/>
      </p:scale>
      <p:origin x="0" y="0"/>
    </p:cViewPr>
  </p:outlineViewPr>
  <p:notesTextViewPr>
    <p:cViewPr>
      <p:scale>
        <a:sx n="110" d="100"/>
        <a:sy n="110" d="100"/>
      </p:scale>
      <p:origin x="0" y="0"/>
    </p:cViewPr>
  </p:notesTextViewPr>
  <p:sorterViewPr>
    <p:cViewPr varScale="1">
      <p:scale>
        <a:sx n="100" d="100"/>
        <a:sy n="100" d="100"/>
      </p:scale>
      <p:origin x="0" y="0"/>
    </p:cViewPr>
  </p:sorterViewPr>
  <p:notesViewPr>
    <p:cSldViewPr snapToObjects="1">
      <p:cViewPr varScale="1">
        <p:scale>
          <a:sx n="165" d="100"/>
          <a:sy n="165" d="100"/>
        </p:scale>
        <p:origin x="-5256" y="-112"/>
      </p:cViewPr>
      <p:guideLst>
        <p:guide orient="horz" pos="2932"/>
        <p:guide pos="2212"/>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 Id="rId27" Type="http://schemas.microsoft.com/office/2015/10/relationships/revisionInfo" Target="revisionInfo.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9-10-28T14:42:58.338" idx="15">
    <p:pos x="7524" y="1243"/>
    <p:text>Start with this full size teaser.</p:text>
    <p:extLst>
      <p:ext uri="{C676402C-5697-4E1C-873F-D02D1690AC5C}">
        <p15:threadingInfo xmlns:p15="http://schemas.microsoft.com/office/powerpoint/2012/main" timeZoneBias="420"/>
      </p:ext>
    </p:extLst>
  </p:cm>
  <p:cm authorId="2" dt="2019-10-28T14:45:49.180" idx="16">
    <p:pos x="7524" y="1339"/>
    <p:text>1. Animated/boxing of macro, then ML selection, then micro on ~20s animations.</p:text>
    <p:extLst>
      <p:ext uri="{C676402C-5697-4E1C-873F-D02D1690AC5C}">
        <p15:threadingInfo xmlns:p15="http://schemas.microsoft.com/office/powerpoint/2012/main" timeZoneBias="420">
          <p15:parentCm authorId="2" idx="15"/>
        </p15:threadingInfo>
      </p:ext>
    </p:extLst>
  </p:cm>
  <p:cm authorId="2" dt="2019-10-28T14:46:10.028" idx="17">
    <p:pos x="7524" y="1435"/>
    <p:text>2. Fade in or transition to software diagram from slide 11.</p:text>
    <p:extLst>
      <p:ext uri="{C676402C-5697-4E1C-873F-D02D1690AC5C}">
        <p15:threadingInfo xmlns:p15="http://schemas.microsoft.com/office/powerpoint/2012/main" timeZoneBias="420">
          <p15:parentCm authorId="2" idx="15"/>
        </p15:threadingInfo>
      </p:ext>
    </p:extLst>
  </p:cm>
  <p:cm authorId="2" dt="2019-10-28T14:46:33.314" idx="18">
    <p:pos x="7524" y="1531"/>
    <p:text>3. Talk about the mapping of each of these stages to their respective segment in the software stack.</p:text>
    <p:extLst>
      <p:ext uri="{C676402C-5697-4E1C-873F-D02D1690AC5C}">
        <p15:threadingInfo xmlns:p15="http://schemas.microsoft.com/office/powerpoint/2012/main" timeZoneBias="420">
          <p15:parentCm authorId="2" idx="15"/>
        </p15:threadingInfo>
      </p:ext>
    </p:extLst>
  </p:cm>
  <p:cm authorId="2" dt="2019-10-31T11:14:15.277" idx="29">
    <p:pos x="10" y="10"/>
    <p:text>Move simulation numbers under the teaser from next slides.</p:text>
    <p:extLst>
      <p:ext uri="{C676402C-5697-4E1C-873F-D02D1690AC5C}">
        <p15:threadingInfo xmlns:p15="http://schemas.microsoft.com/office/powerpoint/2012/main" timeZoneBias="420"/>
      </p:ext>
    </p:extLst>
  </p:cm>
  <p:cm authorId="2" dt="2019-11-06T16:31:35.739" idx="33">
    <p:pos x="106" y="106"/>
    <p:text>What is the difference between KRAS and RAS?</p:text>
    <p:extLst>
      <p:ext uri="{C676402C-5697-4E1C-873F-D02D1690AC5C}">
        <p15:threadingInfo xmlns:p15="http://schemas.microsoft.com/office/powerpoint/2012/main" timeZoneBias="48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9-10-30T16:16:34.298" idx="28">
    <p:pos x="10" y="10"/>
    <p:text>We need to verify the author names on this slide, not just for correctness but if we need to add names too.</p:text>
    <p:extLst>
      <p:ext uri="{C676402C-5697-4E1C-873F-D02D1690AC5C}">
        <p15:threadingInfo xmlns:p15="http://schemas.microsoft.com/office/powerpoint/2012/main" timeZoneBias="420"/>
      </p:ext>
    </p:extLst>
  </p:cm>
  <p:cm authorId="2" dt="2019-11-06T16:10:48.927" idx="32">
    <p:pos x="106" y="106"/>
    <p:text>Figure out how to express different expertise</p:text>
    <p:extLst>
      <p:ext uri="{C676402C-5697-4E1C-873F-D02D1690AC5C}">
        <p15:threadingInfo xmlns:p15="http://schemas.microsoft.com/office/powerpoint/2012/main" timeZoneBias="48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19-10-28T14:42:58.338" idx="15">
    <p:pos x="7524" y="1243"/>
    <p:text>Start with this full size teaser.</p:text>
    <p:extLst>
      <p:ext uri="{C676402C-5697-4E1C-873F-D02D1690AC5C}">
        <p15:threadingInfo xmlns:p15="http://schemas.microsoft.com/office/powerpoint/2012/main" timeZoneBias="420"/>
      </p:ext>
    </p:extLst>
  </p:cm>
  <p:cm authorId="2" dt="2019-10-28T14:45:49.180" idx="16">
    <p:pos x="7524" y="1339"/>
    <p:text>1. Animated/boxing of macro, then ML selection, then micro on ~20s animations.</p:text>
    <p:extLst>
      <p:ext uri="{C676402C-5697-4E1C-873F-D02D1690AC5C}">
        <p15:threadingInfo xmlns:p15="http://schemas.microsoft.com/office/powerpoint/2012/main" timeZoneBias="420">
          <p15:parentCm authorId="2" idx="15"/>
        </p15:threadingInfo>
      </p:ext>
    </p:extLst>
  </p:cm>
  <p:cm authorId="2" dt="2019-10-28T14:46:10.028" idx="17">
    <p:pos x="7524" y="1435"/>
    <p:text>2. Fade in or transition to software diagram from slide 11.</p:text>
    <p:extLst>
      <p:ext uri="{C676402C-5697-4E1C-873F-D02D1690AC5C}">
        <p15:threadingInfo xmlns:p15="http://schemas.microsoft.com/office/powerpoint/2012/main" timeZoneBias="420">
          <p15:parentCm authorId="2" idx="15"/>
        </p15:threadingInfo>
      </p:ext>
    </p:extLst>
  </p:cm>
  <p:cm authorId="2" dt="2019-10-28T14:46:33.314" idx="18">
    <p:pos x="7524" y="1531"/>
    <p:text>3. Talk about the mapping of each of these stages to their respective segment in the software stack.</p:text>
    <p:extLst>
      <p:ext uri="{C676402C-5697-4E1C-873F-D02D1690AC5C}">
        <p15:threadingInfo xmlns:p15="http://schemas.microsoft.com/office/powerpoint/2012/main" timeZoneBias="420">
          <p15:parentCm authorId="2" idx="15"/>
        </p15:threadingInfo>
      </p:ext>
    </p:extLst>
  </p:cm>
  <p:cm authorId="2" dt="2019-10-31T11:14:15.277" idx="29">
    <p:pos x="10" y="10"/>
    <p:text>Move simulation numbers under the teaser from next slides.</p:text>
    <p:extLst>
      <p:ext uri="{C676402C-5697-4E1C-873F-D02D1690AC5C}">
        <p15:threadingInfo xmlns:p15="http://schemas.microsoft.com/office/powerpoint/2012/main" timeZoneBias="420"/>
      </p:ext>
    </p:extLst>
  </p:cm>
  <p:cm authorId="2" dt="2019-11-06T16:31:35.739" idx="33">
    <p:pos x="106" y="106"/>
    <p:text>What is the difference between KRAS and RAS?</p:text>
    <p:extLst>
      <p:ext uri="{C676402C-5697-4E1C-873F-D02D1690AC5C}">
        <p15:threadingInfo xmlns:p15="http://schemas.microsoft.com/office/powerpoint/2012/main" timeZoneBias="48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3043343" cy="465455"/>
          </a:xfrm>
          <a:prstGeom prst="rect">
            <a:avLst/>
          </a:prstGeom>
        </p:spPr>
        <p:txBody>
          <a:bodyPr vert="horz" lIns="93253" tIns="46627" rIns="93253" bIns="46627" rtlCol="0"/>
          <a:lstStyle>
            <a:lvl1pPr algn="l">
              <a:defRPr sz="1100"/>
            </a:lvl1pPr>
          </a:lstStyle>
          <a:p>
            <a:endParaRPr lang="en-US" dirty="0">
              <a:latin typeface="Arial"/>
            </a:endParaRPr>
          </a:p>
        </p:txBody>
      </p:sp>
      <p:sp>
        <p:nvSpPr>
          <p:cNvPr id="3" name="Date Placeholder 2"/>
          <p:cNvSpPr>
            <a:spLocks noGrp="1"/>
          </p:cNvSpPr>
          <p:nvPr>
            <p:ph type="dt" sz="quarter" idx="1"/>
          </p:nvPr>
        </p:nvSpPr>
        <p:spPr>
          <a:xfrm>
            <a:off x="3978132" y="2"/>
            <a:ext cx="3043343" cy="465455"/>
          </a:xfrm>
          <a:prstGeom prst="rect">
            <a:avLst/>
          </a:prstGeom>
        </p:spPr>
        <p:txBody>
          <a:bodyPr vert="horz" lIns="93253" tIns="46627" rIns="93253" bIns="46627" rtlCol="0"/>
          <a:lstStyle>
            <a:lvl1pPr algn="r">
              <a:defRPr sz="1100"/>
            </a:lvl1pPr>
          </a:lstStyle>
          <a:p>
            <a:fld id="{7A1D2F2F-8618-2143-A89B-2D6D3F007EBC}" type="datetimeFigureOut">
              <a:rPr lang="en-US" smtClean="0">
                <a:latin typeface="Arial"/>
              </a:rPr>
              <a:pPr/>
              <a:t>11/24/19</a:t>
            </a:fld>
            <a:endParaRPr lang="en-US" dirty="0">
              <a:latin typeface="Arial"/>
            </a:endParaRPr>
          </a:p>
        </p:txBody>
      </p:sp>
      <p:sp>
        <p:nvSpPr>
          <p:cNvPr id="4" name="Footer Placeholder 3"/>
          <p:cNvSpPr>
            <a:spLocks noGrp="1"/>
          </p:cNvSpPr>
          <p:nvPr>
            <p:ph type="ftr" sz="quarter" idx="2"/>
          </p:nvPr>
        </p:nvSpPr>
        <p:spPr>
          <a:xfrm>
            <a:off x="0" y="8842031"/>
            <a:ext cx="3043343" cy="465455"/>
          </a:xfrm>
          <a:prstGeom prst="rect">
            <a:avLst/>
          </a:prstGeom>
        </p:spPr>
        <p:txBody>
          <a:bodyPr vert="horz" lIns="93253" tIns="46627" rIns="93253" bIns="46627" rtlCol="0" anchor="b"/>
          <a:lstStyle>
            <a:lvl1pPr algn="l">
              <a:defRPr sz="1100"/>
            </a:lvl1pPr>
          </a:lstStyle>
          <a:p>
            <a:endParaRPr lang="en-US" dirty="0">
              <a:latin typeface="Arial"/>
            </a:endParaRPr>
          </a:p>
        </p:txBody>
      </p:sp>
      <p:sp>
        <p:nvSpPr>
          <p:cNvPr id="5" name="Slide Number Placeholder 4"/>
          <p:cNvSpPr>
            <a:spLocks noGrp="1"/>
          </p:cNvSpPr>
          <p:nvPr>
            <p:ph type="sldNum" sz="quarter" idx="3"/>
          </p:nvPr>
        </p:nvSpPr>
        <p:spPr>
          <a:xfrm>
            <a:off x="3978132" y="8842031"/>
            <a:ext cx="3043343" cy="465455"/>
          </a:xfrm>
          <a:prstGeom prst="rect">
            <a:avLst/>
          </a:prstGeom>
        </p:spPr>
        <p:txBody>
          <a:bodyPr vert="horz" lIns="93253" tIns="46627" rIns="93253" bIns="46627" rtlCol="0" anchor="b"/>
          <a:lstStyle>
            <a:lvl1pPr algn="r">
              <a:defRPr sz="1100"/>
            </a:lvl1pPr>
          </a:lstStyle>
          <a:p>
            <a:fld id="{CE221CE3-F987-1944-AB66-8BE5522C5EC6}" type="slidenum">
              <a:rPr lang="en-US" smtClean="0">
                <a:latin typeface="Arial"/>
              </a:rPr>
              <a:pPr/>
              <a:t>‹#›</a:t>
            </a:fld>
            <a:endParaRPr lang="en-US" dirty="0">
              <a:latin typeface="Arial"/>
            </a:endParaRPr>
          </a:p>
        </p:txBody>
      </p:sp>
    </p:spTree>
    <p:extLst>
      <p:ext uri="{BB962C8B-B14F-4D97-AF65-F5344CB8AC3E}">
        <p14:creationId xmlns:p14="http://schemas.microsoft.com/office/powerpoint/2010/main" val="332284817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3043343" cy="465455"/>
          </a:xfrm>
          <a:prstGeom prst="rect">
            <a:avLst/>
          </a:prstGeom>
        </p:spPr>
        <p:txBody>
          <a:bodyPr vert="horz" lIns="93253" tIns="46627" rIns="93253" bIns="46627" rtlCol="0"/>
          <a:lstStyle>
            <a:lvl1pPr algn="l">
              <a:defRPr sz="1100">
                <a:latin typeface="Arial"/>
              </a:defRPr>
            </a:lvl1pPr>
          </a:lstStyle>
          <a:p>
            <a:endParaRPr lang="en-US" dirty="0"/>
          </a:p>
        </p:txBody>
      </p:sp>
      <p:sp>
        <p:nvSpPr>
          <p:cNvPr id="3" name="Date Placeholder 2"/>
          <p:cNvSpPr>
            <a:spLocks noGrp="1"/>
          </p:cNvSpPr>
          <p:nvPr>
            <p:ph type="dt" idx="1"/>
          </p:nvPr>
        </p:nvSpPr>
        <p:spPr>
          <a:xfrm>
            <a:off x="3978132" y="2"/>
            <a:ext cx="3043343" cy="465455"/>
          </a:xfrm>
          <a:prstGeom prst="rect">
            <a:avLst/>
          </a:prstGeom>
        </p:spPr>
        <p:txBody>
          <a:bodyPr vert="horz" lIns="93253" tIns="46627" rIns="93253" bIns="46627" rtlCol="0"/>
          <a:lstStyle>
            <a:lvl1pPr algn="r">
              <a:defRPr sz="1100">
                <a:latin typeface="Arial"/>
              </a:defRPr>
            </a:lvl1pPr>
          </a:lstStyle>
          <a:p>
            <a:fld id="{D8B0A143-2353-BE4A-A6C4-57C9AE3FBC68}" type="datetimeFigureOut">
              <a:rPr lang="en-US" smtClean="0"/>
              <a:pPr/>
              <a:t>11/24/19</a:t>
            </a:fld>
            <a:endParaRPr lang="en-US" dirty="0"/>
          </a:p>
        </p:txBody>
      </p:sp>
      <p:sp>
        <p:nvSpPr>
          <p:cNvPr id="4" name="Slide Image Placeholder 3"/>
          <p:cNvSpPr>
            <a:spLocks noGrp="1" noRot="1" noChangeAspect="1"/>
          </p:cNvSpPr>
          <p:nvPr>
            <p:ph type="sldImg" idx="2"/>
          </p:nvPr>
        </p:nvSpPr>
        <p:spPr>
          <a:xfrm>
            <a:off x="409575" y="698500"/>
            <a:ext cx="6203950" cy="3490913"/>
          </a:xfrm>
          <a:prstGeom prst="rect">
            <a:avLst/>
          </a:prstGeom>
          <a:noFill/>
          <a:ln w="12700">
            <a:solidFill>
              <a:prstClr val="black"/>
            </a:solidFill>
          </a:ln>
        </p:spPr>
        <p:txBody>
          <a:bodyPr vert="horz" lIns="93253" tIns="46627" rIns="93253" bIns="46627" rtlCol="0" anchor="ctr"/>
          <a:lstStyle/>
          <a:p>
            <a:endParaRPr lang="en-US" dirty="0"/>
          </a:p>
        </p:txBody>
      </p:sp>
      <p:sp>
        <p:nvSpPr>
          <p:cNvPr id="5" name="Notes Placeholder 4"/>
          <p:cNvSpPr>
            <a:spLocks noGrp="1"/>
          </p:cNvSpPr>
          <p:nvPr>
            <p:ph type="body" sz="quarter" idx="3"/>
          </p:nvPr>
        </p:nvSpPr>
        <p:spPr>
          <a:xfrm>
            <a:off x="702310" y="4421825"/>
            <a:ext cx="5618480" cy="4189095"/>
          </a:xfrm>
          <a:prstGeom prst="rect">
            <a:avLst/>
          </a:prstGeom>
        </p:spPr>
        <p:txBody>
          <a:bodyPr vert="horz" lIns="93253" tIns="46627" rIns="93253" bIns="46627"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842031"/>
            <a:ext cx="3043343" cy="465455"/>
          </a:xfrm>
          <a:prstGeom prst="rect">
            <a:avLst/>
          </a:prstGeom>
        </p:spPr>
        <p:txBody>
          <a:bodyPr vert="horz" lIns="93253" tIns="46627" rIns="93253" bIns="46627" rtlCol="0" anchor="b"/>
          <a:lstStyle>
            <a:lvl1pPr algn="l">
              <a:defRPr sz="1100">
                <a:latin typeface="Arial"/>
              </a:defRPr>
            </a:lvl1pPr>
          </a:lstStyle>
          <a:p>
            <a:endParaRPr lang="en-US" dirty="0"/>
          </a:p>
        </p:txBody>
      </p:sp>
      <p:sp>
        <p:nvSpPr>
          <p:cNvPr id="7" name="Slide Number Placeholder 6"/>
          <p:cNvSpPr>
            <a:spLocks noGrp="1"/>
          </p:cNvSpPr>
          <p:nvPr>
            <p:ph type="sldNum" sz="quarter" idx="5"/>
          </p:nvPr>
        </p:nvSpPr>
        <p:spPr>
          <a:xfrm>
            <a:off x="3978132" y="8842031"/>
            <a:ext cx="3043343" cy="465455"/>
          </a:xfrm>
          <a:prstGeom prst="rect">
            <a:avLst/>
          </a:prstGeom>
        </p:spPr>
        <p:txBody>
          <a:bodyPr vert="horz" lIns="93253" tIns="46627" rIns="93253" bIns="46627" rtlCol="0" anchor="b"/>
          <a:lstStyle>
            <a:lvl1pPr algn="r">
              <a:defRPr sz="1100">
                <a:latin typeface="Arial"/>
              </a:defRPr>
            </a:lvl1pPr>
          </a:lstStyle>
          <a:p>
            <a:fld id="{4CFDF800-FE0E-A944-8AC1-D57C07B352FC}" type="slidenum">
              <a:rPr lang="en-US" smtClean="0"/>
              <a:pPr/>
              <a:t>‹#›</a:t>
            </a:fld>
            <a:endParaRPr lang="en-US" dirty="0"/>
          </a:p>
        </p:txBody>
      </p:sp>
    </p:spTree>
    <p:extLst>
      <p:ext uri="{BB962C8B-B14F-4D97-AF65-F5344CB8AC3E}">
        <p14:creationId xmlns:p14="http://schemas.microsoft.com/office/powerpoint/2010/main" val="3516765093"/>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Arial"/>
        <a:ea typeface="+mn-ea"/>
        <a:cs typeface="+mn-cs"/>
      </a:defRPr>
    </a:lvl1pPr>
    <a:lvl2pPr marL="457200" algn="l" defTabSz="457200" rtl="0" eaLnBrk="1" latinLnBrk="0" hangingPunct="1">
      <a:defRPr sz="1200" kern="1200">
        <a:solidFill>
          <a:schemeClr val="tx1"/>
        </a:solidFill>
        <a:latin typeface="Arial"/>
        <a:ea typeface="+mn-ea"/>
        <a:cs typeface="+mn-cs"/>
      </a:defRPr>
    </a:lvl2pPr>
    <a:lvl3pPr marL="914400" algn="l" defTabSz="457200" rtl="0" eaLnBrk="1" latinLnBrk="0" hangingPunct="1">
      <a:defRPr sz="1200" kern="1200">
        <a:solidFill>
          <a:schemeClr val="tx1"/>
        </a:solidFill>
        <a:latin typeface="Arial"/>
        <a:ea typeface="+mn-ea"/>
        <a:cs typeface="+mn-cs"/>
      </a:defRPr>
    </a:lvl3pPr>
    <a:lvl4pPr marL="1371600" algn="l" defTabSz="457200" rtl="0" eaLnBrk="1" latinLnBrk="0" hangingPunct="1">
      <a:defRPr sz="1200" kern="1200">
        <a:solidFill>
          <a:schemeClr val="tx1"/>
        </a:solidFill>
        <a:latin typeface="Arial"/>
        <a:ea typeface="+mn-ea"/>
        <a:cs typeface="+mn-cs"/>
      </a:defRPr>
    </a:lvl4pPr>
    <a:lvl5pPr marL="1828800" algn="l" defTabSz="457200" rtl="0" eaLnBrk="1" latinLnBrk="0" hangingPunct="1">
      <a:defRPr sz="1200" kern="1200">
        <a:solidFill>
          <a:schemeClr val="tx1"/>
        </a:solidFill>
        <a:latin typeface="Arial"/>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9575" y="698500"/>
            <a:ext cx="6203950" cy="3490913"/>
          </a:xfrm>
        </p:spPr>
      </p:sp>
      <p:sp>
        <p:nvSpPr>
          <p:cNvPr id="3" name="Notes Placeholder 2"/>
          <p:cNvSpPr>
            <a:spLocks noGrp="1"/>
          </p:cNvSpPr>
          <p:nvPr>
            <p:ph type="body" idx="1"/>
          </p:nvPr>
        </p:nvSpPr>
        <p:spPr/>
        <p:txBody>
          <a:bodyPr>
            <a:normAutofit/>
          </a:bodyPr>
          <a:lstStyle/>
          <a:p>
            <a:pPr marL="171450" indent="-171450">
              <a:buFontTx/>
              <a:buChar char="-"/>
            </a:pPr>
            <a:endParaRPr lang="en-US" b="1" dirty="0"/>
          </a:p>
        </p:txBody>
      </p:sp>
      <p:sp>
        <p:nvSpPr>
          <p:cNvPr id="4" name="Slide Number Placeholder 3"/>
          <p:cNvSpPr>
            <a:spLocks noGrp="1"/>
          </p:cNvSpPr>
          <p:nvPr>
            <p:ph type="sldNum" sz="quarter" idx="10"/>
          </p:nvPr>
        </p:nvSpPr>
        <p:spPr/>
        <p:txBody>
          <a:bodyPr/>
          <a:lstStyle/>
          <a:p>
            <a:fld id="{4CFDF800-FE0E-A944-8AC1-D57C07B352FC}" type="slidenum">
              <a:rPr lang="en-US" smtClean="0"/>
              <a:pPr/>
              <a:t>0</a:t>
            </a:fld>
            <a:endParaRPr lang="en-US" dirty="0"/>
          </a:p>
        </p:txBody>
      </p:sp>
    </p:spTree>
    <p:extLst>
      <p:ext uri="{BB962C8B-B14F-4D97-AF65-F5344CB8AC3E}">
        <p14:creationId xmlns:p14="http://schemas.microsoft.com/office/powerpoint/2010/main" val="1507663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457200" rtl="0" eaLnBrk="1" fontAlgn="auto" latinLnBrk="0" hangingPunct="1">
              <a:lnSpc>
                <a:spcPct val="100000"/>
              </a:lnSpc>
              <a:spcBef>
                <a:spcPts val="0"/>
              </a:spcBef>
              <a:spcAft>
                <a:spcPts val="0"/>
              </a:spcAft>
              <a:buClrTx/>
              <a:buSzTx/>
              <a:buFontTx/>
              <a:buChar char="-"/>
              <a:tabLst/>
              <a:defRPr/>
            </a:pPr>
            <a:endParaRPr lang="en-US" b="1"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1</a:t>
            </a:fld>
            <a:endParaRPr lang="en-US" dirty="0"/>
          </a:p>
        </p:txBody>
      </p:sp>
    </p:spTree>
    <p:extLst>
      <p:ext uri="{BB962C8B-B14F-4D97-AF65-F5344CB8AC3E}">
        <p14:creationId xmlns:p14="http://schemas.microsoft.com/office/powerpoint/2010/main" val="422054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2</a:t>
            </a:fld>
            <a:endParaRPr lang="en-US" dirty="0"/>
          </a:p>
        </p:txBody>
      </p:sp>
    </p:spTree>
    <p:extLst>
      <p:ext uri="{BB962C8B-B14F-4D97-AF65-F5344CB8AC3E}">
        <p14:creationId xmlns:p14="http://schemas.microsoft.com/office/powerpoint/2010/main" val="2797935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US" b="1"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3</a:t>
            </a:fld>
            <a:endParaRPr lang="en-US" dirty="0"/>
          </a:p>
        </p:txBody>
      </p:sp>
    </p:spTree>
    <p:extLst>
      <p:ext uri="{BB962C8B-B14F-4D97-AF65-F5344CB8AC3E}">
        <p14:creationId xmlns:p14="http://schemas.microsoft.com/office/powerpoint/2010/main" val="408931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4</a:t>
            </a:fld>
            <a:endParaRPr lang="en-US" dirty="0"/>
          </a:p>
        </p:txBody>
      </p:sp>
    </p:spTree>
    <p:extLst>
      <p:ext uri="{BB962C8B-B14F-4D97-AF65-F5344CB8AC3E}">
        <p14:creationId xmlns:p14="http://schemas.microsoft.com/office/powerpoint/2010/main" val="2340961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3643E26C-B313-B94B-B5FE-ED9B7BA267DE}" type="slidenum">
              <a:rPr lang="en-US" smtClean="0"/>
              <a:t>5</a:t>
            </a:fld>
            <a:endParaRPr lang="en-US"/>
          </a:p>
        </p:txBody>
      </p:sp>
    </p:spTree>
    <p:extLst>
      <p:ext uri="{BB962C8B-B14F-4D97-AF65-F5344CB8AC3E}">
        <p14:creationId xmlns:p14="http://schemas.microsoft.com/office/powerpoint/2010/main" val="1222943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43E26C-B313-B94B-B5FE-ED9B7BA267DE}" type="slidenum">
              <a:rPr lang="en-US" smtClean="0"/>
              <a:t>6</a:t>
            </a:fld>
            <a:endParaRPr lang="en-US"/>
          </a:p>
        </p:txBody>
      </p:sp>
    </p:spTree>
    <p:extLst>
      <p:ext uri="{BB962C8B-B14F-4D97-AF65-F5344CB8AC3E}">
        <p14:creationId xmlns:p14="http://schemas.microsoft.com/office/powerpoint/2010/main" val="62636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7</a:t>
            </a:fld>
            <a:endParaRPr lang="en-US" dirty="0"/>
          </a:p>
        </p:txBody>
      </p:sp>
    </p:spTree>
    <p:extLst>
      <p:ext uri="{BB962C8B-B14F-4D97-AF65-F5344CB8AC3E}">
        <p14:creationId xmlns:p14="http://schemas.microsoft.com/office/powerpoint/2010/main" val="3649293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8</a:t>
            </a:fld>
            <a:endParaRPr lang="en-US" dirty="0"/>
          </a:p>
        </p:txBody>
      </p:sp>
    </p:spTree>
    <p:extLst>
      <p:ext uri="{BB962C8B-B14F-4D97-AF65-F5344CB8AC3E}">
        <p14:creationId xmlns:p14="http://schemas.microsoft.com/office/powerpoint/2010/main" val="1077118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9</a:t>
            </a:fld>
            <a:endParaRPr lang="en-US" dirty="0"/>
          </a:p>
        </p:txBody>
      </p:sp>
    </p:spTree>
    <p:extLst>
      <p:ext uri="{BB962C8B-B14F-4D97-AF65-F5344CB8AC3E}">
        <p14:creationId xmlns:p14="http://schemas.microsoft.com/office/powerpoint/2010/main" val="1557511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10</a:t>
            </a:fld>
            <a:endParaRPr lang="en-US" dirty="0"/>
          </a:p>
        </p:txBody>
      </p:sp>
    </p:spTree>
    <p:extLst>
      <p:ext uri="{BB962C8B-B14F-4D97-AF65-F5344CB8AC3E}">
        <p14:creationId xmlns:p14="http://schemas.microsoft.com/office/powerpoint/2010/main" val="3185014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11</a:t>
            </a:fld>
            <a:endParaRPr lang="en-US" dirty="0"/>
          </a:p>
        </p:txBody>
      </p:sp>
    </p:spTree>
    <p:extLst>
      <p:ext uri="{BB962C8B-B14F-4D97-AF65-F5344CB8AC3E}">
        <p14:creationId xmlns:p14="http://schemas.microsoft.com/office/powerpoint/2010/main" val="19480264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12</a:t>
            </a:fld>
            <a:endParaRPr lang="en-US" dirty="0"/>
          </a:p>
        </p:txBody>
      </p:sp>
    </p:spTree>
    <p:extLst>
      <p:ext uri="{BB962C8B-B14F-4D97-AF65-F5344CB8AC3E}">
        <p14:creationId xmlns:p14="http://schemas.microsoft.com/office/powerpoint/2010/main" val="3314426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457200" rtl="0" eaLnBrk="1" fontAlgn="auto" latinLnBrk="0" hangingPunct="1">
              <a:lnSpc>
                <a:spcPct val="100000"/>
              </a:lnSpc>
              <a:spcBef>
                <a:spcPts val="0"/>
              </a:spcBef>
              <a:spcAft>
                <a:spcPts val="0"/>
              </a:spcAft>
              <a:buClrTx/>
              <a:buSzTx/>
              <a:buFontTx/>
              <a:buChar char="-"/>
              <a:tabLst/>
              <a:defRPr/>
            </a:pPr>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13</a:t>
            </a:fld>
            <a:endParaRPr lang="en-US" dirty="0"/>
          </a:p>
        </p:txBody>
      </p:sp>
    </p:spTree>
    <p:extLst>
      <p:ext uri="{BB962C8B-B14F-4D97-AF65-F5344CB8AC3E}">
        <p14:creationId xmlns:p14="http://schemas.microsoft.com/office/powerpoint/2010/main" val="11221166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14</a:t>
            </a:fld>
            <a:endParaRPr lang="en-US" dirty="0"/>
          </a:p>
        </p:txBody>
      </p:sp>
    </p:spTree>
    <p:extLst>
      <p:ext uri="{BB962C8B-B14F-4D97-AF65-F5344CB8AC3E}">
        <p14:creationId xmlns:p14="http://schemas.microsoft.com/office/powerpoint/2010/main" val="27913409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15</a:t>
            </a:fld>
            <a:endParaRPr lang="en-US" dirty="0"/>
          </a:p>
        </p:txBody>
      </p:sp>
    </p:spTree>
    <p:extLst>
      <p:ext uri="{BB962C8B-B14F-4D97-AF65-F5344CB8AC3E}">
        <p14:creationId xmlns:p14="http://schemas.microsoft.com/office/powerpoint/2010/main" val="29515904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4CFDF800-FE0E-A944-8AC1-D57C07B352FC}" type="slidenum">
              <a:rPr lang="en-US" smtClean="0"/>
              <a:pPr/>
              <a:t>16</a:t>
            </a:fld>
            <a:endParaRPr lang="en-US" dirty="0"/>
          </a:p>
        </p:txBody>
      </p:sp>
    </p:spTree>
    <p:extLst>
      <p:ext uri="{BB962C8B-B14F-4D97-AF65-F5344CB8AC3E}">
        <p14:creationId xmlns:p14="http://schemas.microsoft.com/office/powerpoint/2010/main" val="364538896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BA3D2A3-E316-5B4D-B559-0EBDF6B1377B}"/>
              </a:ext>
            </a:extLst>
          </p:cNvPr>
          <p:cNvPicPr>
            <a:picLocks noChangeAspect="1"/>
          </p:cNvPicPr>
          <p:nvPr userDrawn="1"/>
        </p:nvPicPr>
        <p:blipFill>
          <a:blip r:embed="rId2">
            <a:alphaModFix/>
          </a:blip>
          <a:stretch>
            <a:fillRect/>
          </a:stretch>
        </p:blipFill>
        <p:spPr>
          <a:xfrm>
            <a:off x="0" y="3575304"/>
            <a:ext cx="12192000" cy="2743200"/>
          </a:xfrm>
          <a:prstGeom prst="rect">
            <a:avLst/>
          </a:prstGeom>
          <a:gradFill flip="none" rotWithShape="1">
            <a:gsLst>
              <a:gs pos="0">
                <a:schemeClr val="accent1">
                  <a:lumMod val="0"/>
                  <a:lumOff val="100000"/>
                </a:schemeClr>
              </a:gs>
              <a:gs pos="35000">
                <a:schemeClr val="accent1">
                  <a:lumMod val="0"/>
                  <a:lumOff val="100000"/>
                </a:schemeClr>
              </a:gs>
              <a:gs pos="100000">
                <a:schemeClr val="bg1"/>
              </a:gs>
            </a:gsLst>
            <a:lin ang="2700000" scaled="1"/>
            <a:tileRect/>
          </a:gradFill>
        </p:spPr>
      </p:pic>
      <p:sp>
        <p:nvSpPr>
          <p:cNvPr id="8" name="Rectangle 7">
            <a:extLst>
              <a:ext uri="{FF2B5EF4-FFF2-40B4-BE49-F238E27FC236}">
                <a16:creationId xmlns:a16="http://schemas.microsoft.com/office/drawing/2014/main" id="{D6D9C9D9-72EC-6D46-9AAD-E59A139F1299}"/>
              </a:ext>
            </a:extLst>
          </p:cNvPr>
          <p:cNvSpPr/>
          <p:nvPr userDrawn="1"/>
        </p:nvSpPr>
        <p:spPr bwMode="auto">
          <a:xfrm>
            <a:off x="-504" y="3193257"/>
            <a:ext cx="12192504" cy="1028423"/>
          </a:xfrm>
          <a:prstGeom prst="rect">
            <a:avLst/>
          </a:prstGeom>
          <a:gradFill flip="none" rotWithShape="1">
            <a:gsLst>
              <a:gs pos="0">
                <a:schemeClr val="bg1">
                  <a:alpha val="0"/>
                  <a:lumMod val="0"/>
                  <a:lumOff val="100000"/>
                </a:schemeClr>
              </a:gs>
              <a:gs pos="51000">
                <a:schemeClr val="bg1"/>
              </a:gs>
            </a:gsLst>
            <a:lin ang="16200000" scaled="1"/>
            <a:tileRect/>
          </a:gradFill>
          <a:ln>
            <a:noFill/>
            <a:headEnd/>
            <a:tailEnd/>
          </a:ln>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19" name="Rectangle 18"/>
          <p:cNvSpPr/>
          <p:nvPr userDrawn="1"/>
        </p:nvSpPr>
        <p:spPr>
          <a:xfrm>
            <a:off x="-504" y="6316956"/>
            <a:ext cx="12192000" cy="544880"/>
          </a:xfrm>
          <a:prstGeom prst="rect">
            <a:avLst/>
          </a:prstGeom>
          <a:gradFill flip="none" rotWithShape="1">
            <a:gsLst>
              <a:gs pos="0">
                <a:srgbClr val="294861"/>
              </a:gs>
              <a:gs pos="46000">
                <a:schemeClr val="accent1">
                  <a:lumMod val="50000"/>
                </a:schemeClr>
              </a:gs>
              <a:gs pos="100000">
                <a:srgbClr val="4388B8"/>
              </a:gs>
            </a:gsLst>
            <a:lin ang="16200000" scaled="1"/>
            <a:tileRect/>
          </a:gradFill>
          <a:ln>
            <a:noFill/>
          </a:ln>
          <a:effectLst>
            <a:outerShdw blurRad="50800" dist="38100" dir="16200000"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r"/>
            <a:endParaRPr lang="en-US" sz="1800" dirty="0">
              <a:latin typeface="Arial"/>
            </a:endParaRPr>
          </a:p>
        </p:txBody>
      </p:sp>
      <p:sp>
        <p:nvSpPr>
          <p:cNvPr id="10" name="Title 9"/>
          <p:cNvSpPr>
            <a:spLocks noGrp="1"/>
          </p:cNvSpPr>
          <p:nvPr>
            <p:ph type="title" hasCustomPrompt="1"/>
          </p:nvPr>
        </p:nvSpPr>
        <p:spPr>
          <a:xfrm>
            <a:off x="609600" y="565126"/>
            <a:ext cx="10972800" cy="1447576"/>
          </a:xfrm>
        </p:spPr>
        <p:txBody>
          <a:bodyPr anchor="b" anchorCtr="0"/>
          <a:lstStyle>
            <a:lvl1pPr>
              <a:lnSpc>
                <a:spcPts val="3800"/>
              </a:lnSpc>
              <a:defRPr sz="3600" b="1" i="0">
                <a:solidFill>
                  <a:schemeClr val="accent1">
                    <a:lumMod val="75000"/>
                  </a:schemeClr>
                </a:solidFill>
                <a:effectLst/>
                <a:latin typeface="Arial"/>
                <a:cs typeface="Arial"/>
              </a:defRPr>
            </a:lvl1pPr>
          </a:lstStyle>
          <a:p>
            <a:r>
              <a:rPr lang="en-US" dirty="0"/>
              <a:t>Click to edit </a:t>
            </a:r>
            <a:br>
              <a:rPr lang="en-US" dirty="0"/>
            </a:br>
            <a:r>
              <a:rPr lang="en-US" dirty="0"/>
              <a:t>Master title style</a:t>
            </a:r>
          </a:p>
        </p:txBody>
      </p:sp>
      <p:sp>
        <p:nvSpPr>
          <p:cNvPr id="12" name="Text Placeholder 11"/>
          <p:cNvSpPr>
            <a:spLocks noGrp="1"/>
          </p:cNvSpPr>
          <p:nvPr>
            <p:ph type="body" sz="quarter" idx="13"/>
          </p:nvPr>
        </p:nvSpPr>
        <p:spPr>
          <a:xfrm>
            <a:off x="609601" y="2024863"/>
            <a:ext cx="7505699" cy="369888"/>
          </a:xfrm>
        </p:spPr>
        <p:txBody>
          <a:bodyPr>
            <a:noAutofit/>
          </a:bodyPr>
          <a:lstStyle>
            <a:lvl1pPr>
              <a:lnSpc>
                <a:spcPts val="2200"/>
              </a:lnSpc>
              <a:buNone/>
              <a:defRPr sz="2000" b="0">
                <a:latin typeface="Arial"/>
                <a:cs typeface="Arial"/>
              </a:defRPr>
            </a:lvl1pPr>
            <a:lvl2pPr>
              <a:buNone/>
              <a:defRPr/>
            </a:lvl2pPr>
            <a:lvl3pPr>
              <a:buNone/>
              <a:defRPr/>
            </a:lvl3pPr>
            <a:lvl4pPr>
              <a:buNone/>
              <a:defRPr/>
            </a:lvl4pPr>
            <a:lvl5pPr>
              <a:buNone/>
              <a:defRPr/>
            </a:lvl5pPr>
          </a:lstStyle>
          <a:p>
            <a:pPr lvl="0"/>
            <a:r>
              <a:rPr lang="en-US"/>
              <a:t>Click to edit Master text styles</a:t>
            </a:r>
          </a:p>
        </p:txBody>
      </p:sp>
      <p:sp>
        <p:nvSpPr>
          <p:cNvPr id="14" name="TextBox 13"/>
          <p:cNvSpPr txBox="1"/>
          <p:nvPr userDrawn="1"/>
        </p:nvSpPr>
        <p:spPr>
          <a:xfrm>
            <a:off x="91181" y="6416000"/>
            <a:ext cx="6004819" cy="435504"/>
          </a:xfrm>
          <a:prstGeom prst="rect">
            <a:avLst/>
          </a:prstGeom>
          <a:noFill/>
          <a:effectLst/>
        </p:spPr>
        <p:txBody>
          <a:bodyPr wrap="square" rtlCol="0">
            <a:spAutoFit/>
          </a:bodyPr>
          <a:lstStyle/>
          <a:p>
            <a:pPr marL="0" algn="l" defTabSz="457200" rtl="0" eaLnBrk="1" latinLnBrk="0" hangingPunct="1">
              <a:lnSpc>
                <a:spcPct val="90000"/>
              </a:lnSpc>
              <a:spcAft>
                <a:spcPts val="300"/>
              </a:spcAft>
            </a:pPr>
            <a:r>
              <a:rPr lang="en-US" sz="800" kern="1200" dirty="0">
                <a:solidFill>
                  <a:schemeClr val="bg1"/>
                </a:solidFill>
                <a:effectLst/>
                <a:latin typeface="Arial"/>
                <a:ea typeface="+mn-ea"/>
                <a:cs typeface="Arial"/>
              </a:rPr>
              <a:t>LLNL-PRES-796682</a:t>
            </a:r>
          </a:p>
          <a:p>
            <a:pPr marL="0" algn="l" defTabSz="457200" rtl="0" eaLnBrk="1" latinLnBrk="0" hangingPunct="1">
              <a:lnSpc>
                <a:spcPct val="90000"/>
              </a:lnSpc>
              <a:spcAft>
                <a:spcPts val="600"/>
              </a:spcAft>
            </a:pPr>
            <a:r>
              <a:rPr lang="en-US" sz="700" kern="1200" dirty="0">
                <a:solidFill>
                  <a:schemeClr val="bg1"/>
                </a:solidFill>
                <a:effectLst/>
                <a:latin typeface="Arial"/>
                <a:ea typeface="+mn-ea"/>
                <a:cs typeface="Arial"/>
              </a:rPr>
              <a:t>This work was performed under the auspices of the</a:t>
            </a:r>
            <a:r>
              <a:rPr lang="en-US" sz="700" kern="1200" baseline="0" dirty="0">
                <a:solidFill>
                  <a:schemeClr val="bg1"/>
                </a:solidFill>
                <a:effectLst/>
                <a:latin typeface="Arial"/>
                <a:ea typeface="+mn-ea"/>
                <a:cs typeface="Arial"/>
              </a:rPr>
              <a:t> </a:t>
            </a:r>
            <a:r>
              <a:rPr lang="en-US" sz="700" kern="1200" dirty="0">
                <a:solidFill>
                  <a:schemeClr val="bg1"/>
                </a:solidFill>
                <a:effectLst/>
                <a:latin typeface="Arial"/>
                <a:ea typeface="+mn-ea"/>
                <a:cs typeface="Arial"/>
              </a:rPr>
              <a:t>U.S. Department of Energy by Lawrence Livermore National Laboratory under contract DE-AC52-07NA27344.</a:t>
            </a:r>
            <a:r>
              <a:rPr lang="en-US" sz="700" kern="1200" baseline="0" dirty="0">
                <a:solidFill>
                  <a:schemeClr val="bg1"/>
                </a:solidFill>
                <a:effectLst/>
                <a:latin typeface="Arial"/>
                <a:ea typeface="+mn-ea"/>
                <a:cs typeface="Arial"/>
              </a:rPr>
              <a:t> </a:t>
            </a:r>
            <a:r>
              <a:rPr lang="en-US" sz="700" kern="1200" dirty="0">
                <a:solidFill>
                  <a:schemeClr val="bg1"/>
                </a:solidFill>
                <a:effectLst/>
                <a:latin typeface="Arial"/>
                <a:ea typeface="+mn-ea"/>
                <a:cs typeface="Arial"/>
              </a:rPr>
              <a:t>Lawrence Livermore National Security, LLC</a:t>
            </a:r>
          </a:p>
        </p:txBody>
      </p:sp>
      <p:pic>
        <p:nvPicPr>
          <p:cNvPr id="18" name="Picture 17" descr="LLNL_Logo_WHT-LRG.png"/>
          <p:cNvPicPr>
            <a:picLocks/>
          </p:cNvPicPr>
          <p:nvPr userDrawn="1"/>
        </p:nvPicPr>
        <p:blipFill>
          <a:blip r:embed="rId3" cstate="print">
            <a:extLst>
              <a:ext uri="{28A0092B-C50C-407E-A947-70E740481C1C}">
                <a14:useLocalDpi xmlns:a14="http://schemas.microsoft.com/office/drawing/2010/main"/>
              </a:ext>
            </a:extLst>
          </a:blip>
          <a:stretch>
            <a:fillRect/>
          </a:stretch>
        </p:blipFill>
        <p:spPr>
          <a:xfrm>
            <a:off x="10055018" y="6446832"/>
            <a:ext cx="1865376" cy="314676"/>
          </a:xfrm>
          <a:prstGeom prst="rect">
            <a:avLst/>
          </a:prstGeom>
        </p:spPr>
      </p:pic>
      <p:sp>
        <p:nvSpPr>
          <p:cNvPr id="20" name="Rectangle 19"/>
          <p:cNvSpPr/>
          <p:nvPr userDrawn="1"/>
        </p:nvSpPr>
        <p:spPr>
          <a:xfrm>
            <a:off x="0" y="0"/>
            <a:ext cx="12192000" cy="112889"/>
          </a:xfrm>
          <a:prstGeom prst="rect">
            <a:avLst/>
          </a:prstGeom>
          <a:solidFill>
            <a:schemeClr val="accent1">
              <a:lumMod val="75000"/>
            </a:schemeClr>
          </a:solidFill>
          <a:effectLst/>
        </p:spPr>
        <p:style>
          <a:lnRef idx="1">
            <a:schemeClr val="accent1"/>
          </a:lnRef>
          <a:fillRef idx="3">
            <a:schemeClr val="accent1"/>
          </a:fillRef>
          <a:effectRef idx="2">
            <a:schemeClr val="accent1"/>
          </a:effectRef>
          <a:fontRef idx="minor">
            <a:schemeClr val="lt1"/>
          </a:fontRef>
        </p:style>
        <p:txBody>
          <a:bodyPr rtlCol="0" anchor="ctr"/>
          <a:lstStyle/>
          <a:p>
            <a:pPr algn="r"/>
            <a:endParaRPr lang="en-US" sz="1800" dirty="0">
              <a:latin typeface="Arial"/>
            </a:endParaRPr>
          </a:p>
        </p:txBody>
      </p:sp>
      <p:sp>
        <p:nvSpPr>
          <p:cNvPr id="3" name="Text Placeholder 2"/>
          <p:cNvSpPr>
            <a:spLocks noGrp="1"/>
          </p:cNvSpPr>
          <p:nvPr>
            <p:ph type="body" sz="quarter" idx="14" hasCustomPrompt="1"/>
          </p:nvPr>
        </p:nvSpPr>
        <p:spPr>
          <a:xfrm>
            <a:off x="6096001" y="3096715"/>
            <a:ext cx="6096000" cy="477838"/>
          </a:xfrm>
        </p:spPr>
        <p:txBody>
          <a:bodyPr rIns="182880" anchor="b" anchorCtr="0">
            <a:noAutofit/>
          </a:bodyPr>
          <a:lstStyle>
            <a:lvl1pPr marL="57150" indent="0" algn="r">
              <a:spcBef>
                <a:spcPts val="0"/>
              </a:spcBef>
              <a:buNone/>
              <a:defRPr sz="1600" b="0"/>
            </a:lvl1pPr>
            <a:lvl2pPr marL="342900" indent="0" algn="r">
              <a:buNone/>
              <a:defRPr sz="1600" b="0"/>
            </a:lvl2pPr>
            <a:lvl3pPr marL="628650" indent="0" algn="r">
              <a:buNone/>
              <a:defRPr sz="1600" b="0"/>
            </a:lvl3pPr>
            <a:lvl4pPr marL="857250" indent="0" algn="r">
              <a:buNone/>
              <a:defRPr sz="1600" b="0"/>
            </a:lvl4pPr>
            <a:lvl5pPr marL="1085850" indent="0" algn="r">
              <a:buNone/>
              <a:defRPr sz="1600" b="0"/>
            </a:lvl5pPr>
          </a:lstStyle>
          <a:p>
            <a:pPr lvl="0"/>
            <a:r>
              <a:rPr lang="en-US" dirty="0"/>
              <a:t>Authors Name</a:t>
            </a:r>
          </a:p>
          <a:p>
            <a:pPr lvl="0"/>
            <a:r>
              <a:rPr lang="en-US" dirty="0"/>
              <a:t>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lightRig rig="threePt" dir="t">
                <a:rot lat="0" lon="0" rev="4800000"/>
              </a:lightRig>
            </a:scene3d>
            <a:sp3d prstMaterial="matte"/>
          </a:bodyPr>
          <a:lstStyle/>
          <a:p>
            <a:r>
              <a:rPr kumimoji="0" lang="en-US"/>
              <a:t>Click to edit Master title style</a:t>
            </a:r>
            <a:endParaRPr kumimoji="0"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lIns="0" bIns="0"/>
          <a:lstStyle>
            <a:lvl1pPr eaLnBrk="1" latinLnBrk="0" hangingPunct="1">
              <a:spcBef>
                <a:spcPts val="1800"/>
              </a:spcBef>
              <a:spcAft>
                <a:spcPts val="0"/>
              </a:spcAft>
              <a:defRPr/>
            </a:lvl1pPr>
            <a:lvl2pPr eaLnBrk="1" latinLnBrk="0" hangingPunct="1">
              <a:spcAft>
                <a:spcPts val="0"/>
              </a:spcAft>
              <a:defRPr/>
            </a:lvl2pPr>
            <a:lvl3pPr eaLnBrk="1" latinLnBrk="0" hangingPunct="1">
              <a:spcAft>
                <a:spcPts val="0"/>
              </a:spcAft>
              <a:defRPr/>
            </a:lvl3pPr>
            <a:lvl4pPr eaLnBrk="1" latinLnBrk="0" hangingPunct="1">
              <a:spcAft>
                <a:spcPts val="0"/>
              </a:spcAft>
              <a:defRPr/>
            </a:lvl4pPr>
            <a:lvl5pPr eaLnBrk="1" latinLnBrk="0" hangingPunct="1">
              <a:spcAft>
                <a:spcPts val="0"/>
              </a:spcAft>
              <a:defRPr/>
            </a:lvl5p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5" name="Title Placeholder 1"/>
          <p:cNvSpPr>
            <a:spLocks noGrp="1"/>
          </p:cNvSpPr>
          <p:nvPr>
            <p:ph type="title"/>
          </p:nvPr>
        </p:nvSpPr>
        <p:spPr>
          <a:xfrm>
            <a:off x="609600" y="219514"/>
            <a:ext cx="10972800" cy="1008771"/>
          </a:xfrm>
          <a:prstGeom prst="rect">
            <a:avLst/>
          </a:prstGeom>
          <a:effectLst/>
        </p:spPr>
        <p:txBody>
          <a:bodyPr vert="horz" lIns="0" rIns="45720" rtlCol="0" anchor="ctr" anchorCtr="0">
            <a:noAutofit/>
            <a:scene3d>
              <a:camera prst="orthographicFront"/>
              <a:lightRig rig="threePt" dir="t">
                <a:rot lat="0" lon="0" rev="4800000"/>
              </a:lightRig>
            </a:scene3d>
            <a:sp3d prstMaterial="matte"/>
          </a:bodyPr>
          <a:lstStyle/>
          <a:p>
            <a:r>
              <a:rPr kumimoji="0" lang="en-US"/>
              <a:t>Click to edit Master title style</a:t>
            </a:r>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with side-text-Lef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nSpc>
                <a:spcPct val="90000"/>
              </a:lnSpc>
              <a:defRPr>
                <a:effectLst/>
              </a:defRPr>
            </a:lvl1pPr>
          </a:lstStyle>
          <a:p>
            <a:r>
              <a:rPr lang="en-US"/>
              <a:t>Click to edit Master title style</a:t>
            </a:r>
            <a:endParaRPr lang="en-US" dirty="0"/>
          </a:p>
        </p:txBody>
      </p:sp>
      <p:sp>
        <p:nvSpPr>
          <p:cNvPr id="4" name="Content Placeholder 2"/>
          <p:cNvSpPr>
            <a:spLocks noGrp="1"/>
          </p:cNvSpPr>
          <p:nvPr>
            <p:ph idx="1"/>
          </p:nvPr>
        </p:nvSpPr>
        <p:spPr>
          <a:xfrm>
            <a:off x="621101" y="1436688"/>
            <a:ext cx="5291328" cy="4881532"/>
          </a:xfrm>
        </p:spPr>
        <p:txBody>
          <a:bodyPr/>
          <a:lstStyle>
            <a:lvl1pPr>
              <a:spcBef>
                <a:spcPts val="1200"/>
              </a:spcBef>
              <a:spcAft>
                <a:spcPts val="600"/>
              </a:spcAft>
              <a:defRPr/>
            </a:lvl1pPr>
            <a:lvl2pPr>
              <a:spcAft>
                <a:spcPts val="600"/>
              </a:spcAft>
              <a:defRPr/>
            </a:lvl2pPr>
            <a:lvl3pPr>
              <a:spcAft>
                <a:spcPts val="600"/>
              </a:spcAft>
              <a:defRPr/>
            </a:lvl3pPr>
            <a:lvl4pPr>
              <a:spcAft>
                <a:spcPts val="600"/>
              </a:spcAft>
              <a:defRPr/>
            </a:lvl4pPr>
            <a:lvl5pPr>
              <a:spcAft>
                <a:spcPts val="600"/>
              </a:spcAft>
              <a:defRPr/>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Title with side-text-Righ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nSpc>
                <a:spcPct val="90000"/>
              </a:lnSpc>
              <a:defRPr>
                <a:effectLst/>
              </a:defRPr>
            </a:lvl1pPr>
          </a:lstStyle>
          <a:p>
            <a:r>
              <a:rPr lang="en-US"/>
              <a:t>Click to edit Master title style</a:t>
            </a:r>
            <a:endParaRPr lang="en-US" dirty="0"/>
          </a:p>
        </p:txBody>
      </p:sp>
      <p:sp>
        <p:nvSpPr>
          <p:cNvPr id="4" name="Content Placeholder 2"/>
          <p:cNvSpPr>
            <a:spLocks noGrp="1"/>
          </p:cNvSpPr>
          <p:nvPr>
            <p:ph idx="1"/>
          </p:nvPr>
        </p:nvSpPr>
        <p:spPr>
          <a:xfrm>
            <a:off x="6301619" y="1436688"/>
            <a:ext cx="5291328" cy="4881532"/>
          </a:xfrm>
        </p:spPr>
        <p:txBody>
          <a:bodyPr/>
          <a:lstStyle>
            <a:lvl1pPr>
              <a:spcBef>
                <a:spcPts val="1200"/>
              </a:spcBef>
              <a:spcAft>
                <a:spcPts val="600"/>
              </a:spcAft>
              <a:defRPr/>
            </a:lvl1pPr>
            <a:lvl2pPr>
              <a:spcAft>
                <a:spcPts val="600"/>
              </a:spcAft>
              <a:defRPr/>
            </a:lvl2pPr>
            <a:lvl3pPr>
              <a:spcAft>
                <a:spcPts val="600"/>
              </a:spcAft>
              <a:defRPr/>
            </a:lvl3pPr>
            <a:lvl4pPr>
              <a:spcAft>
                <a:spcPts val="600"/>
              </a:spcAft>
              <a:defRPr/>
            </a:lvl4pPr>
            <a:lvl5pPr>
              <a:spcAft>
                <a:spcPts val="600"/>
              </a:spcAft>
              <a:defRPr/>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Tree>
    <p:extLst>
      <p:ext uri="{BB962C8B-B14F-4D97-AF65-F5344CB8AC3E}">
        <p14:creationId xmlns:p14="http://schemas.microsoft.com/office/powerpoint/2010/main" val="2083121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with side-by-side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nSpc>
                <a:spcPct val="90000"/>
              </a:lnSpc>
              <a:defRPr>
                <a:effectLst/>
              </a:defRPr>
            </a:lvl1pPr>
          </a:lstStyle>
          <a:p>
            <a:r>
              <a:rPr lang="en-US"/>
              <a:t>Click to edit Master title style</a:t>
            </a:r>
            <a:endParaRPr lang="en-US" dirty="0"/>
          </a:p>
        </p:txBody>
      </p:sp>
      <p:sp>
        <p:nvSpPr>
          <p:cNvPr id="4" name="Content Placeholder 2"/>
          <p:cNvSpPr>
            <a:spLocks noGrp="1"/>
          </p:cNvSpPr>
          <p:nvPr>
            <p:ph idx="1"/>
          </p:nvPr>
        </p:nvSpPr>
        <p:spPr>
          <a:xfrm>
            <a:off x="621101" y="1436688"/>
            <a:ext cx="5291328" cy="4881532"/>
          </a:xfrm>
        </p:spPr>
        <p:txBody>
          <a:bodyPr/>
          <a:lstStyle>
            <a:lvl1pPr>
              <a:spcBef>
                <a:spcPts val="1200"/>
              </a:spcBef>
              <a:spcAft>
                <a:spcPts val="600"/>
              </a:spcAft>
              <a:defRPr/>
            </a:lvl1pPr>
            <a:lvl2pPr>
              <a:spcAft>
                <a:spcPts val="600"/>
              </a:spcAft>
              <a:defRPr/>
            </a:lvl2pPr>
            <a:lvl3pPr>
              <a:spcAft>
                <a:spcPts val="600"/>
              </a:spcAft>
              <a:defRPr/>
            </a:lvl3pPr>
            <a:lvl4pPr>
              <a:spcAft>
                <a:spcPts val="600"/>
              </a:spcAft>
              <a:defRPr/>
            </a:lvl4pPr>
            <a:lvl5pPr>
              <a:spcAft>
                <a:spcPts val="600"/>
              </a:spcAft>
              <a:defRPr/>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5" name="Content Placeholder 2"/>
          <p:cNvSpPr>
            <a:spLocks noGrp="1"/>
          </p:cNvSpPr>
          <p:nvPr>
            <p:ph idx="10"/>
          </p:nvPr>
        </p:nvSpPr>
        <p:spPr>
          <a:xfrm>
            <a:off x="6291532" y="1436688"/>
            <a:ext cx="5291328" cy="4881532"/>
          </a:xfrm>
        </p:spPr>
        <p:txBody>
          <a:bodyPr/>
          <a:lstStyle>
            <a:lvl1pPr>
              <a:spcBef>
                <a:spcPts val="1200"/>
              </a:spcBef>
              <a:spcAft>
                <a:spcPts val="600"/>
              </a:spcAft>
              <a:defRPr/>
            </a:lvl1pPr>
            <a:lvl2pPr>
              <a:spcAft>
                <a:spcPts val="600"/>
              </a:spcAft>
              <a:defRPr/>
            </a:lvl2pPr>
            <a:lvl3pPr>
              <a:spcAft>
                <a:spcPts val="600"/>
              </a:spcAft>
              <a:defRPr/>
            </a:lvl3pPr>
            <a:lvl4pPr>
              <a:spcAft>
                <a:spcPts val="600"/>
              </a:spcAft>
              <a:defRPr/>
            </a:lvl4pPr>
            <a:lvl5pPr>
              <a:spcAft>
                <a:spcPts val="600"/>
              </a:spcAft>
              <a:defRPr/>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Tree>
    <p:extLst>
      <p:ext uri="{BB962C8B-B14F-4D97-AF65-F5344CB8AC3E}">
        <p14:creationId xmlns:p14="http://schemas.microsoft.com/office/powerpoint/2010/main" val="2294128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Full Image with Titl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0"/>
            <a:ext cx="12192000" cy="6349042"/>
          </a:xfrm>
        </p:spPr>
        <p:txBody>
          <a:bodyPr/>
          <a:lstStyle/>
          <a:p>
            <a:r>
              <a:rPr lang="en-US"/>
              <a:t>Click icon to add picture</a:t>
            </a:r>
            <a:endParaRPr lang="en-US" dirty="0"/>
          </a:p>
        </p:txBody>
      </p:sp>
      <p:sp>
        <p:nvSpPr>
          <p:cNvPr id="6" name="Title 5"/>
          <p:cNvSpPr>
            <a:spLocks noGrp="1"/>
          </p:cNvSpPr>
          <p:nvPr>
            <p:ph type="title"/>
          </p:nvPr>
        </p:nvSpPr>
        <p:spPr>
          <a:xfrm>
            <a:off x="5" y="7"/>
            <a:ext cx="12191999" cy="1228907"/>
          </a:xfrm>
          <a:solidFill>
            <a:schemeClr val="bg1"/>
          </a:solidFill>
          <a:effectLst/>
        </p:spPr>
        <p:txBody>
          <a:bodyPr vert="horz" lIns="457200" rIns="45720" rtlCol="0" anchor="ctr" anchorCtr="0">
            <a:normAutofit/>
            <a:scene3d>
              <a:camera prst="orthographicFront"/>
              <a:lightRig rig="threePt" dir="t">
                <a:rot lat="0" lon="0" rev="4800000"/>
              </a:lightRig>
            </a:scene3d>
            <a:sp3d prstMaterial="matte"/>
          </a:bodyPr>
          <a:lstStyle>
            <a:lvl1pPr marL="233363" indent="0" algn="l" rtl="0" eaLnBrk="1" latinLnBrk="0" hangingPunct="1">
              <a:lnSpc>
                <a:spcPct val="90000"/>
              </a:lnSpc>
              <a:spcBef>
                <a:spcPct val="0"/>
              </a:spcBef>
              <a:buNone/>
              <a:defRPr kumimoji="0" lang="en-US" sz="3200" b="1" kern="1200" dirty="0">
                <a:solidFill>
                  <a:schemeClr val="accent1">
                    <a:lumMod val="75000"/>
                  </a:schemeClr>
                </a:solidFill>
                <a:effectLst/>
                <a:latin typeface="Calibri" panose="020F0502020204030204" pitchFamily="34" charset="0"/>
                <a:ea typeface="+mj-ea"/>
                <a:cs typeface="Calibri" panose="020F0502020204030204"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Full Imag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0"/>
            <a:ext cx="12192000" cy="6349042"/>
          </a:xfrm>
        </p:spPr>
        <p:txBody>
          <a:bodyPr/>
          <a:lstStyle/>
          <a:p>
            <a:r>
              <a:rPr lang="en-US"/>
              <a:t>Click icon to add picture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9_Blank">
    <p:spTree>
      <p:nvGrpSpPr>
        <p:cNvPr id="1" name=""/>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10_end page">
    <p:bg>
      <p:bgPr>
        <a:solidFill>
          <a:srgbClr val="0F4F97"/>
        </a:solidFill>
        <a:effectLst/>
      </p:bgPr>
    </p:bg>
    <p:spTree>
      <p:nvGrpSpPr>
        <p:cNvPr id="1" name=""/>
        <p:cNvGrpSpPr/>
        <p:nvPr/>
      </p:nvGrpSpPr>
      <p:grpSpPr>
        <a:xfrm>
          <a:off x="0" y="0"/>
          <a:ext cx="0" cy="0"/>
          <a:chOff x="0" y="0"/>
          <a:chExt cx="0" cy="0"/>
        </a:xfrm>
      </p:grpSpPr>
      <p:pic>
        <p:nvPicPr>
          <p:cNvPr id="3" name="Picture 2" descr="LLNL_Logo_WHT-LRG.png"/>
          <p:cNvPicPr>
            <a:picLocks/>
          </p:cNvPicPr>
          <p:nvPr userDrawn="1"/>
        </p:nvPicPr>
        <p:blipFill>
          <a:blip r:embed="rId2"/>
          <a:stretch>
            <a:fillRect/>
          </a:stretch>
        </p:blipFill>
        <p:spPr>
          <a:xfrm>
            <a:off x="962469" y="5437487"/>
            <a:ext cx="3602736" cy="607768"/>
          </a:xfrm>
          <a:prstGeom prst="rect">
            <a:avLst/>
          </a:prstGeom>
        </p:spPr>
      </p:pic>
    </p:spTree>
    <p:extLst>
      <p:ext uri="{BB962C8B-B14F-4D97-AF65-F5344CB8AC3E}">
        <p14:creationId xmlns:p14="http://schemas.microsoft.com/office/powerpoint/2010/main" val="3127189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58A42-F5A8-3743-A450-7D50FAF78FD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14E14E7-8A76-454B-8E7E-E93065666A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9ECA03-77BC-BE4F-8BCB-64B432A5E97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BF3A8F4B-E4B3-2F46-B573-3DDB6D2048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C0C638-B101-5746-80C4-CD4B6466BCB9}"/>
              </a:ext>
            </a:extLst>
          </p:cNvPr>
          <p:cNvSpPr>
            <a:spLocks noGrp="1"/>
          </p:cNvSpPr>
          <p:nvPr>
            <p:ph type="sldNum" sz="quarter" idx="12"/>
          </p:nvPr>
        </p:nvSpPr>
        <p:spPr/>
        <p:txBody>
          <a:bodyPr/>
          <a:lstStyle/>
          <a:p>
            <a:fld id="{5565E54B-B0D9-6640-B5ED-73CCCC05F135}" type="slidenum">
              <a:rPr lang="en-US" smtClean="0"/>
              <a:t>‹#›</a:t>
            </a:fld>
            <a:endParaRPr lang="en-US"/>
          </a:p>
        </p:txBody>
      </p:sp>
    </p:spTree>
    <p:extLst>
      <p:ext uri="{BB962C8B-B14F-4D97-AF65-F5344CB8AC3E}">
        <p14:creationId xmlns:p14="http://schemas.microsoft.com/office/powerpoint/2010/main" val="4292267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 name="Rectangle 19"/>
          <p:cNvSpPr/>
          <p:nvPr/>
        </p:nvSpPr>
        <p:spPr>
          <a:xfrm>
            <a:off x="0" y="6355080"/>
            <a:ext cx="12192000" cy="502920"/>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Ins="0" rtlCol="0" anchor="ctr"/>
          <a:lstStyle/>
          <a:p>
            <a:pPr algn="ctr"/>
            <a:endParaRPr lang="en-US" sz="1800" dirty="0">
              <a:latin typeface="Arial"/>
            </a:endParaRPr>
          </a:p>
        </p:txBody>
      </p:sp>
      <p:pic>
        <p:nvPicPr>
          <p:cNvPr id="8" name="Picture 7">
            <a:extLst>
              <a:ext uri="{FF2B5EF4-FFF2-40B4-BE49-F238E27FC236}">
                <a16:creationId xmlns:a16="http://schemas.microsoft.com/office/drawing/2014/main" id="{9C590909-6878-E44E-9AA0-07880FBE8AE0}"/>
              </a:ext>
            </a:extLst>
          </p:cNvPr>
          <p:cNvPicPr>
            <a:picLocks/>
          </p:cNvPicPr>
          <p:nvPr userDrawn="1"/>
        </p:nvPicPr>
        <p:blipFill rotWithShape="1">
          <a:blip r:embed="rId13" cstate="print">
            <a:extLst>
              <a:ext uri="{28A0092B-C50C-407E-A947-70E740481C1C}">
                <a14:useLocalDpi xmlns:a14="http://schemas.microsoft.com/office/drawing/2010/main"/>
              </a:ext>
            </a:extLst>
          </a:blip>
          <a:srcRect/>
          <a:stretch/>
        </p:blipFill>
        <p:spPr>
          <a:xfrm>
            <a:off x="170688" y="6492240"/>
            <a:ext cx="2743200" cy="283464"/>
          </a:xfrm>
          <a:prstGeom prst="rect">
            <a:avLst/>
          </a:prstGeom>
        </p:spPr>
      </p:pic>
      <p:sp>
        <p:nvSpPr>
          <p:cNvPr id="3" name="Text Placeholder 2"/>
          <p:cNvSpPr>
            <a:spLocks noGrp="1"/>
          </p:cNvSpPr>
          <p:nvPr>
            <p:ph type="body" idx="1"/>
          </p:nvPr>
        </p:nvSpPr>
        <p:spPr>
          <a:xfrm>
            <a:off x="609600" y="1441524"/>
            <a:ext cx="10972800" cy="4906889"/>
          </a:xfrm>
          <a:prstGeom prst="rect">
            <a:avLst/>
          </a:prstGeom>
        </p:spPr>
        <p:txBody>
          <a:bodyPr vert="horz" lIns="0" tIns="0" rIns="0" bIns="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Rectangle 9"/>
          <p:cNvSpPr/>
          <p:nvPr/>
        </p:nvSpPr>
        <p:spPr bwMode="invGray">
          <a:xfrm>
            <a:off x="1" y="635508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latin typeface="Arial"/>
            </a:endParaRPr>
          </a:p>
        </p:txBody>
      </p:sp>
      <p:sp>
        <p:nvSpPr>
          <p:cNvPr id="19" name="Slide Number Placeholder 7"/>
          <p:cNvSpPr txBox="1">
            <a:spLocks/>
          </p:cNvSpPr>
          <p:nvPr/>
        </p:nvSpPr>
        <p:spPr>
          <a:xfrm>
            <a:off x="11768167" y="6403259"/>
            <a:ext cx="423836" cy="454747"/>
          </a:xfrm>
          <a:prstGeom prst="rect">
            <a:avLst/>
          </a:prstGeom>
        </p:spPr>
        <p:txBody>
          <a:bodyPr rIns="45720" anchor="ctr" anchorCtr="0"/>
          <a:lstStyle/>
          <a:p>
            <a:pPr marL="0" marR="0" lvl="0" indent="0" algn="r" defTabSz="457200" rtl="0" eaLnBrk="1" fontAlgn="auto" latinLnBrk="0" hangingPunct="1">
              <a:lnSpc>
                <a:spcPct val="100000"/>
              </a:lnSpc>
              <a:spcBef>
                <a:spcPts val="0"/>
              </a:spcBef>
              <a:spcAft>
                <a:spcPts val="0"/>
              </a:spcAft>
              <a:buClrTx/>
              <a:buSzTx/>
              <a:buFontTx/>
              <a:buNone/>
              <a:tabLst/>
              <a:defRPr/>
            </a:pPr>
            <a:fld id="{EAD690BD-BADF-4FBD-97E7-557E707EBBB2}" type="slidenum">
              <a:rPr kumimoji="0" lang="en-US" sz="1000" b="0" i="0" u="none" strike="noStrike" kern="1200" cap="none" spc="0" normalizeH="0" baseline="0" noProof="0" smtClean="0">
                <a:ln>
                  <a:noFill/>
                </a:ln>
                <a:solidFill>
                  <a:schemeClr val="tx1">
                    <a:lumMod val="65000"/>
                    <a:lumOff val="35000"/>
                  </a:schemeClr>
                </a:solidFill>
                <a:effectLst/>
                <a:uLnTx/>
                <a:uFillTx/>
                <a:latin typeface="Calibri" panose="020F0502020204030204" pitchFamily="34" charset="0"/>
                <a:ea typeface="+mn-ea"/>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schemeClr val="tx1">
                  <a:lumMod val="65000"/>
                  <a:lumOff val="35000"/>
                </a:schemeClr>
              </a:solidFill>
              <a:effectLst/>
              <a:uLnTx/>
              <a:uFillTx/>
              <a:latin typeface="Calibri" panose="020F0502020204030204" pitchFamily="34" charset="0"/>
              <a:ea typeface="+mn-ea"/>
              <a:cs typeface="Calibri" panose="020F0502020204030204" pitchFamily="34" charset="0"/>
            </a:endParaRPr>
          </a:p>
        </p:txBody>
      </p:sp>
      <p:sp>
        <p:nvSpPr>
          <p:cNvPr id="14" name="TextBox 13"/>
          <p:cNvSpPr txBox="1"/>
          <p:nvPr/>
        </p:nvSpPr>
        <p:spPr>
          <a:xfrm>
            <a:off x="646609" y="6698653"/>
            <a:ext cx="1165161" cy="92333"/>
          </a:xfrm>
          <a:prstGeom prst="rect">
            <a:avLst/>
          </a:prstGeom>
          <a:noFill/>
        </p:spPr>
        <p:txBody>
          <a:bodyPr wrap="square" lIns="0" tIns="0" rIns="0" bIns="0" rtlCol="0" anchor="b" anchorCtr="0">
            <a:spAutoFit/>
          </a:bodyPr>
          <a:lstStyle/>
          <a:p>
            <a:pPr algn="l"/>
            <a:r>
              <a:rPr lang="en-US" sz="600" dirty="0">
                <a:latin typeface="Arial"/>
                <a:cs typeface="Arial"/>
              </a:rPr>
              <a:t>LLNL-PRES-796682</a:t>
            </a:r>
          </a:p>
        </p:txBody>
      </p:sp>
      <p:sp>
        <p:nvSpPr>
          <p:cNvPr id="2" name="Title Placeholder 1"/>
          <p:cNvSpPr>
            <a:spLocks noGrp="1"/>
          </p:cNvSpPr>
          <p:nvPr>
            <p:ph type="title"/>
          </p:nvPr>
        </p:nvSpPr>
        <p:spPr>
          <a:xfrm>
            <a:off x="609600" y="220136"/>
            <a:ext cx="10972800" cy="1005840"/>
          </a:xfrm>
          <a:prstGeom prst="rect">
            <a:avLst/>
          </a:prstGeom>
          <a:effectLst/>
        </p:spPr>
        <p:txBody>
          <a:bodyPr vert="horz" lIns="0" rIns="45720" rtlCol="0" anchor="ctr" anchorCtr="0">
            <a:noAutofit/>
            <a:scene3d>
              <a:camera prst="orthographicFront"/>
              <a:lightRig rig="threePt" dir="t">
                <a:rot lat="0" lon="0" rev="4800000"/>
              </a:lightRig>
            </a:scene3d>
            <a:sp3d prstMaterial="matte"/>
          </a:bodyPr>
          <a:lstStyle/>
          <a:p>
            <a:r>
              <a:rPr kumimoji="0" lang="en-US"/>
              <a:t>Click to edit Master title style</a:t>
            </a:r>
            <a:endParaRPr kumimoji="0" lang="en-US" dirty="0"/>
          </a:p>
        </p:txBody>
      </p:sp>
      <p:cxnSp>
        <p:nvCxnSpPr>
          <p:cNvPr id="5" name="Straight Connector 4"/>
          <p:cNvCxnSpPr/>
          <p:nvPr/>
        </p:nvCxnSpPr>
        <p:spPr>
          <a:xfrm>
            <a:off x="-8076" y="1267155"/>
            <a:ext cx="12200079" cy="0"/>
          </a:xfrm>
          <a:prstGeom prst="line">
            <a:avLst/>
          </a:prstGeom>
          <a:ln w="38100" cmpd="sng">
            <a:solidFill>
              <a:schemeClr val="accent1">
                <a:lumMod val="75000"/>
              </a:schemeClr>
            </a:solidFill>
          </a:ln>
          <a:effectLst/>
        </p:spPr>
        <p:style>
          <a:lnRef idx="2">
            <a:schemeClr val="accent1"/>
          </a:lnRef>
          <a:fillRef idx="0">
            <a:schemeClr val="accent1"/>
          </a:fillRef>
          <a:effectRef idx="1">
            <a:schemeClr val="accent1"/>
          </a:effectRef>
          <a:fontRef idx="minor">
            <a:schemeClr val="tx1"/>
          </a:fontRef>
        </p:style>
      </p:cxnSp>
      <p:pic>
        <p:nvPicPr>
          <p:cNvPr id="11" name="Picture 10">
            <a:extLst>
              <a:ext uri="{FF2B5EF4-FFF2-40B4-BE49-F238E27FC236}">
                <a16:creationId xmlns:a16="http://schemas.microsoft.com/office/drawing/2014/main" id="{A54311BD-8720-D040-927F-1192591CB67C}"/>
              </a:ext>
            </a:extLst>
          </p:cNvPr>
          <p:cNvPicPr>
            <a:picLocks/>
          </p:cNvPicPr>
          <p:nvPr userDrawn="1"/>
        </p:nvPicPr>
        <p:blipFill rotWithShape="1">
          <a:blip r:embed="rId14" cstate="print">
            <a:extLst>
              <a:ext uri="{28A0092B-C50C-407E-A947-70E740481C1C}">
                <a14:useLocalDpi xmlns:a14="http://schemas.microsoft.com/office/drawing/2010/main"/>
              </a:ext>
            </a:extLst>
          </a:blip>
          <a:srcRect/>
          <a:stretch/>
        </p:blipFill>
        <p:spPr>
          <a:xfrm>
            <a:off x="10944015" y="6446520"/>
            <a:ext cx="978408" cy="374904"/>
          </a:xfrm>
          <a:prstGeom prst="rect">
            <a:avLst/>
          </a:prstGeom>
        </p:spPr>
      </p:pic>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5" r:id="rId4"/>
    <p:sldLayoutId id="2147483722" r:id="rId5"/>
    <p:sldLayoutId id="2147483721" r:id="rId6"/>
    <p:sldLayoutId id="2147483717" r:id="rId7"/>
    <p:sldLayoutId id="2147483718" r:id="rId8"/>
    <p:sldLayoutId id="2147483719" r:id="rId9"/>
    <p:sldLayoutId id="2147483723" r:id="rId10"/>
    <p:sldLayoutId id="2147483724" r:id="rId11"/>
  </p:sldLayoutIdLst>
  <p:hf hdr="0" ftr="0" dt="0"/>
  <p:txStyles>
    <p:titleStyle>
      <a:lvl1pPr algn="l" rtl="0" eaLnBrk="1" latinLnBrk="0" hangingPunct="1">
        <a:lnSpc>
          <a:spcPct val="90000"/>
        </a:lnSpc>
        <a:spcBef>
          <a:spcPct val="0"/>
        </a:spcBef>
        <a:buNone/>
        <a:defRPr kumimoji="0" sz="3200" b="1" kern="1200">
          <a:solidFill>
            <a:schemeClr val="accent1">
              <a:lumMod val="75000"/>
            </a:schemeClr>
          </a:solidFill>
          <a:effectLst/>
          <a:latin typeface="Calibri" panose="020F0502020204030204" pitchFamily="34" charset="0"/>
          <a:ea typeface="+mj-ea"/>
          <a:cs typeface="Calibri" panose="020F0502020204030204" pitchFamily="34" charset="0"/>
        </a:defRPr>
      </a:lvl1pPr>
    </p:titleStyle>
    <p:bodyStyle>
      <a:lvl1pPr marL="285750" indent="-228600" algn="l" rtl="0" eaLnBrk="1" latinLnBrk="0" hangingPunct="1">
        <a:spcBef>
          <a:spcPts val="1800"/>
        </a:spcBef>
        <a:spcAft>
          <a:spcPts val="0"/>
        </a:spcAft>
        <a:buClr>
          <a:schemeClr val="accent1">
            <a:lumMod val="75000"/>
          </a:schemeClr>
        </a:buClr>
        <a:buSzPct val="90000"/>
        <a:buFont typeface="Wingdings" charset="2"/>
        <a:buChar char="§"/>
        <a:tabLst/>
        <a:defRPr kumimoji="0" sz="2400" b="0" kern="1200">
          <a:solidFill>
            <a:schemeClr val="tx1"/>
          </a:solidFill>
          <a:latin typeface="Calibri" panose="020F0502020204030204" pitchFamily="34" charset="0"/>
          <a:ea typeface="+mn-ea"/>
          <a:cs typeface="Calibri" panose="020F0502020204030204" pitchFamily="34" charset="0"/>
        </a:defRPr>
      </a:lvl1pPr>
      <a:lvl2pPr marL="628650" indent="-285750" algn="l" rtl="0" eaLnBrk="1" latinLnBrk="0" hangingPunct="1">
        <a:spcBef>
          <a:spcPts val="0"/>
        </a:spcBef>
        <a:spcAft>
          <a:spcPts val="0"/>
        </a:spcAft>
        <a:buClrTx/>
        <a:buSzPct val="90000"/>
        <a:buFont typeface="Calibri" panose="020F0502020204030204" pitchFamily="34" charset="0"/>
        <a:buChar char="—"/>
        <a:defRPr kumimoji="0" sz="2000" kern="1200">
          <a:solidFill>
            <a:schemeClr val="tx1"/>
          </a:solidFill>
          <a:latin typeface="Calibri" panose="020F0502020204030204" pitchFamily="34" charset="0"/>
          <a:ea typeface="+mn-ea"/>
          <a:cs typeface="Calibri" panose="020F0502020204030204" pitchFamily="34" charset="0"/>
        </a:defRPr>
      </a:lvl2pPr>
      <a:lvl3pPr marL="800100" indent="-171450" algn="l" rtl="0" eaLnBrk="1" latinLnBrk="0" hangingPunct="1">
        <a:spcBef>
          <a:spcPts val="0"/>
        </a:spcBef>
        <a:spcAft>
          <a:spcPts val="0"/>
        </a:spcAft>
        <a:buClrTx/>
        <a:buSzPct val="90000"/>
        <a:buFont typeface="Arial" panose="020B0604020202020204" pitchFamily="34" charset="0"/>
        <a:buChar char="•"/>
        <a:defRPr kumimoji="0" sz="1800" kern="1200">
          <a:solidFill>
            <a:schemeClr val="tx1"/>
          </a:solidFill>
          <a:latin typeface="Calibri" panose="020F0502020204030204" pitchFamily="34" charset="0"/>
          <a:ea typeface="+mn-ea"/>
          <a:cs typeface="Calibri" panose="020F0502020204030204" pitchFamily="34" charset="0"/>
        </a:defRPr>
      </a:lvl3pPr>
      <a:lvl4pPr marL="1028700" indent="-171450" algn="l" rtl="0" eaLnBrk="1" latinLnBrk="0" hangingPunct="1">
        <a:spcBef>
          <a:spcPts val="0"/>
        </a:spcBef>
        <a:spcAft>
          <a:spcPts val="0"/>
        </a:spcAft>
        <a:buClrTx/>
        <a:buSzPct val="100000"/>
        <a:buFont typeface="Lucida Grande"/>
        <a:buChar char="–"/>
        <a:defRPr kumimoji="0" sz="1600" kern="1200">
          <a:solidFill>
            <a:schemeClr val="tx1"/>
          </a:solidFill>
          <a:latin typeface="Calibri" panose="020F0502020204030204" pitchFamily="34" charset="0"/>
          <a:ea typeface="+mn-ea"/>
          <a:cs typeface="Calibri" panose="020F0502020204030204" pitchFamily="34" charset="0"/>
        </a:defRPr>
      </a:lvl4pPr>
      <a:lvl5pPr marL="1257300" indent="-171450" algn="l" rtl="0" eaLnBrk="1" latinLnBrk="0" hangingPunct="1">
        <a:spcBef>
          <a:spcPts val="0"/>
        </a:spcBef>
        <a:spcAft>
          <a:spcPts val="0"/>
        </a:spcAft>
        <a:buClrTx/>
        <a:buFont typeface="Arial"/>
        <a:buChar char="•"/>
        <a:tabLst>
          <a:tab pos="1200150" algn="l"/>
        </a:tabLst>
        <a:defRPr kumimoji="0" lang="en-US" sz="1600" kern="1200" smtClean="0">
          <a:solidFill>
            <a:schemeClr val="tx1"/>
          </a:solidFill>
          <a:latin typeface="Calibri" panose="020F0502020204030204" pitchFamily="34" charset="0"/>
          <a:ea typeface="+mn-ea"/>
          <a:cs typeface="Calibri" panose="020F0502020204030204" pitchFamily="34" charset="0"/>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8.jpe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comments" Target="../comments/comment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tiff"/><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6.jpg"/><Relationship Id="rId3" Type="http://schemas.microsoft.com/office/2007/relationships/media" Target="../media/media2.mp4"/><Relationship Id="rId7" Type="http://schemas.openxmlformats.org/officeDocument/2006/relationships/image" Target="../media/image15.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14.png"/><Relationship Id="rId5" Type="http://schemas.openxmlformats.org/officeDocument/2006/relationships/notesSlide" Target="../notesSlides/notesSlide5.xml"/><Relationship Id="rId4"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22.tiff"/><Relationship Id="rId13" Type="http://schemas.openxmlformats.org/officeDocument/2006/relationships/image" Target="../media/image27.png"/><Relationship Id="rId3" Type="http://schemas.openxmlformats.org/officeDocument/2006/relationships/image" Target="../media/image17.emf"/><Relationship Id="rId7" Type="http://schemas.openxmlformats.org/officeDocument/2006/relationships/image" Target="../media/image21.tiff"/><Relationship Id="rId12" Type="http://schemas.openxmlformats.org/officeDocument/2006/relationships/image" Target="../media/image26.emf"/><Relationship Id="rId2" Type="http://schemas.openxmlformats.org/officeDocument/2006/relationships/notesSlide" Target="../notesSlides/notesSlide6.xml"/><Relationship Id="rId1" Type="http://schemas.openxmlformats.org/officeDocument/2006/relationships/slideLayout" Target="../slideLayouts/slideLayout11.xml"/><Relationship Id="rId6" Type="http://schemas.openxmlformats.org/officeDocument/2006/relationships/image" Target="../media/image20.tiff"/><Relationship Id="rId11" Type="http://schemas.openxmlformats.org/officeDocument/2006/relationships/image" Target="../media/image25.emf"/><Relationship Id="rId5" Type="http://schemas.openxmlformats.org/officeDocument/2006/relationships/image" Target="../media/image19.tiff"/><Relationship Id="rId10" Type="http://schemas.openxmlformats.org/officeDocument/2006/relationships/image" Target="../media/image24.emf"/><Relationship Id="rId4" Type="http://schemas.openxmlformats.org/officeDocument/2006/relationships/image" Target="../media/image18.png"/><Relationship Id="rId9" Type="http://schemas.openxmlformats.org/officeDocument/2006/relationships/image" Target="../media/image23.emf"/></Relationships>
</file>

<file path=ppt/slides/_rels/slide7.xml.rels><?xml version="1.0" encoding="UTF-8" standalone="yes"?>
<Relationships xmlns="http://schemas.openxmlformats.org/package/2006/relationships"><Relationship Id="rId8" Type="http://schemas.openxmlformats.org/officeDocument/2006/relationships/image" Target="../media/image23.emf"/><Relationship Id="rId13" Type="http://schemas.openxmlformats.org/officeDocument/2006/relationships/image" Target="../media/image26.emf"/><Relationship Id="rId3" Type="http://schemas.openxmlformats.org/officeDocument/2006/relationships/image" Target="../media/image17.emf"/><Relationship Id="rId7" Type="http://schemas.openxmlformats.org/officeDocument/2006/relationships/image" Target="../media/image22.tiff"/><Relationship Id="rId12" Type="http://schemas.openxmlformats.org/officeDocument/2006/relationships/image" Target="../media/image19.tiff"/><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image" Target="../media/image21.tiff"/><Relationship Id="rId11" Type="http://schemas.openxmlformats.org/officeDocument/2006/relationships/image" Target="../media/image27.tiff"/><Relationship Id="rId5" Type="http://schemas.openxmlformats.org/officeDocument/2006/relationships/image" Target="../media/image20.tiff"/><Relationship Id="rId10" Type="http://schemas.openxmlformats.org/officeDocument/2006/relationships/image" Target="../media/image25.emf"/><Relationship Id="rId4" Type="http://schemas.openxmlformats.org/officeDocument/2006/relationships/image" Target="../media/image18.png"/><Relationship Id="rId9" Type="http://schemas.openxmlformats.org/officeDocument/2006/relationships/image" Target="../media/image24.emf"/><Relationship Id="rId14" Type="http://schemas.openxmlformats.org/officeDocument/2006/relationships/image" Target="../media/image2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comments" Target="../comments/commen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30.em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github.com/flux-framework"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33.png"/><Relationship Id="rId5" Type="http://schemas.openxmlformats.org/officeDocument/2006/relationships/image" Target="../media/image32.tiff"/><Relationship Id="rId4" Type="http://schemas.openxmlformats.org/officeDocument/2006/relationships/hyperlink" Target="https://github.com/LLNL/maestrowf"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61050" y="565126"/>
            <a:ext cx="11669901" cy="1614592"/>
          </a:xfrm>
        </p:spPr>
        <p:txBody>
          <a:bodyPr/>
          <a:lstStyle/>
          <a:p>
            <a:pPr algn="ctr"/>
            <a:r>
              <a:rPr lang="en-US" sz="3000" dirty="0">
                <a:latin typeface="Calibri" panose="020F0502020204030204" pitchFamily="34" charset="0"/>
                <a:cs typeface="Calibri" panose="020F0502020204030204" pitchFamily="34" charset="0"/>
              </a:rPr>
              <a:t>A Massively Parallel Infrastructure for Adaptive Multiscale Simulations: </a:t>
            </a:r>
            <a:br>
              <a:rPr lang="en-US" sz="3000" dirty="0">
                <a:latin typeface="Calibri" panose="020F0502020204030204" pitchFamily="34" charset="0"/>
                <a:cs typeface="Calibri" panose="020F0502020204030204" pitchFamily="34" charset="0"/>
              </a:rPr>
            </a:br>
            <a:r>
              <a:rPr lang="en-US" sz="2600" dirty="0">
                <a:latin typeface="Calibri" panose="020F0502020204030204" pitchFamily="34" charset="0"/>
                <a:cs typeface="Calibri" panose="020F0502020204030204" pitchFamily="34" charset="0"/>
              </a:rPr>
              <a:t>Modeling RAS Initiation Pathway for Cancer</a:t>
            </a:r>
          </a:p>
        </p:txBody>
      </p:sp>
      <p:sp>
        <p:nvSpPr>
          <p:cNvPr id="5" name="Text Placeholder 4"/>
          <p:cNvSpPr>
            <a:spLocks noGrp="1"/>
          </p:cNvSpPr>
          <p:nvPr>
            <p:ph type="body" sz="quarter" idx="14"/>
          </p:nvPr>
        </p:nvSpPr>
        <p:spPr>
          <a:xfrm>
            <a:off x="5785936" y="2881590"/>
            <a:ext cx="6096000" cy="1186827"/>
          </a:xfrm>
        </p:spPr>
        <p:txBody>
          <a:bodyPr anchor="t"/>
          <a:lstStyle/>
          <a:p>
            <a:pPr lvl="0"/>
            <a:r>
              <a:rPr lang="en-US" sz="2400" dirty="0"/>
              <a:t>Francesco Di Natale</a:t>
            </a:r>
          </a:p>
          <a:p>
            <a:pPr lvl="0"/>
            <a:r>
              <a:rPr lang="en-US" sz="2000" dirty="0"/>
              <a:t>Computer Scientist</a:t>
            </a:r>
          </a:p>
          <a:p>
            <a:pPr lvl="0"/>
            <a:r>
              <a:rPr lang="en-US" sz="2000" dirty="0"/>
              <a:t>JDACS4C Pilot 2</a:t>
            </a:r>
          </a:p>
        </p:txBody>
      </p:sp>
      <p:sp>
        <p:nvSpPr>
          <p:cNvPr id="9" name="Text Placeholder 10"/>
          <p:cNvSpPr txBox="1">
            <a:spLocks/>
          </p:cNvSpPr>
          <p:nvPr/>
        </p:nvSpPr>
        <p:spPr>
          <a:xfrm>
            <a:off x="310064" y="2881590"/>
            <a:ext cx="3278508" cy="935035"/>
          </a:xfrm>
          <a:prstGeom prst="rect">
            <a:avLst/>
          </a:prstGeom>
        </p:spPr>
        <p:txBody>
          <a:bodyPr vert="horz" lIns="0" tIns="91440" rIns="0" rtlCol="0" anchor="t" anchorCtr="0">
            <a:noAutofit/>
          </a:bodyPr>
          <a:lstStyle/>
          <a:p>
            <a:pPr lvl="0">
              <a:lnSpc>
                <a:spcPct val="80000"/>
              </a:lnSpc>
            </a:pPr>
            <a:r>
              <a:rPr lang="en-US" sz="2000" dirty="0">
                <a:latin typeface="Calibri" panose="020F0502020204030204" pitchFamily="34" charset="0"/>
                <a:cs typeface="Calibri" panose="020F0502020204030204" pitchFamily="34" charset="0"/>
              </a:rPr>
              <a:t>Supercomputing 2019</a:t>
            </a:r>
          </a:p>
          <a:p>
            <a:pPr lvl="0">
              <a:lnSpc>
                <a:spcPct val="80000"/>
              </a:lnSpc>
            </a:pPr>
            <a:br>
              <a:rPr lang="en-US" sz="1000" dirty="0">
                <a:latin typeface="Calibri" panose="020F0502020204030204" pitchFamily="34" charset="0"/>
                <a:cs typeface="Calibri" panose="020F0502020204030204" pitchFamily="34" charset="0"/>
              </a:rPr>
            </a:br>
            <a:r>
              <a:rPr lang="en-US" sz="2000" dirty="0">
                <a:latin typeface="Calibri" panose="020F0502020204030204" pitchFamily="34" charset="0"/>
                <a:cs typeface="Calibri" panose="020F0502020204030204" pitchFamily="34" charset="0"/>
              </a:rPr>
              <a:t>November 20, 2019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1B32AB-8689-BB4C-A271-6D6955BB6AC4}"/>
              </a:ext>
            </a:extLst>
          </p:cNvPr>
          <p:cNvSpPr>
            <a:spLocks noGrp="1"/>
          </p:cNvSpPr>
          <p:nvPr>
            <p:ph idx="1"/>
          </p:nvPr>
        </p:nvSpPr>
        <p:spPr>
          <a:xfrm>
            <a:off x="609600" y="1483089"/>
            <a:ext cx="8645236" cy="4906889"/>
          </a:xfrm>
        </p:spPr>
        <p:txBody>
          <a:bodyPr>
            <a:normAutofit lnSpcReduction="10000"/>
          </a:bodyPr>
          <a:lstStyle/>
          <a:p>
            <a:r>
              <a:rPr lang="en-US" dirty="0"/>
              <a:t>Focus is shifting from monolithic jobs to more complex workflows</a:t>
            </a:r>
          </a:p>
          <a:p>
            <a:pPr lvl="1"/>
            <a:r>
              <a:rPr lang="en-US" dirty="0"/>
              <a:t>managing multiscale simulations</a:t>
            </a:r>
            <a:br>
              <a:rPr lang="en-US" dirty="0"/>
            </a:br>
            <a:r>
              <a:rPr lang="en-US" dirty="0"/>
              <a:t>  </a:t>
            </a:r>
            <a:r>
              <a:rPr lang="en-US" dirty="0">
                <a:solidFill>
                  <a:schemeClr val="tx2"/>
                </a:solidFill>
              </a:rPr>
              <a:t>e.g. material science and biology applications</a:t>
            </a:r>
          </a:p>
          <a:p>
            <a:pPr lvl="1"/>
            <a:r>
              <a:rPr lang="en-US" dirty="0"/>
              <a:t>coupling multi-physics codes</a:t>
            </a:r>
            <a:br>
              <a:rPr lang="en-US" dirty="0"/>
            </a:br>
            <a:r>
              <a:rPr lang="en-US" dirty="0"/>
              <a:t>  </a:t>
            </a:r>
            <a:r>
              <a:rPr lang="en-US" dirty="0">
                <a:solidFill>
                  <a:schemeClr val="tx2"/>
                </a:solidFill>
              </a:rPr>
              <a:t>e.g. climate models</a:t>
            </a:r>
          </a:p>
          <a:p>
            <a:pPr lvl="1"/>
            <a:r>
              <a:rPr lang="en-US" dirty="0"/>
              <a:t>cognitive simulation and ensembles</a:t>
            </a:r>
            <a:br>
              <a:rPr lang="en-US" dirty="0"/>
            </a:br>
            <a:r>
              <a:rPr lang="en-US" dirty="0">
                <a:solidFill>
                  <a:schemeClr val="tx2"/>
                </a:solidFill>
              </a:rPr>
              <a:t>  e.g. optimization and uncertainty quantization</a:t>
            </a:r>
          </a:p>
          <a:p>
            <a:r>
              <a:rPr lang="en-US" dirty="0"/>
              <a:t>Scale and complexity pose significant challenges</a:t>
            </a:r>
          </a:p>
          <a:p>
            <a:pPr lvl="1"/>
            <a:r>
              <a:rPr lang="en-US" dirty="0"/>
              <a:t>scheduling and placement of thousands of interdependent jobs</a:t>
            </a:r>
          </a:p>
          <a:p>
            <a:pPr lvl="1"/>
            <a:r>
              <a:rPr lang="en-US" dirty="0"/>
              <a:t>coupling diverse applications</a:t>
            </a:r>
          </a:p>
          <a:p>
            <a:pPr lvl="1"/>
            <a:r>
              <a:rPr lang="en-US" dirty="0"/>
              <a:t>managing TBs of resulting data</a:t>
            </a:r>
          </a:p>
          <a:p>
            <a:pPr lvl="1"/>
            <a:r>
              <a:rPr lang="en-US" dirty="0"/>
              <a:t>handling failures</a:t>
            </a:r>
          </a:p>
          <a:p>
            <a:r>
              <a:rPr lang="en-US" dirty="0"/>
              <a:t>Simulations often utilize increasingly heterogenous and </a:t>
            </a:r>
            <a:br>
              <a:rPr lang="en-US" dirty="0"/>
            </a:br>
            <a:r>
              <a:rPr lang="en-US" dirty="0"/>
              <a:t>more-powerful machines</a:t>
            </a:r>
          </a:p>
        </p:txBody>
      </p:sp>
      <p:sp>
        <p:nvSpPr>
          <p:cNvPr id="2" name="Title 1">
            <a:extLst>
              <a:ext uri="{FF2B5EF4-FFF2-40B4-BE49-F238E27FC236}">
                <a16:creationId xmlns:a16="http://schemas.microsoft.com/office/drawing/2014/main" id="{F8CE195C-9328-F24F-9B24-D8AF3C3A5B10}"/>
              </a:ext>
            </a:extLst>
          </p:cNvPr>
          <p:cNvSpPr>
            <a:spLocks noGrp="1"/>
          </p:cNvSpPr>
          <p:nvPr>
            <p:ph type="title"/>
          </p:nvPr>
        </p:nvSpPr>
        <p:spPr/>
        <p:txBody>
          <a:bodyPr/>
          <a:lstStyle/>
          <a:p>
            <a:r>
              <a:rPr lang="en-US" dirty="0"/>
              <a:t>Large-scale, complex workflows are becoming increasingly essential for scientific applications</a:t>
            </a:r>
          </a:p>
        </p:txBody>
      </p:sp>
      <p:pic>
        <p:nvPicPr>
          <p:cNvPr id="18" name="Picture 17">
            <a:extLst>
              <a:ext uri="{FF2B5EF4-FFF2-40B4-BE49-F238E27FC236}">
                <a16:creationId xmlns:a16="http://schemas.microsoft.com/office/drawing/2014/main" id="{C860D395-9954-9948-8933-CB96E58E551A}"/>
              </a:ext>
            </a:extLst>
          </p:cNvPr>
          <p:cNvPicPr>
            <a:picLocks noChangeAspect="1"/>
          </p:cNvPicPr>
          <p:nvPr/>
        </p:nvPicPr>
        <p:blipFill>
          <a:blip r:embed="rId3"/>
          <a:stretch>
            <a:fillRect/>
          </a:stretch>
        </p:blipFill>
        <p:spPr>
          <a:xfrm>
            <a:off x="7384529" y="1904961"/>
            <a:ext cx="2738987" cy="1965182"/>
          </a:xfrm>
          <a:prstGeom prst="rect">
            <a:avLst/>
          </a:prstGeom>
        </p:spPr>
      </p:pic>
      <p:pic>
        <p:nvPicPr>
          <p:cNvPr id="11" name="Picture 10">
            <a:extLst>
              <a:ext uri="{FF2B5EF4-FFF2-40B4-BE49-F238E27FC236}">
                <a16:creationId xmlns:a16="http://schemas.microsoft.com/office/drawing/2014/main" id="{24817621-37F6-FE48-87FF-C8394FA0E99D}"/>
              </a:ext>
            </a:extLst>
          </p:cNvPr>
          <p:cNvPicPr>
            <a:picLocks noChangeAspect="1"/>
          </p:cNvPicPr>
          <p:nvPr/>
        </p:nvPicPr>
        <p:blipFill>
          <a:blip r:embed="rId4"/>
          <a:stretch>
            <a:fillRect/>
          </a:stretch>
        </p:blipFill>
        <p:spPr>
          <a:xfrm>
            <a:off x="10165080" y="2029665"/>
            <a:ext cx="1907241" cy="2376757"/>
          </a:xfrm>
          <a:prstGeom prst="rect">
            <a:avLst/>
          </a:prstGeom>
        </p:spPr>
      </p:pic>
      <p:pic>
        <p:nvPicPr>
          <p:cNvPr id="1026" name="Picture 2" descr="Image result for Sierra Livermore">
            <a:extLst>
              <a:ext uri="{FF2B5EF4-FFF2-40B4-BE49-F238E27FC236}">
                <a16:creationId xmlns:a16="http://schemas.microsoft.com/office/drawing/2014/main" id="{03FBF09F-1EB7-C446-BEE1-54965ACFBA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6827" y="4580052"/>
            <a:ext cx="2261974" cy="1698360"/>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A71DDA6C-9649-DC42-90D1-36C9BA84F36B}"/>
              </a:ext>
            </a:extLst>
          </p:cNvPr>
          <p:cNvSpPr/>
          <p:nvPr/>
        </p:nvSpPr>
        <p:spPr>
          <a:xfrm>
            <a:off x="8855852" y="6452042"/>
            <a:ext cx="2161882" cy="461665"/>
          </a:xfrm>
          <a:prstGeom prst="rect">
            <a:avLst/>
          </a:prstGeom>
        </p:spPr>
        <p:txBody>
          <a:bodyPr wrap="square">
            <a:spAutoFit/>
          </a:bodyPr>
          <a:lstStyle/>
          <a:p>
            <a:r>
              <a:rPr lang="en-US" sz="800" dirty="0">
                <a:latin typeface="Times New Roman" panose="02020603050405020304" pitchFamily="18" charset="0"/>
                <a:cs typeface="Times New Roman" panose="02020603050405020304" pitchFamily="18" charset="0"/>
              </a:rPr>
              <a:t>Ingólfsson et al. </a:t>
            </a:r>
            <a:r>
              <a:rPr lang="en-US" sz="800" i="1" dirty="0">
                <a:latin typeface="Times New Roman" panose="02020603050405020304" pitchFamily="18" charset="0"/>
                <a:cs typeface="Times New Roman" panose="02020603050405020304" pitchFamily="18" charset="0"/>
              </a:rPr>
              <a:t>J. Cell Sci.</a:t>
            </a:r>
            <a:r>
              <a:rPr lang="en-US" sz="800" dirty="0">
                <a:latin typeface="Times New Roman" panose="02020603050405020304" pitchFamily="18" charset="0"/>
                <a:cs typeface="Times New Roman" panose="02020603050405020304" pitchFamily="18" charset="0"/>
              </a:rPr>
              <a:t> 129:257, 2016 </a:t>
            </a:r>
          </a:p>
          <a:p>
            <a:r>
              <a:rPr lang="en-US" sz="800" dirty="0">
                <a:latin typeface="Times New Roman" panose="02020603050405020304" pitchFamily="18" charset="0"/>
                <a:cs typeface="Times New Roman" panose="02020603050405020304" pitchFamily="18" charset="0"/>
              </a:rPr>
              <a:t>Stammer et al. </a:t>
            </a:r>
            <a:r>
              <a:rPr lang="en-US" sz="800" i="1" dirty="0">
                <a:latin typeface="Times New Roman" panose="02020603050405020304" pitchFamily="18" charset="0"/>
                <a:cs typeface="Times New Roman" panose="02020603050405020304" pitchFamily="18" charset="0"/>
              </a:rPr>
              <a:t>Future</a:t>
            </a:r>
            <a:r>
              <a:rPr lang="en-US" sz="800" dirty="0">
                <a:latin typeface="Times New Roman" panose="02020603050405020304" pitchFamily="18" charset="0"/>
                <a:cs typeface="Times New Roman" panose="02020603050405020304" pitchFamily="18" charset="0"/>
              </a:rPr>
              <a:t> 6:1498, 2018</a:t>
            </a:r>
          </a:p>
          <a:p>
            <a:r>
              <a:rPr lang="en-US" sz="800" dirty="0">
                <a:latin typeface="Times New Roman" panose="02020603050405020304" pitchFamily="18" charset="0"/>
                <a:cs typeface="Times New Roman" panose="02020603050405020304" pitchFamily="18" charset="0"/>
              </a:rPr>
              <a:t>Sierra, LLNL </a:t>
            </a:r>
          </a:p>
        </p:txBody>
      </p:sp>
    </p:spTree>
    <p:extLst>
      <p:ext uri="{BB962C8B-B14F-4D97-AF65-F5344CB8AC3E}">
        <p14:creationId xmlns:p14="http://schemas.microsoft.com/office/powerpoint/2010/main" val="2431861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957D21F-2982-A54C-AE87-3B8CFFE53450}"/>
              </a:ext>
            </a:extLst>
          </p:cNvPr>
          <p:cNvPicPr>
            <a:picLocks noChangeAspect="1"/>
          </p:cNvPicPr>
          <p:nvPr/>
        </p:nvPicPr>
        <p:blipFill>
          <a:blip r:embed="rId3"/>
          <a:stretch>
            <a:fillRect/>
          </a:stretch>
        </p:blipFill>
        <p:spPr>
          <a:xfrm>
            <a:off x="0" y="1416867"/>
            <a:ext cx="12192000" cy="3036094"/>
          </a:xfrm>
          <a:prstGeom prst="rect">
            <a:avLst/>
          </a:prstGeom>
        </p:spPr>
      </p:pic>
      <p:sp>
        <p:nvSpPr>
          <p:cNvPr id="13" name="Title 12"/>
          <p:cNvSpPr>
            <a:spLocks noGrp="1"/>
          </p:cNvSpPr>
          <p:nvPr>
            <p:ph type="title"/>
          </p:nvPr>
        </p:nvSpPr>
        <p:spPr>
          <a:xfrm>
            <a:off x="609600" y="219514"/>
            <a:ext cx="10972800" cy="1008771"/>
          </a:xfrm>
        </p:spPr>
        <p:txBody>
          <a:bodyPr/>
          <a:lstStyle/>
          <a:p>
            <a:r>
              <a:rPr lang="en-US" dirty="0" err="1"/>
              <a:t>MuMMI</a:t>
            </a:r>
            <a:r>
              <a:rPr lang="en-US" dirty="0"/>
              <a:t> implements a</a:t>
            </a:r>
            <a:r>
              <a:rPr lang="en-US"/>
              <a:t> complex </a:t>
            </a:r>
            <a:r>
              <a:rPr lang="en-US" dirty="0"/>
              <a:t>workflow at scale to enable a new genre of multiscale simulation for </a:t>
            </a:r>
            <a:r>
              <a:rPr lang="en-US"/>
              <a:t>cancer research </a:t>
            </a:r>
            <a:endParaRPr lang="en-US" dirty="0"/>
          </a:p>
        </p:txBody>
      </p:sp>
      <p:sp>
        <p:nvSpPr>
          <p:cNvPr id="25" name="TextBox 24">
            <a:extLst>
              <a:ext uri="{FF2B5EF4-FFF2-40B4-BE49-F238E27FC236}">
                <a16:creationId xmlns:a16="http://schemas.microsoft.com/office/drawing/2014/main" id="{5CB7A989-9854-B74C-BB2B-CBDF07CC84A2}"/>
              </a:ext>
            </a:extLst>
          </p:cNvPr>
          <p:cNvSpPr txBox="1"/>
          <p:nvPr/>
        </p:nvSpPr>
        <p:spPr>
          <a:xfrm>
            <a:off x="799505" y="4535218"/>
            <a:ext cx="10782895" cy="584775"/>
          </a:xfrm>
          <a:prstGeom prst="rect">
            <a:avLst/>
          </a:prstGeom>
          <a:noFill/>
        </p:spPr>
        <p:txBody>
          <a:bodyPr wrap="square" rtlCol="0">
            <a:spAutoFit/>
          </a:bodyPr>
          <a:lstStyle/>
          <a:p>
            <a:pPr algn="ctr"/>
            <a:r>
              <a:rPr lang="en-US" sz="3200" b="1" i="1" dirty="0">
                <a:solidFill>
                  <a:schemeClr val="accent1"/>
                </a:solidFill>
              </a:rPr>
              <a:t>Mu</a:t>
            </a:r>
            <a:r>
              <a:rPr lang="en-US" sz="3200" i="1" dirty="0">
                <a:solidFill>
                  <a:schemeClr val="accent1"/>
                </a:solidFill>
              </a:rPr>
              <a:t>ltiscale </a:t>
            </a:r>
            <a:r>
              <a:rPr lang="en-US" sz="3200" b="1" i="1" dirty="0">
                <a:solidFill>
                  <a:schemeClr val="accent1"/>
                </a:solidFill>
              </a:rPr>
              <a:t>M</a:t>
            </a:r>
            <a:r>
              <a:rPr lang="en-US" sz="3200" i="1" dirty="0">
                <a:solidFill>
                  <a:schemeClr val="accent1"/>
                </a:solidFill>
              </a:rPr>
              <a:t>achine-Learned </a:t>
            </a:r>
            <a:r>
              <a:rPr lang="en-US" sz="3200" b="1" i="1" dirty="0">
                <a:solidFill>
                  <a:schemeClr val="accent1"/>
                </a:solidFill>
              </a:rPr>
              <a:t>M</a:t>
            </a:r>
            <a:r>
              <a:rPr lang="en-US" sz="3200" i="1" dirty="0">
                <a:solidFill>
                  <a:schemeClr val="accent1"/>
                </a:solidFill>
              </a:rPr>
              <a:t>odeling </a:t>
            </a:r>
            <a:r>
              <a:rPr lang="en-US" sz="3200" b="1" i="1" dirty="0">
                <a:solidFill>
                  <a:schemeClr val="accent1"/>
                </a:solidFill>
              </a:rPr>
              <a:t>I</a:t>
            </a:r>
            <a:r>
              <a:rPr lang="en-US" sz="3200" i="1" dirty="0">
                <a:solidFill>
                  <a:schemeClr val="accent1"/>
                </a:solidFill>
              </a:rPr>
              <a:t>nfrastructure (</a:t>
            </a:r>
            <a:r>
              <a:rPr lang="en-US" sz="3200" b="1" i="1" dirty="0" err="1">
                <a:solidFill>
                  <a:schemeClr val="accent1"/>
                </a:solidFill>
              </a:rPr>
              <a:t>MuMMI</a:t>
            </a:r>
            <a:r>
              <a:rPr lang="en-US" sz="3200" i="1" dirty="0">
                <a:solidFill>
                  <a:schemeClr val="accent1"/>
                </a:solidFill>
              </a:rPr>
              <a:t>)</a:t>
            </a:r>
            <a:endParaRPr lang="en-US" sz="3200" dirty="0">
              <a:solidFill>
                <a:schemeClr val="accent1"/>
              </a:solidFill>
            </a:endParaRPr>
          </a:p>
        </p:txBody>
      </p:sp>
      <p:sp>
        <p:nvSpPr>
          <p:cNvPr id="6" name="Content Placeholder 1">
            <a:extLst>
              <a:ext uri="{FF2B5EF4-FFF2-40B4-BE49-F238E27FC236}">
                <a16:creationId xmlns:a16="http://schemas.microsoft.com/office/drawing/2014/main" id="{B00818CB-0B80-784B-B886-17DF72F1C792}"/>
              </a:ext>
            </a:extLst>
          </p:cNvPr>
          <p:cNvSpPr>
            <a:spLocks noGrp="1"/>
          </p:cNvSpPr>
          <p:nvPr>
            <p:ph idx="1"/>
          </p:nvPr>
        </p:nvSpPr>
        <p:spPr>
          <a:xfrm>
            <a:off x="609599" y="5119993"/>
            <a:ext cx="10972800" cy="1228420"/>
          </a:xfrm>
        </p:spPr>
        <p:txBody>
          <a:bodyPr>
            <a:normAutofit/>
          </a:bodyPr>
          <a:lstStyle/>
          <a:p>
            <a:r>
              <a:rPr lang="en-US" dirty="0"/>
              <a:t>Novel framework coupling multiple scales using a hypothesis driven selection process.</a:t>
            </a:r>
          </a:p>
          <a:p>
            <a:pPr lvl="1"/>
            <a:r>
              <a:rPr lang="en-US" dirty="0"/>
              <a:t>We introduce ML in between the two scales to enable automation of interest selection</a:t>
            </a:r>
          </a:p>
        </p:txBody>
      </p:sp>
    </p:spTree>
    <p:extLst>
      <p:ext uri="{BB962C8B-B14F-4D97-AF65-F5344CB8AC3E}">
        <p14:creationId xmlns:p14="http://schemas.microsoft.com/office/powerpoint/2010/main" val="3488342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334969" y="220136"/>
            <a:ext cx="11247431" cy="1005840"/>
          </a:xfrm>
        </p:spPr>
        <p:txBody>
          <a:bodyPr/>
          <a:lstStyle/>
          <a:p>
            <a:r>
              <a:rPr lang="en-US" dirty="0"/>
              <a:t>JDACS4C Pilot 2 team: </a:t>
            </a:r>
            <a:br>
              <a:rPr lang="en-US" dirty="0"/>
            </a:br>
            <a:r>
              <a:rPr lang="en-US" dirty="0"/>
              <a:t>A multi-faceted problem requires a multi-disciplinary team</a:t>
            </a:r>
            <a:endParaRPr lang="en-US" sz="2400" b="0" dirty="0"/>
          </a:p>
        </p:txBody>
      </p:sp>
      <p:grpSp>
        <p:nvGrpSpPr>
          <p:cNvPr id="31" name="Group 30">
            <a:extLst>
              <a:ext uri="{FF2B5EF4-FFF2-40B4-BE49-F238E27FC236}">
                <a16:creationId xmlns:a16="http://schemas.microsoft.com/office/drawing/2014/main" id="{2707BAA3-1846-C349-94DF-EB473D943657}"/>
              </a:ext>
            </a:extLst>
          </p:cNvPr>
          <p:cNvGrpSpPr/>
          <p:nvPr/>
        </p:nvGrpSpPr>
        <p:grpSpPr>
          <a:xfrm>
            <a:off x="231614" y="2691247"/>
            <a:ext cx="11731827" cy="931629"/>
            <a:chOff x="195038" y="2520559"/>
            <a:chExt cx="11731827" cy="931629"/>
          </a:xfrm>
        </p:grpSpPr>
        <p:pic>
          <p:nvPicPr>
            <p:cNvPr id="11" name="Picture 10">
              <a:extLst>
                <a:ext uri="{FF2B5EF4-FFF2-40B4-BE49-F238E27FC236}">
                  <a16:creationId xmlns:a16="http://schemas.microsoft.com/office/drawing/2014/main" id="{70536927-F75D-934A-9D52-5BB85849A73C}"/>
                </a:ext>
              </a:extLst>
            </p:cNvPr>
            <p:cNvPicPr>
              <a:picLocks noChangeAspect="1"/>
            </p:cNvPicPr>
            <p:nvPr/>
          </p:nvPicPr>
          <p:blipFill rotWithShape="1">
            <a:blip r:embed="rId3"/>
            <a:srcRect l="74077" t="7515" b="45476"/>
            <a:stretch/>
          </p:blipFill>
          <p:spPr>
            <a:xfrm>
              <a:off x="195038" y="2520559"/>
              <a:ext cx="1626586" cy="931629"/>
            </a:xfrm>
            <a:prstGeom prst="rect">
              <a:avLst/>
            </a:prstGeom>
          </p:spPr>
        </p:pic>
        <p:sp>
          <p:nvSpPr>
            <p:cNvPr id="12" name="TextBox 11">
              <a:extLst>
                <a:ext uri="{FF2B5EF4-FFF2-40B4-BE49-F238E27FC236}">
                  <a16:creationId xmlns:a16="http://schemas.microsoft.com/office/drawing/2014/main" id="{51872F05-B268-C74F-A5BC-AD7E3F7315AE}"/>
                </a:ext>
              </a:extLst>
            </p:cNvPr>
            <p:cNvSpPr txBox="1"/>
            <p:nvPr/>
          </p:nvSpPr>
          <p:spPr>
            <a:xfrm>
              <a:off x="1885625" y="2663208"/>
              <a:ext cx="10041240" cy="707886"/>
            </a:xfrm>
            <a:prstGeom prst="rect">
              <a:avLst/>
            </a:prstGeom>
            <a:noFill/>
          </p:spPr>
          <p:txBody>
            <a:bodyPr wrap="square" rtlCol="0">
              <a:spAutoFit/>
            </a:bodyPr>
            <a:lstStyle/>
            <a:p>
              <a:r>
                <a:rPr lang="en-US" sz="2000" dirty="0" err="1">
                  <a:latin typeface="Calibri" panose="020F0502020204030204" pitchFamily="34" charset="0"/>
                  <a:cs typeface="Calibri" panose="020F0502020204030204" pitchFamily="34" charset="0"/>
                </a:rPr>
                <a:t>Animesh</a:t>
              </a:r>
              <a:r>
                <a:rPr lang="en-US" sz="2000" dirty="0">
                  <a:latin typeface="Calibri" panose="020F0502020204030204" pitchFamily="34" charset="0"/>
                  <a:cs typeface="Calibri" panose="020F0502020204030204" pitchFamily="34" charset="0"/>
                </a:rPr>
                <a:t> Agarwal, Angel Garcia, </a:t>
              </a:r>
              <a:r>
                <a:rPr lang="en-US" sz="2000" dirty="0" err="1">
                  <a:latin typeface="Calibri" panose="020F0502020204030204" pitchFamily="34" charset="0"/>
                  <a:cs typeface="Calibri" panose="020F0502020204030204" pitchFamily="34" charset="0"/>
                </a:rPr>
                <a:t>Sandrasegaram</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Gnanakaran</a:t>
              </a:r>
              <a:r>
                <a:rPr lang="en-US" sz="2000" dirty="0">
                  <a:latin typeface="Calibri" panose="020F0502020204030204" pitchFamily="34" charset="0"/>
                  <a:cs typeface="Calibri" panose="020F0502020204030204" pitchFamily="34" charset="0"/>
                </a:rPr>
                <a:t>, Nick </a:t>
              </a:r>
              <a:r>
                <a:rPr lang="en-US" sz="2000" dirty="0" err="1">
                  <a:latin typeface="Calibri" panose="020F0502020204030204" pitchFamily="34" charset="0"/>
                  <a:cs typeface="Calibri" panose="020F0502020204030204" pitchFamily="34" charset="0"/>
                </a:rPr>
                <a:t>Hengartner</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Jeevapani</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Hettige</a:t>
              </a:r>
              <a:r>
                <a:rPr lang="en-US" sz="2000" dirty="0">
                  <a:latin typeface="Calibri" panose="020F0502020204030204" pitchFamily="34" charset="0"/>
                  <a:cs typeface="Calibri" panose="020F0502020204030204" pitchFamily="34" charset="0"/>
                </a:rPr>
                <a:t>, Cesar Lopez, Chris Neale, </a:t>
              </a:r>
              <a:r>
                <a:rPr lang="en-US" sz="2000" dirty="0" err="1">
                  <a:latin typeface="Calibri" panose="020F0502020204030204" pitchFamily="34" charset="0"/>
                  <a:cs typeface="Calibri" panose="020F0502020204030204" pitchFamily="34" charset="0"/>
                </a:rPr>
                <a:t>Sumantra</a:t>
              </a:r>
              <a:r>
                <a:rPr lang="en-US" sz="2000" dirty="0">
                  <a:latin typeface="Calibri" panose="020F0502020204030204" pitchFamily="34" charset="0"/>
                  <a:cs typeface="Calibri" panose="020F0502020204030204" pitchFamily="34" charset="0"/>
                </a:rPr>
                <a:t> Sarkar, Tim Travers, Art Voter</a:t>
              </a:r>
            </a:p>
          </p:txBody>
        </p:sp>
      </p:grpSp>
      <p:grpSp>
        <p:nvGrpSpPr>
          <p:cNvPr id="32" name="Group 31">
            <a:extLst>
              <a:ext uri="{FF2B5EF4-FFF2-40B4-BE49-F238E27FC236}">
                <a16:creationId xmlns:a16="http://schemas.microsoft.com/office/drawing/2014/main" id="{45E33D75-0327-1D43-BAFE-DED7FA2D3B7F}"/>
              </a:ext>
            </a:extLst>
          </p:cNvPr>
          <p:cNvGrpSpPr/>
          <p:nvPr/>
        </p:nvGrpSpPr>
        <p:grpSpPr>
          <a:xfrm>
            <a:off x="301711" y="1359235"/>
            <a:ext cx="11661730" cy="1323439"/>
            <a:chOff x="265135" y="1359235"/>
            <a:chExt cx="11661730" cy="1323439"/>
          </a:xfrm>
        </p:grpSpPr>
        <p:sp>
          <p:nvSpPr>
            <p:cNvPr id="18" name="TextBox 17">
              <a:extLst>
                <a:ext uri="{FF2B5EF4-FFF2-40B4-BE49-F238E27FC236}">
                  <a16:creationId xmlns:a16="http://schemas.microsoft.com/office/drawing/2014/main" id="{2AECB25F-27C3-2343-BA4D-C6AB61DAC180}"/>
                </a:ext>
              </a:extLst>
            </p:cNvPr>
            <p:cNvSpPr txBox="1"/>
            <p:nvPr/>
          </p:nvSpPr>
          <p:spPr>
            <a:xfrm>
              <a:off x="1879529" y="1359235"/>
              <a:ext cx="10047336" cy="1323439"/>
            </a:xfrm>
            <a:prstGeom prst="rect">
              <a:avLst/>
            </a:prstGeom>
            <a:noFill/>
          </p:spPr>
          <p:txBody>
            <a:bodyPr wrap="square" rtlCol="0">
              <a:spAutoFit/>
            </a:bodyPr>
            <a:lstStyle/>
            <a:p>
              <a:r>
                <a:rPr lang="en-US" sz="2000" dirty="0">
                  <a:latin typeface="Calibri" panose="020F0502020204030204" pitchFamily="34" charset="0"/>
                  <a:cs typeface="Calibri" panose="020F0502020204030204" pitchFamily="34" charset="0"/>
                </a:rPr>
                <a:t>Ryan Berg, Harsh Bhatia, Timo Bremer, Tim Carpenter, Gautham </a:t>
              </a:r>
              <a:r>
                <a:rPr lang="en-US" sz="2000" dirty="0" err="1">
                  <a:latin typeface="Calibri" panose="020F0502020204030204" pitchFamily="34" charset="0"/>
                  <a:cs typeface="Calibri" panose="020F0502020204030204" pitchFamily="34" charset="0"/>
                </a:rPr>
                <a:t>Dharuman</a:t>
              </a:r>
              <a:r>
                <a:rPr lang="en-US" sz="2000" dirty="0">
                  <a:latin typeface="Calibri" panose="020F0502020204030204" pitchFamily="34" charset="0"/>
                  <a:cs typeface="Calibri" panose="020F0502020204030204" pitchFamily="34" charset="0"/>
                </a:rPr>
                <a:t>, Francesco Di Natale, Jim </a:t>
              </a:r>
              <a:r>
                <a:rPr lang="en-US" sz="2000" dirty="0" err="1">
                  <a:latin typeface="Calibri" panose="020F0502020204030204" pitchFamily="34" charset="0"/>
                  <a:cs typeface="Calibri" panose="020F0502020204030204" pitchFamily="34" charset="0"/>
                </a:rPr>
                <a:t>Glosli</a:t>
              </a:r>
              <a:r>
                <a:rPr lang="en-US" sz="2000" dirty="0">
                  <a:latin typeface="Calibri" panose="020F0502020204030204" pitchFamily="34" charset="0"/>
                  <a:cs typeface="Calibri" panose="020F0502020204030204" pitchFamily="34" charset="0"/>
                </a:rPr>
                <a:t>, Helgi Ingólfsson, Piyush </a:t>
              </a:r>
              <a:r>
                <a:rPr lang="en-US" sz="2000" dirty="0" err="1">
                  <a:latin typeface="Calibri" panose="020F0502020204030204" pitchFamily="34" charset="0"/>
                  <a:cs typeface="Calibri" panose="020F0502020204030204" pitchFamily="34" charset="0"/>
                </a:rPr>
                <a:t>Karande</a:t>
              </a:r>
              <a:r>
                <a:rPr lang="en-US" sz="2000" dirty="0">
                  <a:latin typeface="Calibri" panose="020F0502020204030204" pitchFamily="34" charset="0"/>
                  <a:cs typeface="Calibri" panose="020F0502020204030204" pitchFamily="34" charset="0"/>
                </a:rPr>
                <a:t>, Felice Lightstone, </a:t>
              </a:r>
              <a:r>
                <a:rPr lang="en-US" sz="2000" dirty="0" err="1">
                  <a:latin typeface="Calibri" panose="020F0502020204030204" pitchFamily="34" charset="0"/>
                  <a:cs typeface="Calibri" panose="020F0502020204030204" pitchFamily="34" charset="0"/>
                </a:rPr>
                <a:t>Shusen</a:t>
              </a:r>
              <a:r>
                <a:rPr lang="en-US" sz="2000" dirty="0">
                  <a:latin typeface="Calibri" panose="020F0502020204030204" pitchFamily="34" charset="0"/>
                  <a:cs typeface="Calibri" panose="020F0502020204030204" pitchFamily="34" charset="0"/>
                </a:rPr>
                <a:t> Liu, Corey </a:t>
              </a:r>
              <a:r>
                <a:rPr lang="en-US" sz="2000" dirty="0" err="1">
                  <a:latin typeface="Calibri" panose="020F0502020204030204" pitchFamily="34" charset="0"/>
                  <a:cs typeface="Calibri" panose="020F0502020204030204" pitchFamily="34" charset="0"/>
                </a:rPr>
                <a:t>McNeish</a:t>
              </a:r>
              <a:r>
                <a:rPr lang="en-US" sz="2000" dirty="0">
                  <a:latin typeface="Calibri" panose="020F0502020204030204" pitchFamily="34" charset="0"/>
                  <a:cs typeface="Calibri" panose="020F0502020204030204" pitchFamily="34" charset="0"/>
                </a:rPr>
                <a:t>, Adam Moody, Joseph Moon, Tomas </a:t>
              </a:r>
              <a:r>
                <a:rPr lang="en-US" sz="2000" dirty="0" err="1">
                  <a:latin typeface="Calibri" panose="020F0502020204030204" pitchFamily="34" charset="0"/>
                  <a:cs typeface="Calibri" panose="020F0502020204030204" pitchFamily="34" charset="0"/>
                </a:rPr>
                <a:t>Oppelstrup</a:t>
              </a:r>
              <a:r>
                <a:rPr lang="en-US" sz="2000" dirty="0">
                  <a:latin typeface="Calibri" panose="020F0502020204030204" pitchFamily="34" charset="0"/>
                  <a:cs typeface="Calibri" panose="020F0502020204030204" pitchFamily="34" charset="0"/>
                </a:rPr>
                <a:t>, Tom </a:t>
              </a:r>
              <a:r>
                <a:rPr lang="en-US" sz="2000" dirty="0" err="1">
                  <a:latin typeface="Calibri" panose="020F0502020204030204" pitchFamily="34" charset="0"/>
                  <a:cs typeface="Calibri" panose="020F0502020204030204" pitchFamily="34" charset="0"/>
                </a:rPr>
                <a:t>Scogland</a:t>
              </a:r>
              <a:r>
                <a:rPr lang="en-US" sz="2000" dirty="0">
                  <a:latin typeface="Calibri" panose="020F0502020204030204" pitchFamily="34" charset="0"/>
                  <a:cs typeface="Calibri" panose="020F0502020204030204" pitchFamily="34" charset="0"/>
                </a:rPr>
                <a:t>, Liam Stanton, Shiv </a:t>
              </a:r>
              <a:r>
                <a:rPr lang="en-US" sz="2000" dirty="0" err="1">
                  <a:latin typeface="Calibri" panose="020F0502020204030204" pitchFamily="34" charset="0"/>
                  <a:cs typeface="Calibri" panose="020F0502020204030204" pitchFamily="34" charset="0"/>
                </a:rPr>
                <a:t>Sundram</a:t>
              </a:r>
              <a:r>
                <a:rPr lang="en-US" sz="2000" dirty="0">
                  <a:latin typeface="Calibri" panose="020F0502020204030204" pitchFamily="34" charset="0"/>
                  <a:cs typeface="Calibri" panose="020F0502020204030204" pitchFamily="34" charset="0"/>
                </a:rPr>
                <a:t>, Michael </a:t>
              </a:r>
              <a:r>
                <a:rPr lang="en-US" sz="2000" dirty="0" err="1">
                  <a:latin typeface="Calibri" panose="020F0502020204030204" pitchFamily="34" charset="0"/>
                  <a:cs typeface="Calibri" panose="020F0502020204030204" pitchFamily="34" charset="0"/>
                </a:rPr>
                <a:t>Surh</a:t>
              </a:r>
              <a:r>
                <a:rPr lang="en-US" sz="2000" dirty="0">
                  <a:latin typeface="Calibri" panose="020F0502020204030204" pitchFamily="34" charset="0"/>
                  <a:cs typeface="Calibri" panose="020F0502020204030204" pitchFamily="34" charset="0"/>
                </a:rPr>
                <a:t>, Fred </a:t>
              </a:r>
              <a:r>
                <a:rPr lang="en-US" sz="2000" dirty="0" err="1">
                  <a:latin typeface="Calibri" panose="020F0502020204030204" pitchFamily="34" charset="0"/>
                  <a:cs typeface="Calibri" panose="020F0502020204030204" pitchFamily="34" charset="0"/>
                </a:rPr>
                <a:t>Streitz</a:t>
              </a:r>
              <a:r>
                <a:rPr lang="en-US" sz="2000" dirty="0">
                  <a:latin typeface="Calibri" panose="020F0502020204030204" pitchFamily="34" charset="0"/>
                  <a:cs typeface="Calibri" panose="020F0502020204030204" pitchFamily="34" charset="0"/>
                </a:rPr>
                <a:t>, Brian Van Essen, </a:t>
              </a:r>
              <a:r>
                <a:rPr lang="en-US" sz="2000" dirty="0" err="1">
                  <a:latin typeface="Calibri" panose="020F0502020204030204" pitchFamily="34" charset="0"/>
                  <a:cs typeface="Calibri" panose="020F0502020204030204" pitchFamily="34" charset="0"/>
                </a:rPr>
                <a:t>Xiaohua</a:t>
              </a:r>
              <a:r>
                <a:rPr lang="en-US" sz="2000" dirty="0">
                  <a:latin typeface="Calibri" panose="020F0502020204030204" pitchFamily="34" charset="0"/>
                  <a:cs typeface="Calibri" panose="020F0502020204030204" pitchFamily="34" charset="0"/>
                </a:rPr>
                <a:t> Zhang</a:t>
              </a:r>
            </a:p>
          </p:txBody>
        </p:sp>
        <p:pic>
          <p:nvPicPr>
            <p:cNvPr id="19" name="Picture 18">
              <a:extLst>
                <a:ext uri="{FF2B5EF4-FFF2-40B4-BE49-F238E27FC236}">
                  <a16:creationId xmlns:a16="http://schemas.microsoft.com/office/drawing/2014/main" id="{051247D9-C374-B24E-BBEF-0D19D39949DB}"/>
                </a:ext>
              </a:extLst>
            </p:cNvPr>
            <p:cNvPicPr>
              <a:picLocks noChangeAspect="1"/>
            </p:cNvPicPr>
            <p:nvPr/>
          </p:nvPicPr>
          <p:blipFill>
            <a:blip r:embed="rId4"/>
            <a:stretch>
              <a:fillRect/>
            </a:stretch>
          </p:blipFill>
          <p:spPr>
            <a:xfrm>
              <a:off x="265135" y="1667131"/>
              <a:ext cx="1486393" cy="584537"/>
            </a:xfrm>
            <a:prstGeom prst="rect">
              <a:avLst/>
            </a:prstGeom>
          </p:spPr>
        </p:pic>
      </p:grpSp>
      <p:grpSp>
        <p:nvGrpSpPr>
          <p:cNvPr id="15" name="Group 14">
            <a:extLst>
              <a:ext uri="{FF2B5EF4-FFF2-40B4-BE49-F238E27FC236}">
                <a16:creationId xmlns:a16="http://schemas.microsoft.com/office/drawing/2014/main" id="{689529CB-6EC2-8C44-9B1C-2A1FFCDB194F}"/>
              </a:ext>
            </a:extLst>
          </p:cNvPr>
          <p:cNvGrpSpPr/>
          <p:nvPr/>
        </p:nvGrpSpPr>
        <p:grpSpPr>
          <a:xfrm>
            <a:off x="431776" y="4941338"/>
            <a:ext cx="11531665" cy="707886"/>
            <a:chOff x="395200" y="4990106"/>
            <a:chExt cx="11531665" cy="707886"/>
          </a:xfrm>
        </p:grpSpPr>
        <p:sp>
          <p:nvSpPr>
            <p:cNvPr id="21" name="TextBox 20">
              <a:extLst>
                <a:ext uri="{FF2B5EF4-FFF2-40B4-BE49-F238E27FC236}">
                  <a16:creationId xmlns:a16="http://schemas.microsoft.com/office/drawing/2014/main" id="{E8D23E81-B18E-924C-93D0-8D47798C3490}"/>
                </a:ext>
              </a:extLst>
            </p:cNvPr>
            <p:cNvSpPr txBox="1"/>
            <p:nvPr/>
          </p:nvSpPr>
          <p:spPr>
            <a:xfrm>
              <a:off x="1912787" y="4990106"/>
              <a:ext cx="10014078" cy="707886"/>
            </a:xfrm>
            <a:prstGeom prst="rect">
              <a:avLst/>
            </a:prstGeom>
            <a:noFill/>
          </p:spPr>
          <p:txBody>
            <a:bodyPr wrap="square" rtlCol="0">
              <a:spAutoFit/>
            </a:bodyPr>
            <a:lstStyle/>
            <a:p>
              <a:r>
                <a:rPr lang="en-US" sz="2000" dirty="0" err="1">
                  <a:latin typeface="Calibri" panose="020F0502020204030204" pitchFamily="34" charset="0"/>
                  <a:cs typeface="Calibri" panose="020F0502020204030204" pitchFamily="34" charset="0"/>
                </a:rPr>
                <a:t>Debanjan</a:t>
              </a:r>
              <a:r>
                <a:rPr lang="en-US" sz="2000" dirty="0">
                  <a:latin typeface="Calibri" panose="020F0502020204030204" pitchFamily="34" charset="0"/>
                  <a:cs typeface="Calibri" panose="020F0502020204030204" pitchFamily="34" charset="0"/>
                </a:rPr>
                <a:t> Goswami, </a:t>
              </a:r>
              <a:r>
                <a:rPr lang="en-US" sz="2000" dirty="0" err="1">
                  <a:latin typeface="Calibri" panose="020F0502020204030204" pitchFamily="34" charset="0"/>
                  <a:cs typeface="Calibri" panose="020F0502020204030204" pitchFamily="34" charset="0"/>
                </a:rPr>
                <a:t>Gulcin</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Gulten</a:t>
              </a:r>
              <a:r>
                <a:rPr lang="en-US" sz="2000" dirty="0">
                  <a:latin typeface="Calibri" panose="020F0502020204030204" pitchFamily="34" charset="0"/>
                  <a:cs typeface="Calibri" panose="020F0502020204030204" pitchFamily="34" charset="0"/>
                </a:rPr>
                <a:t>, Frantz Jean-Francois, Dwight </a:t>
              </a:r>
              <a:r>
                <a:rPr lang="en-US" sz="2000" dirty="0" err="1">
                  <a:latin typeface="Calibri" panose="020F0502020204030204" pitchFamily="34" charset="0"/>
                  <a:cs typeface="Calibri" panose="020F0502020204030204" pitchFamily="34" charset="0"/>
                </a:rPr>
                <a:t>Nissley</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Rebika</a:t>
              </a:r>
              <a:r>
                <a:rPr lang="en-US" sz="2000" dirty="0">
                  <a:latin typeface="Calibri" panose="020F0502020204030204" pitchFamily="34" charset="0"/>
                  <a:cs typeface="Calibri" panose="020F0502020204030204" pitchFamily="34" charset="0"/>
                </a:rPr>
                <a:t> Shrestha, Andy Stephen, Dhirendra </a:t>
              </a:r>
              <a:r>
                <a:rPr lang="en-US" sz="2000" dirty="0" err="1">
                  <a:latin typeface="Calibri" panose="020F0502020204030204" pitchFamily="34" charset="0"/>
                  <a:cs typeface="Calibri" panose="020F0502020204030204" pitchFamily="34" charset="0"/>
                </a:rPr>
                <a:t>Simanshu</a:t>
              </a:r>
              <a:r>
                <a:rPr lang="en-US" sz="2000" dirty="0">
                  <a:latin typeface="Calibri" panose="020F0502020204030204" pitchFamily="34" charset="0"/>
                  <a:cs typeface="Calibri" panose="020F0502020204030204" pitchFamily="34" charset="0"/>
                </a:rPr>
                <a:t>, Tommy </a:t>
              </a:r>
              <a:r>
                <a:rPr lang="en-US" sz="2000" dirty="0" err="1">
                  <a:latin typeface="Calibri" panose="020F0502020204030204" pitchFamily="34" charset="0"/>
                  <a:cs typeface="Calibri" panose="020F0502020204030204" pitchFamily="34" charset="0"/>
                </a:rPr>
                <a:t>Turbyville</a:t>
              </a:r>
              <a:r>
                <a:rPr lang="en-US" sz="2000" dirty="0">
                  <a:latin typeface="Calibri" panose="020F0502020204030204" pitchFamily="34" charset="0"/>
                  <a:cs typeface="Calibri" panose="020F0502020204030204" pitchFamily="34" charset="0"/>
                </a:rPr>
                <a:t>, Que Van</a:t>
              </a:r>
            </a:p>
          </p:txBody>
        </p:sp>
        <p:grpSp>
          <p:nvGrpSpPr>
            <p:cNvPr id="22" name="Group 21">
              <a:extLst>
                <a:ext uri="{FF2B5EF4-FFF2-40B4-BE49-F238E27FC236}">
                  <a16:creationId xmlns:a16="http://schemas.microsoft.com/office/drawing/2014/main" id="{F876C318-881A-2142-AE3C-280C047FAB38}"/>
                </a:ext>
              </a:extLst>
            </p:cNvPr>
            <p:cNvGrpSpPr/>
            <p:nvPr/>
          </p:nvGrpSpPr>
          <p:grpSpPr>
            <a:xfrm>
              <a:off x="395200" y="4990293"/>
              <a:ext cx="1226263" cy="645956"/>
              <a:chOff x="298114" y="1360316"/>
              <a:chExt cx="1226263" cy="645956"/>
            </a:xfrm>
          </p:grpSpPr>
          <p:pic>
            <p:nvPicPr>
              <p:cNvPr id="23" name="Picture 22">
                <a:extLst>
                  <a:ext uri="{FF2B5EF4-FFF2-40B4-BE49-F238E27FC236}">
                    <a16:creationId xmlns:a16="http://schemas.microsoft.com/office/drawing/2014/main" id="{3C25BCD8-2CFD-6D46-911B-45CD9311965D}"/>
                  </a:ext>
                </a:extLst>
              </p:cNvPr>
              <p:cNvPicPr>
                <a:picLocks noChangeAspect="1"/>
              </p:cNvPicPr>
              <p:nvPr/>
            </p:nvPicPr>
            <p:blipFill rotWithShape="1">
              <a:blip r:embed="rId3"/>
              <a:srcRect l="46147" t="56351" r="28772" b="10991"/>
              <a:stretch/>
            </p:blipFill>
            <p:spPr>
              <a:xfrm>
                <a:off x="298114" y="1360316"/>
                <a:ext cx="1029193" cy="423247"/>
              </a:xfrm>
              <a:prstGeom prst="rect">
                <a:avLst/>
              </a:prstGeom>
            </p:spPr>
          </p:pic>
          <p:pic>
            <p:nvPicPr>
              <p:cNvPr id="24" name="Picture 23">
                <a:extLst>
                  <a:ext uri="{FF2B5EF4-FFF2-40B4-BE49-F238E27FC236}">
                    <a16:creationId xmlns:a16="http://schemas.microsoft.com/office/drawing/2014/main" id="{A87A419B-7040-4645-BAE7-7B4F2BAA65D6}"/>
                  </a:ext>
                </a:extLst>
              </p:cNvPr>
              <p:cNvPicPr>
                <a:picLocks noChangeAspect="1"/>
              </p:cNvPicPr>
              <p:nvPr/>
            </p:nvPicPr>
            <p:blipFill rotWithShape="1">
              <a:blip r:embed="rId3"/>
              <a:srcRect l="71439" t="69584" b="10991"/>
              <a:stretch/>
            </p:blipFill>
            <p:spPr>
              <a:xfrm>
                <a:off x="352440" y="1754523"/>
                <a:ext cx="1171937" cy="251749"/>
              </a:xfrm>
              <a:prstGeom prst="rect">
                <a:avLst/>
              </a:prstGeom>
            </p:spPr>
          </p:pic>
        </p:grpSp>
      </p:grpSp>
      <p:grpSp>
        <p:nvGrpSpPr>
          <p:cNvPr id="14" name="Group 13">
            <a:extLst>
              <a:ext uri="{FF2B5EF4-FFF2-40B4-BE49-F238E27FC236}">
                <a16:creationId xmlns:a16="http://schemas.microsoft.com/office/drawing/2014/main" id="{1D6277B6-FACF-1847-B739-1FE380337666}"/>
              </a:ext>
            </a:extLst>
          </p:cNvPr>
          <p:cNvGrpSpPr/>
          <p:nvPr/>
        </p:nvGrpSpPr>
        <p:grpSpPr>
          <a:xfrm>
            <a:off x="530311" y="5831397"/>
            <a:ext cx="11399870" cy="408187"/>
            <a:chOff x="493735" y="5831397"/>
            <a:chExt cx="11399870" cy="408187"/>
          </a:xfrm>
        </p:grpSpPr>
        <p:sp>
          <p:nvSpPr>
            <p:cNvPr id="16" name="TextBox 15">
              <a:extLst>
                <a:ext uri="{FF2B5EF4-FFF2-40B4-BE49-F238E27FC236}">
                  <a16:creationId xmlns:a16="http://schemas.microsoft.com/office/drawing/2014/main" id="{DAF7FC88-60B3-2E4C-92F4-91128AFECF31}"/>
                </a:ext>
              </a:extLst>
            </p:cNvPr>
            <p:cNvSpPr txBox="1"/>
            <p:nvPr/>
          </p:nvSpPr>
          <p:spPr>
            <a:xfrm>
              <a:off x="1879528" y="5839474"/>
              <a:ext cx="10014077" cy="400110"/>
            </a:xfrm>
            <a:prstGeom prst="rect">
              <a:avLst/>
            </a:prstGeom>
            <a:noFill/>
          </p:spPr>
          <p:txBody>
            <a:bodyPr wrap="square" rtlCol="0">
              <a:spAutoFit/>
            </a:bodyPr>
            <a:lstStyle/>
            <a:p>
              <a:r>
                <a:rPr lang="en-US" sz="2000" dirty="0">
                  <a:latin typeface="Calibri" panose="020F0502020204030204" pitchFamily="34" charset="0"/>
                  <a:cs typeface="Calibri" panose="020F0502020204030204" pitchFamily="34" charset="0"/>
                </a:rPr>
                <a:t>Bruce </a:t>
              </a:r>
              <a:r>
                <a:rPr lang="en-US" sz="2000" dirty="0" err="1">
                  <a:latin typeface="Calibri" panose="020F0502020204030204" pitchFamily="34" charset="0"/>
                  <a:cs typeface="Calibri" panose="020F0502020204030204" pitchFamily="34" charset="0"/>
                </a:rPr>
                <a:t>D'Amora</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Changhoan</a:t>
              </a:r>
              <a:r>
                <a:rPr lang="en-US" sz="2000" dirty="0">
                  <a:latin typeface="Calibri" panose="020F0502020204030204" pitchFamily="34" charset="0"/>
                  <a:cs typeface="Calibri" panose="020F0502020204030204" pitchFamily="34" charset="0"/>
                </a:rPr>
                <a:t> Kim, Claudia </a:t>
              </a:r>
              <a:r>
                <a:rPr lang="en-US" sz="2000" dirty="0" err="1">
                  <a:latin typeface="Calibri" panose="020F0502020204030204" pitchFamily="34" charset="0"/>
                  <a:cs typeface="Calibri" panose="020F0502020204030204" pitchFamily="34" charset="0"/>
                </a:rPr>
                <a:t>Misale</a:t>
              </a:r>
              <a:r>
                <a:rPr lang="en-US" sz="2000" dirty="0">
                  <a:latin typeface="Calibri" panose="020F0502020204030204" pitchFamily="34" charset="0"/>
                  <a:cs typeface="Calibri" panose="020F0502020204030204" pitchFamily="34" charset="0"/>
                </a:rPr>
                <a:t>, Lars </a:t>
              </a:r>
              <a:r>
                <a:rPr lang="en-US" sz="2000" dirty="0" err="1">
                  <a:latin typeface="Calibri" panose="020F0502020204030204" pitchFamily="34" charset="0"/>
                  <a:cs typeface="Calibri" panose="020F0502020204030204" pitchFamily="34" charset="0"/>
                </a:rPr>
                <a:t>Schneidenbach</a:t>
              </a:r>
              <a:r>
                <a:rPr lang="en-US" sz="2000" dirty="0">
                  <a:latin typeface="Calibri" panose="020F0502020204030204" pitchFamily="34" charset="0"/>
                  <a:cs typeface="Calibri" panose="020F0502020204030204" pitchFamily="34" charset="0"/>
                </a:rPr>
                <a:t>, Sara </a:t>
              </a:r>
              <a:r>
                <a:rPr lang="en-US" sz="2000" dirty="0" err="1">
                  <a:latin typeface="Calibri" panose="020F0502020204030204" pitchFamily="34" charset="0"/>
                  <a:cs typeface="Calibri" panose="020F0502020204030204" pitchFamily="34" charset="0"/>
                </a:rPr>
                <a:t>Kokkila</a:t>
              </a:r>
              <a:r>
                <a:rPr lang="en-US" sz="2000" dirty="0">
                  <a:latin typeface="Calibri" panose="020F0502020204030204" pitchFamily="34" charset="0"/>
                  <a:cs typeface="Calibri" panose="020F0502020204030204" pitchFamily="34" charset="0"/>
                </a:rPr>
                <a:t> Schumacher</a:t>
              </a:r>
            </a:p>
          </p:txBody>
        </p:sp>
        <p:pic>
          <p:nvPicPr>
            <p:cNvPr id="26" name="Picture 4" descr="5300_IBM_Black">
              <a:extLst>
                <a:ext uri="{FF2B5EF4-FFF2-40B4-BE49-F238E27FC236}">
                  <a16:creationId xmlns:a16="http://schemas.microsoft.com/office/drawing/2014/main" id="{87D5BF0D-DD87-EC47-BCEF-DEAFDC361D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735" y="5831397"/>
              <a:ext cx="1029193" cy="38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0" name="Group 29">
            <a:extLst>
              <a:ext uri="{FF2B5EF4-FFF2-40B4-BE49-F238E27FC236}">
                <a16:creationId xmlns:a16="http://schemas.microsoft.com/office/drawing/2014/main" id="{F3F42D8A-F156-B040-817D-145C9190B25E}"/>
              </a:ext>
            </a:extLst>
          </p:cNvPr>
          <p:cNvGrpSpPr/>
          <p:nvPr/>
        </p:nvGrpSpPr>
        <p:grpSpPr>
          <a:xfrm>
            <a:off x="334969" y="3636644"/>
            <a:ext cx="11205808" cy="527604"/>
            <a:chOff x="298393" y="3465956"/>
            <a:chExt cx="11205808" cy="527604"/>
          </a:xfrm>
        </p:grpSpPr>
        <p:sp>
          <p:nvSpPr>
            <p:cNvPr id="8" name="TextBox 7">
              <a:extLst>
                <a:ext uri="{FF2B5EF4-FFF2-40B4-BE49-F238E27FC236}">
                  <a16:creationId xmlns:a16="http://schemas.microsoft.com/office/drawing/2014/main" id="{AD3D9188-2AE5-C947-B3F4-8DE66EC7A908}"/>
                </a:ext>
              </a:extLst>
            </p:cNvPr>
            <p:cNvSpPr txBox="1"/>
            <p:nvPr/>
          </p:nvSpPr>
          <p:spPr>
            <a:xfrm>
              <a:off x="1912787" y="3545092"/>
              <a:ext cx="9591414" cy="400110"/>
            </a:xfrm>
            <a:prstGeom prst="rect">
              <a:avLst/>
            </a:prstGeom>
            <a:noFill/>
          </p:spPr>
          <p:txBody>
            <a:bodyPr wrap="square" rtlCol="0">
              <a:spAutoFit/>
            </a:bodyPr>
            <a:lstStyle/>
            <a:p>
              <a:r>
                <a:rPr lang="en-US" sz="2000" dirty="0">
                  <a:latin typeface="Calibri" panose="020F0502020204030204" pitchFamily="34" charset="0"/>
                  <a:cs typeface="Calibri" panose="020F0502020204030204" pitchFamily="34" charset="0"/>
                </a:rPr>
                <a:t>Arvind Ramanathan</a:t>
              </a:r>
            </a:p>
          </p:txBody>
        </p:sp>
        <p:pic>
          <p:nvPicPr>
            <p:cNvPr id="3" name="Picture 2">
              <a:extLst>
                <a:ext uri="{FF2B5EF4-FFF2-40B4-BE49-F238E27FC236}">
                  <a16:creationId xmlns:a16="http://schemas.microsoft.com/office/drawing/2014/main" id="{3463592B-AFC6-1044-AE01-2C9E4C6BCC76}"/>
                </a:ext>
              </a:extLst>
            </p:cNvPr>
            <p:cNvPicPr>
              <a:picLocks noChangeAspect="1"/>
            </p:cNvPicPr>
            <p:nvPr/>
          </p:nvPicPr>
          <p:blipFill>
            <a:blip r:embed="rId6"/>
            <a:stretch>
              <a:fillRect/>
            </a:stretch>
          </p:blipFill>
          <p:spPr>
            <a:xfrm>
              <a:off x="298393" y="3465956"/>
              <a:ext cx="1419876" cy="527604"/>
            </a:xfrm>
            <a:prstGeom prst="rect">
              <a:avLst/>
            </a:prstGeom>
          </p:spPr>
        </p:pic>
      </p:grpSp>
      <p:grpSp>
        <p:nvGrpSpPr>
          <p:cNvPr id="29" name="Group 28">
            <a:extLst>
              <a:ext uri="{FF2B5EF4-FFF2-40B4-BE49-F238E27FC236}">
                <a16:creationId xmlns:a16="http://schemas.microsoft.com/office/drawing/2014/main" id="{1A836610-C466-4547-9B64-26A5429C79D5}"/>
              </a:ext>
            </a:extLst>
          </p:cNvPr>
          <p:cNvGrpSpPr/>
          <p:nvPr/>
        </p:nvGrpSpPr>
        <p:grpSpPr>
          <a:xfrm>
            <a:off x="446924" y="4287185"/>
            <a:ext cx="11093853" cy="619054"/>
            <a:chOff x="410348" y="4250609"/>
            <a:chExt cx="11093853" cy="619054"/>
          </a:xfrm>
        </p:grpSpPr>
        <p:pic>
          <p:nvPicPr>
            <p:cNvPr id="7" name="Picture 6">
              <a:extLst>
                <a:ext uri="{FF2B5EF4-FFF2-40B4-BE49-F238E27FC236}">
                  <a16:creationId xmlns:a16="http://schemas.microsoft.com/office/drawing/2014/main" id="{F8014221-AC31-3947-A7E5-04380B278465}"/>
                </a:ext>
              </a:extLst>
            </p:cNvPr>
            <p:cNvPicPr>
              <a:picLocks noChangeAspect="1"/>
            </p:cNvPicPr>
            <p:nvPr/>
          </p:nvPicPr>
          <p:blipFill rotWithShape="1">
            <a:blip r:embed="rId3"/>
            <a:srcRect t="60196" r="75712"/>
            <a:stretch/>
          </p:blipFill>
          <p:spPr>
            <a:xfrm>
              <a:off x="410348" y="4250609"/>
              <a:ext cx="1195967" cy="619054"/>
            </a:xfrm>
            <a:prstGeom prst="rect">
              <a:avLst/>
            </a:prstGeom>
          </p:spPr>
        </p:pic>
        <p:sp>
          <p:nvSpPr>
            <p:cNvPr id="28" name="TextBox 27">
              <a:extLst>
                <a:ext uri="{FF2B5EF4-FFF2-40B4-BE49-F238E27FC236}">
                  <a16:creationId xmlns:a16="http://schemas.microsoft.com/office/drawing/2014/main" id="{81E50068-B95B-7640-8ADC-F130E7EED7DC}"/>
                </a:ext>
              </a:extLst>
            </p:cNvPr>
            <p:cNvSpPr txBox="1"/>
            <p:nvPr/>
          </p:nvSpPr>
          <p:spPr>
            <a:xfrm>
              <a:off x="1912787" y="4375470"/>
              <a:ext cx="9591414" cy="400110"/>
            </a:xfrm>
            <a:prstGeom prst="rect">
              <a:avLst/>
            </a:prstGeom>
            <a:noFill/>
          </p:spPr>
          <p:txBody>
            <a:bodyPr wrap="square" rtlCol="0">
              <a:spAutoFit/>
            </a:bodyPr>
            <a:lstStyle/>
            <a:p>
              <a:r>
                <a:rPr lang="en-US" sz="2000" dirty="0" err="1">
                  <a:latin typeface="Calibri" panose="020F0502020204030204" pitchFamily="34" charset="0"/>
                  <a:cs typeface="Calibri" panose="020F0502020204030204" pitchFamily="34" charset="0"/>
                </a:rPr>
                <a:t>Debsindhu</a:t>
              </a:r>
              <a:r>
                <a:rPr lang="en-US" sz="2000" dirty="0">
                  <a:latin typeface="Calibri" panose="020F0502020204030204" pitchFamily="34" charset="0"/>
                  <a:cs typeface="Calibri" panose="020F0502020204030204" pitchFamily="34" charset="0"/>
                </a:rPr>
                <a:t> Bhowmik,</a:t>
              </a:r>
              <a:r>
                <a:rPr lang="en-US" sz="2000" b="1" dirty="0">
                  <a:latin typeface="Calibri" panose="020F0502020204030204" pitchFamily="34" charset="0"/>
                  <a:cs typeface="Calibri" panose="020F0502020204030204" pitchFamily="34" charset="0"/>
                </a:rPr>
                <a:t> </a:t>
              </a:r>
              <a:r>
                <a:rPr lang="en-US" sz="2000" dirty="0">
                  <a:latin typeface="Calibri" panose="020F0502020204030204" pitchFamily="34" charset="0"/>
                  <a:cs typeface="Calibri" panose="020F0502020204030204" pitchFamily="34" charset="0"/>
                </a:rPr>
                <a:t>Christopher Stanley</a:t>
              </a:r>
              <a:endParaRPr lang="en-US" sz="2000" b="1" dirty="0">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1748240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D57BC3-5644-2A46-A337-D1B22C8388CB}"/>
              </a:ext>
            </a:extLst>
          </p:cNvPr>
          <p:cNvSpPr/>
          <p:nvPr/>
        </p:nvSpPr>
        <p:spPr bwMode="auto">
          <a:xfrm>
            <a:off x="8662924" y="1356301"/>
            <a:ext cx="3394707" cy="4906888"/>
          </a:xfrm>
          <a:prstGeom prst="rect">
            <a:avLst/>
          </a:prstGeom>
          <a:solidFill>
            <a:schemeClr val="tx1"/>
          </a:solidFill>
          <a:ln>
            <a:noFill/>
            <a:headEnd/>
            <a:tailEnd/>
          </a:ln>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2" name="Content Placeholder 1">
            <a:extLst>
              <a:ext uri="{FF2B5EF4-FFF2-40B4-BE49-F238E27FC236}">
                <a16:creationId xmlns:a16="http://schemas.microsoft.com/office/drawing/2014/main" id="{685FD73C-29C7-7D43-A466-A0E1BDC76A17}"/>
              </a:ext>
            </a:extLst>
          </p:cNvPr>
          <p:cNvSpPr>
            <a:spLocks noGrp="1"/>
          </p:cNvSpPr>
          <p:nvPr>
            <p:ph idx="1"/>
          </p:nvPr>
        </p:nvSpPr>
        <p:spPr>
          <a:xfrm>
            <a:off x="609599" y="1441524"/>
            <a:ext cx="7844239" cy="4986257"/>
          </a:xfrm>
        </p:spPr>
        <p:txBody>
          <a:bodyPr>
            <a:normAutofit lnSpcReduction="10000"/>
          </a:bodyPr>
          <a:lstStyle/>
          <a:p>
            <a:r>
              <a:rPr lang="en-US" dirty="0"/>
              <a:t>Mutated RAS protein is involved in 30% of all human cancers</a:t>
            </a:r>
          </a:p>
          <a:p>
            <a:pPr lvl="1"/>
            <a:r>
              <a:rPr lang="en-US" dirty="0"/>
              <a:t>95% of pancreatic; 45% of colorectal; 35% of lung;</a:t>
            </a:r>
          </a:p>
          <a:p>
            <a:r>
              <a:rPr lang="en-US" dirty="0"/>
              <a:t>RAS sits on the cell membrane and acts as an “on switch” for cell growth</a:t>
            </a:r>
          </a:p>
          <a:p>
            <a:r>
              <a:rPr lang="en-US" dirty="0"/>
              <a:t>Until recently there were no known inhibitors and RAS is often considered undruggable</a:t>
            </a:r>
          </a:p>
          <a:p>
            <a:r>
              <a:rPr lang="en-US" dirty="0"/>
              <a:t>Activation and aggregation are dependent on the local membrane</a:t>
            </a:r>
          </a:p>
          <a:p>
            <a:r>
              <a:rPr lang="en-US" dirty="0"/>
              <a:t>Multiscale simulations are required to understand membrane dynamics and RAS-membrane interactions</a:t>
            </a:r>
          </a:p>
          <a:p>
            <a:pPr lvl="1"/>
            <a:r>
              <a:rPr lang="en-US" dirty="0"/>
              <a:t>micro: molecular level detail of the biological processes </a:t>
            </a:r>
          </a:p>
          <a:p>
            <a:pPr lvl="1"/>
            <a:r>
              <a:rPr lang="en-US" dirty="0"/>
              <a:t>macro: experimentally relevant length- and time-scales</a:t>
            </a:r>
          </a:p>
        </p:txBody>
      </p:sp>
      <p:sp>
        <p:nvSpPr>
          <p:cNvPr id="3" name="Title 2">
            <a:extLst>
              <a:ext uri="{FF2B5EF4-FFF2-40B4-BE49-F238E27FC236}">
                <a16:creationId xmlns:a16="http://schemas.microsoft.com/office/drawing/2014/main" id="{1AFA2622-161F-D443-907E-BA099545073F}"/>
              </a:ext>
            </a:extLst>
          </p:cNvPr>
          <p:cNvSpPr>
            <a:spLocks noGrp="1"/>
          </p:cNvSpPr>
          <p:nvPr>
            <p:ph type="title"/>
          </p:nvPr>
        </p:nvSpPr>
        <p:spPr/>
        <p:txBody>
          <a:bodyPr/>
          <a:lstStyle/>
          <a:p>
            <a:r>
              <a:rPr lang="en-US" dirty="0"/>
              <a:t>Resolving RAS dynamics is paramount to understanding cancer</a:t>
            </a:r>
          </a:p>
        </p:txBody>
      </p:sp>
      <p:pic>
        <p:nvPicPr>
          <p:cNvPr id="8" name="dimer_v5_chrome.40-seconds.trimmed.mp4">
            <a:hlinkClick r:id="" action="ppaction://media"/>
            <a:extLst>
              <a:ext uri="{FF2B5EF4-FFF2-40B4-BE49-F238E27FC236}">
                <a16:creationId xmlns:a16="http://schemas.microsoft.com/office/drawing/2014/main" id="{333C353E-75CD-EA44-83D3-FFE5A3EE633B}"/>
              </a:ext>
            </a:extLst>
          </p:cNvPr>
          <p:cNvPicPr>
            <a:picLocks noChangeAspect="1"/>
          </p:cNvPicPr>
          <p:nvPr>
            <a:videoFile r:link="rId1"/>
            <p:extLst>
              <p:ext uri="{DAA4B4D4-6D71-4841-9C94-3DE7FCFB9230}">
                <p14:media xmlns:p14="http://schemas.microsoft.com/office/powerpoint/2010/main" r:embed="rId2">
                  <p14:trim end="26773.5509"/>
                </p14:media>
              </p:ext>
            </p:extLst>
          </p:nvPr>
        </p:nvPicPr>
        <p:blipFill rotWithShape="1">
          <a:blip r:embed="rId6"/>
          <a:srcRect t="24879" b="13606"/>
          <a:stretch>
            <a:fillRect/>
          </a:stretch>
        </p:blipFill>
        <p:spPr>
          <a:xfrm>
            <a:off x="8773681" y="4394639"/>
            <a:ext cx="3173192" cy="1566517"/>
          </a:xfrm>
          <a:prstGeom prst="rect">
            <a:avLst/>
          </a:prstGeom>
        </p:spPr>
      </p:pic>
      <p:sp>
        <p:nvSpPr>
          <p:cNvPr id="14" name="Round Same Side Corner Rectangle 13">
            <a:extLst>
              <a:ext uri="{FF2B5EF4-FFF2-40B4-BE49-F238E27FC236}">
                <a16:creationId xmlns:a16="http://schemas.microsoft.com/office/drawing/2014/main" id="{46063C50-EF43-9A41-8FC8-4C7D798F40B9}"/>
              </a:ext>
            </a:extLst>
          </p:cNvPr>
          <p:cNvSpPr/>
          <p:nvPr/>
        </p:nvSpPr>
        <p:spPr>
          <a:xfrm flipV="1">
            <a:off x="9650894" y="4063335"/>
            <a:ext cx="1418767" cy="243219"/>
          </a:xfrm>
          <a:prstGeom prst="round2Same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372BCAC-701E-544A-A3AF-04E3148FCA82}"/>
              </a:ext>
            </a:extLst>
          </p:cNvPr>
          <p:cNvSpPr txBox="1"/>
          <p:nvPr/>
        </p:nvSpPr>
        <p:spPr>
          <a:xfrm>
            <a:off x="9859980" y="4004793"/>
            <a:ext cx="1000595" cy="369332"/>
          </a:xfrm>
          <a:prstGeom prst="rect">
            <a:avLst/>
          </a:prstGeom>
          <a:noFill/>
        </p:spPr>
        <p:txBody>
          <a:bodyPr wrap="none" rtlCol="0">
            <a:spAutoFit/>
          </a:bodyPr>
          <a:lstStyle/>
          <a:p>
            <a:pPr algn="ctr"/>
            <a:r>
              <a:rPr lang="en-US" b="1" dirty="0">
                <a:latin typeface="Candara" panose="020E0502030303020204" pitchFamily="34" charset="0"/>
              </a:rPr>
              <a:t>1000 nm</a:t>
            </a:r>
          </a:p>
        </p:txBody>
      </p:sp>
      <p:pic>
        <p:nvPicPr>
          <p:cNvPr id="7" name="flat-1500.mp4">
            <a:hlinkClick r:id="" action="ppaction://media"/>
            <a:extLst>
              <a:ext uri="{FF2B5EF4-FFF2-40B4-BE49-F238E27FC236}">
                <a16:creationId xmlns:a16="http://schemas.microsoft.com/office/drawing/2014/main" id="{208B0A1F-75A7-BA4F-A068-D9D6D1FAF458}"/>
              </a:ext>
            </a:extLst>
          </p:cNvPr>
          <p:cNvPicPr>
            <a:picLocks noChangeAspect="1"/>
          </p:cNvPicPr>
          <p:nvPr>
            <a:videoFile r:link="rId1"/>
            <p:extLst>
              <p:ext uri="{DAA4B4D4-6D71-4841-9C94-3DE7FCFB9230}">
                <p14:media xmlns:p14="http://schemas.microsoft.com/office/powerpoint/2010/main" r:embed="rId3">
                  <p14:trim end="39907.2365"/>
                </p14:media>
              </p:ext>
            </p:extLst>
          </p:nvPr>
        </p:nvPicPr>
        <p:blipFill>
          <a:blip r:embed="rId7"/>
          <a:stretch>
            <a:fillRect/>
          </a:stretch>
        </p:blipFill>
        <p:spPr>
          <a:xfrm>
            <a:off x="8993757" y="1483196"/>
            <a:ext cx="2733040" cy="2598447"/>
          </a:xfrm>
          <a:prstGeom prst="rect">
            <a:avLst/>
          </a:prstGeom>
        </p:spPr>
      </p:pic>
      <p:sp>
        <p:nvSpPr>
          <p:cNvPr id="20" name="Round Same Side Corner Rectangle 19">
            <a:extLst>
              <a:ext uri="{FF2B5EF4-FFF2-40B4-BE49-F238E27FC236}">
                <a16:creationId xmlns:a16="http://schemas.microsoft.com/office/drawing/2014/main" id="{24916375-69F8-E547-A29B-ED1337604A10}"/>
              </a:ext>
            </a:extLst>
          </p:cNvPr>
          <p:cNvSpPr/>
          <p:nvPr/>
        </p:nvSpPr>
        <p:spPr>
          <a:xfrm flipV="1">
            <a:off x="9650894" y="5869275"/>
            <a:ext cx="1418767" cy="243219"/>
          </a:xfrm>
          <a:prstGeom prst="round2Same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01573928-03EB-1043-864D-E73E71D318A7}"/>
              </a:ext>
            </a:extLst>
          </p:cNvPr>
          <p:cNvSpPr txBox="1"/>
          <p:nvPr/>
        </p:nvSpPr>
        <p:spPr>
          <a:xfrm>
            <a:off x="9960168" y="5800573"/>
            <a:ext cx="800219" cy="369332"/>
          </a:xfrm>
          <a:prstGeom prst="rect">
            <a:avLst/>
          </a:prstGeom>
          <a:noFill/>
        </p:spPr>
        <p:txBody>
          <a:bodyPr wrap="none" rtlCol="0">
            <a:spAutoFit/>
          </a:bodyPr>
          <a:lstStyle/>
          <a:p>
            <a:pPr algn="ctr"/>
            <a:r>
              <a:rPr lang="en-US" b="1" dirty="0">
                <a:latin typeface="Candara" panose="020E0502030303020204" pitchFamily="34" charset="0"/>
              </a:rPr>
              <a:t>30 nm</a:t>
            </a:r>
          </a:p>
        </p:txBody>
      </p:sp>
      <p:sp>
        <p:nvSpPr>
          <p:cNvPr id="23" name="Rectangle 22">
            <a:extLst>
              <a:ext uri="{FF2B5EF4-FFF2-40B4-BE49-F238E27FC236}">
                <a16:creationId xmlns:a16="http://schemas.microsoft.com/office/drawing/2014/main" id="{C04021AC-D768-944F-A39F-60EE3589335C}"/>
              </a:ext>
            </a:extLst>
          </p:cNvPr>
          <p:cNvSpPr/>
          <p:nvPr/>
        </p:nvSpPr>
        <p:spPr bwMode="auto">
          <a:xfrm>
            <a:off x="8993757" y="1483196"/>
            <a:ext cx="2733040" cy="2609410"/>
          </a:xfrm>
          <a:prstGeom prst="rect">
            <a:avLst/>
          </a:prstGeom>
          <a:noFill/>
          <a:ln w="25400">
            <a:solidFill>
              <a:schemeClr val="bg1">
                <a:lumMod val="95000"/>
              </a:schemeClr>
            </a:solidFill>
            <a:headEnd/>
            <a:tailEnd/>
          </a:ln>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24" name="Rectangle 23">
            <a:extLst>
              <a:ext uri="{FF2B5EF4-FFF2-40B4-BE49-F238E27FC236}">
                <a16:creationId xmlns:a16="http://schemas.microsoft.com/office/drawing/2014/main" id="{F3C80303-DE76-4647-B290-02F9DDF015EE}"/>
              </a:ext>
            </a:extLst>
          </p:cNvPr>
          <p:cNvSpPr/>
          <p:nvPr/>
        </p:nvSpPr>
        <p:spPr bwMode="auto">
          <a:xfrm>
            <a:off x="8820403" y="4409969"/>
            <a:ext cx="3079749" cy="1451492"/>
          </a:xfrm>
          <a:prstGeom prst="rect">
            <a:avLst/>
          </a:prstGeom>
          <a:noFill/>
          <a:ln w="25400">
            <a:solidFill>
              <a:schemeClr val="bg1">
                <a:lumMod val="95000"/>
              </a:schemeClr>
            </a:solidFill>
            <a:headEnd/>
            <a:tailEnd/>
          </a:ln>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grpSp>
        <p:nvGrpSpPr>
          <p:cNvPr id="25" name="Group 24">
            <a:extLst>
              <a:ext uri="{FF2B5EF4-FFF2-40B4-BE49-F238E27FC236}">
                <a16:creationId xmlns:a16="http://schemas.microsoft.com/office/drawing/2014/main" id="{AD215A01-8053-B240-A01F-22D3CA1AAA5A}"/>
              </a:ext>
            </a:extLst>
          </p:cNvPr>
          <p:cNvGrpSpPr/>
          <p:nvPr/>
        </p:nvGrpSpPr>
        <p:grpSpPr>
          <a:xfrm>
            <a:off x="8582374" y="1316616"/>
            <a:ext cx="3555805" cy="4986257"/>
            <a:chOff x="8581150" y="1313508"/>
            <a:chExt cx="3555805" cy="4986257"/>
          </a:xfrm>
        </p:grpSpPr>
        <p:pic>
          <p:nvPicPr>
            <p:cNvPr id="10" name="Picture 9" descr="nrm1400-i1.jpg">
              <a:extLst>
                <a:ext uri="{FF2B5EF4-FFF2-40B4-BE49-F238E27FC236}">
                  <a16:creationId xmlns:a16="http://schemas.microsoft.com/office/drawing/2014/main" id="{63970BBD-5C0F-2742-80A1-9732070BD26B}"/>
                </a:ext>
              </a:extLst>
            </p:cNvPr>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8581150" y="1313508"/>
              <a:ext cx="3555805" cy="4986257"/>
            </a:xfrm>
            <a:prstGeom prst="rect">
              <a:avLst/>
            </a:prstGeom>
          </p:spPr>
        </p:pic>
        <p:sp>
          <p:nvSpPr>
            <p:cNvPr id="11" name="Rectangle 10">
              <a:extLst>
                <a:ext uri="{FF2B5EF4-FFF2-40B4-BE49-F238E27FC236}">
                  <a16:creationId xmlns:a16="http://schemas.microsoft.com/office/drawing/2014/main" id="{65943198-680B-C04A-938B-1058598FB585}"/>
                </a:ext>
              </a:extLst>
            </p:cNvPr>
            <p:cNvSpPr/>
            <p:nvPr/>
          </p:nvSpPr>
          <p:spPr bwMode="auto">
            <a:xfrm>
              <a:off x="8993757" y="2075022"/>
              <a:ext cx="762891" cy="915066"/>
            </a:xfrm>
            <a:prstGeom prst="rect">
              <a:avLst/>
            </a:prstGeom>
            <a:noFill/>
            <a:ln w="38100">
              <a:solidFill>
                <a:srgbClr val="FF0000"/>
              </a:solidFill>
              <a:headEnd/>
              <a:tailEnd/>
            </a:ln>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grpSp>
    </p:spTree>
    <p:extLst>
      <p:ext uri="{BB962C8B-B14F-4D97-AF65-F5344CB8AC3E}">
        <p14:creationId xmlns:p14="http://schemas.microsoft.com/office/powerpoint/2010/main" val="238027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25"/>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2">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7" end="7"/>
                                            </p:txEl>
                                          </p:spTgt>
                                        </p:tgtEl>
                                        <p:attrNameLst>
                                          <p:attrName>style.visibility</p:attrName>
                                        </p:attrNameLst>
                                      </p:cBhvr>
                                      <p:to>
                                        <p:strVal val="visible"/>
                                      </p:to>
                                    </p:set>
                                  </p:childTnLst>
                                </p:cTn>
                              </p:par>
                              <p:par>
                                <p:cTn id="13" presetID="1" presetClass="mediacall" presetSubtype="0" fill="hold" nodeType="withEffect">
                                  <p:stCondLst>
                                    <p:cond delay="0"/>
                                  </p:stCondLst>
                                  <p:childTnLst>
                                    <p:cmd type="call" cmd="playFrom(0.0)">
                                      <p:cBhvr>
                                        <p:cTn id="14" dur="20092" fill="hold"/>
                                        <p:tgtEl>
                                          <p:spTgt spid="7"/>
                                        </p:tgtEl>
                                      </p:cBhvr>
                                    </p:cmd>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mediacall" presetSubtype="0" fill="hold" nodeType="withEffect">
                                  <p:stCondLst>
                                    <p:cond delay="0"/>
                                  </p:stCondLst>
                                  <p:childTnLst>
                                    <p:cmd type="call" cmd="playFrom(0.0)">
                                      <p:cBhvr>
                                        <p:cTn id="18" dur="1322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repeatCount="indefinite" fill="hold" display="0">
                  <p:stCondLst>
                    <p:cond delay="indefinite"/>
                  </p:stCondLst>
                </p:cTn>
                <p:tgtEl>
                  <p:spTgt spid="7"/>
                </p:tgtEl>
              </p:cMediaNode>
            </p:video>
            <p:video>
              <p:cMediaNode vol="80000">
                <p:cTn id="20" repeatCount="indefinite" fill="hold" display="0">
                  <p:stCondLst>
                    <p:cond delay="indefinite"/>
                  </p:stCondLst>
                </p:cTn>
                <p:tgtEl>
                  <p:spTgt spid="8"/>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D69E02-095D-A141-BBCE-7991F71F1147}"/>
              </a:ext>
            </a:extLst>
          </p:cNvPr>
          <p:cNvSpPr/>
          <p:nvPr/>
        </p:nvSpPr>
        <p:spPr bwMode="auto">
          <a:xfrm>
            <a:off x="0" y="1037448"/>
            <a:ext cx="12192000" cy="524673"/>
          </a:xfrm>
          <a:prstGeom prst="rect">
            <a:avLst/>
          </a:prstGeom>
          <a:ln>
            <a:noFill/>
            <a:headEnd/>
            <a:tailEnd/>
          </a:ln>
        </p:spPr>
        <p:style>
          <a:lnRef idx="2">
            <a:schemeClr val="accent1"/>
          </a:lnRef>
          <a:fillRef idx="1">
            <a:schemeClr val="lt1"/>
          </a:fillRef>
          <a:effectRef idx="0">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pic>
        <p:nvPicPr>
          <p:cNvPr id="73" name="Picture 72">
            <a:extLst>
              <a:ext uri="{FF2B5EF4-FFF2-40B4-BE49-F238E27FC236}">
                <a16:creationId xmlns:a16="http://schemas.microsoft.com/office/drawing/2014/main" id="{A758F248-BC12-3945-B253-D37164D610DA}"/>
              </a:ext>
            </a:extLst>
          </p:cNvPr>
          <p:cNvPicPr>
            <a:picLocks noChangeAspect="1"/>
          </p:cNvPicPr>
          <p:nvPr/>
        </p:nvPicPr>
        <p:blipFill rotWithShape="1">
          <a:blip r:embed="rId3"/>
          <a:srcRect r="9649" b="29657"/>
          <a:stretch/>
        </p:blipFill>
        <p:spPr>
          <a:xfrm>
            <a:off x="117318" y="630714"/>
            <a:ext cx="4738281" cy="4824124"/>
          </a:xfrm>
          <a:prstGeom prst="rect">
            <a:avLst/>
          </a:prstGeom>
          <a:ln>
            <a:noFill/>
          </a:ln>
          <a:effectLst/>
        </p:spPr>
      </p:pic>
      <p:pic>
        <p:nvPicPr>
          <p:cNvPr id="75" name="Picture 74">
            <a:extLst>
              <a:ext uri="{FF2B5EF4-FFF2-40B4-BE49-F238E27FC236}">
                <a16:creationId xmlns:a16="http://schemas.microsoft.com/office/drawing/2014/main" id="{669F470B-3318-704D-90D1-F702BF147A66}"/>
              </a:ext>
            </a:extLst>
          </p:cNvPr>
          <p:cNvPicPr>
            <a:picLocks noChangeAspect="1"/>
          </p:cNvPicPr>
          <p:nvPr/>
        </p:nvPicPr>
        <p:blipFill rotWithShape="1">
          <a:blip r:embed="rId4"/>
          <a:srcRect r="9649" b="31518"/>
          <a:stretch/>
        </p:blipFill>
        <p:spPr>
          <a:xfrm>
            <a:off x="117318" y="630714"/>
            <a:ext cx="4738281" cy="4696501"/>
          </a:xfrm>
          <a:prstGeom prst="rect">
            <a:avLst/>
          </a:prstGeom>
          <a:solidFill>
            <a:srgbClr val="FFFFFF">
              <a:shade val="85000"/>
            </a:srgbClr>
          </a:solidFill>
          <a:ln w="88900" cap="sq">
            <a:noFill/>
            <a:miter lim="800000"/>
          </a:ln>
          <a:effectLst/>
          <a:scene3d>
            <a:camera prst="orthographicFront"/>
            <a:lightRig rig="twoPt" dir="t">
              <a:rot lat="0" lon="0" rev="7200000"/>
            </a:lightRig>
          </a:scene3d>
          <a:sp3d>
            <a:contourClr>
              <a:srgbClr val="FFFFFF"/>
            </a:contourClr>
          </a:sp3d>
        </p:spPr>
      </p:pic>
      <p:sp>
        <p:nvSpPr>
          <p:cNvPr id="77" name="Rounded Rectangle 76">
            <a:extLst>
              <a:ext uri="{FF2B5EF4-FFF2-40B4-BE49-F238E27FC236}">
                <a16:creationId xmlns:a16="http://schemas.microsoft.com/office/drawing/2014/main" id="{5E64BC15-EBBE-7346-A037-CCB112E91DF9}"/>
              </a:ext>
            </a:extLst>
          </p:cNvPr>
          <p:cNvSpPr/>
          <p:nvPr/>
        </p:nvSpPr>
        <p:spPr>
          <a:xfrm>
            <a:off x="117318" y="5222727"/>
            <a:ext cx="3261986" cy="1124724"/>
          </a:xfrm>
          <a:prstGeom prst="round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45720" rIns="45720" rtlCol="0" anchor="t" anchorCtr="0"/>
          <a:lstStyle/>
          <a:p>
            <a:pPr algn="ctr"/>
            <a:r>
              <a:rPr lang="en-US" sz="1600" b="1" i="1" dirty="0">
                <a:solidFill>
                  <a:schemeClr val="tx1">
                    <a:lumMod val="85000"/>
                    <a:lumOff val="15000"/>
                  </a:schemeClr>
                </a:solidFill>
                <a:latin typeface="Calibri" panose="020F0502020204030204" pitchFamily="34" charset="0"/>
                <a:cs typeface="Calibri" panose="020F0502020204030204" pitchFamily="34" charset="0"/>
              </a:rPr>
              <a:t>Single Macro Simulation</a:t>
            </a:r>
          </a:p>
          <a:p>
            <a:r>
              <a:rPr lang="en-US" sz="1600" dirty="0">
                <a:solidFill>
                  <a:schemeClr val="tx1">
                    <a:lumMod val="85000"/>
                    <a:lumOff val="15000"/>
                  </a:schemeClr>
                </a:solidFill>
                <a:latin typeface="Calibri" panose="020F0502020204030204" pitchFamily="34" charset="0"/>
                <a:cs typeface="Calibri" panose="020F0502020204030204" pitchFamily="34" charset="0"/>
              </a:rPr>
              <a:t>C++ (with MPI); MOOSE; </a:t>
            </a:r>
            <a:r>
              <a:rPr lang="en-US" sz="1600" dirty="0" err="1">
                <a:solidFill>
                  <a:schemeClr val="tx1">
                    <a:lumMod val="85000"/>
                    <a:lumOff val="15000"/>
                  </a:schemeClr>
                </a:solidFill>
                <a:latin typeface="Calibri" panose="020F0502020204030204" pitchFamily="34" charset="0"/>
                <a:cs typeface="Calibri" panose="020F0502020204030204" pitchFamily="34" charset="0"/>
              </a:rPr>
              <a:t>ddcMD</a:t>
            </a:r>
            <a:endParaRPr lang="en-US" sz="1600" dirty="0">
              <a:solidFill>
                <a:schemeClr val="tx1">
                  <a:lumMod val="85000"/>
                  <a:lumOff val="15000"/>
                </a:schemeClr>
              </a:solidFill>
              <a:latin typeface="Calibri" panose="020F0502020204030204" pitchFamily="34" charset="0"/>
              <a:cs typeface="Calibri" panose="020F0502020204030204" pitchFamily="34" charset="0"/>
            </a:endParaRPr>
          </a:p>
          <a:p>
            <a:r>
              <a:rPr lang="en-US" sz="1600" u="sng" dirty="0">
                <a:solidFill>
                  <a:schemeClr val="tx1">
                    <a:lumMod val="85000"/>
                    <a:lumOff val="15000"/>
                  </a:schemeClr>
                </a:solidFill>
                <a:latin typeface="Calibri" panose="020F0502020204030204" pitchFamily="34" charset="0"/>
                <a:cs typeface="Calibri" panose="020F0502020204030204" pitchFamily="34" charset="0"/>
              </a:rPr>
              <a:t>24 CPU cores/node; 2400 MPI tasks</a:t>
            </a:r>
          </a:p>
          <a:p>
            <a:r>
              <a:rPr lang="en-US" sz="1600" dirty="0">
                <a:solidFill>
                  <a:schemeClr val="tx1">
                    <a:lumMod val="85000"/>
                    <a:lumOff val="15000"/>
                  </a:schemeClr>
                </a:solidFill>
                <a:latin typeface="Calibri" panose="020F0502020204030204" pitchFamily="34" charset="0"/>
                <a:cs typeface="Calibri" panose="020F0502020204030204" pitchFamily="34" charset="0"/>
              </a:rPr>
              <a:t>242 GB per day</a:t>
            </a:r>
          </a:p>
        </p:txBody>
      </p:sp>
      <p:pic>
        <p:nvPicPr>
          <p:cNvPr id="78" name="Picture 77">
            <a:extLst>
              <a:ext uri="{FF2B5EF4-FFF2-40B4-BE49-F238E27FC236}">
                <a16:creationId xmlns:a16="http://schemas.microsoft.com/office/drawing/2014/main" id="{3C0207AE-4BD8-7845-AAD8-B3A7CB0D1598}"/>
              </a:ext>
            </a:extLst>
          </p:cNvPr>
          <p:cNvPicPr>
            <a:picLocks noChangeAspect="1"/>
          </p:cNvPicPr>
          <p:nvPr/>
        </p:nvPicPr>
        <p:blipFill>
          <a:blip r:embed="rId5"/>
          <a:stretch>
            <a:fillRect/>
          </a:stretch>
        </p:blipFill>
        <p:spPr>
          <a:xfrm>
            <a:off x="4918700" y="1122511"/>
            <a:ext cx="2004164" cy="1161834"/>
          </a:xfrm>
          <a:prstGeom prst="rect">
            <a:avLst/>
          </a:prstGeom>
        </p:spPr>
      </p:pic>
      <p:sp>
        <p:nvSpPr>
          <p:cNvPr id="80" name="Rounded Rectangle 79">
            <a:extLst>
              <a:ext uri="{FF2B5EF4-FFF2-40B4-BE49-F238E27FC236}">
                <a16:creationId xmlns:a16="http://schemas.microsoft.com/office/drawing/2014/main" id="{15E2808F-17AD-DC47-841D-16F6F1878FDC}"/>
              </a:ext>
            </a:extLst>
          </p:cNvPr>
          <p:cNvSpPr/>
          <p:nvPr/>
        </p:nvSpPr>
        <p:spPr>
          <a:xfrm>
            <a:off x="3717399" y="2338473"/>
            <a:ext cx="2859909" cy="1124724"/>
          </a:xfrm>
          <a:prstGeom prst="round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45720" rIns="45720" rtlCol="0" anchor="t" anchorCtr="0"/>
          <a:lstStyle/>
          <a:p>
            <a:pPr algn="ctr"/>
            <a:r>
              <a:rPr lang="en-US" sz="1600" b="1" i="1" dirty="0">
                <a:solidFill>
                  <a:schemeClr val="tx1">
                    <a:lumMod val="85000"/>
                    <a:lumOff val="15000"/>
                  </a:schemeClr>
                </a:solidFill>
                <a:latin typeface="Calibri" panose="020F0502020204030204" pitchFamily="34" charset="0"/>
                <a:cs typeface="Calibri" panose="020F0502020204030204" pitchFamily="34" charset="0"/>
              </a:rPr>
              <a:t>ML-based Selection</a:t>
            </a:r>
          </a:p>
          <a:p>
            <a:r>
              <a:rPr lang="en-US" sz="1600" dirty="0">
                <a:solidFill>
                  <a:schemeClr val="tx1">
                    <a:lumMod val="85000"/>
                    <a:lumOff val="15000"/>
                  </a:schemeClr>
                </a:solidFill>
                <a:latin typeface="Calibri" panose="020F0502020204030204" pitchFamily="34" charset="0"/>
                <a:cs typeface="Calibri" panose="020F0502020204030204" pitchFamily="34" charset="0"/>
              </a:rPr>
              <a:t>Python; ML frameworks; FAISS</a:t>
            </a:r>
          </a:p>
          <a:p>
            <a:r>
              <a:rPr lang="en-US" sz="1600" dirty="0">
                <a:solidFill>
                  <a:schemeClr val="tx1">
                    <a:lumMod val="85000"/>
                    <a:lumOff val="15000"/>
                  </a:schemeClr>
                </a:solidFill>
                <a:latin typeface="Calibri" panose="020F0502020204030204" pitchFamily="34" charset="0"/>
                <a:cs typeface="Calibri" panose="020F0502020204030204" pitchFamily="34" charset="0"/>
              </a:rPr>
              <a:t>24 CPU cores </a:t>
            </a:r>
            <a:br>
              <a:rPr lang="en-US" sz="1600" dirty="0">
                <a:solidFill>
                  <a:schemeClr val="tx1">
                    <a:lumMod val="85000"/>
                    <a:lumOff val="15000"/>
                  </a:schemeClr>
                </a:solidFill>
                <a:latin typeface="Calibri" panose="020F0502020204030204" pitchFamily="34" charset="0"/>
                <a:cs typeface="Calibri" panose="020F0502020204030204" pitchFamily="34" charset="0"/>
              </a:rPr>
            </a:br>
            <a:r>
              <a:rPr lang="en-US" sz="1600" u="sng" dirty="0">
                <a:solidFill>
                  <a:schemeClr val="tx1">
                    <a:lumMod val="85000"/>
                    <a:lumOff val="15000"/>
                  </a:schemeClr>
                </a:solidFill>
                <a:latin typeface="Calibri" panose="020F0502020204030204" pitchFamily="34" charset="0"/>
                <a:cs typeface="Calibri" panose="020F0502020204030204" pitchFamily="34" charset="0"/>
              </a:rPr>
              <a:t>&gt;1000 decisions per minute</a:t>
            </a:r>
          </a:p>
        </p:txBody>
      </p:sp>
      <p:sp>
        <p:nvSpPr>
          <p:cNvPr id="99" name="Rounded Rectangle 98">
            <a:extLst>
              <a:ext uri="{FF2B5EF4-FFF2-40B4-BE49-F238E27FC236}">
                <a16:creationId xmlns:a16="http://schemas.microsoft.com/office/drawing/2014/main" id="{9DF26B85-20DF-104E-9366-56FC8F4A6EA8}"/>
              </a:ext>
            </a:extLst>
          </p:cNvPr>
          <p:cNvSpPr/>
          <p:nvPr/>
        </p:nvSpPr>
        <p:spPr>
          <a:xfrm>
            <a:off x="9374592" y="936898"/>
            <a:ext cx="2700090" cy="1124724"/>
          </a:xfrm>
          <a:prstGeom prst="round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45720" rIns="45720" rtlCol="0" anchor="t" anchorCtr="0"/>
          <a:lstStyle/>
          <a:p>
            <a:pPr algn="ctr"/>
            <a:r>
              <a:rPr lang="en-US" sz="1600" b="1" i="1" dirty="0">
                <a:solidFill>
                  <a:schemeClr val="tx1">
                    <a:lumMod val="85000"/>
                    <a:lumOff val="15000"/>
                  </a:schemeClr>
                </a:solidFill>
                <a:latin typeface="Calibri" panose="020F0502020204030204" pitchFamily="34" charset="0"/>
                <a:cs typeface="Calibri" panose="020F0502020204030204" pitchFamily="34" charset="0"/>
              </a:rPr>
              <a:t>CG Setup</a:t>
            </a:r>
          </a:p>
          <a:p>
            <a:r>
              <a:rPr lang="en-US" sz="1600" dirty="0">
                <a:solidFill>
                  <a:schemeClr val="tx1">
                    <a:lumMod val="85000"/>
                    <a:lumOff val="15000"/>
                  </a:schemeClr>
                </a:solidFill>
                <a:latin typeface="Calibri" panose="020F0502020204030204" pitchFamily="34" charset="0"/>
                <a:cs typeface="Calibri" panose="020F0502020204030204" pitchFamily="34" charset="0"/>
              </a:rPr>
              <a:t>Python; Custom; GROMACS</a:t>
            </a:r>
          </a:p>
          <a:p>
            <a:r>
              <a:rPr lang="en-US" sz="1600" dirty="0">
                <a:solidFill>
                  <a:schemeClr val="tx1">
                    <a:lumMod val="85000"/>
                    <a:lumOff val="15000"/>
                  </a:schemeClr>
                </a:solidFill>
                <a:latin typeface="Calibri" panose="020F0502020204030204" pitchFamily="34" charset="0"/>
                <a:cs typeface="Calibri" panose="020F0502020204030204" pitchFamily="34" charset="0"/>
              </a:rPr>
              <a:t>24 CPU cores each</a:t>
            </a:r>
          </a:p>
          <a:p>
            <a:r>
              <a:rPr lang="en-US" sz="1600" u="sng" dirty="0">
                <a:solidFill>
                  <a:schemeClr val="tx1">
                    <a:lumMod val="85000"/>
                    <a:lumOff val="15000"/>
                  </a:schemeClr>
                </a:solidFill>
                <a:latin typeface="Calibri" panose="020F0502020204030204" pitchFamily="34" charset="0"/>
                <a:cs typeface="Calibri" panose="020F0502020204030204" pitchFamily="34" charset="0"/>
              </a:rPr>
              <a:t>1.5 </a:t>
            </a:r>
            <a:r>
              <a:rPr lang="en-US" sz="1600" u="sng" dirty="0" err="1">
                <a:solidFill>
                  <a:schemeClr val="tx1">
                    <a:lumMod val="85000"/>
                    <a:lumOff val="15000"/>
                  </a:schemeClr>
                </a:solidFill>
                <a:latin typeface="Calibri" panose="020F0502020204030204" pitchFamily="34" charset="0"/>
                <a:cs typeface="Calibri" panose="020F0502020204030204" pitchFamily="34" charset="0"/>
              </a:rPr>
              <a:t>hr</a:t>
            </a:r>
            <a:r>
              <a:rPr lang="en-US" sz="1600" u="sng" dirty="0">
                <a:solidFill>
                  <a:schemeClr val="tx1">
                    <a:lumMod val="85000"/>
                    <a:lumOff val="15000"/>
                  </a:schemeClr>
                </a:solidFill>
                <a:latin typeface="Calibri" panose="020F0502020204030204" pitchFamily="34" charset="0"/>
                <a:cs typeface="Calibri" panose="020F0502020204030204" pitchFamily="34" charset="0"/>
              </a:rPr>
              <a:t> each</a:t>
            </a:r>
          </a:p>
        </p:txBody>
      </p:sp>
      <p:grpSp>
        <p:nvGrpSpPr>
          <p:cNvPr id="101" name="Group 100">
            <a:extLst>
              <a:ext uri="{FF2B5EF4-FFF2-40B4-BE49-F238E27FC236}">
                <a16:creationId xmlns:a16="http://schemas.microsoft.com/office/drawing/2014/main" id="{390DF8C3-2F5D-904F-8952-FE93AF5A4E68}"/>
              </a:ext>
            </a:extLst>
          </p:cNvPr>
          <p:cNvGrpSpPr/>
          <p:nvPr/>
        </p:nvGrpSpPr>
        <p:grpSpPr>
          <a:xfrm>
            <a:off x="7134208" y="2003016"/>
            <a:ext cx="4831008" cy="885107"/>
            <a:chOff x="7134208" y="2039592"/>
            <a:chExt cx="4831008" cy="885107"/>
          </a:xfrm>
        </p:grpSpPr>
        <p:pic>
          <p:nvPicPr>
            <p:cNvPr id="84" name="Picture 83">
              <a:extLst>
                <a:ext uri="{FF2B5EF4-FFF2-40B4-BE49-F238E27FC236}">
                  <a16:creationId xmlns:a16="http://schemas.microsoft.com/office/drawing/2014/main" id="{EF605E4A-470C-E74E-B992-5EFDACA0549B}"/>
                </a:ext>
              </a:extLst>
            </p:cNvPr>
            <p:cNvPicPr>
              <a:picLocks noChangeAspect="1"/>
            </p:cNvPicPr>
            <p:nvPr/>
          </p:nvPicPr>
          <p:blipFill rotWithShape="1">
            <a:blip r:embed="rId6"/>
            <a:srcRect t="29197" b="31024"/>
            <a:stretch/>
          </p:blipFill>
          <p:spPr>
            <a:xfrm>
              <a:off x="7134209" y="2313668"/>
              <a:ext cx="1463040" cy="581983"/>
            </a:xfrm>
            <a:prstGeom prst="rect">
              <a:avLst/>
            </a:prstGeom>
          </p:spPr>
        </p:pic>
        <p:pic>
          <p:nvPicPr>
            <p:cNvPr id="85" name="Picture 84">
              <a:extLst>
                <a:ext uri="{FF2B5EF4-FFF2-40B4-BE49-F238E27FC236}">
                  <a16:creationId xmlns:a16="http://schemas.microsoft.com/office/drawing/2014/main" id="{058A5692-27CC-434E-BA9A-08D6B2409FD9}"/>
                </a:ext>
              </a:extLst>
            </p:cNvPr>
            <p:cNvPicPr preferRelativeResize="0">
              <a:picLocks/>
            </p:cNvPicPr>
            <p:nvPr/>
          </p:nvPicPr>
          <p:blipFill rotWithShape="1">
            <a:blip r:embed="rId7"/>
            <a:srcRect t="29981" b="30240"/>
            <a:stretch/>
          </p:blipFill>
          <p:spPr>
            <a:xfrm>
              <a:off x="8562904" y="2284619"/>
              <a:ext cx="1463040" cy="640080"/>
            </a:xfrm>
            <a:prstGeom prst="rect">
              <a:avLst/>
            </a:prstGeom>
          </p:spPr>
        </p:pic>
        <p:pic>
          <p:nvPicPr>
            <p:cNvPr id="91" name="Picture 90">
              <a:extLst>
                <a:ext uri="{FF2B5EF4-FFF2-40B4-BE49-F238E27FC236}">
                  <a16:creationId xmlns:a16="http://schemas.microsoft.com/office/drawing/2014/main" id="{07233B71-0AF0-4F46-B642-2F13A1840C4C}"/>
                </a:ext>
              </a:extLst>
            </p:cNvPr>
            <p:cNvPicPr>
              <a:picLocks/>
            </p:cNvPicPr>
            <p:nvPr/>
          </p:nvPicPr>
          <p:blipFill rotWithShape="1">
            <a:blip r:embed="rId8"/>
            <a:srcRect t="26664" b="29941"/>
            <a:stretch/>
          </p:blipFill>
          <p:spPr>
            <a:xfrm>
              <a:off x="10502176" y="2284619"/>
              <a:ext cx="1463040" cy="640080"/>
            </a:xfrm>
            <a:prstGeom prst="rect">
              <a:avLst/>
            </a:prstGeom>
          </p:spPr>
        </p:pic>
        <p:sp>
          <p:nvSpPr>
            <p:cNvPr id="100" name="TextBox 99">
              <a:extLst>
                <a:ext uri="{FF2B5EF4-FFF2-40B4-BE49-F238E27FC236}">
                  <a16:creationId xmlns:a16="http://schemas.microsoft.com/office/drawing/2014/main" id="{AD8135EA-F4A9-6A4A-B6C9-EAB0A9BDC9C5}"/>
                </a:ext>
              </a:extLst>
            </p:cNvPr>
            <p:cNvSpPr txBox="1"/>
            <p:nvPr/>
          </p:nvSpPr>
          <p:spPr>
            <a:xfrm>
              <a:off x="9917125" y="2124963"/>
              <a:ext cx="723275" cy="738664"/>
            </a:xfrm>
            <a:prstGeom prst="rect">
              <a:avLst/>
            </a:prstGeom>
            <a:noFill/>
          </p:spPr>
          <p:txBody>
            <a:bodyPr wrap="none" rtlCol="0">
              <a:spAutoFit/>
            </a:bodyPr>
            <a:lstStyle/>
            <a:p>
              <a:r>
                <a:rPr lang="en-US" sz="4200" dirty="0">
                  <a:latin typeface="Candara" panose="020E0502030303020204" pitchFamily="34" charset="0"/>
                </a:rPr>
                <a:t>…</a:t>
              </a:r>
            </a:p>
          </p:txBody>
        </p:sp>
        <p:sp>
          <p:nvSpPr>
            <p:cNvPr id="58" name="Left Brace 57">
              <a:extLst>
                <a:ext uri="{FF2B5EF4-FFF2-40B4-BE49-F238E27FC236}">
                  <a16:creationId xmlns:a16="http://schemas.microsoft.com/office/drawing/2014/main" id="{8A832D06-92FB-2745-BF5A-A7BE56D30EF9}"/>
                </a:ext>
              </a:extLst>
            </p:cNvPr>
            <p:cNvSpPr/>
            <p:nvPr/>
          </p:nvSpPr>
          <p:spPr>
            <a:xfrm rot="5400000">
              <a:off x="9340762" y="-166962"/>
              <a:ext cx="417900" cy="4831007"/>
            </a:xfrm>
            <a:prstGeom prst="leftBrace">
              <a:avLst>
                <a:gd name="adj1" fmla="val 37426"/>
                <a:gd name="adj2" fmla="val 61370"/>
              </a:avLst>
            </a:prstGeom>
            <a:noFill/>
            <a:ln w="25400">
              <a:solidFill>
                <a:schemeClr val="accent3">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grpSp>
        <p:nvGrpSpPr>
          <p:cNvPr id="125" name="Group 124">
            <a:extLst>
              <a:ext uri="{FF2B5EF4-FFF2-40B4-BE49-F238E27FC236}">
                <a16:creationId xmlns:a16="http://schemas.microsoft.com/office/drawing/2014/main" id="{8324E04C-D74D-C84A-A6B7-411639E00FD3}"/>
              </a:ext>
            </a:extLst>
          </p:cNvPr>
          <p:cNvGrpSpPr/>
          <p:nvPr/>
        </p:nvGrpSpPr>
        <p:grpSpPr>
          <a:xfrm>
            <a:off x="7691580" y="4220517"/>
            <a:ext cx="4339451" cy="825110"/>
            <a:chOff x="7691580" y="4257093"/>
            <a:chExt cx="4339451" cy="825110"/>
          </a:xfrm>
        </p:grpSpPr>
        <p:pic>
          <p:nvPicPr>
            <p:cNvPr id="114" name="Picture 113">
              <a:extLst>
                <a:ext uri="{FF2B5EF4-FFF2-40B4-BE49-F238E27FC236}">
                  <a16:creationId xmlns:a16="http://schemas.microsoft.com/office/drawing/2014/main" id="{50614083-7855-B243-A034-ACDA3A92FA62}"/>
                </a:ext>
              </a:extLst>
            </p:cNvPr>
            <p:cNvPicPr>
              <a:picLocks/>
            </p:cNvPicPr>
            <p:nvPr/>
          </p:nvPicPr>
          <p:blipFill>
            <a:blip r:embed="rId9"/>
            <a:stretch>
              <a:fillRect/>
            </a:stretch>
          </p:blipFill>
          <p:spPr>
            <a:xfrm>
              <a:off x="9305905" y="4257093"/>
              <a:ext cx="914400" cy="822960"/>
            </a:xfrm>
            <a:prstGeom prst="rect">
              <a:avLst/>
            </a:prstGeom>
          </p:spPr>
        </p:pic>
        <p:pic>
          <p:nvPicPr>
            <p:cNvPr id="116" name="Picture 115">
              <a:extLst>
                <a:ext uri="{FF2B5EF4-FFF2-40B4-BE49-F238E27FC236}">
                  <a16:creationId xmlns:a16="http://schemas.microsoft.com/office/drawing/2014/main" id="{EC3464F9-2BC8-3D4C-AF62-56C8FCA9BEBA}"/>
                </a:ext>
              </a:extLst>
            </p:cNvPr>
            <p:cNvPicPr>
              <a:picLocks/>
            </p:cNvPicPr>
            <p:nvPr/>
          </p:nvPicPr>
          <p:blipFill>
            <a:blip r:embed="rId10"/>
            <a:stretch>
              <a:fillRect/>
            </a:stretch>
          </p:blipFill>
          <p:spPr>
            <a:xfrm>
              <a:off x="7691580" y="4257093"/>
              <a:ext cx="914400" cy="825110"/>
            </a:xfrm>
            <a:prstGeom prst="rect">
              <a:avLst/>
            </a:prstGeom>
          </p:spPr>
        </p:pic>
        <p:pic>
          <p:nvPicPr>
            <p:cNvPr id="117" name="Picture 116">
              <a:extLst>
                <a:ext uri="{FF2B5EF4-FFF2-40B4-BE49-F238E27FC236}">
                  <a16:creationId xmlns:a16="http://schemas.microsoft.com/office/drawing/2014/main" id="{88671574-C051-DD48-BE49-87AD99B285E7}"/>
                </a:ext>
              </a:extLst>
            </p:cNvPr>
            <p:cNvPicPr>
              <a:picLocks/>
            </p:cNvPicPr>
            <p:nvPr/>
          </p:nvPicPr>
          <p:blipFill>
            <a:blip r:embed="rId11"/>
            <a:stretch>
              <a:fillRect/>
            </a:stretch>
          </p:blipFill>
          <p:spPr>
            <a:xfrm>
              <a:off x="11116631" y="4257093"/>
              <a:ext cx="914400" cy="822960"/>
            </a:xfrm>
            <a:prstGeom prst="rect">
              <a:avLst/>
            </a:prstGeom>
          </p:spPr>
        </p:pic>
      </p:grpSp>
      <p:grpSp>
        <p:nvGrpSpPr>
          <p:cNvPr id="127" name="Group 126">
            <a:extLst>
              <a:ext uri="{FF2B5EF4-FFF2-40B4-BE49-F238E27FC236}">
                <a16:creationId xmlns:a16="http://schemas.microsoft.com/office/drawing/2014/main" id="{377C2801-E1FE-B14C-BFC0-BD71F66EECC9}"/>
              </a:ext>
            </a:extLst>
          </p:cNvPr>
          <p:cNvGrpSpPr/>
          <p:nvPr/>
        </p:nvGrpSpPr>
        <p:grpSpPr>
          <a:xfrm>
            <a:off x="7282038" y="2883764"/>
            <a:ext cx="4650482" cy="598572"/>
            <a:chOff x="7282038" y="2920340"/>
            <a:chExt cx="4650482" cy="598572"/>
          </a:xfrm>
        </p:grpSpPr>
        <p:sp>
          <p:nvSpPr>
            <p:cNvPr id="30" name="Rectangle 29">
              <a:extLst>
                <a:ext uri="{FF2B5EF4-FFF2-40B4-BE49-F238E27FC236}">
                  <a16:creationId xmlns:a16="http://schemas.microsoft.com/office/drawing/2014/main" id="{6BEB1297-DCEA-AD42-92F3-A87C7FFC3610}"/>
                </a:ext>
              </a:extLst>
            </p:cNvPr>
            <p:cNvSpPr/>
            <p:nvPr/>
          </p:nvSpPr>
          <p:spPr>
            <a:xfrm>
              <a:off x="7282038" y="3259469"/>
              <a:ext cx="4650482" cy="259443"/>
            </a:xfrm>
            <a:prstGeom prst="rect">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latin typeface="Calibri" panose="020F0502020204030204" pitchFamily="34" charset="0"/>
                  <a:cs typeface="Calibri" panose="020F0502020204030204" pitchFamily="34" charset="0"/>
                </a:rPr>
                <a:t>FIFO; real-time tracking &amp; update</a:t>
              </a:r>
            </a:p>
          </p:txBody>
        </p:sp>
        <p:sp>
          <p:nvSpPr>
            <p:cNvPr id="103" name="Right Arrow 102">
              <a:extLst>
                <a:ext uri="{FF2B5EF4-FFF2-40B4-BE49-F238E27FC236}">
                  <a16:creationId xmlns:a16="http://schemas.microsoft.com/office/drawing/2014/main" id="{F872347B-57BE-8343-BC89-C575BD14C6C5}"/>
                </a:ext>
              </a:extLst>
            </p:cNvPr>
            <p:cNvSpPr/>
            <p:nvPr/>
          </p:nvSpPr>
          <p:spPr>
            <a:xfrm rot="5400000">
              <a:off x="7712755" y="2963576"/>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ight Arrow 103">
              <a:extLst>
                <a:ext uri="{FF2B5EF4-FFF2-40B4-BE49-F238E27FC236}">
                  <a16:creationId xmlns:a16="http://schemas.microsoft.com/office/drawing/2014/main" id="{75C64B91-4BA8-DA40-82E2-DC8A99CD2C69}"/>
                </a:ext>
              </a:extLst>
            </p:cNvPr>
            <p:cNvSpPr/>
            <p:nvPr/>
          </p:nvSpPr>
          <p:spPr>
            <a:xfrm rot="5400000">
              <a:off x="11058488" y="2963576"/>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ight Arrow 104">
              <a:extLst>
                <a:ext uri="{FF2B5EF4-FFF2-40B4-BE49-F238E27FC236}">
                  <a16:creationId xmlns:a16="http://schemas.microsoft.com/office/drawing/2014/main" id="{8560D533-BEBB-2F4C-88A0-704E5BC08380}"/>
                </a:ext>
              </a:extLst>
            </p:cNvPr>
            <p:cNvSpPr/>
            <p:nvPr/>
          </p:nvSpPr>
          <p:spPr>
            <a:xfrm rot="5400000">
              <a:off x="9137204" y="2963576"/>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2" name="Rounded Rectangle 121">
            <a:extLst>
              <a:ext uri="{FF2B5EF4-FFF2-40B4-BE49-F238E27FC236}">
                <a16:creationId xmlns:a16="http://schemas.microsoft.com/office/drawing/2014/main" id="{B387EC3D-6055-4C42-A774-8E0EADCAA8E1}"/>
              </a:ext>
            </a:extLst>
          </p:cNvPr>
          <p:cNvSpPr/>
          <p:nvPr/>
        </p:nvSpPr>
        <p:spPr>
          <a:xfrm>
            <a:off x="7336403" y="5222727"/>
            <a:ext cx="2726664" cy="1124724"/>
          </a:xfrm>
          <a:prstGeom prst="round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45720" rIns="45720" rtlCol="0" anchor="t" anchorCtr="0"/>
          <a:lstStyle/>
          <a:p>
            <a:pPr algn="ctr"/>
            <a:r>
              <a:rPr lang="en-US" sz="1600" b="1" i="1" dirty="0">
                <a:solidFill>
                  <a:schemeClr val="tx1">
                    <a:lumMod val="85000"/>
                    <a:lumOff val="15000"/>
                  </a:schemeClr>
                </a:solidFill>
                <a:latin typeface="Calibri" panose="020F0502020204030204" pitchFamily="34" charset="0"/>
                <a:cs typeface="Calibri" panose="020F0502020204030204" pitchFamily="34" charset="0"/>
              </a:rPr>
              <a:t>CG Simulation</a:t>
            </a:r>
          </a:p>
          <a:p>
            <a:r>
              <a:rPr lang="en-US" sz="1600" dirty="0">
                <a:solidFill>
                  <a:schemeClr val="tx1">
                    <a:lumMod val="85000"/>
                    <a:lumOff val="15000"/>
                  </a:schemeClr>
                </a:solidFill>
                <a:latin typeface="Calibri" panose="020F0502020204030204" pitchFamily="34" charset="0"/>
                <a:cs typeface="Calibri" panose="020F0502020204030204" pitchFamily="34" charset="0"/>
              </a:rPr>
              <a:t>C++ (with CUDA); </a:t>
            </a:r>
            <a:r>
              <a:rPr lang="en-US" sz="1600" dirty="0" err="1">
                <a:solidFill>
                  <a:schemeClr val="tx1">
                    <a:lumMod val="85000"/>
                    <a:lumOff val="15000"/>
                  </a:schemeClr>
                </a:solidFill>
                <a:latin typeface="Calibri" panose="020F0502020204030204" pitchFamily="34" charset="0"/>
                <a:cs typeface="Calibri" panose="020F0502020204030204" pitchFamily="34" charset="0"/>
              </a:rPr>
              <a:t>ddcMD</a:t>
            </a:r>
            <a:endParaRPr lang="en-US" sz="1600" dirty="0">
              <a:solidFill>
                <a:schemeClr val="tx1">
                  <a:lumMod val="85000"/>
                  <a:lumOff val="15000"/>
                </a:schemeClr>
              </a:solidFill>
              <a:latin typeface="Calibri" panose="020F0502020204030204" pitchFamily="34" charset="0"/>
              <a:cs typeface="Calibri" panose="020F0502020204030204" pitchFamily="34" charset="0"/>
            </a:endParaRPr>
          </a:p>
          <a:p>
            <a:r>
              <a:rPr lang="en-US" sz="1600" u="sng" dirty="0">
                <a:solidFill>
                  <a:schemeClr val="tx1">
                    <a:lumMod val="85000"/>
                    <a:lumOff val="15000"/>
                  </a:schemeClr>
                </a:solidFill>
                <a:latin typeface="Calibri" panose="020F0502020204030204" pitchFamily="34" charset="0"/>
                <a:cs typeface="Calibri" panose="020F0502020204030204" pitchFamily="34" charset="0"/>
              </a:rPr>
              <a:t>1 GPU + 1 CPU core each</a:t>
            </a:r>
            <a:br>
              <a:rPr lang="en-US" sz="1600" dirty="0">
                <a:solidFill>
                  <a:schemeClr val="tx1">
                    <a:lumMod val="85000"/>
                    <a:lumOff val="15000"/>
                  </a:schemeClr>
                </a:solidFill>
                <a:latin typeface="Calibri" panose="020F0502020204030204" pitchFamily="34" charset="0"/>
                <a:cs typeface="Calibri" panose="020F0502020204030204" pitchFamily="34" charset="0"/>
              </a:rPr>
            </a:br>
            <a:r>
              <a:rPr lang="en-US" sz="1600" dirty="0">
                <a:solidFill>
                  <a:schemeClr val="tx1">
                    <a:lumMod val="85000"/>
                    <a:lumOff val="15000"/>
                  </a:schemeClr>
                </a:solidFill>
                <a:latin typeface="Calibri" panose="020F0502020204030204" pitchFamily="34" charset="0"/>
                <a:cs typeface="Calibri" panose="020F0502020204030204" pitchFamily="34" charset="0"/>
              </a:rPr>
              <a:t>1.04 </a:t>
            </a:r>
            <a:r>
              <a:rPr lang="en-US" sz="1600" dirty="0" err="1">
                <a:solidFill>
                  <a:schemeClr val="tx1">
                    <a:lumMod val="85000"/>
                    <a:lumOff val="15000"/>
                  </a:schemeClr>
                </a:solidFill>
                <a:latin typeface="Symbol" pitchFamily="2" charset="2"/>
                <a:cs typeface="Calibri" panose="020F0502020204030204" pitchFamily="34" charset="0"/>
              </a:rPr>
              <a:t>m</a:t>
            </a:r>
            <a:r>
              <a:rPr lang="en-US" sz="1600" dirty="0" err="1">
                <a:solidFill>
                  <a:schemeClr val="tx1">
                    <a:lumMod val="85000"/>
                    <a:lumOff val="15000"/>
                  </a:schemeClr>
                </a:solidFill>
                <a:latin typeface="Calibri" panose="020F0502020204030204" pitchFamily="34" charset="0"/>
                <a:cs typeface="Calibri" panose="020F0502020204030204" pitchFamily="34" charset="0"/>
              </a:rPr>
              <a:t>s</a:t>
            </a:r>
            <a:r>
              <a:rPr lang="en-US" sz="1600" dirty="0">
                <a:solidFill>
                  <a:schemeClr val="tx1">
                    <a:lumMod val="85000"/>
                    <a:lumOff val="15000"/>
                  </a:schemeClr>
                </a:solidFill>
                <a:latin typeface="Calibri" panose="020F0502020204030204" pitchFamily="34" charset="0"/>
                <a:cs typeface="Calibri" panose="020F0502020204030204" pitchFamily="34" charset="0"/>
              </a:rPr>
              <a:t> and ~6.5 GB per day</a:t>
            </a:r>
          </a:p>
        </p:txBody>
      </p:sp>
      <p:sp>
        <p:nvSpPr>
          <p:cNvPr id="123" name="Rounded Rectangle 122">
            <a:extLst>
              <a:ext uri="{FF2B5EF4-FFF2-40B4-BE49-F238E27FC236}">
                <a16:creationId xmlns:a16="http://schemas.microsoft.com/office/drawing/2014/main" id="{63BADADD-5BE6-0048-A734-DAFCF55742A5}"/>
              </a:ext>
            </a:extLst>
          </p:cNvPr>
          <p:cNvSpPr/>
          <p:nvPr/>
        </p:nvSpPr>
        <p:spPr>
          <a:xfrm>
            <a:off x="10131701" y="5222727"/>
            <a:ext cx="1974551" cy="1124724"/>
          </a:xfrm>
          <a:prstGeom prst="round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45720" rIns="45720" rtlCol="0" anchor="t" anchorCtr="0"/>
          <a:lstStyle/>
          <a:p>
            <a:pPr algn="ctr"/>
            <a:r>
              <a:rPr lang="en-US" sz="1600" b="1" i="1" u="sng" dirty="0">
                <a:solidFill>
                  <a:schemeClr val="tx1">
                    <a:lumMod val="85000"/>
                    <a:lumOff val="15000"/>
                  </a:schemeClr>
                </a:solidFill>
                <a:latin typeface="Calibri" panose="020F0502020204030204" pitchFamily="34" charset="0"/>
                <a:cs typeface="Calibri" panose="020F0502020204030204" pitchFamily="34" charset="0"/>
              </a:rPr>
              <a:t>In situ </a:t>
            </a:r>
            <a:r>
              <a:rPr lang="en-US" sz="1600" b="1" i="1" dirty="0">
                <a:solidFill>
                  <a:schemeClr val="tx1">
                    <a:lumMod val="85000"/>
                    <a:lumOff val="15000"/>
                  </a:schemeClr>
                </a:solidFill>
                <a:latin typeface="Calibri" panose="020F0502020204030204" pitchFamily="34" charset="0"/>
                <a:cs typeface="Calibri" panose="020F0502020204030204" pitchFamily="34" charset="0"/>
              </a:rPr>
              <a:t>CG Analysis</a:t>
            </a:r>
          </a:p>
          <a:p>
            <a:r>
              <a:rPr lang="en-US" sz="1600" dirty="0">
                <a:solidFill>
                  <a:schemeClr val="tx1">
                    <a:lumMod val="85000"/>
                    <a:lumOff val="15000"/>
                  </a:schemeClr>
                </a:solidFill>
                <a:latin typeface="Calibri" panose="020F0502020204030204" pitchFamily="34" charset="0"/>
                <a:cs typeface="Calibri" panose="020F0502020204030204" pitchFamily="34" charset="0"/>
              </a:rPr>
              <a:t>Python; Custom</a:t>
            </a:r>
          </a:p>
          <a:p>
            <a:r>
              <a:rPr lang="en-US" sz="1600" dirty="0">
                <a:solidFill>
                  <a:schemeClr val="tx1">
                    <a:lumMod val="85000"/>
                    <a:lumOff val="15000"/>
                  </a:schemeClr>
                </a:solidFill>
                <a:latin typeface="Calibri" panose="020F0502020204030204" pitchFamily="34" charset="0"/>
                <a:cs typeface="Calibri" panose="020F0502020204030204" pitchFamily="34" charset="0"/>
              </a:rPr>
              <a:t>3 CPU cores each</a:t>
            </a:r>
            <a:br>
              <a:rPr lang="en-US" sz="1600" dirty="0">
                <a:solidFill>
                  <a:schemeClr val="tx1">
                    <a:lumMod val="85000"/>
                    <a:lumOff val="15000"/>
                  </a:schemeClr>
                </a:solidFill>
                <a:latin typeface="Calibri" panose="020F0502020204030204" pitchFamily="34" charset="0"/>
                <a:cs typeface="Calibri" panose="020F0502020204030204" pitchFamily="34" charset="0"/>
              </a:rPr>
            </a:br>
            <a:r>
              <a:rPr lang="en-US" sz="1600" dirty="0">
                <a:solidFill>
                  <a:schemeClr val="tx1">
                    <a:lumMod val="85000"/>
                    <a:lumOff val="15000"/>
                  </a:schemeClr>
                </a:solidFill>
                <a:latin typeface="Calibri" panose="020F0502020204030204" pitchFamily="34" charset="0"/>
                <a:cs typeface="Calibri" panose="020F0502020204030204" pitchFamily="34" charset="0"/>
              </a:rPr>
              <a:t>&gt;2K frames per day</a:t>
            </a:r>
          </a:p>
        </p:txBody>
      </p:sp>
      <p:grpSp>
        <p:nvGrpSpPr>
          <p:cNvPr id="129" name="Group 128">
            <a:extLst>
              <a:ext uri="{FF2B5EF4-FFF2-40B4-BE49-F238E27FC236}">
                <a16:creationId xmlns:a16="http://schemas.microsoft.com/office/drawing/2014/main" id="{3BEF2B84-0D15-6F40-994A-F980F8E34FC8}"/>
              </a:ext>
            </a:extLst>
          </p:cNvPr>
          <p:cNvGrpSpPr/>
          <p:nvPr/>
        </p:nvGrpSpPr>
        <p:grpSpPr>
          <a:xfrm>
            <a:off x="7134208" y="3524062"/>
            <a:ext cx="4831007" cy="893329"/>
            <a:chOff x="7134208" y="3560638"/>
            <a:chExt cx="4831007" cy="893329"/>
          </a:xfrm>
        </p:grpSpPr>
        <p:grpSp>
          <p:nvGrpSpPr>
            <p:cNvPr id="124" name="Group 123">
              <a:extLst>
                <a:ext uri="{FF2B5EF4-FFF2-40B4-BE49-F238E27FC236}">
                  <a16:creationId xmlns:a16="http://schemas.microsoft.com/office/drawing/2014/main" id="{3E6AF5A6-FAA1-AA4F-8085-10DDEF02F3BE}"/>
                </a:ext>
              </a:extLst>
            </p:cNvPr>
            <p:cNvGrpSpPr/>
            <p:nvPr/>
          </p:nvGrpSpPr>
          <p:grpSpPr>
            <a:xfrm>
              <a:off x="7134208" y="3813887"/>
              <a:ext cx="4831007" cy="640080"/>
              <a:chOff x="7134208" y="3813887"/>
              <a:chExt cx="4831007" cy="640080"/>
            </a:xfrm>
          </p:grpSpPr>
          <p:pic>
            <p:nvPicPr>
              <p:cNvPr id="108" name="Picture 107">
                <a:extLst>
                  <a:ext uri="{FF2B5EF4-FFF2-40B4-BE49-F238E27FC236}">
                    <a16:creationId xmlns:a16="http://schemas.microsoft.com/office/drawing/2014/main" id="{A9B1ED21-57B2-6E47-B38A-93A5B017A63C}"/>
                  </a:ext>
                </a:extLst>
              </p:cNvPr>
              <p:cNvPicPr>
                <a:picLocks noChangeAspect="1"/>
              </p:cNvPicPr>
              <p:nvPr/>
            </p:nvPicPr>
            <p:blipFill rotWithShape="1">
              <a:blip r:embed="rId6"/>
              <a:srcRect t="29197" b="31024"/>
              <a:stretch/>
            </p:blipFill>
            <p:spPr>
              <a:xfrm>
                <a:off x="7134208" y="3842936"/>
                <a:ext cx="1463040" cy="581983"/>
              </a:xfrm>
              <a:prstGeom prst="rect">
                <a:avLst/>
              </a:prstGeom>
            </p:spPr>
          </p:pic>
          <p:pic>
            <p:nvPicPr>
              <p:cNvPr id="109" name="Picture 108">
                <a:extLst>
                  <a:ext uri="{FF2B5EF4-FFF2-40B4-BE49-F238E27FC236}">
                    <a16:creationId xmlns:a16="http://schemas.microsoft.com/office/drawing/2014/main" id="{63BA66EF-15A5-7342-A80F-60F5E86D1932}"/>
                  </a:ext>
                </a:extLst>
              </p:cNvPr>
              <p:cNvPicPr preferRelativeResize="0">
                <a:picLocks/>
              </p:cNvPicPr>
              <p:nvPr/>
            </p:nvPicPr>
            <p:blipFill rotWithShape="1">
              <a:blip r:embed="rId7"/>
              <a:srcRect t="29981" b="30240"/>
              <a:stretch/>
            </p:blipFill>
            <p:spPr>
              <a:xfrm>
                <a:off x="8562903" y="3813887"/>
                <a:ext cx="1463040" cy="640080"/>
              </a:xfrm>
              <a:prstGeom prst="rect">
                <a:avLst/>
              </a:prstGeom>
            </p:spPr>
          </p:pic>
          <p:pic>
            <p:nvPicPr>
              <p:cNvPr id="110" name="Picture 109">
                <a:extLst>
                  <a:ext uri="{FF2B5EF4-FFF2-40B4-BE49-F238E27FC236}">
                    <a16:creationId xmlns:a16="http://schemas.microsoft.com/office/drawing/2014/main" id="{0C4F48BA-8695-E04D-B0A4-6D205E77B95A}"/>
                  </a:ext>
                </a:extLst>
              </p:cNvPr>
              <p:cNvPicPr>
                <a:picLocks/>
              </p:cNvPicPr>
              <p:nvPr/>
            </p:nvPicPr>
            <p:blipFill rotWithShape="1">
              <a:blip r:embed="rId8"/>
              <a:srcRect t="26664" b="29941"/>
              <a:stretch/>
            </p:blipFill>
            <p:spPr>
              <a:xfrm>
                <a:off x="10502175" y="3813887"/>
                <a:ext cx="1463040" cy="640080"/>
              </a:xfrm>
              <a:prstGeom prst="rect">
                <a:avLst/>
              </a:prstGeom>
            </p:spPr>
          </p:pic>
        </p:grpSp>
        <p:sp>
          <p:nvSpPr>
            <p:cNvPr id="119" name="Right Arrow 118">
              <a:extLst>
                <a:ext uri="{FF2B5EF4-FFF2-40B4-BE49-F238E27FC236}">
                  <a16:creationId xmlns:a16="http://schemas.microsoft.com/office/drawing/2014/main" id="{04DDB515-2F94-2140-9075-B6BE5F02A437}"/>
                </a:ext>
              </a:extLst>
            </p:cNvPr>
            <p:cNvSpPr/>
            <p:nvPr/>
          </p:nvSpPr>
          <p:spPr>
            <a:xfrm rot="5400000">
              <a:off x="7717238" y="3603874"/>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ight Arrow 119">
              <a:extLst>
                <a:ext uri="{FF2B5EF4-FFF2-40B4-BE49-F238E27FC236}">
                  <a16:creationId xmlns:a16="http://schemas.microsoft.com/office/drawing/2014/main" id="{B993B879-42CE-8543-A9ED-8F85918BF7FB}"/>
                </a:ext>
              </a:extLst>
            </p:cNvPr>
            <p:cNvSpPr/>
            <p:nvPr/>
          </p:nvSpPr>
          <p:spPr>
            <a:xfrm rot="5400000">
              <a:off x="11062971" y="3603874"/>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ight Arrow 120">
              <a:extLst>
                <a:ext uri="{FF2B5EF4-FFF2-40B4-BE49-F238E27FC236}">
                  <a16:creationId xmlns:a16="http://schemas.microsoft.com/office/drawing/2014/main" id="{0944F12B-B978-A147-8FE9-013638259F35}"/>
                </a:ext>
              </a:extLst>
            </p:cNvPr>
            <p:cNvSpPr/>
            <p:nvPr/>
          </p:nvSpPr>
          <p:spPr>
            <a:xfrm rot="5400000">
              <a:off x="9141687" y="3603874"/>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TextBox 110">
              <a:extLst>
                <a:ext uri="{FF2B5EF4-FFF2-40B4-BE49-F238E27FC236}">
                  <a16:creationId xmlns:a16="http://schemas.microsoft.com/office/drawing/2014/main" id="{BF536A23-CC0E-1E44-8ABA-32F1FD01DC6E}"/>
                </a:ext>
              </a:extLst>
            </p:cNvPr>
            <p:cNvSpPr txBox="1"/>
            <p:nvPr/>
          </p:nvSpPr>
          <p:spPr>
            <a:xfrm>
              <a:off x="9934377" y="3625812"/>
              <a:ext cx="723275" cy="738664"/>
            </a:xfrm>
            <a:prstGeom prst="rect">
              <a:avLst/>
            </a:prstGeom>
            <a:noFill/>
          </p:spPr>
          <p:txBody>
            <a:bodyPr wrap="none" rtlCol="0">
              <a:spAutoFit/>
            </a:bodyPr>
            <a:lstStyle/>
            <a:p>
              <a:r>
                <a:rPr lang="en-US" sz="4200" dirty="0">
                  <a:latin typeface="Candara" panose="020E0502030303020204" pitchFamily="34" charset="0"/>
                </a:rPr>
                <a:t>…</a:t>
              </a:r>
            </a:p>
          </p:txBody>
        </p:sp>
      </p:grpSp>
      <p:sp>
        <p:nvSpPr>
          <p:cNvPr id="133" name="Rounded Rectangle 132">
            <a:extLst>
              <a:ext uri="{FF2B5EF4-FFF2-40B4-BE49-F238E27FC236}">
                <a16:creationId xmlns:a16="http://schemas.microsoft.com/office/drawing/2014/main" id="{5E4148A1-CCCF-D244-BC89-264D19FFAB22}"/>
              </a:ext>
            </a:extLst>
          </p:cNvPr>
          <p:cNvSpPr/>
          <p:nvPr/>
        </p:nvSpPr>
        <p:spPr>
          <a:xfrm>
            <a:off x="3713484" y="5222727"/>
            <a:ext cx="2726664" cy="1124724"/>
          </a:xfrm>
          <a:prstGeom prst="round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45720" rIns="45720" rtlCol="0" anchor="t" anchorCtr="0"/>
          <a:lstStyle/>
          <a:p>
            <a:pPr algn="ctr"/>
            <a:r>
              <a:rPr lang="en-US" sz="1600" b="1" i="1" dirty="0">
                <a:solidFill>
                  <a:schemeClr val="tx1">
                    <a:lumMod val="85000"/>
                    <a:lumOff val="15000"/>
                  </a:schemeClr>
                </a:solidFill>
                <a:latin typeface="Calibri" panose="020F0502020204030204" pitchFamily="34" charset="0"/>
                <a:cs typeface="Calibri" panose="020F0502020204030204" pitchFamily="34" charset="0"/>
              </a:rPr>
              <a:t>Analysis </a:t>
            </a:r>
            <a:r>
              <a:rPr lang="en-US" sz="1600" b="1" i="1" dirty="0" err="1">
                <a:solidFill>
                  <a:schemeClr val="tx1">
                    <a:lumMod val="85000"/>
                    <a:lumOff val="15000"/>
                  </a:schemeClr>
                </a:solidFill>
                <a:latin typeface="Calibri" panose="020F0502020204030204" pitchFamily="34" charset="0"/>
                <a:cs typeface="Calibri" panose="020F0502020204030204" pitchFamily="34" charset="0"/>
              </a:rPr>
              <a:t>Aggreg</a:t>
            </a:r>
            <a:r>
              <a:rPr lang="en-US" sz="1600" b="1" i="1" dirty="0">
                <a:solidFill>
                  <a:schemeClr val="tx1">
                    <a:lumMod val="85000"/>
                    <a:lumOff val="15000"/>
                  </a:schemeClr>
                </a:solidFill>
                <a:latin typeface="Calibri" panose="020F0502020204030204" pitchFamily="34" charset="0"/>
                <a:cs typeface="Calibri" panose="020F0502020204030204" pitchFamily="34" charset="0"/>
              </a:rPr>
              <a:t>. &amp; Feedback</a:t>
            </a:r>
          </a:p>
          <a:p>
            <a:r>
              <a:rPr lang="en-US" sz="1600" dirty="0">
                <a:solidFill>
                  <a:schemeClr val="tx1">
                    <a:lumMod val="85000"/>
                    <a:lumOff val="15000"/>
                  </a:schemeClr>
                </a:solidFill>
                <a:latin typeface="Calibri" panose="020F0502020204030204" pitchFamily="34" charset="0"/>
                <a:cs typeface="Calibri" panose="020F0502020204030204" pitchFamily="34" charset="0"/>
              </a:rPr>
              <a:t>Python; Custom</a:t>
            </a:r>
          </a:p>
          <a:p>
            <a:r>
              <a:rPr lang="en-US" sz="1600" dirty="0">
                <a:solidFill>
                  <a:schemeClr val="tx1">
                    <a:lumMod val="85000"/>
                    <a:lumOff val="15000"/>
                  </a:schemeClr>
                </a:solidFill>
                <a:latin typeface="Calibri" panose="020F0502020204030204" pitchFamily="34" charset="0"/>
                <a:cs typeface="Calibri" panose="020F0502020204030204" pitchFamily="34" charset="0"/>
              </a:rPr>
              <a:t>24 CPU cores</a:t>
            </a:r>
            <a:br>
              <a:rPr lang="en-US" sz="1600" dirty="0">
                <a:solidFill>
                  <a:schemeClr val="tx1">
                    <a:lumMod val="85000"/>
                    <a:lumOff val="15000"/>
                  </a:schemeClr>
                </a:solidFill>
                <a:latin typeface="Calibri" panose="020F0502020204030204" pitchFamily="34" charset="0"/>
                <a:cs typeface="Calibri" panose="020F0502020204030204" pitchFamily="34" charset="0"/>
              </a:rPr>
            </a:br>
            <a:r>
              <a:rPr lang="en-US" sz="1600" u="sng" dirty="0">
                <a:solidFill>
                  <a:schemeClr val="tx1">
                    <a:lumMod val="85000"/>
                    <a:lumOff val="15000"/>
                  </a:schemeClr>
                </a:solidFill>
                <a:latin typeface="Calibri" panose="020F0502020204030204" pitchFamily="34" charset="0"/>
                <a:cs typeface="Calibri" panose="020F0502020204030204" pitchFamily="34" charset="0"/>
              </a:rPr>
              <a:t>120,000 reads per cycle </a:t>
            </a:r>
          </a:p>
        </p:txBody>
      </p:sp>
      <p:sp>
        <p:nvSpPr>
          <p:cNvPr id="47" name="Title 1">
            <a:extLst>
              <a:ext uri="{FF2B5EF4-FFF2-40B4-BE49-F238E27FC236}">
                <a16:creationId xmlns:a16="http://schemas.microsoft.com/office/drawing/2014/main" id="{AD842531-10B2-7848-849C-F8ACCA6C0C33}"/>
              </a:ext>
            </a:extLst>
          </p:cNvPr>
          <p:cNvSpPr>
            <a:spLocks noGrp="1"/>
          </p:cNvSpPr>
          <p:nvPr>
            <p:ph type="title"/>
          </p:nvPr>
        </p:nvSpPr>
        <p:spPr>
          <a:xfrm>
            <a:off x="609600" y="220136"/>
            <a:ext cx="10972800" cy="1005840"/>
          </a:xfrm>
        </p:spPr>
        <p:txBody>
          <a:bodyPr/>
          <a:lstStyle/>
          <a:p>
            <a:r>
              <a:rPr lang="en-US" dirty="0"/>
              <a:t>Grand challenge problems demand </a:t>
            </a:r>
            <a:br>
              <a:rPr lang="en-US" dirty="0"/>
            </a:br>
            <a:r>
              <a:rPr lang="en-US" dirty="0"/>
              <a:t>a complex workflow</a:t>
            </a:r>
          </a:p>
        </p:txBody>
      </p:sp>
      <p:sp>
        <p:nvSpPr>
          <p:cNvPr id="4" name="Slide Number Placeholder 3">
            <a:extLst>
              <a:ext uri="{FF2B5EF4-FFF2-40B4-BE49-F238E27FC236}">
                <a16:creationId xmlns:a16="http://schemas.microsoft.com/office/drawing/2014/main" id="{BB8C60BB-8870-464D-B02D-E6CC8C0CD75D}"/>
              </a:ext>
            </a:extLst>
          </p:cNvPr>
          <p:cNvSpPr>
            <a:spLocks noGrp="1"/>
          </p:cNvSpPr>
          <p:nvPr>
            <p:ph type="sldNum" sz="quarter" idx="12"/>
          </p:nvPr>
        </p:nvSpPr>
        <p:spPr/>
        <p:txBody>
          <a:bodyPr/>
          <a:lstStyle/>
          <a:p>
            <a:endParaRPr lang="en-US" dirty="0"/>
          </a:p>
        </p:txBody>
      </p:sp>
      <p:pic>
        <p:nvPicPr>
          <p:cNvPr id="55" name="Picture 54">
            <a:extLst>
              <a:ext uri="{FF2B5EF4-FFF2-40B4-BE49-F238E27FC236}">
                <a16:creationId xmlns:a16="http://schemas.microsoft.com/office/drawing/2014/main" id="{C2DD188F-559C-2848-B996-BCA9DD7D6C59}"/>
              </a:ext>
            </a:extLst>
          </p:cNvPr>
          <p:cNvPicPr>
            <a:picLocks noChangeAspect="1"/>
          </p:cNvPicPr>
          <p:nvPr/>
        </p:nvPicPr>
        <p:blipFill>
          <a:blip r:embed="rId12"/>
          <a:stretch>
            <a:fillRect/>
          </a:stretch>
        </p:blipFill>
        <p:spPr>
          <a:xfrm>
            <a:off x="4788097" y="3919906"/>
            <a:ext cx="1806686" cy="1055509"/>
          </a:xfrm>
          <a:prstGeom prst="rect">
            <a:avLst/>
          </a:prstGeom>
        </p:spPr>
      </p:pic>
      <p:sp>
        <p:nvSpPr>
          <p:cNvPr id="56" name="Right Arrow 55">
            <a:extLst>
              <a:ext uri="{FF2B5EF4-FFF2-40B4-BE49-F238E27FC236}">
                <a16:creationId xmlns:a16="http://schemas.microsoft.com/office/drawing/2014/main" id="{7276AD5E-48C5-0B4B-A59C-DB910C7D30DA}"/>
              </a:ext>
            </a:extLst>
          </p:cNvPr>
          <p:cNvSpPr/>
          <p:nvPr/>
        </p:nvSpPr>
        <p:spPr>
          <a:xfrm rot="11808720">
            <a:off x="6587032" y="4449647"/>
            <a:ext cx="1054721" cy="223094"/>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ight Arrow 56">
            <a:extLst>
              <a:ext uri="{FF2B5EF4-FFF2-40B4-BE49-F238E27FC236}">
                <a16:creationId xmlns:a16="http://schemas.microsoft.com/office/drawing/2014/main" id="{C4CCB5B2-4157-7840-9C9F-E234303337CA}"/>
              </a:ext>
            </a:extLst>
          </p:cNvPr>
          <p:cNvSpPr/>
          <p:nvPr/>
        </p:nvSpPr>
        <p:spPr>
          <a:xfrm rot="11808720">
            <a:off x="3703023" y="4089322"/>
            <a:ext cx="1054721" cy="223094"/>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9F407132-BF42-9A49-A5AE-99425455C262}"/>
              </a:ext>
            </a:extLst>
          </p:cNvPr>
          <p:cNvGrpSpPr/>
          <p:nvPr/>
        </p:nvGrpSpPr>
        <p:grpSpPr>
          <a:xfrm>
            <a:off x="5778647" y="3983837"/>
            <a:ext cx="782550" cy="774226"/>
            <a:chOff x="4004334" y="-913081"/>
            <a:chExt cx="782550" cy="774226"/>
          </a:xfrm>
        </p:grpSpPr>
        <mc:AlternateContent xmlns:mc="http://schemas.openxmlformats.org/markup-compatibility/2006" xmlns:a14="http://schemas.microsoft.com/office/drawing/2010/main">
          <mc:Choice Requires="a14">
            <p:sp>
              <p:nvSpPr>
                <p:cNvPr id="60" name="TextBox 59">
                  <a:extLst>
                    <a:ext uri="{FF2B5EF4-FFF2-40B4-BE49-F238E27FC236}">
                      <a16:creationId xmlns:a16="http://schemas.microsoft.com/office/drawing/2014/main" id="{9BB5D352-F7AB-5F40-BF1A-5F67CFE63A8A}"/>
                    </a:ext>
                  </a:extLst>
                </p:cNvPr>
                <p:cNvSpPr txBox="1"/>
                <p:nvPr/>
              </p:nvSpPr>
              <p:spPr>
                <a:xfrm>
                  <a:off x="4246650" y="-838234"/>
                  <a:ext cx="297918" cy="67069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nary>
                          <m:naryPr>
                            <m:chr m:val="∑"/>
                            <m:subHide m:val="on"/>
                            <m:supHide m:val="on"/>
                            <m:ctrlPr>
                              <a:rPr lang="en-US" i="1" smtClean="0">
                                <a:solidFill>
                                  <a:schemeClr val="accent1"/>
                                </a:solidFill>
                                <a:latin typeface="Cambria Math" panose="02040503050406030204" pitchFamily="18" charset="0"/>
                              </a:rPr>
                            </m:ctrlPr>
                          </m:naryPr>
                          <m:sub/>
                          <m:sup/>
                          <m:e>
                            <m:r>
                              <a:rPr lang="en-US" b="0" i="1" smtClean="0">
                                <a:solidFill>
                                  <a:schemeClr val="accent1"/>
                                </a:solidFill>
                                <a:latin typeface="Cambria Math" panose="02040503050406030204" pitchFamily="18" charset="0"/>
                              </a:rPr>
                              <m:t> </m:t>
                            </m:r>
                          </m:e>
                        </m:nary>
                      </m:oMath>
                    </m:oMathPara>
                  </a14:m>
                  <a:endParaRPr lang="en-US" dirty="0">
                    <a:solidFill>
                      <a:schemeClr val="accent1"/>
                    </a:solidFill>
                  </a:endParaRPr>
                </a:p>
              </p:txBody>
            </p:sp>
          </mc:Choice>
          <mc:Fallback xmlns="">
            <p:sp>
              <p:nvSpPr>
                <p:cNvPr id="60" name="TextBox 59">
                  <a:extLst>
                    <a:ext uri="{FF2B5EF4-FFF2-40B4-BE49-F238E27FC236}">
                      <a16:creationId xmlns:a16="http://schemas.microsoft.com/office/drawing/2014/main" id="{9BB5D352-F7AB-5F40-BF1A-5F67CFE63A8A}"/>
                    </a:ext>
                  </a:extLst>
                </p:cNvPr>
                <p:cNvSpPr txBox="1">
                  <a:spLocks noRot="1" noChangeAspect="1" noMove="1" noResize="1" noEditPoints="1" noAdjustHandles="1" noChangeArrowheads="1" noChangeShapeType="1" noTextEdit="1"/>
                </p:cNvSpPr>
                <p:nvPr/>
              </p:nvSpPr>
              <p:spPr>
                <a:xfrm>
                  <a:off x="4246650" y="-838234"/>
                  <a:ext cx="297918" cy="670696"/>
                </a:xfrm>
                <a:prstGeom prst="rect">
                  <a:avLst/>
                </a:prstGeom>
                <a:blipFill>
                  <a:blip r:embed="rId13"/>
                  <a:stretch>
                    <a:fillRect l="-268000" t="-147170" r="-176000" b="-203774"/>
                  </a:stretch>
                </a:blipFill>
              </p:spPr>
              <p:txBody>
                <a:bodyPr/>
                <a:lstStyle/>
                <a:p>
                  <a:r>
                    <a:rPr lang="en-US">
                      <a:noFill/>
                    </a:rPr>
                    <a:t> </a:t>
                  </a:r>
                </a:p>
              </p:txBody>
            </p:sp>
          </mc:Fallback>
        </mc:AlternateContent>
        <p:sp>
          <p:nvSpPr>
            <p:cNvPr id="63" name="Donut 62">
              <a:extLst>
                <a:ext uri="{FF2B5EF4-FFF2-40B4-BE49-F238E27FC236}">
                  <a16:creationId xmlns:a16="http://schemas.microsoft.com/office/drawing/2014/main" id="{DA172AC4-C408-CB4D-8248-2CDFC384A40F}"/>
                </a:ext>
              </a:extLst>
            </p:cNvPr>
            <p:cNvSpPr/>
            <p:nvPr/>
          </p:nvSpPr>
          <p:spPr bwMode="auto">
            <a:xfrm>
              <a:off x="4004334" y="-913081"/>
              <a:ext cx="782550" cy="774226"/>
            </a:xfrm>
            <a:prstGeom prst="donut">
              <a:avLst>
                <a:gd name="adj" fmla="val 8449"/>
              </a:avLst>
            </a:prstGeom>
            <a:solidFill>
              <a:schemeClr val="accent1"/>
            </a:solidFill>
            <a:ln>
              <a:solidFill>
                <a:schemeClr val="accent1">
                  <a:lumMod val="75000"/>
                </a:schemeClr>
              </a:solidFill>
              <a:headEnd/>
              <a:tailEnd/>
            </a:ln>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grpSp>
      <p:grpSp>
        <p:nvGrpSpPr>
          <p:cNvPr id="48" name="Group 47">
            <a:extLst>
              <a:ext uri="{FF2B5EF4-FFF2-40B4-BE49-F238E27FC236}">
                <a16:creationId xmlns:a16="http://schemas.microsoft.com/office/drawing/2014/main" id="{4E31FED9-CA0C-3144-AC4D-2BDE0DE5F9A6}"/>
              </a:ext>
            </a:extLst>
          </p:cNvPr>
          <p:cNvGrpSpPr/>
          <p:nvPr/>
        </p:nvGrpSpPr>
        <p:grpSpPr>
          <a:xfrm>
            <a:off x="6985966" y="488808"/>
            <a:ext cx="2276309" cy="1477656"/>
            <a:chOff x="6985966" y="525384"/>
            <a:chExt cx="2276309" cy="1477656"/>
          </a:xfrm>
        </p:grpSpPr>
        <p:sp>
          <p:nvSpPr>
            <p:cNvPr id="49" name="Bent Arrow 48">
              <a:extLst>
                <a:ext uri="{FF2B5EF4-FFF2-40B4-BE49-F238E27FC236}">
                  <a16:creationId xmlns:a16="http://schemas.microsoft.com/office/drawing/2014/main" id="{B372CF59-FFBA-444A-AF57-53C3B5B9F879}"/>
                </a:ext>
              </a:extLst>
            </p:cNvPr>
            <p:cNvSpPr/>
            <p:nvPr/>
          </p:nvSpPr>
          <p:spPr>
            <a:xfrm rot="5400000">
              <a:off x="7838354" y="746309"/>
              <a:ext cx="404343" cy="2109119"/>
            </a:xfrm>
            <a:prstGeom prst="bentArrow">
              <a:avLst/>
            </a:prstGeom>
            <a:solidFill>
              <a:schemeClr val="accent3">
                <a:lumMod val="75000"/>
              </a:schemeClr>
            </a:solidFill>
            <a:ln w="25400" cmpd="sng">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Bent Arrow 49">
              <a:extLst>
                <a:ext uri="{FF2B5EF4-FFF2-40B4-BE49-F238E27FC236}">
                  <a16:creationId xmlns:a16="http://schemas.microsoft.com/office/drawing/2014/main" id="{59865008-DA6C-D64B-9D72-B37BF2886669}"/>
                </a:ext>
              </a:extLst>
            </p:cNvPr>
            <p:cNvSpPr/>
            <p:nvPr/>
          </p:nvSpPr>
          <p:spPr>
            <a:xfrm rot="16200000" flipV="1">
              <a:off x="7838356" y="273308"/>
              <a:ext cx="404341" cy="2109119"/>
            </a:xfrm>
            <a:prstGeom prst="bentArrow">
              <a:avLst/>
            </a:prstGeom>
            <a:solidFill>
              <a:srgbClr val="C00000"/>
            </a:solidFill>
            <a:ln w="25400" cmpd="sng">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quot;No&quot; Symbol 50">
              <a:extLst>
                <a:ext uri="{FF2B5EF4-FFF2-40B4-BE49-F238E27FC236}">
                  <a16:creationId xmlns:a16="http://schemas.microsoft.com/office/drawing/2014/main" id="{738CD7CA-A4EB-1F4D-96EE-48E61F2630A6}"/>
                </a:ext>
              </a:extLst>
            </p:cNvPr>
            <p:cNvSpPr/>
            <p:nvPr/>
          </p:nvSpPr>
          <p:spPr>
            <a:xfrm>
              <a:off x="8713635" y="525384"/>
              <a:ext cx="548640" cy="548640"/>
            </a:xfrm>
            <a:prstGeom prst="noSmoking">
              <a:avLst>
                <a:gd name="adj" fmla="val 14120"/>
              </a:avLst>
            </a:prstGeom>
            <a:solidFill>
              <a:srgbClr val="C00000"/>
            </a:solidFill>
            <a:ln w="25400" cmpd="sng">
              <a:solidFill>
                <a:schemeClr val="tx1">
                  <a:lumMod val="85000"/>
                  <a:lumOff val="15000"/>
                </a:schemeClr>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Tree>
    <p:extLst>
      <p:ext uri="{BB962C8B-B14F-4D97-AF65-F5344CB8AC3E}">
        <p14:creationId xmlns:p14="http://schemas.microsoft.com/office/powerpoint/2010/main" val="2456200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6"/>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9"/>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77"/>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80"/>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99"/>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22"/>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123"/>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1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animBg="1"/>
      <p:bldP spid="80" grpId="0" animBg="1"/>
      <p:bldP spid="99" grpId="0" animBg="1"/>
      <p:bldP spid="122" grpId="0" animBg="1"/>
      <p:bldP spid="123" grpId="0" animBg="1"/>
      <p:bldP spid="133" grpId="0" animBg="1"/>
      <p:bldP spid="56" grpId="0" animBg="1"/>
      <p:bldP spid="5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5E1E279E-0D8B-CB4C-8B8F-D66DFFBC6594}"/>
              </a:ext>
            </a:extLst>
          </p:cNvPr>
          <p:cNvSpPr/>
          <p:nvPr/>
        </p:nvSpPr>
        <p:spPr bwMode="auto">
          <a:xfrm>
            <a:off x="0" y="1037448"/>
            <a:ext cx="12192000" cy="524673"/>
          </a:xfrm>
          <a:prstGeom prst="rect">
            <a:avLst/>
          </a:prstGeom>
          <a:ln>
            <a:noFill/>
            <a:headEnd/>
            <a:tailEnd/>
          </a:ln>
        </p:spPr>
        <p:style>
          <a:lnRef idx="2">
            <a:schemeClr val="accent1"/>
          </a:lnRef>
          <a:fillRef idx="1">
            <a:schemeClr val="lt1"/>
          </a:fillRef>
          <a:effectRef idx="0">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pic>
        <p:nvPicPr>
          <p:cNvPr id="73" name="Picture 72">
            <a:extLst>
              <a:ext uri="{FF2B5EF4-FFF2-40B4-BE49-F238E27FC236}">
                <a16:creationId xmlns:a16="http://schemas.microsoft.com/office/drawing/2014/main" id="{A758F248-BC12-3945-B253-D37164D610DA}"/>
              </a:ext>
            </a:extLst>
          </p:cNvPr>
          <p:cNvPicPr>
            <a:picLocks noChangeAspect="1"/>
          </p:cNvPicPr>
          <p:nvPr/>
        </p:nvPicPr>
        <p:blipFill rotWithShape="1">
          <a:blip r:embed="rId3"/>
          <a:srcRect r="9649" b="29657"/>
          <a:stretch/>
        </p:blipFill>
        <p:spPr>
          <a:xfrm>
            <a:off x="117318" y="630714"/>
            <a:ext cx="4738281" cy="4824124"/>
          </a:xfrm>
          <a:prstGeom prst="rect">
            <a:avLst/>
          </a:prstGeom>
          <a:ln>
            <a:noFill/>
          </a:ln>
          <a:effectLst/>
        </p:spPr>
      </p:pic>
      <p:pic>
        <p:nvPicPr>
          <p:cNvPr id="75" name="Picture 74">
            <a:extLst>
              <a:ext uri="{FF2B5EF4-FFF2-40B4-BE49-F238E27FC236}">
                <a16:creationId xmlns:a16="http://schemas.microsoft.com/office/drawing/2014/main" id="{669F470B-3318-704D-90D1-F702BF147A66}"/>
              </a:ext>
            </a:extLst>
          </p:cNvPr>
          <p:cNvPicPr>
            <a:picLocks noChangeAspect="1"/>
          </p:cNvPicPr>
          <p:nvPr/>
        </p:nvPicPr>
        <p:blipFill rotWithShape="1">
          <a:blip r:embed="rId4"/>
          <a:srcRect r="9649" b="31518"/>
          <a:stretch/>
        </p:blipFill>
        <p:spPr>
          <a:xfrm>
            <a:off x="117318" y="630714"/>
            <a:ext cx="4738281" cy="4696501"/>
          </a:xfrm>
          <a:prstGeom prst="rect">
            <a:avLst/>
          </a:prstGeom>
          <a:solidFill>
            <a:srgbClr val="FFFFFF">
              <a:shade val="85000"/>
            </a:srgbClr>
          </a:solidFill>
          <a:ln w="88900" cap="sq">
            <a:noFill/>
            <a:miter lim="800000"/>
          </a:ln>
          <a:effectLst/>
          <a:scene3d>
            <a:camera prst="orthographicFront"/>
            <a:lightRig rig="twoPt" dir="t">
              <a:rot lat="0" lon="0" rev="7200000"/>
            </a:lightRig>
          </a:scene3d>
          <a:sp3d>
            <a:contourClr>
              <a:srgbClr val="FFFFFF"/>
            </a:contourClr>
          </a:sp3d>
        </p:spPr>
      </p:pic>
      <p:grpSp>
        <p:nvGrpSpPr>
          <p:cNvPr id="82" name="Group 81">
            <a:extLst>
              <a:ext uri="{FF2B5EF4-FFF2-40B4-BE49-F238E27FC236}">
                <a16:creationId xmlns:a16="http://schemas.microsoft.com/office/drawing/2014/main" id="{F78822B6-A382-D74A-8B48-4EAE5CD3A448}"/>
              </a:ext>
            </a:extLst>
          </p:cNvPr>
          <p:cNvGrpSpPr/>
          <p:nvPr/>
        </p:nvGrpSpPr>
        <p:grpSpPr>
          <a:xfrm>
            <a:off x="6985966" y="488808"/>
            <a:ext cx="2276309" cy="1477656"/>
            <a:chOff x="6985966" y="525384"/>
            <a:chExt cx="2276309" cy="1477656"/>
          </a:xfrm>
        </p:grpSpPr>
        <p:sp>
          <p:nvSpPr>
            <p:cNvPr id="61" name="Bent Arrow 60">
              <a:extLst>
                <a:ext uri="{FF2B5EF4-FFF2-40B4-BE49-F238E27FC236}">
                  <a16:creationId xmlns:a16="http://schemas.microsoft.com/office/drawing/2014/main" id="{D7204D2E-435E-C049-9278-7423A673D769}"/>
                </a:ext>
              </a:extLst>
            </p:cNvPr>
            <p:cNvSpPr/>
            <p:nvPr/>
          </p:nvSpPr>
          <p:spPr>
            <a:xfrm rot="5400000">
              <a:off x="7838354" y="746309"/>
              <a:ext cx="404343" cy="2109119"/>
            </a:xfrm>
            <a:prstGeom prst="bentArrow">
              <a:avLst/>
            </a:prstGeom>
            <a:solidFill>
              <a:schemeClr val="accent3">
                <a:lumMod val="75000"/>
              </a:schemeClr>
            </a:solidFill>
            <a:ln w="25400" cmpd="sng">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2" name="Bent Arrow 61">
              <a:extLst>
                <a:ext uri="{FF2B5EF4-FFF2-40B4-BE49-F238E27FC236}">
                  <a16:creationId xmlns:a16="http://schemas.microsoft.com/office/drawing/2014/main" id="{0FBDA43A-9025-2D4F-8CAA-7E22B710C2B7}"/>
                </a:ext>
              </a:extLst>
            </p:cNvPr>
            <p:cNvSpPr/>
            <p:nvPr/>
          </p:nvSpPr>
          <p:spPr>
            <a:xfrm rot="16200000" flipV="1">
              <a:off x="7838356" y="273308"/>
              <a:ext cx="404341" cy="2109119"/>
            </a:xfrm>
            <a:prstGeom prst="bentArrow">
              <a:avLst/>
            </a:prstGeom>
            <a:solidFill>
              <a:srgbClr val="C00000"/>
            </a:solidFill>
            <a:ln w="25400" cmpd="sng">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1" name="&quot;No&quot; Symbol 80">
              <a:extLst>
                <a:ext uri="{FF2B5EF4-FFF2-40B4-BE49-F238E27FC236}">
                  <a16:creationId xmlns:a16="http://schemas.microsoft.com/office/drawing/2014/main" id="{F1DF51DA-883A-9F45-9821-CDD5F89EF9CE}"/>
                </a:ext>
              </a:extLst>
            </p:cNvPr>
            <p:cNvSpPr/>
            <p:nvPr/>
          </p:nvSpPr>
          <p:spPr>
            <a:xfrm>
              <a:off x="8713635" y="525384"/>
              <a:ext cx="548640" cy="548640"/>
            </a:xfrm>
            <a:prstGeom prst="noSmoking">
              <a:avLst>
                <a:gd name="adj" fmla="val 14120"/>
              </a:avLst>
            </a:prstGeom>
            <a:solidFill>
              <a:srgbClr val="C00000"/>
            </a:solidFill>
            <a:ln w="25400" cmpd="sng">
              <a:solidFill>
                <a:schemeClr val="tx1">
                  <a:lumMod val="85000"/>
                  <a:lumOff val="15000"/>
                </a:schemeClr>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101" name="Group 100">
            <a:extLst>
              <a:ext uri="{FF2B5EF4-FFF2-40B4-BE49-F238E27FC236}">
                <a16:creationId xmlns:a16="http://schemas.microsoft.com/office/drawing/2014/main" id="{390DF8C3-2F5D-904F-8952-FE93AF5A4E68}"/>
              </a:ext>
            </a:extLst>
          </p:cNvPr>
          <p:cNvGrpSpPr/>
          <p:nvPr/>
        </p:nvGrpSpPr>
        <p:grpSpPr>
          <a:xfrm>
            <a:off x="7134208" y="2003016"/>
            <a:ext cx="4831008" cy="885107"/>
            <a:chOff x="7134208" y="2039592"/>
            <a:chExt cx="4831008" cy="885107"/>
          </a:xfrm>
        </p:grpSpPr>
        <p:pic>
          <p:nvPicPr>
            <p:cNvPr id="84" name="Picture 83">
              <a:extLst>
                <a:ext uri="{FF2B5EF4-FFF2-40B4-BE49-F238E27FC236}">
                  <a16:creationId xmlns:a16="http://schemas.microsoft.com/office/drawing/2014/main" id="{EF605E4A-470C-E74E-B992-5EFDACA0549B}"/>
                </a:ext>
              </a:extLst>
            </p:cNvPr>
            <p:cNvPicPr>
              <a:picLocks noChangeAspect="1"/>
            </p:cNvPicPr>
            <p:nvPr/>
          </p:nvPicPr>
          <p:blipFill rotWithShape="1">
            <a:blip r:embed="rId5"/>
            <a:srcRect t="29197" b="31024"/>
            <a:stretch/>
          </p:blipFill>
          <p:spPr>
            <a:xfrm>
              <a:off x="7134209" y="2313668"/>
              <a:ext cx="1463040" cy="581983"/>
            </a:xfrm>
            <a:prstGeom prst="rect">
              <a:avLst/>
            </a:prstGeom>
          </p:spPr>
        </p:pic>
        <p:pic>
          <p:nvPicPr>
            <p:cNvPr id="85" name="Picture 84">
              <a:extLst>
                <a:ext uri="{FF2B5EF4-FFF2-40B4-BE49-F238E27FC236}">
                  <a16:creationId xmlns:a16="http://schemas.microsoft.com/office/drawing/2014/main" id="{058A5692-27CC-434E-BA9A-08D6B2409FD9}"/>
                </a:ext>
              </a:extLst>
            </p:cNvPr>
            <p:cNvPicPr preferRelativeResize="0">
              <a:picLocks/>
            </p:cNvPicPr>
            <p:nvPr/>
          </p:nvPicPr>
          <p:blipFill rotWithShape="1">
            <a:blip r:embed="rId6"/>
            <a:srcRect t="29981" b="30240"/>
            <a:stretch/>
          </p:blipFill>
          <p:spPr>
            <a:xfrm>
              <a:off x="8562904" y="2284619"/>
              <a:ext cx="1463040" cy="640080"/>
            </a:xfrm>
            <a:prstGeom prst="rect">
              <a:avLst/>
            </a:prstGeom>
          </p:spPr>
        </p:pic>
        <p:pic>
          <p:nvPicPr>
            <p:cNvPr id="91" name="Picture 90">
              <a:extLst>
                <a:ext uri="{FF2B5EF4-FFF2-40B4-BE49-F238E27FC236}">
                  <a16:creationId xmlns:a16="http://schemas.microsoft.com/office/drawing/2014/main" id="{07233B71-0AF0-4F46-B642-2F13A1840C4C}"/>
                </a:ext>
              </a:extLst>
            </p:cNvPr>
            <p:cNvPicPr>
              <a:picLocks/>
            </p:cNvPicPr>
            <p:nvPr/>
          </p:nvPicPr>
          <p:blipFill rotWithShape="1">
            <a:blip r:embed="rId7"/>
            <a:srcRect t="26664" b="29941"/>
            <a:stretch/>
          </p:blipFill>
          <p:spPr>
            <a:xfrm>
              <a:off x="10502176" y="2284619"/>
              <a:ext cx="1463040" cy="640080"/>
            </a:xfrm>
            <a:prstGeom prst="rect">
              <a:avLst/>
            </a:prstGeom>
          </p:spPr>
        </p:pic>
        <p:sp>
          <p:nvSpPr>
            <p:cNvPr id="100" name="TextBox 99">
              <a:extLst>
                <a:ext uri="{FF2B5EF4-FFF2-40B4-BE49-F238E27FC236}">
                  <a16:creationId xmlns:a16="http://schemas.microsoft.com/office/drawing/2014/main" id="{AD8135EA-F4A9-6A4A-B6C9-EAB0A9BDC9C5}"/>
                </a:ext>
              </a:extLst>
            </p:cNvPr>
            <p:cNvSpPr txBox="1"/>
            <p:nvPr/>
          </p:nvSpPr>
          <p:spPr>
            <a:xfrm>
              <a:off x="9917125" y="2124963"/>
              <a:ext cx="723275" cy="738664"/>
            </a:xfrm>
            <a:prstGeom prst="rect">
              <a:avLst/>
            </a:prstGeom>
            <a:noFill/>
          </p:spPr>
          <p:txBody>
            <a:bodyPr wrap="none" rtlCol="0">
              <a:spAutoFit/>
            </a:bodyPr>
            <a:lstStyle/>
            <a:p>
              <a:r>
                <a:rPr lang="en-US" sz="4200" dirty="0">
                  <a:latin typeface="Candara" panose="020E0502030303020204" pitchFamily="34" charset="0"/>
                </a:rPr>
                <a:t>…</a:t>
              </a:r>
            </a:p>
          </p:txBody>
        </p:sp>
        <p:sp>
          <p:nvSpPr>
            <p:cNvPr id="58" name="Left Brace 57">
              <a:extLst>
                <a:ext uri="{FF2B5EF4-FFF2-40B4-BE49-F238E27FC236}">
                  <a16:creationId xmlns:a16="http://schemas.microsoft.com/office/drawing/2014/main" id="{8A832D06-92FB-2745-BF5A-A7BE56D30EF9}"/>
                </a:ext>
              </a:extLst>
            </p:cNvPr>
            <p:cNvSpPr/>
            <p:nvPr/>
          </p:nvSpPr>
          <p:spPr>
            <a:xfrm rot="5400000">
              <a:off x="9340762" y="-166962"/>
              <a:ext cx="417900" cy="4831007"/>
            </a:xfrm>
            <a:prstGeom prst="leftBrace">
              <a:avLst>
                <a:gd name="adj1" fmla="val 37426"/>
                <a:gd name="adj2" fmla="val 61370"/>
              </a:avLst>
            </a:prstGeom>
            <a:noFill/>
            <a:ln w="25400">
              <a:solidFill>
                <a:schemeClr val="accent3">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grpSp>
        <p:nvGrpSpPr>
          <p:cNvPr id="125" name="Group 124">
            <a:extLst>
              <a:ext uri="{FF2B5EF4-FFF2-40B4-BE49-F238E27FC236}">
                <a16:creationId xmlns:a16="http://schemas.microsoft.com/office/drawing/2014/main" id="{8324E04C-D74D-C84A-A6B7-411639E00FD3}"/>
              </a:ext>
            </a:extLst>
          </p:cNvPr>
          <p:cNvGrpSpPr/>
          <p:nvPr/>
        </p:nvGrpSpPr>
        <p:grpSpPr>
          <a:xfrm>
            <a:off x="7691580" y="4220517"/>
            <a:ext cx="4339451" cy="825110"/>
            <a:chOff x="7691580" y="4257093"/>
            <a:chExt cx="4339451" cy="825110"/>
          </a:xfrm>
        </p:grpSpPr>
        <p:pic>
          <p:nvPicPr>
            <p:cNvPr id="114" name="Picture 113">
              <a:extLst>
                <a:ext uri="{FF2B5EF4-FFF2-40B4-BE49-F238E27FC236}">
                  <a16:creationId xmlns:a16="http://schemas.microsoft.com/office/drawing/2014/main" id="{50614083-7855-B243-A034-ACDA3A92FA62}"/>
                </a:ext>
              </a:extLst>
            </p:cNvPr>
            <p:cNvPicPr>
              <a:picLocks/>
            </p:cNvPicPr>
            <p:nvPr/>
          </p:nvPicPr>
          <p:blipFill>
            <a:blip r:embed="rId8"/>
            <a:stretch>
              <a:fillRect/>
            </a:stretch>
          </p:blipFill>
          <p:spPr>
            <a:xfrm>
              <a:off x="9305905" y="4257093"/>
              <a:ext cx="914400" cy="822960"/>
            </a:xfrm>
            <a:prstGeom prst="rect">
              <a:avLst/>
            </a:prstGeom>
          </p:spPr>
        </p:pic>
        <p:pic>
          <p:nvPicPr>
            <p:cNvPr id="116" name="Picture 115">
              <a:extLst>
                <a:ext uri="{FF2B5EF4-FFF2-40B4-BE49-F238E27FC236}">
                  <a16:creationId xmlns:a16="http://schemas.microsoft.com/office/drawing/2014/main" id="{EC3464F9-2BC8-3D4C-AF62-56C8FCA9BEBA}"/>
                </a:ext>
              </a:extLst>
            </p:cNvPr>
            <p:cNvPicPr>
              <a:picLocks/>
            </p:cNvPicPr>
            <p:nvPr/>
          </p:nvPicPr>
          <p:blipFill>
            <a:blip r:embed="rId9"/>
            <a:stretch>
              <a:fillRect/>
            </a:stretch>
          </p:blipFill>
          <p:spPr>
            <a:xfrm>
              <a:off x="7691580" y="4257093"/>
              <a:ext cx="914400" cy="825110"/>
            </a:xfrm>
            <a:prstGeom prst="rect">
              <a:avLst/>
            </a:prstGeom>
          </p:spPr>
        </p:pic>
        <p:pic>
          <p:nvPicPr>
            <p:cNvPr id="117" name="Picture 116">
              <a:extLst>
                <a:ext uri="{FF2B5EF4-FFF2-40B4-BE49-F238E27FC236}">
                  <a16:creationId xmlns:a16="http://schemas.microsoft.com/office/drawing/2014/main" id="{88671574-C051-DD48-BE49-87AD99B285E7}"/>
                </a:ext>
              </a:extLst>
            </p:cNvPr>
            <p:cNvPicPr>
              <a:picLocks/>
            </p:cNvPicPr>
            <p:nvPr/>
          </p:nvPicPr>
          <p:blipFill>
            <a:blip r:embed="rId10"/>
            <a:stretch>
              <a:fillRect/>
            </a:stretch>
          </p:blipFill>
          <p:spPr>
            <a:xfrm>
              <a:off x="11116631" y="4257093"/>
              <a:ext cx="914400" cy="822960"/>
            </a:xfrm>
            <a:prstGeom prst="rect">
              <a:avLst/>
            </a:prstGeom>
          </p:spPr>
        </p:pic>
      </p:grpSp>
      <p:grpSp>
        <p:nvGrpSpPr>
          <p:cNvPr id="127" name="Group 126">
            <a:extLst>
              <a:ext uri="{FF2B5EF4-FFF2-40B4-BE49-F238E27FC236}">
                <a16:creationId xmlns:a16="http://schemas.microsoft.com/office/drawing/2014/main" id="{377C2801-E1FE-B14C-BFC0-BD71F66EECC9}"/>
              </a:ext>
            </a:extLst>
          </p:cNvPr>
          <p:cNvGrpSpPr/>
          <p:nvPr/>
        </p:nvGrpSpPr>
        <p:grpSpPr>
          <a:xfrm>
            <a:off x="7282038" y="2883764"/>
            <a:ext cx="4650482" cy="598572"/>
            <a:chOff x="7282038" y="2920340"/>
            <a:chExt cx="4650482" cy="598572"/>
          </a:xfrm>
        </p:grpSpPr>
        <p:sp>
          <p:nvSpPr>
            <p:cNvPr id="30" name="Rectangle 29">
              <a:extLst>
                <a:ext uri="{FF2B5EF4-FFF2-40B4-BE49-F238E27FC236}">
                  <a16:creationId xmlns:a16="http://schemas.microsoft.com/office/drawing/2014/main" id="{6BEB1297-DCEA-AD42-92F3-A87C7FFC3610}"/>
                </a:ext>
              </a:extLst>
            </p:cNvPr>
            <p:cNvSpPr/>
            <p:nvPr/>
          </p:nvSpPr>
          <p:spPr>
            <a:xfrm>
              <a:off x="7282038" y="3259469"/>
              <a:ext cx="4650482" cy="259443"/>
            </a:xfrm>
            <a:prstGeom prst="rect">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latin typeface="Calibri" panose="020F0502020204030204" pitchFamily="34" charset="0"/>
                  <a:cs typeface="Calibri" panose="020F0502020204030204" pitchFamily="34" charset="0"/>
                </a:rPr>
                <a:t>FIFO; real-time tracking &amp; update</a:t>
              </a:r>
            </a:p>
          </p:txBody>
        </p:sp>
        <p:sp>
          <p:nvSpPr>
            <p:cNvPr id="103" name="Right Arrow 102">
              <a:extLst>
                <a:ext uri="{FF2B5EF4-FFF2-40B4-BE49-F238E27FC236}">
                  <a16:creationId xmlns:a16="http://schemas.microsoft.com/office/drawing/2014/main" id="{F872347B-57BE-8343-BC89-C575BD14C6C5}"/>
                </a:ext>
              </a:extLst>
            </p:cNvPr>
            <p:cNvSpPr/>
            <p:nvPr/>
          </p:nvSpPr>
          <p:spPr>
            <a:xfrm rot="5400000">
              <a:off x="7712755" y="2963576"/>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ight Arrow 103">
              <a:extLst>
                <a:ext uri="{FF2B5EF4-FFF2-40B4-BE49-F238E27FC236}">
                  <a16:creationId xmlns:a16="http://schemas.microsoft.com/office/drawing/2014/main" id="{75C64B91-4BA8-DA40-82E2-DC8A99CD2C69}"/>
                </a:ext>
              </a:extLst>
            </p:cNvPr>
            <p:cNvSpPr/>
            <p:nvPr/>
          </p:nvSpPr>
          <p:spPr>
            <a:xfrm rot="5400000">
              <a:off x="11058488" y="2963576"/>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ight Arrow 104">
              <a:extLst>
                <a:ext uri="{FF2B5EF4-FFF2-40B4-BE49-F238E27FC236}">
                  <a16:creationId xmlns:a16="http://schemas.microsoft.com/office/drawing/2014/main" id="{8560D533-BEBB-2F4C-88A0-704E5BC08380}"/>
                </a:ext>
              </a:extLst>
            </p:cNvPr>
            <p:cNvSpPr/>
            <p:nvPr/>
          </p:nvSpPr>
          <p:spPr>
            <a:xfrm rot="5400000">
              <a:off x="9137204" y="2963576"/>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9" name="Group 128">
            <a:extLst>
              <a:ext uri="{FF2B5EF4-FFF2-40B4-BE49-F238E27FC236}">
                <a16:creationId xmlns:a16="http://schemas.microsoft.com/office/drawing/2014/main" id="{3BEF2B84-0D15-6F40-994A-F980F8E34FC8}"/>
              </a:ext>
            </a:extLst>
          </p:cNvPr>
          <p:cNvGrpSpPr/>
          <p:nvPr/>
        </p:nvGrpSpPr>
        <p:grpSpPr>
          <a:xfrm>
            <a:off x="7134208" y="3524062"/>
            <a:ext cx="4831007" cy="893329"/>
            <a:chOff x="7134208" y="3560638"/>
            <a:chExt cx="4831007" cy="893329"/>
          </a:xfrm>
        </p:grpSpPr>
        <p:grpSp>
          <p:nvGrpSpPr>
            <p:cNvPr id="124" name="Group 123">
              <a:extLst>
                <a:ext uri="{FF2B5EF4-FFF2-40B4-BE49-F238E27FC236}">
                  <a16:creationId xmlns:a16="http://schemas.microsoft.com/office/drawing/2014/main" id="{3E6AF5A6-FAA1-AA4F-8085-10DDEF02F3BE}"/>
                </a:ext>
              </a:extLst>
            </p:cNvPr>
            <p:cNvGrpSpPr/>
            <p:nvPr/>
          </p:nvGrpSpPr>
          <p:grpSpPr>
            <a:xfrm>
              <a:off x="7134208" y="3813887"/>
              <a:ext cx="4831007" cy="640080"/>
              <a:chOff x="7134208" y="3813887"/>
              <a:chExt cx="4831007" cy="640080"/>
            </a:xfrm>
          </p:grpSpPr>
          <p:pic>
            <p:nvPicPr>
              <p:cNvPr id="108" name="Picture 107">
                <a:extLst>
                  <a:ext uri="{FF2B5EF4-FFF2-40B4-BE49-F238E27FC236}">
                    <a16:creationId xmlns:a16="http://schemas.microsoft.com/office/drawing/2014/main" id="{A9B1ED21-57B2-6E47-B38A-93A5B017A63C}"/>
                  </a:ext>
                </a:extLst>
              </p:cNvPr>
              <p:cNvPicPr>
                <a:picLocks noChangeAspect="1"/>
              </p:cNvPicPr>
              <p:nvPr/>
            </p:nvPicPr>
            <p:blipFill rotWithShape="1">
              <a:blip r:embed="rId5"/>
              <a:srcRect t="29197" b="31024"/>
              <a:stretch/>
            </p:blipFill>
            <p:spPr>
              <a:xfrm>
                <a:off x="7134208" y="3842936"/>
                <a:ext cx="1463040" cy="581983"/>
              </a:xfrm>
              <a:prstGeom prst="rect">
                <a:avLst/>
              </a:prstGeom>
            </p:spPr>
          </p:pic>
          <p:pic>
            <p:nvPicPr>
              <p:cNvPr id="109" name="Picture 108">
                <a:extLst>
                  <a:ext uri="{FF2B5EF4-FFF2-40B4-BE49-F238E27FC236}">
                    <a16:creationId xmlns:a16="http://schemas.microsoft.com/office/drawing/2014/main" id="{63BA66EF-15A5-7342-A80F-60F5E86D1932}"/>
                  </a:ext>
                </a:extLst>
              </p:cNvPr>
              <p:cNvPicPr preferRelativeResize="0">
                <a:picLocks/>
              </p:cNvPicPr>
              <p:nvPr/>
            </p:nvPicPr>
            <p:blipFill rotWithShape="1">
              <a:blip r:embed="rId6"/>
              <a:srcRect t="29981" b="30240"/>
              <a:stretch/>
            </p:blipFill>
            <p:spPr>
              <a:xfrm>
                <a:off x="8562903" y="3813887"/>
                <a:ext cx="1463040" cy="640080"/>
              </a:xfrm>
              <a:prstGeom prst="rect">
                <a:avLst/>
              </a:prstGeom>
            </p:spPr>
          </p:pic>
          <p:pic>
            <p:nvPicPr>
              <p:cNvPr id="110" name="Picture 109">
                <a:extLst>
                  <a:ext uri="{FF2B5EF4-FFF2-40B4-BE49-F238E27FC236}">
                    <a16:creationId xmlns:a16="http://schemas.microsoft.com/office/drawing/2014/main" id="{0C4F48BA-8695-E04D-B0A4-6D205E77B95A}"/>
                  </a:ext>
                </a:extLst>
              </p:cNvPr>
              <p:cNvPicPr>
                <a:picLocks/>
              </p:cNvPicPr>
              <p:nvPr/>
            </p:nvPicPr>
            <p:blipFill rotWithShape="1">
              <a:blip r:embed="rId7"/>
              <a:srcRect t="26664" b="29941"/>
              <a:stretch/>
            </p:blipFill>
            <p:spPr>
              <a:xfrm>
                <a:off x="10502175" y="3813887"/>
                <a:ext cx="1463040" cy="640080"/>
              </a:xfrm>
              <a:prstGeom prst="rect">
                <a:avLst/>
              </a:prstGeom>
            </p:spPr>
          </p:pic>
        </p:grpSp>
        <p:sp>
          <p:nvSpPr>
            <p:cNvPr id="119" name="Right Arrow 118">
              <a:extLst>
                <a:ext uri="{FF2B5EF4-FFF2-40B4-BE49-F238E27FC236}">
                  <a16:creationId xmlns:a16="http://schemas.microsoft.com/office/drawing/2014/main" id="{04DDB515-2F94-2140-9075-B6BE5F02A437}"/>
                </a:ext>
              </a:extLst>
            </p:cNvPr>
            <p:cNvSpPr/>
            <p:nvPr/>
          </p:nvSpPr>
          <p:spPr>
            <a:xfrm rot="5400000">
              <a:off x="7717238" y="3603874"/>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ight Arrow 119">
              <a:extLst>
                <a:ext uri="{FF2B5EF4-FFF2-40B4-BE49-F238E27FC236}">
                  <a16:creationId xmlns:a16="http://schemas.microsoft.com/office/drawing/2014/main" id="{B993B879-42CE-8543-A9ED-8F85918BF7FB}"/>
                </a:ext>
              </a:extLst>
            </p:cNvPr>
            <p:cNvSpPr/>
            <p:nvPr/>
          </p:nvSpPr>
          <p:spPr>
            <a:xfrm rot="5400000">
              <a:off x="11062971" y="3603874"/>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ight Arrow 120">
              <a:extLst>
                <a:ext uri="{FF2B5EF4-FFF2-40B4-BE49-F238E27FC236}">
                  <a16:creationId xmlns:a16="http://schemas.microsoft.com/office/drawing/2014/main" id="{0944F12B-B978-A147-8FE9-013638259F35}"/>
                </a:ext>
              </a:extLst>
            </p:cNvPr>
            <p:cNvSpPr/>
            <p:nvPr/>
          </p:nvSpPr>
          <p:spPr>
            <a:xfrm rot="5400000">
              <a:off x="9141687" y="3603874"/>
              <a:ext cx="314440" cy="227968"/>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TextBox 110">
              <a:extLst>
                <a:ext uri="{FF2B5EF4-FFF2-40B4-BE49-F238E27FC236}">
                  <a16:creationId xmlns:a16="http://schemas.microsoft.com/office/drawing/2014/main" id="{BF536A23-CC0E-1E44-8ABA-32F1FD01DC6E}"/>
                </a:ext>
              </a:extLst>
            </p:cNvPr>
            <p:cNvSpPr txBox="1"/>
            <p:nvPr/>
          </p:nvSpPr>
          <p:spPr>
            <a:xfrm>
              <a:off x="9934377" y="3625812"/>
              <a:ext cx="723275" cy="738664"/>
            </a:xfrm>
            <a:prstGeom prst="rect">
              <a:avLst/>
            </a:prstGeom>
            <a:noFill/>
          </p:spPr>
          <p:txBody>
            <a:bodyPr wrap="none" rtlCol="0">
              <a:spAutoFit/>
            </a:bodyPr>
            <a:lstStyle/>
            <a:p>
              <a:r>
                <a:rPr lang="en-US" sz="4200" dirty="0">
                  <a:latin typeface="Candara" panose="020E0502030303020204" pitchFamily="34" charset="0"/>
                </a:rPr>
                <a:t>…</a:t>
              </a:r>
            </a:p>
          </p:txBody>
        </p:sp>
      </p:grpSp>
      <p:sp>
        <p:nvSpPr>
          <p:cNvPr id="47" name="Title 1">
            <a:extLst>
              <a:ext uri="{FF2B5EF4-FFF2-40B4-BE49-F238E27FC236}">
                <a16:creationId xmlns:a16="http://schemas.microsoft.com/office/drawing/2014/main" id="{AD842531-10B2-7848-849C-F8ACCA6C0C33}"/>
              </a:ext>
            </a:extLst>
          </p:cNvPr>
          <p:cNvSpPr>
            <a:spLocks noGrp="1"/>
          </p:cNvSpPr>
          <p:nvPr>
            <p:ph type="title"/>
          </p:nvPr>
        </p:nvSpPr>
        <p:spPr>
          <a:xfrm>
            <a:off x="609600" y="220136"/>
            <a:ext cx="10972800" cy="1005840"/>
          </a:xfrm>
        </p:spPr>
        <p:txBody>
          <a:bodyPr/>
          <a:lstStyle/>
          <a:p>
            <a:r>
              <a:rPr lang="en-US" dirty="0"/>
              <a:t>We developed a sophisticated workflow to </a:t>
            </a:r>
            <a:br>
              <a:rPr lang="en-US" dirty="0"/>
            </a:br>
            <a:r>
              <a:rPr lang="en-US" dirty="0"/>
              <a:t>enable </a:t>
            </a:r>
            <a:r>
              <a:rPr lang="en-US" dirty="0" err="1"/>
              <a:t>MuMMI</a:t>
            </a:r>
            <a:endParaRPr lang="en-US" dirty="0"/>
          </a:p>
        </p:txBody>
      </p:sp>
      <p:grpSp>
        <p:nvGrpSpPr>
          <p:cNvPr id="56" name="Group 55">
            <a:extLst>
              <a:ext uri="{FF2B5EF4-FFF2-40B4-BE49-F238E27FC236}">
                <a16:creationId xmlns:a16="http://schemas.microsoft.com/office/drawing/2014/main" id="{5C9F594A-50FB-B147-85C8-B0F44AB8B755}"/>
              </a:ext>
            </a:extLst>
          </p:cNvPr>
          <p:cNvGrpSpPr/>
          <p:nvPr/>
        </p:nvGrpSpPr>
        <p:grpSpPr>
          <a:xfrm>
            <a:off x="5213575" y="2499922"/>
            <a:ext cx="1372876" cy="1316848"/>
            <a:chOff x="5067271" y="2627938"/>
            <a:chExt cx="1372876" cy="1316848"/>
          </a:xfrm>
        </p:grpSpPr>
        <p:pic>
          <p:nvPicPr>
            <p:cNvPr id="57" name="Picture 56">
              <a:extLst>
                <a:ext uri="{FF2B5EF4-FFF2-40B4-BE49-F238E27FC236}">
                  <a16:creationId xmlns:a16="http://schemas.microsoft.com/office/drawing/2014/main" id="{13077684-5396-1B44-AE0A-E5CC03D61DE1}"/>
                </a:ext>
              </a:extLst>
            </p:cNvPr>
            <p:cNvPicPr>
              <a:picLocks noChangeAspect="1"/>
            </p:cNvPicPr>
            <p:nvPr/>
          </p:nvPicPr>
          <p:blipFill>
            <a:blip r:embed="rId11"/>
            <a:stretch>
              <a:fillRect/>
            </a:stretch>
          </p:blipFill>
          <p:spPr>
            <a:xfrm>
              <a:off x="5108703" y="2627938"/>
              <a:ext cx="1316848" cy="1316848"/>
            </a:xfrm>
            <a:prstGeom prst="rect">
              <a:avLst/>
            </a:prstGeom>
            <a:ln>
              <a:noFill/>
            </a:ln>
          </p:spPr>
        </p:pic>
        <p:sp>
          <p:nvSpPr>
            <p:cNvPr id="59" name="Rectangle 58">
              <a:extLst>
                <a:ext uri="{FF2B5EF4-FFF2-40B4-BE49-F238E27FC236}">
                  <a16:creationId xmlns:a16="http://schemas.microsoft.com/office/drawing/2014/main" id="{B5CE1C2B-22EE-8E4F-8C0B-0AD161289467}"/>
                </a:ext>
              </a:extLst>
            </p:cNvPr>
            <p:cNvSpPr/>
            <p:nvPr/>
          </p:nvSpPr>
          <p:spPr>
            <a:xfrm>
              <a:off x="6376926" y="3694814"/>
              <a:ext cx="63221" cy="880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35BF75BA-AFB7-AB4B-9B60-40742E7036C4}"/>
                </a:ext>
              </a:extLst>
            </p:cNvPr>
            <p:cNvSpPr/>
            <p:nvPr/>
          </p:nvSpPr>
          <p:spPr>
            <a:xfrm>
              <a:off x="5094105" y="3477631"/>
              <a:ext cx="91440" cy="128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9E1CF0F1-E731-6F47-B4FE-8D3CCDD90C4E}"/>
                </a:ext>
              </a:extLst>
            </p:cNvPr>
            <p:cNvSpPr/>
            <p:nvPr/>
          </p:nvSpPr>
          <p:spPr>
            <a:xfrm>
              <a:off x="5067271" y="3224029"/>
              <a:ext cx="91440" cy="128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8" name="Picture 77">
            <a:extLst>
              <a:ext uri="{FF2B5EF4-FFF2-40B4-BE49-F238E27FC236}">
                <a16:creationId xmlns:a16="http://schemas.microsoft.com/office/drawing/2014/main" id="{3C0207AE-4BD8-7845-AAD8-B3A7CB0D1598}"/>
              </a:ext>
            </a:extLst>
          </p:cNvPr>
          <p:cNvPicPr>
            <a:picLocks noChangeAspect="1"/>
          </p:cNvPicPr>
          <p:nvPr/>
        </p:nvPicPr>
        <p:blipFill>
          <a:blip r:embed="rId12"/>
          <a:stretch>
            <a:fillRect/>
          </a:stretch>
        </p:blipFill>
        <p:spPr>
          <a:xfrm>
            <a:off x="4918700" y="1122511"/>
            <a:ext cx="2004164" cy="1161834"/>
          </a:xfrm>
          <a:prstGeom prst="rect">
            <a:avLst/>
          </a:prstGeom>
        </p:spPr>
      </p:pic>
      <p:pic>
        <p:nvPicPr>
          <p:cNvPr id="115" name="Picture 114">
            <a:extLst>
              <a:ext uri="{FF2B5EF4-FFF2-40B4-BE49-F238E27FC236}">
                <a16:creationId xmlns:a16="http://schemas.microsoft.com/office/drawing/2014/main" id="{A301EEF2-4B43-EC4C-9E0C-2486BC52C07F}"/>
              </a:ext>
            </a:extLst>
          </p:cNvPr>
          <p:cNvPicPr>
            <a:picLocks noChangeAspect="1"/>
          </p:cNvPicPr>
          <p:nvPr/>
        </p:nvPicPr>
        <p:blipFill>
          <a:blip r:embed="rId13"/>
          <a:stretch>
            <a:fillRect/>
          </a:stretch>
        </p:blipFill>
        <p:spPr>
          <a:xfrm>
            <a:off x="4788097" y="3919906"/>
            <a:ext cx="1806686" cy="1055509"/>
          </a:xfrm>
          <a:prstGeom prst="rect">
            <a:avLst/>
          </a:prstGeom>
        </p:spPr>
      </p:pic>
      <p:sp>
        <p:nvSpPr>
          <p:cNvPr id="131" name="Right Arrow 130">
            <a:extLst>
              <a:ext uri="{FF2B5EF4-FFF2-40B4-BE49-F238E27FC236}">
                <a16:creationId xmlns:a16="http://schemas.microsoft.com/office/drawing/2014/main" id="{B37574D3-4329-3B43-B926-200D730B638F}"/>
              </a:ext>
            </a:extLst>
          </p:cNvPr>
          <p:cNvSpPr/>
          <p:nvPr/>
        </p:nvSpPr>
        <p:spPr>
          <a:xfrm rot="11808720">
            <a:off x="6587032" y="4449647"/>
            <a:ext cx="1054721" cy="223094"/>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ight Arrow 131">
            <a:extLst>
              <a:ext uri="{FF2B5EF4-FFF2-40B4-BE49-F238E27FC236}">
                <a16:creationId xmlns:a16="http://schemas.microsoft.com/office/drawing/2014/main" id="{BA88A317-2842-2445-B264-CD47C4F49A41}"/>
              </a:ext>
            </a:extLst>
          </p:cNvPr>
          <p:cNvSpPr/>
          <p:nvPr/>
        </p:nvSpPr>
        <p:spPr>
          <a:xfrm rot="11808720">
            <a:off x="3703023" y="4089322"/>
            <a:ext cx="1054721" cy="223094"/>
          </a:xfrm>
          <a:prstGeom prst="rightArrow">
            <a:avLst/>
          </a:prstGeom>
          <a:solidFill>
            <a:schemeClr val="accent1">
              <a:lumMod val="60000"/>
              <a:lumOff val="40000"/>
            </a:schemeClr>
          </a:solidFill>
          <a:ln w="25400" cmpd="sng">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3">
            <a:extLst>
              <a:ext uri="{FF2B5EF4-FFF2-40B4-BE49-F238E27FC236}">
                <a16:creationId xmlns:a16="http://schemas.microsoft.com/office/drawing/2014/main" id="{14F2C87E-EB24-8F47-9E1A-71B1B49E3A03}"/>
              </a:ext>
            </a:extLst>
          </p:cNvPr>
          <p:cNvGrpSpPr/>
          <p:nvPr/>
        </p:nvGrpSpPr>
        <p:grpSpPr>
          <a:xfrm>
            <a:off x="2712193" y="2680007"/>
            <a:ext cx="7033305" cy="3623347"/>
            <a:chOff x="2254988" y="2968763"/>
            <a:chExt cx="7033305" cy="3623347"/>
          </a:xfrm>
        </p:grpSpPr>
        <p:sp>
          <p:nvSpPr>
            <p:cNvPr id="50" name="Bent Arrow 49">
              <a:extLst>
                <a:ext uri="{FF2B5EF4-FFF2-40B4-BE49-F238E27FC236}">
                  <a16:creationId xmlns:a16="http://schemas.microsoft.com/office/drawing/2014/main" id="{4150D66C-3696-5B4E-9294-00021BFCFB27}"/>
                </a:ext>
              </a:extLst>
            </p:cNvPr>
            <p:cNvSpPr/>
            <p:nvPr/>
          </p:nvSpPr>
          <p:spPr>
            <a:xfrm>
              <a:off x="3968228" y="2968763"/>
              <a:ext cx="721760" cy="931407"/>
            </a:xfrm>
            <a:prstGeom prst="bentArrow">
              <a:avLst>
                <a:gd name="adj1" fmla="val 18818"/>
                <a:gd name="adj2" fmla="val 25000"/>
                <a:gd name="adj3" fmla="val 25000"/>
                <a:gd name="adj4" fmla="val 43750"/>
              </a:avLst>
            </a:prstGeom>
            <a:solidFill>
              <a:schemeClr val="tx1">
                <a:lumMod val="85000"/>
                <a:lumOff val="15000"/>
              </a:schemeClr>
            </a:solidFill>
            <a:ln w="25400" cmpd="sng">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Can 45">
              <a:extLst>
                <a:ext uri="{FF2B5EF4-FFF2-40B4-BE49-F238E27FC236}">
                  <a16:creationId xmlns:a16="http://schemas.microsoft.com/office/drawing/2014/main" id="{1DB0CB1B-29D5-8648-B52C-55E7E057E83B}"/>
                </a:ext>
              </a:extLst>
            </p:cNvPr>
            <p:cNvSpPr/>
            <p:nvPr/>
          </p:nvSpPr>
          <p:spPr>
            <a:xfrm>
              <a:off x="4804222" y="5536601"/>
              <a:ext cx="2583556" cy="1055509"/>
            </a:xfrm>
            <a:prstGeom prst="can">
              <a:avLst/>
            </a:prstGeom>
            <a:solidFill>
              <a:schemeClr val="bg1">
                <a:lumMod val="5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1" dirty="0">
                  <a:solidFill>
                    <a:schemeClr val="tx1"/>
                  </a:solidFill>
                  <a:latin typeface="Calibri" panose="020F0502020204030204" pitchFamily="34" charset="0"/>
                  <a:cs typeface="Calibri" panose="020F0502020204030204" pitchFamily="34" charset="0"/>
                </a:rPr>
                <a:t>GPFS</a:t>
              </a:r>
            </a:p>
            <a:p>
              <a:pPr algn="ctr"/>
              <a:r>
                <a:rPr lang="en-US" dirty="0">
                  <a:solidFill>
                    <a:schemeClr val="tx1"/>
                  </a:solidFill>
                  <a:latin typeface="Calibri" panose="020F0502020204030204" pitchFamily="34" charset="0"/>
                  <a:cs typeface="Calibri" panose="020F0502020204030204" pitchFamily="34" charset="0"/>
                </a:rPr>
                <a:t>1400 accesses per minute</a:t>
              </a:r>
            </a:p>
          </p:txBody>
        </p:sp>
        <p:sp>
          <p:nvSpPr>
            <p:cNvPr id="48" name="Right Arrow 47">
              <a:extLst>
                <a:ext uri="{FF2B5EF4-FFF2-40B4-BE49-F238E27FC236}">
                  <a16:creationId xmlns:a16="http://schemas.microsoft.com/office/drawing/2014/main" id="{7CB0FD6D-1D06-F34D-9BFD-DF9D486BFC19}"/>
                </a:ext>
              </a:extLst>
            </p:cNvPr>
            <p:cNvSpPr/>
            <p:nvPr/>
          </p:nvSpPr>
          <p:spPr>
            <a:xfrm rot="9096550">
              <a:off x="7468012" y="5627484"/>
              <a:ext cx="1820281" cy="274320"/>
            </a:xfrm>
            <a:prstGeom prst="rightArrow">
              <a:avLst/>
            </a:prstGeom>
            <a:solidFill>
              <a:schemeClr val="tx1">
                <a:lumMod val="85000"/>
                <a:lumOff val="15000"/>
              </a:schemeClr>
            </a:solidFill>
            <a:ln w="25400" cmpd="sng">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ight Arrow 48">
              <a:extLst>
                <a:ext uri="{FF2B5EF4-FFF2-40B4-BE49-F238E27FC236}">
                  <a16:creationId xmlns:a16="http://schemas.microsoft.com/office/drawing/2014/main" id="{7A531472-D3DF-1947-B850-D677628F3AC3}"/>
                </a:ext>
              </a:extLst>
            </p:cNvPr>
            <p:cNvSpPr/>
            <p:nvPr/>
          </p:nvSpPr>
          <p:spPr>
            <a:xfrm rot="2013145">
              <a:off x="2254988" y="5436492"/>
              <a:ext cx="2318367" cy="280380"/>
            </a:xfrm>
            <a:prstGeom prst="rightArrow">
              <a:avLst/>
            </a:prstGeom>
            <a:solidFill>
              <a:schemeClr val="tx1">
                <a:lumMod val="85000"/>
                <a:lumOff val="15000"/>
              </a:schemeClr>
            </a:solidFill>
            <a:ln w="25400" cmpd="sng">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Bent Arrow 53">
              <a:extLst>
                <a:ext uri="{FF2B5EF4-FFF2-40B4-BE49-F238E27FC236}">
                  <a16:creationId xmlns:a16="http://schemas.microsoft.com/office/drawing/2014/main" id="{F311DDB1-AE61-3C4D-9F26-272E0AA5DA84}"/>
                </a:ext>
              </a:extLst>
            </p:cNvPr>
            <p:cNvSpPr/>
            <p:nvPr/>
          </p:nvSpPr>
          <p:spPr>
            <a:xfrm flipV="1">
              <a:off x="3968228" y="3887763"/>
              <a:ext cx="711509" cy="2012913"/>
            </a:xfrm>
            <a:prstGeom prst="bentArrow">
              <a:avLst>
                <a:gd name="adj1" fmla="val 18818"/>
                <a:gd name="adj2" fmla="val 25000"/>
                <a:gd name="adj3" fmla="val 25000"/>
                <a:gd name="adj4" fmla="val 39596"/>
              </a:avLst>
            </a:prstGeom>
            <a:solidFill>
              <a:schemeClr val="tx1">
                <a:lumMod val="85000"/>
                <a:lumOff val="15000"/>
              </a:schemeClr>
            </a:solidFill>
            <a:ln w="25400" cmpd="sng">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5" name="Slide Number Placeholder 4">
            <a:extLst>
              <a:ext uri="{FF2B5EF4-FFF2-40B4-BE49-F238E27FC236}">
                <a16:creationId xmlns:a16="http://schemas.microsoft.com/office/drawing/2014/main" id="{EE5A945A-B178-6A46-A8F5-BE3E52FC9FB8}"/>
              </a:ext>
            </a:extLst>
          </p:cNvPr>
          <p:cNvSpPr>
            <a:spLocks noGrp="1"/>
          </p:cNvSpPr>
          <p:nvPr>
            <p:ph type="sldNum" sz="quarter" idx="12"/>
          </p:nvPr>
        </p:nvSpPr>
        <p:spPr/>
        <p:txBody>
          <a:bodyPr/>
          <a:lstStyle/>
          <a:p>
            <a:endParaRPr lang="en-US" dirty="0"/>
          </a:p>
        </p:txBody>
      </p:sp>
      <p:grpSp>
        <p:nvGrpSpPr>
          <p:cNvPr id="8" name="Group 7">
            <a:extLst>
              <a:ext uri="{FF2B5EF4-FFF2-40B4-BE49-F238E27FC236}">
                <a16:creationId xmlns:a16="http://schemas.microsoft.com/office/drawing/2014/main" id="{95A4828D-ECC4-954F-BBB4-CDE18680DF11}"/>
              </a:ext>
            </a:extLst>
          </p:cNvPr>
          <p:cNvGrpSpPr/>
          <p:nvPr/>
        </p:nvGrpSpPr>
        <p:grpSpPr>
          <a:xfrm>
            <a:off x="5778647" y="3983837"/>
            <a:ext cx="782550" cy="774226"/>
            <a:chOff x="4004334" y="-913081"/>
            <a:chExt cx="782550" cy="774226"/>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096E1525-5817-4647-A59E-2F0E75B711EB}"/>
                    </a:ext>
                  </a:extLst>
                </p:cNvPr>
                <p:cNvSpPr txBox="1"/>
                <p:nvPr/>
              </p:nvSpPr>
              <p:spPr>
                <a:xfrm>
                  <a:off x="4246650" y="-838234"/>
                  <a:ext cx="297918" cy="67069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nary>
                          <m:naryPr>
                            <m:chr m:val="∑"/>
                            <m:subHide m:val="on"/>
                            <m:supHide m:val="on"/>
                            <m:ctrlPr>
                              <a:rPr lang="en-US" i="1" smtClean="0">
                                <a:solidFill>
                                  <a:schemeClr val="accent1"/>
                                </a:solidFill>
                                <a:latin typeface="Cambria Math" panose="02040503050406030204" pitchFamily="18" charset="0"/>
                              </a:rPr>
                            </m:ctrlPr>
                          </m:naryPr>
                          <m:sub/>
                          <m:sup/>
                          <m:e>
                            <m:r>
                              <a:rPr lang="en-US" b="0" i="1" smtClean="0">
                                <a:solidFill>
                                  <a:schemeClr val="accent1"/>
                                </a:solidFill>
                                <a:latin typeface="Cambria Math" panose="02040503050406030204" pitchFamily="18" charset="0"/>
                              </a:rPr>
                              <m:t> </m:t>
                            </m:r>
                          </m:e>
                        </m:nary>
                      </m:oMath>
                    </m:oMathPara>
                  </a14:m>
                  <a:endParaRPr lang="en-US" dirty="0">
                    <a:solidFill>
                      <a:schemeClr val="accent1"/>
                    </a:solidFill>
                  </a:endParaRPr>
                </a:p>
              </p:txBody>
            </p:sp>
          </mc:Choice>
          <mc:Fallback xmlns="">
            <p:sp>
              <p:nvSpPr>
                <p:cNvPr id="6" name="TextBox 5">
                  <a:extLst>
                    <a:ext uri="{FF2B5EF4-FFF2-40B4-BE49-F238E27FC236}">
                      <a16:creationId xmlns:a16="http://schemas.microsoft.com/office/drawing/2014/main" id="{096E1525-5817-4647-A59E-2F0E75B711EB}"/>
                    </a:ext>
                  </a:extLst>
                </p:cNvPr>
                <p:cNvSpPr txBox="1">
                  <a:spLocks noRot="1" noChangeAspect="1" noMove="1" noResize="1" noEditPoints="1" noAdjustHandles="1" noChangeArrowheads="1" noChangeShapeType="1" noTextEdit="1"/>
                </p:cNvSpPr>
                <p:nvPr/>
              </p:nvSpPr>
              <p:spPr>
                <a:xfrm>
                  <a:off x="4246650" y="-838234"/>
                  <a:ext cx="297918" cy="670696"/>
                </a:xfrm>
                <a:prstGeom prst="rect">
                  <a:avLst/>
                </a:prstGeom>
                <a:blipFill>
                  <a:blip r:embed="rId14"/>
                  <a:stretch>
                    <a:fillRect l="-268000" t="-147170" r="-176000" b="-203774"/>
                  </a:stretch>
                </a:blipFill>
              </p:spPr>
              <p:txBody>
                <a:bodyPr/>
                <a:lstStyle/>
                <a:p>
                  <a:r>
                    <a:rPr lang="en-US">
                      <a:noFill/>
                    </a:rPr>
                    <a:t> </a:t>
                  </a:r>
                </a:p>
              </p:txBody>
            </p:sp>
          </mc:Fallback>
        </mc:AlternateContent>
        <p:sp>
          <p:nvSpPr>
            <p:cNvPr id="7" name="Donut 6">
              <a:extLst>
                <a:ext uri="{FF2B5EF4-FFF2-40B4-BE49-F238E27FC236}">
                  <a16:creationId xmlns:a16="http://schemas.microsoft.com/office/drawing/2014/main" id="{1C047827-699B-4146-BAC9-89CBC9823D64}"/>
                </a:ext>
              </a:extLst>
            </p:cNvPr>
            <p:cNvSpPr/>
            <p:nvPr/>
          </p:nvSpPr>
          <p:spPr bwMode="auto">
            <a:xfrm>
              <a:off x="4004334" y="-913081"/>
              <a:ext cx="782550" cy="774226"/>
            </a:xfrm>
            <a:prstGeom prst="donut">
              <a:avLst>
                <a:gd name="adj" fmla="val 8449"/>
              </a:avLst>
            </a:prstGeom>
            <a:solidFill>
              <a:schemeClr val="accent1"/>
            </a:solidFill>
            <a:ln>
              <a:solidFill>
                <a:schemeClr val="accent1">
                  <a:lumMod val="75000"/>
                </a:schemeClr>
              </a:solidFill>
              <a:headEnd/>
              <a:tailEnd/>
            </a:ln>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grpSp>
      <p:grpSp>
        <p:nvGrpSpPr>
          <p:cNvPr id="2" name="Group 1">
            <a:extLst>
              <a:ext uri="{FF2B5EF4-FFF2-40B4-BE49-F238E27FC236}">
                <a16:creationId xmlns:a16="http://schemas.microsoft.com/office/drawing/2014/main" id="{3AD019F9-C405-904A-8E18-BE8E26149612}"/>
              </a:ext>
            </a:extLst>
          </p:cNvPr>
          <p:cNvGrpSpPr/>
          <p:nvPr/>
        </p:nvGrpSpPr>
        <p:grpSpPr>
          <a:xfrm>
            <a:off x="6391365" y="2325197"/>
            <a:ext cx="650929" cy="1675785"/>
            <a:chOff x="6391365" y="2325197"/>
            <a:chExt cx="650929" cy="1675785"/>
          </a:xfrm>
        </p:grpSpPr>
        <p:sp>
          <p:nvSpPr>
            <p:cNvPr id="51" name="Up-Down Arrow 50">
              <a:extLst>
                <a:ext uri="{FF2B5EF4-FFF2-40B4-BE49-F238E27FC236}">
                  <a16:creationId xmlns:a16="http://schemas.microsoft.com/office/drawing/2014/main" id="{9324DB0A-D1CB-254F-9627-035791E464CF}"/>
                </a:ext>
              </a:extLst>
            </p:cNvPr>
            <p:cNvSpPr/>
            <p:nvPr/>
          </p:nvSpPr>
          <p:spPr>
            <a:xfrm>
              <a:off x="6391366" y="2325197"/>
              <a:ext cx="221921" cy="384568"/>
            </a:xfrm>
            <a:prstGeom prst="upDownArrow">
              <a:avLst/>
            </a:prstGeom>
            <a:solidFill>
              <a:schemeClr val="accent6">
                <a:lumMod val="75000"/>
              </a:schemeClr>
            </a:solidFill>
            <a:ln w="25400" cmpd="sng">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Up-Down Arrow 51">
              <a:extLst>
                <a:ext uri="{FF2B5EF4-FFF2-40B4-BE49-F238E27FC236}">
                  <a16:creationId xmlns:a16="http://schemas.microsoft.com/office/drawing/2014/main" id="{FD5786A8-7994-F746-9F39-B94DD62352E7}"/>
                </a:ext>
              </a:extLst>
            </p:cNvPr>
            <p:cNvSpPr/>
            <p:nvPr/>
          </p:nvSpPr>
          <p:spPr>
            <a:xfrm>
              <a:off x="6391365" y="3616414"/>
              <a:ext cx="221921" cy="384568"/>
            </a:xfrm>
            <a:prstGeom prst="upDownArrow">
              <a:avLst/>
            </a:prstGeom>
            <a:solidFill>
              <a:schemeClr val="accent6">
                <a:lumMod val="75000"/>
              </a:schemeClr>
            </a:solidFill>
            <a:ln w="25400" cmpd="sng">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Up-Down Arrow 52">
              <a:extLst>
                <a:ext uri="{FF2B5EF4-FFF2-40B4-BE49-F238E27FC236}">
                  <a16:creationId xmlns:a16="http://schemas.microsoft.com/office/drawing/2014/main" id="{D115029E-E0D8-FE4E-8B0B-59A4C6BF082D}"/>
                </a:ext>
              </a:extLst>
            </p:cNvPr>
            <p:cNvSpPr/>
            <p:nvPr/>
          </p:nvSpPr>
          <p:spPr>
            <a:xfrm rot="5400000">
              <a:off x="6739049" y="3136302"/>
              <a:ext cx="221921" cy="384568"/>
            </a:xfrm>
            <a:prstGeom prst="upDownArrow">
              <a:avLst/>
            </a:prstGeom>
            <a:solidFill>
              <a:schemeClr val="accent6">
                <a:lumMod val="75000"/>
              </a:schemeClr>
            </a:solidFill>
            <a:ln w="25400" cmpd="sng">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 name="Group 2">
            <a:extLst>
              <a:ext uri="{FF2B5EF4-FFF2-40B4-BE49-F238E27FC236}">
                <a16:creationId xmlns:a16="http://schemas.microsoft.com/office/drawing/2014/main" id="{0CD1D57F-AF47-9F4F-90CA-480D5FBE94C8}"/>
              </a:ext>
            </a:extLst>
          </p:cNvPr>
          <p:cNvGrpSpPr/>
          <p:nvPr/>
        </p:nvGrpSpPr>
        <p:grpSpPr>
          <a:xfrm>
            <a:off x="247811" y="5492105"/>
            <a:ext cx="3883506" cy="400110"/>
            <a:chOff x="247811" y="5492105"/>
            <a:chExt cx="3883506" cy="400110"/>
          </a:xfrm>
        </p:grpSpPr>
        <p:sp>
          <p:nvSpPr>
            <p:cNvPr id="68" name="Up-Down Arrow 67">
              <a:extLst>
                <a:ext uri="{FF2B5EF4-FFF2-40B4-BE49-F238E27FC236}">
                  <a16:creationId xmlns:a16="http://schemas.microsoft.com/office/drawing/2014/main" id="{030D5654-6E0E-8F4A-8140-FB4D2A727EA5}"/>
                </a:ext>
              </a:extLst>
            </p:cNvPr>
            <p:cNvSpPr/>
            <p:nvPr/>
          </p:nvSpPr>
          <p:spPr>
            <a:xfrm rot="5400000">
              <a:off x="329134" y="5484487"/>
              <a:ext cx="221921" cy="384568"/>
            </a:xfrm>
            <a:prstGeom prst="upDownArrow">
              <a:avLst/>
            </a:prstGeom>
            <a:solidFill>
              <a:schemeClr val="accent6">
                <a:lumMod val="75000"/>
              </a:schemeClr>
            </a:solidFill>
            <a:ln w="25400" cmpd="sng">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CF4013B2-38FD-9D4A-95F3-3EA4ADF3848F}"/>
                </a:ext>
              </a:extLst>
            </p:cNvPr>
            <p:cNvSpPr txBox="1"/>
            <p:nvPr/>
          </p:nvSpPr>
          <p:spPr>
            <a:xfrm>
              <a:off x="779489" y="5492105"/>
              <a:ext cx="3351828" cy="400110"/>
            </a:xfrm>
            <a:prstGeom prst="rect">
              <a:avLst/>
            </a:prstGeom>
            <a:noFill/>
          </p:spPr>
          <p:txBody>
            <a:bodyPr wrap="square" rtlCol="0">
              <a:spAutoFit/>
            </a:bodyPr>
            <a:lstStyle/>
            <a:p>
              <a:r>
                <a:rPr lang="en-US" sz="2000" dirty="0"/>
                <a:t>In-memory communication </a:t>
              </a:r>
            </a:p>
          </p:txBody>
        </p:sp>
      </p:grpSp>
      <p:grpSp>
        <p:nvGrpSpPr>
          <p:cNvPr id="12" name="Group 11">
            <a:extLst>
              <a:ext uri="{FF2B5EF4-FFF2-40B4-BE49-F238E27FC236}">
                <a16:creationId xmlns:a16="http://schemas.microsoft.com/office/drawing/2014/main" id="{C9B85320-208C-C647-ADF7-E3A5DDE6B468}"/>
              </a:ext>
            </a:extLst>
          </p:cNvPr>
          <p:cNvGrpSpPr/>
          <p:nvPr/>
        </p:nvGrpSpPr>
        <p:grpSpPr>
          <a:xfrm>
            <a:off x="247811" y="5928282"/>
            <a:ext cx="4540286" cy="400110"/>
            <a:chOff x="247811" y="5928282"/>
            <a:chExt cx="4177622" cy="400110"/>
          </a:xfrm>
        </p:grpSpPr>
        <p:sp>
          <p:nvSpPr>
            <p:cNvPr id="69" name="Up-Down Arrow 68">
              <a:extLst>
                <a:ext uri="{FF2B5EF4-FFF2-40B4-BE49-F238E27FC236}">
                  <a16:creationId xmlns:a16="http://schemas.microsoft.com/office/drawing/2014/main" id="{A3D33F45-7E92-7549-A1D1-A831927483D2}"/>
                </a:ext>
              </a:extLst>
            </p:cNvPr>
            <p:cNvSpPr/>
            <p:nvPr/>
          </p:nvSpPr>
          <p:spPr>
            <a:xfrm rot="5400000">
              <a:off x="329134" y="5920664"/>
              <a:ext cx="221921" cy="384568"/>
            </a:xfrm>
            <a:prstGeom prst="upDownArrow">
              <a:avLst/>
            </a:prstGeom>
            <a:solidFill>
              <a:schemeClr val="tx1"/>
            </a:solidFill>
            <a:ln w="254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TextBox 69">
              <a:extLst>
                <a:ext uri="{FF2B5EF4-FFF2-40B4-BE49-F238E27FC236}">
                  <a16:creationId xmlns:a16="http://schemas.microsoft.com/office/drawing/2014/main" id="{6C47B772-F9F9-C045-A94C-3287F703F765}"/>
                </a:ext>
              </a:extLst>
            </p:cNvPr>
            <p:cNvSpPr txBox="1"/>
            <p:nvPr/>
          </p:nvSpPr>
          <p:spPr>
            <a:xfrm>
              <a:off x="779489" y="5928282"/>
              <a:ext cx="3645944" cy="400110"/>
            </a:xfrm>
            <a:prstGeom prst="rect">
              <a:avLst/>
            </a:prstGeom>
            <a:noFill/>
          </p:spPr>
          <p:txBody>
            <a:bodyPr wrap="square" rtlCol="0">
              <a:spAutoFit/>
            </a:bodyPr>
            <a:lstStyle/>
            <a:p>
              <a:r>
                <a:rPr lang="en-US" sz="2000" dirty="0"/>
                <a:t>File system-based communication </a:t>
              </a:r>
            </a:p>
          </p:txBody>
        </p:sp>
      </p:grpSp>
    </p:spTree>
    <p:extLst>
      <p:ext uri="{BB962C8B-B14F-4D97-AF65-F5344CB8AC3E}">
        <p14:creationId xmlns:p14="http://schemas.microsoft.com/office/powerpoint/2010/main" val="69626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remove" nodeType="withEffect">
                                  <p:stCondLst>
                                    <p:cond delay="0"/>
                                  </p:stCondLst>
                                  <p:childTnLst>
                                    <p:animRot by="21600000">
                                      <p:cBhvr>
                                        <p:cTn id="6" dur="9000" fill="hold"/>
                                        <p:tgtEl>
                                          <p:spTgt spid="56"/>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D459394-F4D1-B14A-8CD9-713652345F03}"/>
              </a:ext>
            </a:extLst>
          </p:cNvPr>
          <p:cNvSpPr>
            <a:spLocks noGrp="1"/>
          </p:cNvSpPr>
          <p:nvPr>
            <p:ph idx="1"/>
          </p:nvPr>
        </p:nvSpPr>
        <p:spPr>
          <a:xfrm>
            <a:off x="609599" y="1441524"/>
            <a:ext cx="10972800" cy="4906889"/>
          </a:xfrm>
        </p:spPr>
        <p:txBody>
          <a:bodyPr>
            <a:normAutofit lnSpcReduction="10000"/>
          </a:bodyPr>
          <a:lstStyle/>
          <a:p>
            <a:r>
              <a:rPr lang="en-US" dirty="0"/>
              <a:t>Scientific workflows for batch-based processing</a:t>
            </a:r>
          </a:p>
          <a:p>
            <a:pPr lvl="1"/>
            <a:r>
              <a:rPr lang="en-US" dirty="0">
                <a:solidFill>
                  <a:schemeClr val="accent1"/>
                </a:solidFill>
              </a:rPr>
              <a:t>Pegasus, Fireworks, and Kepler</a:t>
            </a:r>
          </a:p>
          <a:p>
            <a:r>
              <a:rPr lang="en-US" dirty="0"/>
              <a:t>Ensemble based workflows</a:t>
            </a:r>
          </a:p>
          <a:p>
            <a:pPr lvl="1"/>
            <a:r>
              <a:rPr lang="en-US" dirty="0">
                <a:solidFill>
                  <a:schemeClr val="accent1"/>
                </a:solidFill>
              </a:rPr>
              <a:t>Merlin, UQ pipeline, and SAW</a:t>
            </a:r>
          </a:p>
          <a:p>
            <a:r>
              <a:rPr lang="en-US" dirty="0"/>
              <a:t>Integration frameworks to couple multi-physics solvers</a:t>
            </a:r>
          </a:p>
          <a:p>
            <a:pPr lvl="1"/>
            <a:r>
              <a:rPr lang="en-US" dirty="0" err="1">
                <a:solidFill>
                  <a:schemeClr val="accent1"/>
                </a:solidFill>
              </a:rPr>
              <a:t>OpenPALM</a:t>
            </a:r>
            <a:r>
              <a:rPr lang="en-US" sz="1600" dirty="0">
                <a:solidFill>
                  <a:schemeClr val="accent1"/>
                </a:solidFill>
              </a:rPr>
              <a:t> </a:t>
            </a:r>
            <a:r>
              <a:rPr lang="en-US" dirty="0">
                <a:solidFill>
                  <a:schemeClr val="accent1"/>
                </a:solidFill>
              </a:rPr>
              <a:t>or OASIS</a:t>
            </a:r>
          </a:p>
          <a:p>
            <a:r>
              <a:rPr lang="en-US" dirty="0" err="1"/>
              <a:t>MuMMI</a:t>
            </a:r>
            <a:r>
              <a:rPr lang="en-US" dirty="0"/>
              <a:t> requires all this functionality at the largest scale</a:t>
            </a:r>
          </a:p>
          <a:p>
            <a:pPr lvl="1"/>
            <a:r>
              <a:rPr lang="en-US" dirty="0"/>
              <a:t>Flexibility of scientific workflow with complex dataflows and dependencies</a:t>
            </a:r>
          </a:p>
          <a:p>
            <a:pPr lvl="1"/>
            <a:r>
              <a:rPr lang="en-US" dirty="0"/>
              <a:t>Dynamic scheduling and execution of tens of thousands of jobs </a:t>
            </a:r>
          </a:p>
          <a:p>
            <a:pPr lvl="1"/>
            <a:r>
              <a:rPr lang="en-US" dirty="0"/>
              <a:t>Low-latency integration of multi-physics packages</a:t>
            </a:r>
          </a:p>
          <a:p>
            <a:r>
              <a:rPr lang="en-US" dirty="0"/>
              <a:t>We implement a sophisticated, yet flexible, workflow that addresses all these challenges within a new type of multiscale framework</a:t>
            </a:r>
          </a:p>
          <a:p>
            <a:pPr lvl="1"/>
            <a:endParaRPr lang="en-US" dirty="0"/>
          </a:p>
          <a:p>
            <a:pPr lvl="1"/>
            <a:endParaRPr lang="en-US" dirty="0"/>
          </a:p>
          <a:p>
            <a:pPr lvl="1"/>
            <a:endParaRPr lang="en-US" dirty="0"/>
          </a:p>
          <a:p>
            <a:pPr lvl="1"/>
            <a:endParaRPr lang="en-US" dirty="0"/>
          </a:p>
        </p:txBody>
      </p:sp>
      <p:sp>
        <p:nvSpPr>
          <p:cNvPr id="3" name="Title 2">
            <a:extLst>
              <a:ext uri="{FF2B5EF4-FFF2-40B4-BE49-F238E27FC236}">
                <a16:creationId xmlns:a16="http://schemas.microsoft.com/office/drawing/2014/main" id="{239E4812-CADA-4549-B5D3-C9FE8273A764}"/>
              </a:ext>
            </a:extLst>
          </p:cNvPr>
          <p:cNvSpPr>
            <a:spLocks noGrp="1"/>
          </p:cNvSpPr>
          <p:nvPr>
            <p:ph type="title"/>
          </p:nvPr>
        </p:nvSpPr>
        <p:spPr>
          <a:xfrm>
            <a:off x="609600" y="219514"/>
            <a:ext cx="10972800" cy="1008771"/>
          </a:xfrm>
        </p:spPr>
        <p:txBody>
          <a:bodyPr/>
          <a:lstStyle/>
          <a:p>
            <a:r>
              <a:rPr lang="en-US"/>
              <a:t>Existing tools </a:t>
            </a:r>
            <a:r>
              <a:rPr lang="en-US" dirty="0"/>
              <a:t>can provide some of the </a:t>
            </a:r>
            <a:r>
              <a:rPr lang="en-US"/>
              <a:t>necessary functionality but </a:t>
            </a:r>
            <a:r>
              <a:rPr lang="en-US" dirty="0"/>
              <a:t>not a complete solution at the </a:t>
            </a:r>
            <a:r>
              <a:rPr lang="en-US"/>
              <a:t>necessary scales</a:t>
            </a:r>
            <a:r>
              <a:rPr lang="en-US" dirty="0"/>
              <a:t> </a:t>
            </a:r>
          </a:p>
        </p:txBody>
      </p:sp>
    </p:spTree>
    <p:extLst>
      <p:ext uri="{BB962C8B-B14F-4D97-AF65-F5344CB8AC3E}">
        <p14:creationId xmlns:p14="http://schemas.microsoft.com/office/powerpoint/2010/main" val="1401242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8" end="8"/>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9" end="9"/>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9600" y="219514"/>
            <a:ext cx="10972800" cy="1008771"/>
          </a:xfrm>
        </p:spPr>
        <p:txBody>
          <a:bodyPr/>
          <a:lstStyle/>
          <a:p>
            <a:r>
              <a:rPr lang="en-US" dirty="0"/>
              <a:t>This has enabled </a:t>
            </a:r>
            <a:r>
              <a:rPr lang="en-US" dirty="0" err="1"/>
              <a:t>MuMMI</a:t>
            </a:r>
            <a:r>
              <a:rPr lang="en-US" dirty="0"/>
              <a:t> to </a:t>
            </a:r>
            <a:r>
              <a:rPr lang="en-US"/>
              <a:t>produce </a:t>
            </a:r>
            <a:r>
              <a:rPr lang="en-US" dirty="0"/>
              <a:t>the </a:t>
            </a:r>
            <a:r>
              <a:rPr lang="en-US"/>
              <a:t>largest </a:t>
            </a:r>
            <a:r>
              <a:rPr lang="en-US" dirty="0"/>
              <a:t>multi-scale ensemble of membrane simulations by orders of magnitude</a:t>
            </a:r>
          </a:p>
        </p:txBody>
      </p:sp>
      <p:sp>
        <p:nvSpPr>
          <p:cNvPr id="2" name="TextBox 1">
            <a:extLst>
              <a:ext uri="{FF2B5EF4-FFF2-40B4-BE49-F238E27FC236}">
                <a16:creationId xmlns:a16="http://schemas.microsoft.com/office/drawing/2014/main" id="{54BA4321-6672-6C49-B6E2-9091DA39367E}"/>
              </a:ext>
            </a:extLst>
          </p:cNvPr>
          <p:cNvSpPr txBox="1"/>
          <p:nvPr/>
        </p:nvSpPr>
        <p:spPr>
          <a:xfrm>
            <a:off x="1843857" y="-1773359"/>
            <a:ext cx="8504283" cy="461665"/>
          </a:xfrm>
          <a:prstGeom prst="rect">
            <a:avLst/>
          </a:prstGeom>
          <a:noFill/>
        </p:spPr>
        <p:txBody>
          <a:bodyPr wrap="square" rtlCol="0">
            <a:spAutoFit/>
          </a:bodyPr>
          <a:lstStyle/>
          <a:p>
            <a:r>
              <a:rPr lang="en-US" sz="2400" b="1" i="1" dirty="0">
                <a:solidFill>
                  <a:schemeClr val="accent1"/>
                </a:solidFill>
              </a:rPr>
              <a:t>Mu</a:t>
            </a:r>
            <a:r>
              <a:rPr lang="en-US" sz="2400" i="1" dirty="0">
                <a:solidFill>
                  <a:schemeClr val="accent1"/>
                </a:solidFill>
              </a:rPr>
              <a:t>ltiscale </a:t>
            </a:r>
            <a:r>
              <a:rPr lang="en-US" sz="2400" b="1" i="1" dirty="0">
                <a:solidFill>
                  <a:schemeClr val="accent1"/>
                </a:solidFill>
              </a:rPr>
              <a:t>M</a:t>
            </a:r>
            <a:r>
              <a:rPr lang="en-US" sz="2400" i="1" dirty="0">
                <a:solidFill>
                  <a:schemeClr val="accent1"/>
                </a:solidFill>
              </a:rPr>
              <a:t>achine-Learned </a:t>
            </a:r>
            <a:r>
              <a:rPr lang="en-US" sz="2400" b="1" i="1" dirty="0">
                <a:solidFill>
                  <a:schemeClr val="accent1"/>
                </a:solidFill>
              </a:rPr>
              <a:t>M</a:t>
            </a:r>
            <a:r>
              <a:rPr lang="en-US" sz="2400" i="1" dirty="0">
                <a:solidFill>
                  <a:schemeClr val="accent1"/>
                </a:solidFill>
              </a:rPr>
              <a:t>odeling </a:t>
            </a:r>
            <a:r>
              <a:rPr lang="en-US" sz="2400" b="1" i="1" dirty="0">
                <a:solidFill>
                  <a:schemeClr val="accent1"/>
                </a:solidFill>
              </a:rPr>
              <a:t>I</a:t>
            </a:r>
            <a:r>
              <a:rPr lang="en-US" sz="2400" i="1" dirty="0">
                <a:solidFill>
                  <a:schemeClr val="accent1"/>
                </a:solidFill>
              </a:rPr>
              <a:t>nfrastructure (</a:t>
            </a:r>
            <a:r>
              <a:rPr lang="en-US" sz="2400" b="1" i="1" dirty="0" err="1">
                <a:solidFill>
                  <a:schemeClr val="accent1"/>
                </a:solidFill>
              </a:rPr>
              <a:t>MuMMI</a:t>
            </a:r>
            <a:r>
              <a:rPr lang="en-US" sz="2400" i="1" dirty="0">
                <a:solidFill>
                  <a:schemeClr val="accent1"/>
                </a:solidFill>
              </a:rPr>
              <a:t>)</a:t>
            </a:r>
            <a:endParaRPr lang="en-US" sz="2400" dirty="0">
              <a:solidFill>
                <a:schemeClr val="accent1"/>
              </a:solidFill>
            </a:endParaRPr>
          </a:p>
        </p:txBody>
      </p:sp>
      <p:pic>
        <p:nvPicPr>
          <p:cNvPr id="7" name="Picture 6">
            <a:extLst>
              <a:ext uri="{FF2B5EF4-FFF2-40B4-BE49-F238E27FC236}">
                <a16:creationId xmlns:a16="http://schemas.microsoft.com/office/drawing/2014/main" id="{7F3FFD6A-5A30-BB45-8537-B82ADF334A86}"/>
              </a:ext>
            </a:extLst>
          </p:cNvPr>
          <p:cNvPicPr>
            <a:picLocks noChangeAspect="1"/>
          </p:cNvPicPr>
          <p:nvPr/>
        </p:nvPicPr>
        <p:blipFill>
          <a:blip r:embed="rId3"/>
          <a:stretch>
            <a:fillRect/>
          </a:stretch>
        </p:blipFill>
        <p:spPr>
          <a:xfrm>
            <a:off x="1290848" y="1323509"/>
            <a:ext cx="9610299" cy="2392564"/>
          </a:xfrm>
          <a:prstGeom prst="rect">
            <a:avLst/>
          </a:prstGeom>
        </p:spPr>
      </p:pic>
      <p:sp>
        <p:nvSpPr>
          <p:cNvPr id="12" name="Content Placeholder 1">
            <a:extLst>
              <a:ext uri="{FF2B5EF4-FFF2-40B4-BE49-F238E27FC236}">
                <a16:creationId xmlns:a16="http://schemas.microsoft.com/office/drawing/2014/main" id="{6553AE81-04C5-2547-A437-DFA7E3400E55}"/>
              </a:ext>
            </a:extLst>
          </p:cNvPr>
          <p:cNvSpPr>
            <a:spLocks noGrp="1"/>
          </p:cNvSpPr>
          <p:nvPr>
            <p:ph idx="1"/>
          </p:nvPr>
        </p:nvSpPr>
        <p:spPr>
          <a:xfrm>
            <a:off x="950223" y="3811298"/>
            <a:ext cx="10291550" cy="2514281"/>
          </a:xfrm>
        </p:spPr>
        <p:txBody>
          <a:bodyPr>
            <a:normAutofit lnSpcReduction="10000"/>
          </a:bodyPr>
          <a:lstStyle/>
          <a:p>
            <a:pPr>
              <a:spcBef>
                <a:spcPts val="600"/>
              </a:spcBef>
            </a:pPr>
            <a:r>
              <a:rPr lang="en-US" dirty="0"/>
              <a:t>Steers simulations in a hypothesis-driven fashion (online)</a:t>
            </a:r>
          </a:p>
          <a:p>
            <a:pPr>
              <a:spcBef>
                <a:spcPts val="600"/>
              </a:spcBef>
            </a:pPr>
            <a:r>
              <a:rPr lang="en-US" dirty="0"/>
              <a:t>Leverages heterogeneous architecture (Co-scheduling on GPUs/CPUs)</a:t>
            </a:r>
          </a:p>
          <a:p>
            <a:pPr>
              <a:spcBef>
                <a:spcPts val="600"/>
              </a:spcBef>
            </a:pPr>
            <a:r>
              <a:rPr lang="en-US" dirty="0"/>
              <a:t>Manages tremendous amounts of data (</a:t>
            </a:r>
            <a:r>
              <a:rPr lang="en-US" b="1" dirty="0"/>
              <a:t>&gt;320 TB</a:t>
            </a:r>
            <a:r>
              <a:rPr lang="en-US" dirty="0"/>
              <a:t>)</a:t>
            </a:r>
          </a:p>
          <a:p>
            <a:pPr>
              <a:spcBef>
                <a:spcPts val="600"/>
              </a:spcBef>
            </a:pPr>
            <a:r>
              <a:rPr lang="en-US" dirty="0"/>
              <a:t>Schedules and coordinates tens-of-thousands of concurrent jobs (</a:t>
            </a:r>
            <a:r>
              <a:rPr lang="en-US" b="1" dirty="0"/>
              <a:t>∼36,000 jobs</a:t>
            </a:r>
            <a:r>
              <a:rPr lang="en-US" dirty="0"/>
              <a:t>)</a:t>
            </a:r>
          </a:p>
          <a:p>
            <a:pPr>
              <a:spcBef>
                <a:spcPts val="600"/>
              </a:spcBef>
            </a:pPr>
            <a:r>
              <a:rPr lang="en-US" dirty="0"/>
              <a:t>Provides resiliency (consistent restart and recovery)</a:t>
            </a:r>
          </a:p>
          <a:p>
            <a:pPr>
              <a:spcBef>
                <a:spcPts val="600"/>
              </a:spcBef>
            </a:pPr>
            <a:r>
              <a:rPr lang="en-US" dirty="0"/>
              <a:t>Efficiently </a:t>
            </a:r>
            <a:r>
              <a:rPr lang="en-US"/>
              <a:t>utilized </a:t>
            </a:r>
            <a:r>
              <a:rPr lang="en-US" i="1" dirty="0"/>
              <a:t>Sierra </a:t>
            </a:r>
            <a:r>
              <a:rPr lang="en-US" dirty="0"/>
              <a:t>(</a:t>
            </a:r>
            <a:r>
              <a:rPr lang="en-US" b="1" dirty="0"/>
              <a:t>172K CPU cores</a:t>
            </a:r>
            <a:r>
              <a:rPr lang="en-US" dirty="0"/>
              <a:t> + </a:t>
            </a:r>
            <a:r>
              <a:rPr lang="en-US" b="1" dirty="0"/>
              <a:t>16K GPUs</a:t>
            </a:r>
            <a:r>
              <a:rPr lang="en-US" dirty="0"/>
              <a:t>)</a:t>
            </a:r>
            <a:endParaRPr lang="en-US" i="1" dirty="0"/>
          </a:p>
        </p:txBody>
      </p:sp>
    </p:spTree>
    <p:extLst>
      <p:ext uri="{BB962C8B-B14F-4D97-AF65-F5344CB8AC3E}">
        <p14:creationId xmlns:p14="http://schemas.microsoft.com/office/powerpoint/2010/main" val="3336913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A51D2D-B8E7-9F48-9398-5061511A78CF}"/>
              </a:ext>
            </a:extLst>
          </p:cNvPr>
          <p:cNvSpPr>
            <a:spLocks noGrp="1"/>
          </p:cNvSpPr>
          <p:nvPr>
            <p:ph idx="1"/>
          </p:nvPr>
        </p:nvSpPr>
        <p:spPr/>
        <p:txBody>
          <a:bodyPr/>
          <a:lstStyle/>
          <a:p>
            <a:r>
              <a:rPr lang="en-US" dirty="0"/>
              <a:t>Custom in-memory workflow manager </a:t>
            </a:r>
          </a:p>
          <a:p>
            <a:pPr lvl="1"/>
            <a:r>
              <a:rPr lang="en-US" dirty="0"/>
              <a:t>highly configurable </a:t>
            </a:r>
          </a:p>
          <a:p>
            <a:pPr lvl="1"/>
            <a:r>
              <a:rPr lang="en-US" dirty="0"/>
              <a:t>on-the-fly task orchestration</a:t>
            </a:r>
          </a:p>
          <a:p>
            <a:pPr lvl="1"/>
            <a:r>
              <a:rPr lang="en-US" dirty="0"/>
              <a:t>coordinated checkpoint and fault recovery</a:t>
            </a:r>
          </a:p>
          <a:p>
            <a:r>
              <a:rPr lang="en-US" dirty="0"/>
              <a:t>A new scheduling engine extending Flux [Dong et. al]</a:t>
            </a:r>
            <a:endParaRPr lang="en-US" dirty="0">
              <a:highlight>
                <a:srgbClr val="FFFF00"/>
              </a:highlight>
            </a:endParaRPr>
          </a:p>
          <a:p>
            <a:pPr lvl="1"/>
            <a:r>
              <a:rPr lang="en-US" dirty="0"/>
              <a:t>hierarchical scheduling of all available resources</a:t>
            </a:r>
          </a:p>
          <a:p>
            <a:pPr lvl="1"/>
            <a:r>
              <a:rPr lang="en-US" dirty="0"/>
              <a:t>co-location across heterogenous hardware components</a:t>
            </a:r>
          </a:p>
          <a:p>
            <a:pPr lvl="1"/>
            <a:r>
              <a:rPr lang="en-US" dirty="0"/>
              <a:t>high throughput, low latency processing of tens of thousands of jobs</a:t>
            </a:r>
          </a:p>
          <a:p>
            <a:r>
              <a:rPr lang="en-US" dirty="0"/>
              <a:t>Data management framework </a:t>
            </a:r>
          </a:p>
          <a:p>
            <a:pPr lvl="1"/>
            <a:r>
              <a:rPr lang="en-US" dirty="0"/>
              <a:t>in situ analysis</a:t>
            </a:r>
          </a:p>
          <a:p>
            <a:pPr lvl="1"/>
            <a:r>
              <a:rPr lang="en-US" dirty="0"/>
              <a:t>asynchronous coordination </a:t>
            </a:r>
          </a:p>
          <a:p>
            <a:pPr lvl="1"/>
            <a:r>
              <a:rPr lang="en-US" dirty="0"/>
              <a:t>efficient archival</a:t>
            </a:r>
          </a:p>
        </p:txBody>
      </p:sp>
      <p:sp>
        <p:nvSpPr>
          <p:cNvPr id="3" name="Title 2">
            <a:extLst>
              <a:ext uri="{FF2B5EF4-FFF2-40B4-BE49-F238E27FC236}">
                <a16:creationId xmlns:a16="http://schemas.microsoft.com/office/drawing/2014/main" id="{E8011819-1E66-2B40-8689-D4EA76655894}"/>
              </a:ext>
            </a:extLst>
          </p:cNvPr>
          <p:cNvSpPr>
            <a:spLocks noGrp="1"/>
          </p:cNvSpPr>
          <p:nvPr>
            <p:ph type="title"/>
          </p:nvPr>
        </p:nvSpPr>
        <p:spPr/>
        <p:txBody>
          <a:bodyPr/>
          <a:lstStyle/>
          <a:p>
            <a:r>
              <a:rPr lang="en-US" dirty="0"/>
              <a:t>The overall workflow combines three novel components to enable efficient execution at unprecedented scales</a:t>
            </a:r>
          </a:p>
        </p:txBody>
      </p:sp>
    </p:spTree>
    <p:extLst>
      <p:ext uri="{BB962C8B-B14F-4D97-AF65-F5344CB8AC3E}">
        <p14:creationId xmlns:p14="http://schemas.microsoft.com/office/powerpoint/2010/main" val="351402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07C10AC-5725-4D43-A966-8AE089837206}"/>
              </a:ext>
            </a:extLst>
          </p:cNvPr>
          <p:cNvSpPr>
            <a:spLocks noGrp="1"/>
          </p:cNvSpPr>
          <p:nvPr>
            <p:ph idx="1"/>
          </p:nvPr>
        </p:nvSpPr>
        <p:spPr/>
        <p:txBody>
          <a:bodyPr/>
          <a:lstStyle/>
          <a:p>
            <a:r>
              <a:rPr lang="en-US" dirty="0"/>
              <a:t>Continuously generating patches and coordinating ranking and selection </a:t>
            </a:r>
          </a:p>
          <a:p>
            <a:pPr lvl="1"/>
            <a:r>
              <a:rPr lang="en-US" dirty="0"/>
              <a:t>manage scientific hypothesis </a:t>
            </a:r>
          </a:p>
          <a:p>
            <a:pPr lvl="1"/>
            <a:r>
              <a:rPr lang="en-US" dirty="0"/>
              <a:t>couple macro output with machine learning components</a:t>
            </a:r>
          </a:p>
          <a:p>
            <a:pPr lvl="1"/>
            <a:r>
              <a:rPr lang="en-US" dirty="0"/>
              <a:t>fill CG setup queue</a:t>
            </a:r>
          </a:p>
          <a:p>
            <a:r>
              <a:rPr lang="en-US" dirty="0"/>
              <a:t>Tracking and scheduling system wide resources </a:t>
            </a:r>
          </a:p>
          <a:p>
            <a:pPr lvl="1"/>
            <a:r>
              <a:rPr lang="en-US" dirty="0"/>
              <a:t>flexibly divide resources according to task</a:t>
            </a:r>
          </a:p>
          <a:p>
            <a:pPr lvl="1"/>
            <a:r>
              <a:rPr lang="en-US" dirty="0"/>
              <a:t>drive scheduling engine</a:t>
            </a:r>
          </a:p>
          <a:p>
            <a:r>
              <a:rPr lang="en-US" dirty="0"/>
              <a:t>Assembling micro-scale feedback and update macro model</a:t>
            </a:r>
          </a:p>
          <a:p>
            <a:r>
              <a:rPr lang="en-US" dirty="0"/>
              <a:t>Coordinating checkpointing and fault recovery</a:t>
            </a:r>
          </a:p>
          <a:p>
            <a:pPr lvl="1"/>
            <a:r>
              <a:rPr lang="en-US" dirty="0"/>
              <a:t>maintain cross-component checkpoints</a:t>
            </a:r>
          </a:p>
          <a:p>
            <a:pPr lvl="1"/>
            <a:r>
              <a:rPr lang="en-US" dirty="0"/>
              <a:t>ensure consistent recovery: selection queues, CG setup queues, feedback, etc.</a:t>
            </a:r>
          </a:p>
        </p:txBody>
      </p:sp>
      <p:sp>
        <p:nvSpPr>
          <p:cNvPr id="3" name="Title 2">
            <a:extLst>
              <a:ext uri="{FF2B5EF4-FFF2-40B4-BE49-F238E27FC236}">
                <a16:creationId xmlns:a16="http://schemas.microsoft.com/office/drawing/2014/main" id="{6A664866-1F68-D54F-A4D7-2F0F1B124A15}"/>
              </a:ext>
            </a:extLst>
          </p:cNvPr>
          <p:cNvSpPr>
            <a:spLocks noGrp="1"/>
          </p:cNvSpPr>
          <p:nvPr>
            <p:ph type="title"/>
          </p:nvPr>
        </p:nvSpPr>
        <p:spPr/>
        <p:txBody>
          <a:bodyPr/>
          <a:lstStyle/>
          <a:p>
            <a:r>
              <a:rPr lang="en-US" dirty="0"/>
              <a:t>The workflow manager is responsible for </a:t>
            </a:r>
            <a:r>
              <a:rPr lang="en-US"/>
              <a:t>overall steering </a:t>
            </a:r>
            <a:r>
              <a:rPr lang="en-US" dirty="0"/>
              <a:t>and coordinating the various aspects of the simulation</a:t>
            </a:r>
            <a:endParaRPr lang="en-US"/>
          </a:p>
        </p:txBody>
      </p:sp>
    </p:spTree>
    <p:extLst>
      <p:ext uri="{BB962C8B-B14F-4D97-AF65-F5344CB8AC3E}">
        <p14:creationId xmlns:p14="http://schemas.microsoft.com/office/powerpoint/2010/main" val="50512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13E8D1F-22EA-AE48-AD22-46164D567E15}"/>
              </a:ext>
            </a:extLst>
          </p:cNvPr>
          <p:cNvGrpSpPr/>
          <p:nvPr/>
        </p:nvGrpSpPr>
        <p:grpSpPr>
          <a:xfrm>
            <a:off x="8557067" y="2970749"/>
            <a:ext cx="3366042" cy="3129230"/>
            <a:chOff x="8557067" y="2970749"/>
            <a:chExt cx="3366042" cy="3129230"/>
          </a:xfrm>
        </p:grpSpPr>
        <p:cxnSp>
          <p:nvCxnSpPr>
            <p:cNvPr id="7" name="Straight Connector 6">
              <a:extLst>
                <a:ext uri="{FF2B5EF4-FFF2-40B4-BE49-F238E27FC236}">
                  <a16:creationId xmlns:a16="http://schemas.microsoft.com/office/drawing/2014/main" id="{A663146F-1BE1-7B45-AE3D-F55ED9E4053F}"/>
                </a:ext>
              </a:extLst>
            </p:cNvPr>
            <p:cNvCxnSpPr>
              <a:cxnSpLocks/>
            </p:cNvCxnSpPr>
            <p:nvPr/>
          </p:nvCxnSpPr>
          <p:spPr>
            <a:xfrm flipH="1" flipV="1">
              <a:off x="9910782" y="5207426"/>
              <a:ext cx="704351" cy="0"/>
            </a:xfrm>
            <a:prstGeom prst="line">
              <a:avLst/>
            </a:prstGeom>
            <a:ln w="152400" cmpd="sng">
              <a:solidFill>
                <a:schemeClr val="tx1"/>
              </a:solidFill>
            </a:ln>
            <a:effectLst/>
          </p:spPr>
          <p:style>
            <a:lnRef idx="2">
              <a:schemeClr val="accent1"/>
            </a:lnRef>
            <a:fillRef idx="0">
              <a:schemeClr val="accent1"/>
            </a:fillRef>
            <a:effectRef idx="1">
              <a:schemeClr val="accent1"/>
            </a:effectRef>
            <a:fontRef idx="minor">
              <a:schemeClr val="tx1"/>
            </a:fontRef>
          </p:style>
        </p:cxnSp>
        <p:grpSp>
          <p:nvGrpSpPr>
            <p:cNvPr id="8" name="Group 7">
              <a:extLst>
                <a:ext uri="{FF2B5EF4-FFF2-40B4-BE49-F238E27FC236}">
                  <a16:creationId xmlns:a16="http://schemas.microsoft.com/office/drawing/2014/main" id="{6CAC3FF9-5116-F84B-8730-CE96339A7FD6}"/>
                </a:ext>
              </a:extLst>
            </p:cNvPr>
            <p:cNvGrpSpPr/>
            <p:nvPr/>
          </p:nvGrpSpPr>
          <p:grpSpPr>
            <a:xfrm flipV="1">
              <a:off x="8599821" y="3585113"/>
              <a:ext cx="1494663" cy="2514866"/>
              <a:chOff x="8432106" y="1511878"/>
              <a:chExt cx="1558929" cy="3059186"/>
            </a:xfrm>
          </p:grpSpPr>
          <p:sp>
            <p:nvSpPr>
              <p:cNvPr id="9" name="Rounded Rectangle 8">
                <a:extLst>
                  <a:ext uri="{FF2B5EF4-FFF2-40B4-BE49-F238E27FC236}">
                    <a16:creationId xmlns:a16="http://schemas.microsoft.com/office/drawing/2014/main" id="{6EFED150-FAA2-B142-B323-991AC858FD30}"/>
                  </a:ext>
                </a:extLst>
              </p:cNvPr>
              <p:cNvSpPr/>
              <p:nvPr/>
            </p:nvSpPr>
            <p:spPr bwMode="auto">
              <a:xfrm flipV="1">
                <a:off x="8626820" y="2433704"/>
                <a:ext cx="1172615" cy="2137360"/>
              </a:xfrm>
              <a:prstGeom prst="roundRect">
                <a:avLst>
                  <a:gd name="adj" fmla="val 0"/>
                </a:avLst>
              </a:prstGeom>
              <a:gradFill flip="none" rotWithShape="1">
                <a:gsLst>
                  <a:gs pos="0">
                    <a:schemeClr val="bg1">
                      <a:lumMod val="65000"/>
                      <a:tint val="66000"/>
                      <a:satMod val="160000"/>
                    </a:schemeClr>
                  </a:gs>
                  <a:gs pos="50000">
                    <a:schemeClr val="bg1">
                      <a:lumMod val="65000"/>
                      <a:tint val="44500"/>
                      <a:satMod val="160000"/>
                    </a:schemeClr>
                  </a:gs>
                  <a:gs pos="100000">
                    <a:schemeClr val="bg1">
                      <a:lumMod val="65000"/>
                      <a:tint val="23500"/>
                      <a:satMod val="160000"/>
                    </a:schemeClr>
                  </a:gs>
                </a:gsLst>
                <a:lin ang="16200000" scaled="1"/>
                <a:tileRect/>
              </a:gradFill>
              <a:ln>
                <a:solidFill>
                  <a:schemeClr val="accent1">
                    <a:lumMod val="75000"/>
                  </a:schemeClr>
                </a:solidFill>
                <a:headEnd/>
                <a:tailEnd/>
              </a:ln>
            </p:spPr>
            <p:style>
              <a:lnRef idx="1">
                <a:schemeClr val="accent1"/>
              </a:lnRef>
              <a:fillRef idx="2">
                <a:schemeClr val="accent1"/>
              </a:fillRef>
              <a:effectRef idx="1">
                <a:schemeClr val="accent1"/>
              </a:effectRef>
              <a:fontRef idx="minor">
                <a:schemeClr val="dk1"/>
              </a:fontRef>
            </p:style>
            <p:txBody>
              <a:bodyPr rtlCol="0" anchor="t">
                <a:prstTxWarp prst="textNoShape">
                  <a:avLst/>
                </a:prstTxWarp>
              </a:bodyPr>
              <a:lstStyle/>
              <a:p>
                <a:pPr algn="ctr">
                  <a:spcBef>
                    <a:spcPct val="0"/>
                  </a:spcBef>
                </a:pPr>
                <a:r>
                  <a:rPr lang="en-US" sz="1200" dirty="0">
                    <a:solidFill>
                      <a:srgbClr val="000000"/>
                    </a:solidFill>
                    <a:latin typeface="Calibri" panose="020F0502020204030204" pitchFamily="34" charset="0"/>
                    <a:cs typeface="Calibri" panose="020F0502020204030204" pitchFamily="34" charset="0"/>
                  </a:rPr>
                  <a:t>IBM Power9</a:t>
                </a:r>
              </a:p>
            </p:txBody>
          </p:sp>
          <p:cxnSp>
            <p:nvCxnSpPr>
              <p:cNvPr id="10" name="Straight Connector 9">
                <a:extLst>
                  <a:ext uri="{FF2B5EF4-FFF2-40B4-BE49-F238E27FC236}">
                    <a16:creationId xmlns:a16="http://schemas.microsoft.com/office/drawing/2014/main" id="{7D69603D-8ECE-1C4C-A3A3-16802F9F466C}"/>
                  </a:ext>
                </a:extLst>
              </p:cNvPr>
              <p:cNvCxnSpPr/>
              <p:nvPr/>
            </p:nvCxnSpPr>
            <p:spPr>
              <a:xfrm>
                <a:off x="8794667" y="2094148"/>
                <a:ext cx="0" cy="312205"/>
              </a:xfrm>
              <a:prstGeom prst="line">
                <a:avLst/>
              </a:prstGeom>
              <a:ln w="152400" cmpd="sng">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058C67E-6157-1142-A2CF-79325A2A8A51}"/>
                  </a:ext>
                </a:extLst>
              </p:cNvPr>
              <p:cNvCxnSpPr/>
              <p:nvPr/>
            </p:nvCxnSpPr>
            <p:spPr>
              <a:xfrm flipH="1">
                <a:off x="9628473" y="2096080"/>
                <a:ext cx="1" cy="312205"/>
              </a:xfrm>
              <a:prstGeom prst="line">
                <a:avLst/>
              </a:prstGeom>
              <a:ln w="152400" cmpd="sng">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0926373-EABD-494D-AEA9-E1BD261AF5D5}"/>
                  </a:ext>
                </a:extLst>
              </p:cNvPr>
              <p:cNvCxnSpPr>
                <a:cxnSpLocks/>
              </p:cNvCxnSpPr>
              <p:nvPr/>
            </p:nvCxnSpPr>
            <p:spPr>
              <a:xfrm rot="5400000">
                <a:off x="9211570" y="1714114"/>
                <a:ext cx="0" cy="177799"/>
              </a:xfrm>
              <a:prstGeom prst="line">
                <a:avLst/>
              </a:prstGeom>
              <a:ln w="152400" cmpd="sng">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13" name="Rounded Rectangle 12">
                <a:extLst>
                  <a:ext uri="{FF2B5EF4-FFF2-40B4-BE49-F238E27FC236}">
                    <a16:creationId xmlns:a16="http://schemas.microsoft.com/office/drawing/2014/main" id="{42B5265B-A938-0A41-A43B-F57EEC44B4D6}"/>
                  </a:ext>
                </a:extLst>
              </p:cNvPr>
              <p:cNvSpPr/>
              <p:nvPr/>
            </p:nvSpPr>
            <p:spPr bwMode="auto">
              <a:xfrm flipV="1">
                <a:off x="8432106" y="1511878"/>
                <a:ext cx="725123" cy="582270"/>
              </a:xfrm>
              <a:prstGeom prst="roundRect">
                <a:avLst/>
              </a:prstGeom>
              <a:solidFill>
                <a:schemeClr val="accent3"/>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r>
                  <a:rPr lang="en-US" sz="1200" dirty="0">
                    <a:solidFill>
                      <a:srgbClr val="000000"/>
                    </a:solidFill>
                    <a:latin typeface="Calibri" panose="020F0502020204030204" pitchFamily="34" charset="0"/>
                    <a:cs typeface="Calibri" panose="020F0502020204030204" pitchFamily="34" charset="0"/>
                  </a:rPr>
                  <a:t>Nvidia V100</a:t>
                </a:r>
              </a:p>
            </p:txBody>
          </p:sp>
          <p:sp>
            <p:nvSpPr>
              <p:cNvPr id="14" name="Rounded Rectangle 13">
                <a:extLst>
                  <a:ext uri="{FF2B5EF4-FFF2-40B4-BE49-F238E27FC236}">
                    <a16:creationId xmlns:a16="http://schemas.microsoft.com/office/drawing/2014/main" id="{8A9D0035-3CE4-C24F-8E26-B445270D6A00}"/>
                  </a:ext>
                </a:extLst>
              </p:cNvPr>
              <p:cNvSpPr/>
              <p:nvPr/>
            </p:nvSpPr>
            <p:spPr bwMode="auto">
              <a:xfrm flipV="1">
                <a:off x="9265912" y="1511878"/>
                <a:ext cx="725123" cy="582270"/>
              </a:xfrm>
              <a:prstGeom prst="roundRect">
                <a:avLst/>
              </a:prstGeom>
              <a:solidFill>
                <a:schemeClr val="accent3"/>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r>
                  <a:rPr lang="en-US" sz="1200" dirty="0">
                    <a:solidFill>
                      <a:srgbClr val="000000"/>
                    </a:solidFill>
                    <a:latin typeface="Calibri" panose="020F0502020204030204" pitchFamily="34" charset="0"/>
                    <a:cs typeface="Calibri" panose="020F0502020204030204" pitchFamily="34" charset="0"/>
                  </a:rPr>
                  <a:t>Nvidia V100</a:t>
                </a:r>
              </a:p>
            </p:txBody>
          </p:sp>
          <p:grpSp>
            <p:nvGrpSpPr>
              <p:cNvPr id="15" name="Group 14">
                <a:extLst>
                  <a:ext uri="{FF2B5EF4-FFF2-40B4-BE49-F238E27FC236}">
                    <a16:creationId xmlns:a16="http://schemas.microsoft.com/office/drawing/2014/main" id="{1B52F8F7-66A3-9343-BC90-F4DF2A3532B9}"/>
                  </a:ext>
                </a:extLst>
              </p:cNvPr>
              <p:cNvGrpSpPr/>
              <p:nvPr/>
            </p:nvGrpSpPr>
            <p:grpSpPr>
              <a:xfrm>
                <a:off x="9559893" y="3897803"/>
                <a:ext cx="137160" cy="367324"/>
                <a:chOff x="8485072" y="2714655"/>
                <a:chExt cx="137160" cy="367324"/>
              </a:xfrm>
            </p:grpSpPr>
            <p:sp>
              <p:nvSpPr>
                <p:cNvPr id="56" name="Rounded Rectangle 55">
                  <a:extLst>
                    <a:ext uri="{FF2B5EF4-FFF2-40B4-BE49-F238E27FC236}">
                      <a16:creationId xmlns:a16="http://schemas.microsoft.com/office/drawing/2014/main" id="{2EF26EBB-19D9-CF40-B2F1-6918D023C611}"/>
                    </a:ext>
                  </a:extLst>
                </p:cNvPr>
                <p:cNvSpPr/>
                <p:nvPr/>
              </p:nvSpPr>
              <p:spPr bwMode="auto">
                <a:xfrm rot="5400000">
                  <a:off x="8485072"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57" name="Rounded Rectangle 56">
                  <a:extLst>
                    <a:ext uri="{FF2B5EF4-FFF2-40B4-BE49-F238E27FC236}">
                      <a16:creationId xmlns:a16="http://schemas.microsoft.com/office/drawing/2014/main" id="{80AFF832-0F87-2748-BCFE-6A49D487277A}"/>
                    </a:ext>
                  </a:extLst>
                </p:cNvPr>
                <p:cNvSpPr/>
                <p:nvPr/>
              </p:nvSpPr>
              <p:spPr bwMode="auto">
                <a:xfrm rot="5400000">
                  <a:off x="8485072"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58" name="Straight Connector 57">
                  <a:extLst>
                    <a:ext uri="{FF2B5EF4-FFF2-40B4-BE49-F238E27FC236}">
                      <a16:creationId xmlns:a16="http://schemas.microsoft.com/office/drawing/2014/main" id="{1DEC01C0-1C59-E944-B875-B5FCC04A89C1}"/>
                    </a:ext>
                  </a:extLst>
                </p:cNvPr>
                <p:cNvCxnSpPr>
                  <a:cxnSpLocks/>
                </p:cNvCxnSpPr>
                <p:nvPr/>
              </p:nvCxnSpPr>
              <p:spPr>
                <a:xfrm rot="5400000">
                  <a:off x="8507932" y="2898005"/>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16" name="Group 15">
                <a:extLst>
                  <a:ext uri="{FF2B5EF4-FFF2-40B4-BE49-F238E27FC236}">
                    <a16:creationId xmlns:a16="http://schemas.microsoft.com/office/drawing/2014/main" id="{D4089A4F-C10A-7D45-9253-74608AC22CEE}"/>
                  </a:ext>
                </a:extLst>
              </p:cNvPr>
              <p:cNvGrpSpPr/>
              <p:nvPr/>
            </p:nvGrpSpPr>
            <p:grpSpPr>
              <a:xfrm>
                <a:off x="8726087" y="3467049"/>
                <a:ext cx="137160" cy="367324"/>
                <a:chOff x="7651266" y="2714655"/>
                <a:chExt cx="137160" cy="367324"/>
              </a:xfrm>
            </p:grpSpPr>
            <p:sp>
              <p:nvSpPr>
                <p:cNvPr id="53" name="Rounded Rectangle 52">
                  <a:extLst>
                    <a:ext uri="{FF2B5EF4-FFF2-40B4-BE49-F238E27FC236}">
                      <a16:creationId xmlns:a16="http://schemas.microsoft.com/office/drawing/2014/main" id="{4E864981-194F-EF47-8DC4-8EBAF4F1A625}"/>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54" name="Rounded Rectangle 53">
                  <a:extLst>
                    <a:ext uri="{FF2B5EF4-FFF2-40B4-BE49-F238E27FC236}">
                      <a16:creationId xmlns:a16="http://schemas.microsoft.com/office/drawing/2014/main" id="{99E55900-50C8-CA4E-9C28-9EAE1D2B88FA}"/>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55" name="Straight Connector 54">
                  <a:extLst>
                    <a:ext uri="{FF2B5EF4-FFF2-40B4-BE49-F238E27FC236}">
                      <a16:creationId xmlns:a16="http://schemas.microsoft.com/office/drawing/2014/main" id="{EE9C7CDB-C6CF-BB41-8E34-585E4147D596}"/>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17" name="Group 16">
                <a:extLst>
                  <a:ext uri="{FF2B5EF4-FFF2-40B4-BE49-F238E27FC236}">
                    <a16:creationId xmlns:a16="http://schemas.microsoft.com/office/drawing/2014/main" id="{6E558DDE-5D33-0349-913A-564CC9A2E4E2}"/>
                  </a:ext>
                </a:extLst>
              </p:cNvPr>
              <p:cNvGrpSpPr/>
              <p:nvPr/>
            </p:nvGrpSpPr>
            <p:grpSpPr>
              <a:xfrm>
                <a:off x="9559893" y="3467049"/>
                <a:ext cx="137160" cy="367324"/>
                <a:chOff x="7651266" y="2714655"/>
                <a:chExt cx="137160" cy="367324"/>
              </a:xfrm>
            </p:grpSpPr>
            <p:sp>
              <p:nvSpPr>
                <p:cNvPr id="50" name="Rounded Rectangle 49">
                  <a:extLst>
                    <a:ext uri="{FF2B5EF4-FFF2-40B4-BE49-F238E27FC236}">
                      <a16:creationId xmlns:a16="http://schemas.microsoft.com/office/drawing/2014/main" id="{565C1B33-F554-7743-B940-1F2BA94C7E8D}"/>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51" name="Rounded Rectangle 50">
                  <a:extLst>
                    <a:ext uri="{FF2B5EF4-FFF2-40B4-BE49-F238E27FC236}">
                      <a16:creationId xmlns:a16="http://schemas.microsoft.com/office/drawing/2014/main" id="{44B7D583-5A24-B64F-A253-35CCD052006B}"/>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52" name="Straight Connector 51">
                  <a:extLst>
                    <a:ext uri="{FF2B5EF4-FFF2-40B4-BE49-F238E27FC236}">
                      <a16:creationId xmlns:a16="http://schemas.microsoft.com/office/drawing/2014/main" id="{60F40E1B-3909-D84C-827D-18F8C006B656}"/>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18" name="Group 17">
                <a:extLst>
                  <a:ext uri="{FF2B5EF4-FFF2-40B4-BE49-F238E27FC236}">
                    <a16:creationId xmlns:a16="http://schemas.microsoft.com/office/drawing/2014/main" id="{99B7E15B-5D1D-574C-B548-4204C0D24C25}"/>
                  </a:ext>
                </a:extLst>
              </p:cNvPr>
              <p:cNvGrpSpPr/>
              <p:nvPr/>
            </p:nvGrpSpPr>
            <p:grpSpPr>
              <a:xfrm>
                <a:off x="9142990" y="3480697"/>
                <a:ext cx="137160" cy="367324"/>
                <a:chOff x="7651266" y="2714655"/>
                <a:chExt cx="137160" cy="367324"/>
              </a:xfrm>
            </p:grpSpPr>
            <p:sp>
              <p:nvSpPr>
                <p:cNvPr id="47" name="Rounded Rectangle 46">
                  <a:extLst>
                    <a:ext uri="{FF2B5EF4-FFF2-40B4-BE49-F238E27FC236}">
                      <a16:creationId xmlns:a16="http://schemas.microsoft.com/office/drawing/2014/main" id="{7B170C03-C7C5-5D43-9B6D-272B35007F0C}"/>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48" name="Rounded Rectangle 47">
                  <a:extLst>
                    <a:ext uri="{FF2B5EF4-FFF2-40B4-BE49-F238E27FC236}">
                      <a16:creationId xmlns:a16="http://schemas.microsoft.com/office/drawing/2014/main" id="{66CDD989-101C-274E-B9FD-A65989B70C8F}"/>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49" name="Straight Connector 48">
                  <a:extLst>
                    <a:ext uri="{FF2B5EF4-FFF2-40B4-BE49-F238E27FC236}">
                      <a16:creationId xmlns:a16="http://schemas.microsoft.com/office/drawing/2014/main" id="{0C791D4A-AE1C-F54F-BCFC-172EAEBF568F}"/>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19" name="Group 18">
                <a:extLst>
                  <a:ext uri="{FF2B5EF4-FFF2-40B4-BE49-F238E27FC236}">
                    <a16:creationId xmlns:a16="http://schemas.microsoft.com/office/drawing/2014/main" id="{0DB35590-4D66-BD40-865A-7630A127221B}"/>
                  </a:ext>
                </a:extLst>
              </p:cNvPr>
              <p:cNvGrpSpPr/>
              <p:nvPr/>
            </p:nvGrpSpPr>
            <p:grpSpPr>
              <a:xfrm>
                <a:off x="9559893" y="2492024"/>
                <a:ext cx="137160" cy="367324"/>
                <a:chOff x="8485072" y="2714655"/>
                <a:chExt cx="137160" cy="367324"/>
              </a:xfrm>
            </p:grpSpPr>
            <p:sp>
              <p:nvSpPr>
                <p:cNvPr id="44" name="Rounded Rectangle 43">
                  <a:extLst>
                    <a:ext uri="{FF2B5EF4-FFF2-40B4-BE49-F238E27FC236}">
                      <a16:creationId xmlns:a16="http://schemas.microsoft.com/office/drawing/2014/main" id="{DC12C16B-32FC-D94E-B99B-43CF487896C9}"/>
                    </a:ext>
                  </a:extLst>
                </p:cNvPr>
                <p:cNvSpPr/>
                <p:nvPr/>
              </p:nvSpPr>
              <p:spPr bwMode="auto">
                <a:xfrm rot="5400000">
                  <a:off x="8485072"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45" name="Rounded Rectangle 44">
                  <a:extLst>
                    <a:ext uri="{FF2B5EF4-FFF2-40B4-BE49-F238E27FC236}">
                      <a16:creationId xmlns:a16="http://schemas.microsoft.com/office/drawing/2014/main" id="{C1B47FB7-75DA-8543-87DD-FDDF0B3F7B59}"/>
                    </a:ext>
                  </a:extLst>
                </p:cNvPr>
                <p:cNvSpPr/>
                <p:nvPr/>
              </p:nvSpPr>
              <p:spPr bwMode="auto">
                <a:xfrm rot="5400000">
                  <a:off x="8485072"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46" name="Straight Connector 45">
                  <a:extLst>
                    <a:ext uri="{FF2B5EF4-FFF2-40B4-BE49-F238E27FC236}">
                      <a16:creationId xmlns:a16="http://schemas.microsoft.com/office/drawing/2014/main" id="{816A4A6F-36FF-894B-8691-A063340C799C}"/>
                    </a:ext>
                  </a:extLst>
                </p:cNvPr>
                <p:cNvCxnSpPr>
                  <a:cxnSpLocks/>
                </p:cNvCxnSpPr>
                <p:nvPr/>
              </p:nvCxnSpPr>
              <p:spPr>
                <a:xfrm rot="5400000">
                  <a:off x="8507932" y="2898005"/>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20" name="Group 19">
                <a:extLst>
                  <a:ext uri="{FF2B5EF4-FFF2-40B4-BE49-F238E27FC236}">
                    <a16:creationId xmlns:a16="http://schemas.microsoft.com/office/drawing/2014/main" id="{3D7A3A6C-FB51-4448-A0C6-EEA085D332E7}"/>
                  </a:ext>
                </a:extLst>
              </p:cNvPr>
              <p:cNvGrpSpPr/>
              <p:nvPr/>
            </p:nvGrpSpPr>
            <p:grpSpPr>
              <a:xfrm>
                <a:off x="8726087" y="3911183"/>
                <a:ext cx="137160" cy="367324"/>
                <a:chOff x="7651266" y="2714655"/>
                <a:chExt cx="137160" cy="367324"/>
              </a:xfrm>
            </p:grpSpPr>
            <p:sp>
              <p:nvSpPr>
                <p:cNvPr id="41" name="Rounded Rectangle 40">
                  <a:extLst>
                    <a:ext uri="{FF2B5EF4-FFF2-40B4-BE49-F238E27FC236}">
                      <a16:creationId xmlns:a16="http://schemas.microsoft.com/office/drawing/2014/main" id="{3C5EBEF8-2E38-8445-BAC0-9D06DA9F935C}"/>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42" name="Rounded Rectangle 41">
                  <a:extLst>
                    <a:ext uri="{FF2B5EF4-FFF2-40B4-BE49-F238E27FC236}">
                      <a16:creationId xmlns:a16="http://schemas.microsoft.com/office/drawing/2014/main" id="{6BF51577-480A-3548-9AF5-3DB2FBBDCCDB}"/>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43" name="Straight Connector 42">
                  <a:extLst>
                    <a:ext uri="{FF2B5EF4-FFF2-40B4-BE49-F238E27FC236}">
                      <a16:creationId xmlns:a16="http://schemas.microsoft.com/office/drawing/2014/main" id="{16D2140D-6482-B242-B97F-194ADF114095}"/>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21" name="Group 20">
                <a:extLst>
                  <a:ext uri="{FF2B5EF4-FFF2-40B4-BE49-F238E27FC236}">
                    <a16:creationId xmlns:a16="http://schemas.microsoft.com/office/drawing/2014/main" id="{A10CCF7B-0677-AD48-9760-EDC590CB3041}"/>
                  </a:ext>
                </a:extLst>
              </p:cNvPr>
              <p:cNvGrpSpPr/>
              <p:nvPr/>
            </p:nvGrpSpPr>
            <p:grpSpPr>
              <a:xfrm>
                <a:off x="8726087" y="2488517"/>
                <a:ext cx="137160" cy="367324"/>
                <a:chOff x="7651266" y="2714655"/>
                <a:chExt cx="137160" cy="367324"/>
              </a:xfrm>
            </p:grpSpPr>
            <p:sp>
              <p:nvSpPr>
                <p:cNvPr id="38" name="Rounded Rectangle 37">
                  <a:extLst>
                    <a:ext uri="{FF2B5EF4-FFF2-40B4-BE49-F238E27FC236}">
                      <a16:creationId xmlns:a16="http://schemas.microsoft.com/office/drawing/2014/main" id="{4F85B33A-6074-BC41-98C7-1856CB608D64}"/>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39" name="Rounded Rectangle 38">
                  <a:extLst>
                    <a:ext uri="{FF2B5EF4-FFF2-40B4-BE49-F238E27FC236}">
                      <a16:creationId xmlns:a16="http://schemas.microsoft.com/office/drawing/2014/main" id="{E8806CAF-BE27-3E40-9DF2-242D7318EEE6}"/>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40" name="Straight Connector 39">
                  <a:extLst>
                    <a:ext uri="{FF2B5EF4-FFF2-40B4-BE49-F238E27FC236}">
                      <a16:creationId xmlns:a16="http://schemas.microsoft.com/office/drawing/2014/main" id="{136BC955-AAE2-3C47-AB37-0A93D7C0DF90}"/>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22" name="Group 21">
                <a:extLst>
                  <a:ext uri="{FF2B5EF4-FFF2-40B4-BE49-F238E27FC236}">
                    <a16:creationId xmlns:a16="http://schemas.microsoft.com/office/drawing/2014/main" id="{7353067E-1789-574E-A133-74E7B5E7DF68}"/>
                  </a:ext>
                </a:extLst>
              </p:cNvPr>
              <p:cNvGrpSpPr/>
              <p:nvPr/>
            </p:nvGrpSpPr>
            <p:grpSpPr>
              <a:xfrm>
                <a:off x="9142990" y="3897803"/>
                <a:ext cx="137160" cy="367324"/>
                <a:chOff x="8485072" y="2714655"/>
                <a:chExt cx="137160" cy="367324"/>
              </a:xfrm>
            </p:grpSpPr>
            <p:sp>
              <p:nvSpPr>
                <p:cNvPr id="35" name="Rounded Rectangle 34">
                  <a:extLst>
                    <a:ext uri="{FF2B5EF4-FFF2-40B4-BE49-F238E27FC236}">
                      <a16:creationId xmlns:a16="http://schemas.microsoft.com/office/drawing/2014/main" id="{783E498A-EB12-A24E-8EA6-0C418C223EE7}"/>
                    </a:ext>
                  </a:extLst>
                </p:cNvPr>
                <p:cNvSpPr/>
                <p:nvPr/>
              </p:nvSpPr>
              <p:spPr bwMode="auto">
                <a:xfrm rot="5400000">
                  <a:off x="8485072"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36" name="Rounded Rectangle 35">
                  <a:extLst>
                    <a:ext uri="{FF2B5EF4-FFF2-40B4-BE49-F238E27FC236}">
                      <a16:creationId xmlns:a16="http://schemas.microsoft.com/office/drawing/2014/main" id="{0EE70DB5-B636-2547-91E5-952C27B4650D}"/>
                    </a:ext>
                  </a:extLst>
                </p:cNvPr>
                <p:cNvSpPr/>
                <p:nvPr/>
              </p:nvSpPr>
              <p:spPr bwMode="auto">
                <a:xfrm rot="5400000">
                  <a:off x="8485072"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37" name="Straight Connector 36">
                  <a:extLst>
                    <a:ext uri="{FF2B5EF4-FFF2-40B4-BE49-F238E27FC236}">
                      <a16:creationId xmlns:a16="http://schemas.microsoft.com/office/drawing/2014/main" id="{345A835D-6992-2240-9621-5CA80D0FCA36}"/>
                    </a:ext>
                  </a:extLst>
                </p:cNvPr>
                <p:cNvCxnSpPr>
                  <a:cxnSpLocks/>
                </p:cNvCxnSpPr>
                <p:nvPr/>
              </p:nvCxnSpPr>
              <p:spPr>
                <a:xfrm rot="5400000">
                  <a:off x="8507932" y="2898005"/>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23" name="Group 22">
                <a:extLst>
                  <a:ext uri="{FF2B5EF4-FFF2-40B4-BE49-F238E27FC236}">
                    <a16:creationId xmlns:a16="http://schemas.microsoft.com/office/drawing/2014/main" id="{7A3D93EC-02EA-B440-8D04-954BB96CF9C3}"/>
                  </a:ext>
                </a:extLst>
              </p:cNvPr>
              <p:cNvGrpSpPr/>
              <p:nvPr/>
            </p:nvGrpSpPr>
            <p:grpSpPr>
              <a:xfrm>
                <a:off x="8726087" y="2990838"/>
                <a:ext cx="137160" cy="367324"/>
                <a:chOff x="7651266" y="2714655"/>
                <a:chExt cx="137160" cy="367324"/>
              </a:xfrm>
            </p:grpSpPr>
            <p:sp>
              <p:nvSpPr>
                <p:cNvPr id="32" name="Rounded Rectangle 31">
                  <a:extLst>
                    <a:ext uri="{FF2B5EF4-FFF2-40B4-BE49-F238E27FC236}">
                      <a16:creationId xmlns:a16="http://schemas.microsoft.com/office/drawing/2014/main" id="{768A70EC-56D9-A042-BFD8-3311C42D09E6}"/>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33" name="Rounded Rectangle 32">
                  <a:extLst>
                    <a:ext uri="{FF2B5EF4-FFF2-40B4-BE49-F238E27FC236}">
                      <a16:creationId xmlns:a16="http://schemas.microsoft.com/office/drawing/2014/main" id="{9C92E68D-A629-5C48-8031-F9A57DB6AE5C}"/>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34" name="Straight Connector 33">
                  <a:extLst>
                    <a:ext uri="{FF2B5EF4-FFF2-40B4-BE49-F238E27FC236}">
                      <a16:creationId xmlns:a16="http://schemas.microsoft.com/office/drawing/2014/main" id="{E13C23FD-D079-D645-8EBB-8108152C5195}"/>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24" name="Group 23">
                <a:extLst>
                  <a:ext uri="{FF2B5EF4-FFF2-40B4-BE49-F238E27FC236}">
                    <a16:creationId xmlns:a16="http://schemas.microsoft.com/office/drawing/2014/main" id="{83ED48DF-C287-AD46-86CE-AE1A01B45BF2}"/>
                  </a:ext>
                </a:extLst>
              </p:cNvPr>
              <p:cNvGrpSpPr/>
              <p:nvPr/>
            </p:nvGrpSpPr>
            <p:grpSpPr>
              <a:xfrm>
                <a:off x="9559893" y="2990838"/>
                <a:ext cx="137160" cy="367324"/>
                <a:chOff x="7651266" y="2714655"/>
                <a:chExt cx="137160" cy="367324"/>
              </a:xfrm>
            </p:grpSpPr>
            <p:sp>
              <p:nvSpPr>
                <p:cNvPr id="29" name="Rounded Rectangle 28">
                  <a:extLst>
                    <a:ext uri="{FF2B5EF4-FFF2-40B4-BE49-F238E27FC236}">
                      <a16:creationId xmlns:a16="http://schemas.microsoft.com/office/drawing/2014/main" id="{0C63ECDC-3DFD-744B-9137-BE896055E343}"/>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30" name="Rounded Rectangle 29">
                  <a:extLst>
                    <a:ext uri="{FF2B5EF4-FFF2-40B4-BE49-F238E27FC236}">
                      <a16:creationId xmlns:a16="http://schemas.microsoft.com/office/drawing/2014/main" id="{91C771F5-A9DB-2C40-9F0C-50DF02B820CB}"/>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31" name="Straight Connector 30">
                  <a:extLst>
                    <a:ext uri="{FF2B5EF4-FFF2-40B4-BE49-F238E27FC236}">
                      <a16:creationId xmlns:a16="http://schemas.microsoft.com/office/drawing/2014/main" id="{2850C15B-57AE-DE46-8E0A-0020EFF5ABC5}"/>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25" name="Group 24">
                <a:extLst>
                  <a:ext uri="{FF2B5EF4-FFF2-40B4-BE49-F238E27FC236}">
                    <a16:creationId xmlns:a16="http://schemas.microsoft.com/office/drawing/2014/main" id="{B64D151F-C47E-D545-82B9-81A68EA42165}"/>
                  </a:ext>
                </a:extLst>
              </p:cNvPr>
              <p:cNvGrpSpPr/>
              <p:nvPr/>
            </p:nvGrpSpPr>
            <p:grpSpPr>
              <a:xfrm>
                <a:off x="9142990" y="3004486"/>
                <a:ext cx="137160" cy="367324"/>
                <a:chOff x="7651266" y="2714655"/>
                <a:chExt cx="137160" cy="367324"/>
              </a:xfrm>
            </p:grpSpPr>
            <p:sp>
              <p:nvSpPr>
                <p:cNvPr id="26" name="Rounded Rectangle 25">
                  <a:extLst>
                    <a:ext uri="{FF2B5EF4-FFF2-40B4-BE49-F238E27FC236}">
                      <a16:creationId xmlns:a16="http://schemas.microsoft.com/office/drawing/2014/main" id="{865407CD-C20F-B04D-A42A-F7C953FB8E65}"/>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27" name="Rounded Rectangle 26">
                  <a:extLst>
                    <a:ext uri="{FF2B5EF4-FFF2-40B4-BE49-F238E27FC236}">
                      <a16:creationId xmlns:a16="http://schemas.microsoft.com/office/drawing/2014/main" id="{0C4DF2CC-1D12-DE4D-A7F3-12A8B204B086}"/>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28" name="Straight Connector 27">
                  <a:extLst>
                    <a:ext uri="{FF2B5EF4-FFF2-40B4-BE49-F238E27FC236}">
                      <a16:creationId xmlns:a16="http://schemas.microsoft.com/office/drawing/2014/main" id="{B932496A-87D8-A045-B995-656C8E38F828}"/>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grpSp>
          <p:nvGrpSpPr>
            <p:cNvPr id="59" name="Group 58">
              <a:extLst>
                <a:ext uri="{FF2B5EF4-FFF2-40B4-BE49-F238E27FC236}">
                  <a16:creationId xmlns:a16="http://schemas.microsoft.com/office/drawing/2014/main" id="{3B61C11C-A8F6-3F41-A352-69EF0265DBBA}"/>
                </a:ext>
              </a:extLst>
            </p:cNvPr>
            <p:cNvGrpSpPr/>
            <p:nvPr/>
          </p:nvGrpSpPr>
          <p:grpSpPr>
            <a:xfrm flipV="1">
              <a:off x="10428446" y="3585113"/>
              <a:ext cx="1494663" cy="2514866"/>
              <a:chOff x="8432106" y="1511878"/>
              <a:chExt cx="1558929" cy="3059186"/>
            </a:xfrm>
          </p:grpSpPr>
          <p:sp>
            <p:nvSpPr>
              <p:cNvPr id="60" name="Rounded Rectangle 59">
                <a:extLst>
                  <a:ext uri="{FF2B5EF4-FFF2-40B4-BE49-F238E27FC236}">
                    <a16:creationId xmlns:a16="http://schemas.microsoft.com/office/drawing/2014/main" id="{AD8B2FBA-D0C4-8B42-8BDA-90FD65353836}"/>
                  </a:ext>
                </a:extLst>
              </p:cNvPr>
              <p:cNvSpPr/>
              <p:nvPr/>
            </p:nvSpPr>
            <p:spPr bwMode="auto">
              <a:xfrm flipV="1">
                <a:off x="8626820" y="2433704"/>
                <a:ext cx="1172615" cy="2137360"/>
              </a:xfrm>
              <a:prstGeom prst="roundRect">
                <a:avLst>
                  <a:gd name="adj" fmla="val 0"/>
                </a:avLst>
              </a:prstGeom>
              <a:gradFill flip="none" rotWithShape="1">
                <a:gsLst>
                  <a:gs pos="0">
                    <a:schemeClr val="bg1">
                      <a:lumMod val="65000"/>
                      <a:tint val="66000"/>
                      <a:satMod val="160000"/>
                    </a:schemeClr>
                  </a:gs>
                  <a:gs pos="50000">
                    <a:schemeClr val="bg1">
                      <a:lumMod val="65000"/>
                      <a:tint val="44500"/>
                      <a:satMod val="160000"/>
                    </a:schemeClr>
                  </a:gs>
                  <a:gs pos="100000">
                    <a:schemeClr val="bg1">
                      <a:lumMod val="65000"/>
                      <a:tint val="23500"/>
                      <a:satMod val="160000"/>
                    </a:schemeClr>
                  </a:gs>
                </a:gsLst>
                <a:lin ang="16200000" scaled="1"/>
                <a:tileRect/>
              </a:gradFill>
              <a:ln>
                <a:solidFill>
                  <a:schemeClr val="accent1">
                    <a:lumMod val="75000"/>
                  </a:schemeClr>
                </a:solidFill>
                <a:headEnd/>
                <a:tailEnd/>
              </a:ln>
            </p:spPr>
            <p:style>
              <a:lnRef idx="1">
                <a:schemeClr val="accent1"/>
              </a:lnRef>
              <a:fillRef idx="2">
                <a:schemeClr val="accent1"/>
              </a:fillRef>
              <a:effectRef idx="1">
                <a:schemeClr val="accent1"/>
              </a:effectRef>
              <a:fontRef idx="minor">
                <a:schemeClr val="dk1"/>
              </a:fontRef>
            </p:style>
            <p:txBody>
              <a:bodyPr rtlCol="0" anchor="t">
                <a:prstTxWarp prst="textNoShape">
                  <a:avLst/>
                </a:prstTxWarp>
              </a:bodyPr>
              <a:lstStyle/>
              <a:p>
                <a:pPr algn="ctr">
                  <a:spcBef>
                    <a:spcPct val="0"/>
                  </a:spcBef>
                </a:pPr>
                <a:r>
                  <a:rPr lang="en-US" sz="1200" dirty="0">
                    <a:solidFill>
                      <a:srgbClr val="000000"/>
                    </a:solidFill>
                    <a:latin typeface="Calibri" panose="020F0502020204030204" pitchFamily="34" charset="0"/>
                    <a:cs typeface="Calibri" panose="020F0502020204030204" pitchFamily="34" charset="0"/>
                  </a:rPr>
                  <a:t>IBM Power9</a:t>
                </a:r>
              </a:p>
            </p:txBody>
          </p:sp>
          <p:cxnSp>
            <p:nvCxnSpPr>
              <p:cNvPr id="61" name="Straight Connector 60">
                <a:extLst>
                  <a:ext uri="{FF2B5EF4-FFF2-40B4-BE49-F238E27FC236}">
                    <a16:creationId xmlns:a16="http://schemas.microsoft.com/office/drawing/2014/main" id="{02381717-075B-2E40-AF5E-8312E25EACDD}"/>
                  </a:ext>
                </a:extLst>
              </p:cNvPr>
              <p:cNvCxnSpPr/>
              <p:nvPr/>
            </p:nvCxnSpPr>
            <p:spPr>
              <a:xfrm>
                <a:off x="8794667" y="2094148"/>
                <a:ext cx="0" cy="312205"/>
              </a:xfrm>
              <a:prstGeom prst="line">
                <a:avLst/>
              </a:prstGeom>
              <a:ln w="152400" cmpd="sng">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D23B090C-C5D2-EC49-B2EE-FB111DF5CDC4}"/>
                  </a:ext>
                </a:extLst>
              </p:cNvPr>
              <p:cNvCxnSpPr/>
              <p:nvPr/>
            </p:nvCxnSpPr>
            <p:spPr>
              <a:xfrm flipH="1">
                <a:off x="9628473" y="2096080"/>
                <a:ext cx="1" cy="312205"/>
              </a:xfrm>
              <a:prstGeom prst="line">
                <a:avLst/>
              </a:prstGeom>
              <a:ln w="152400" cmpd="sng">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0E420969-B548-CF4A-945D-AA43BEA38662}"/>
                  </a:ext>
                </a:extLst>
              </p:cNvPr>
              <p:cNvCxnSpPr>
                <a:cxnSpLocks/>
              </p:cNvCxnSpPr>
              <p:nvPr/>
            </p:nvCxnSpPr>
            <p:spPr>
              <a:xfrm rot="5400000">
                <a:off x="9211570" y="1714114"/>
                <a:ext cx="0" cy="177799"/>
              </a:xfrm>
              <a:prstGeom prst="line">
                <a:avLst/>
              </a:prstGeom>
              <a:ln w="152400" cmpd="sng">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64" name="Rounded Rectangle 63">
                <a:extLst>
                  <a:ext uri="{FF2B5EF4-FFF2-40B4-BE49-F238E27FC236}">
                    <a16:creationId xmlns:a16="http://schemas.microsoft.com/office/drawing/2014/main" id="{BB8A8081-5D37-654F-97DC-7FE18EDD063B}"/>
                  </a:ext>
                </a:extLst>
              </p:cNvPr>
              <p:cNvSpPr/>
              <p:nvPr/>
            </p:nvSpPr>
            <p:spPr bwMode="auto">
              <a:xfrm flipV="1">
                <a:off x="8432106" y="1511878"/>
                <a:ext cx="725123" cy="582270"/>
              </a:xfrm>
              <a:prstGeom prst="roundRect">
                <a:avLst/>
              </a:prstGeom>
              <a:solidFill>
                <a:schemeClr val="accent3"/>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r>
                  <a:rPr lang="en-US" sz="1200" dirty="0">
                    <a:solidFill>
                      <a:srgbClr val="000000"/>
                    </a:solidFill>
                    <a:latin typeface="Calibri" panose="020F0502020204030204" pitchFamily="34" charset="0"/>
                    <a:cs typeface="Calibri" panose="020F0502020204030204" pitchFamily="34" charset="0"/>
                  </a:rPr>
                  <a:t>Nvidia V100</a:t>
                </a:r>
              </a:p>
            </p:txBody>
          </p:sp>
          <p:sp>
            <p:nvSpPr>
              <p:cNvPr id="65" name="Rounded Rectangle 64">
                <a:extLst>
                  <a:ext uri="{FF2B5EF4-FFF2-40B4-BE49-F238E27FC236}">
                    <a16:creationId xmlns:a16="http://schemas.microsoft.com/office/drawing/2014/main" id="{F90F3ACC-5C3A-6340-B1D1-37D7DB396E1F}"/>
                  </a:ext>
                </a:extLst>
              </p:cNvPr>
              <p:cNvSpPr/>
              <p:nvPr/>
            </p:nvSpPr>
            <p:spPr bwMode="auto">
              <a:xfrm flipV="1">
                <a:off x="9265912" y="1511878"/>
                <a:ext cx="725123" cy="582270"/>
              </a:xfrm>
              <a:prstGeom prst="roundRect">
                <a:avLst/>
              </a:prstGeom>
              <a:solidFill>
                <a:schemeClr val="accent3"/>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r>
                  <a:rPr lang="en-US" sz="1200" dirty="0">
                    <a:solidFill>
                      <a:srgbClr val="000000"/>
                    </a:solidFill>
                    <a:latin typeface="Calibri" panose="020F0502020204030204" pitchFamily="34" charset="0"/>
                    <a:cs typeface="Calibri" panose="020F0502020204030204" pitchFamily="34" charset="0"/>
                  </a:rPr>
                  <a:t>Nvidia V100</a:t>
                </a:r>
              </a:p>
            </p:txBody>
          </p:sp>
          <p:grpSp>
            <p:nvGrpSpPr>
              <p:cNvPr id="66" name="Group 65">
                <a:extLst>
                  <a:ext uri="{FF2B5EF4-FFF2-40B4-BE49-F238E27FC236}">
                    <a16:creationId xmlns:a16="http://schemas.microsoft.com/office/drawing/2014/main" id="{B909D67D-6A51-6543-A037-86DF2D4BE434}"/>
                  </a:ext>
                </a:extLst>
              </p:cNvPr>
              <p:cNvGrpSpPr/>
              <p:nvPr/>
            </p:nvGrpSpPr>
            <p:grpSpPr>
              <a:xfrm>
                <a:off x="9559893" y="3897803"/>
                <a:ext cx="137160" cy="367324"/>
                <a:chOff x="8485072" y="2714655"/>
                <a:chExt cx="137160" cy="367324"/>
              </a:xfrm>
            </p:grpSpPr>
            <p:sp>
              <p:nvSpPr>
                <p:cNvPr id="107" name="Rounded Rectangle 106">
                  <a:extLst>
                    <a:ext uri="{FF2B5EF4-FFF2-40B4-BE49-F238E27FC236}">
                      <a16:creationId xmlns:a16="http://schemas.microsoft.com/office/drawing/2014/main" id="{A16BD3AB-5D25-F046-855F-8F78C68627D6}"/>
                    </a:ext>
                  </a:extLst>
                </p:cNvPr>
                <p:cNvSpPr/>
                <p:nvPr/>
              </p:nvSpPr>
              <p:spPr bwMode="auto">
                <a:xfrm rot="5400000">
                  <a:off x="8485072"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108" name="Rounded Rectangle 107">
                  <a:extLst>
                    <a:ext uri="{FF2B5EF4-FFF2-40B4-BE49-F238E27FC236}">
                      <a16:creationId xmlns:a16="http://schemas.microsoft.com/office/drawing/2014/main" id="{F626CC8B-0F47-6146-96AB-7F8662D80252}"/>
                    </a:ext>
                  </a:extLst>
                </p:cNvPr>
                <p:cNvSpPr/>
                <p:nvPr/>
              </p:nvSpPr>
              <p:spPr bwMode="auto">
                <a:xfrm rot="5400000">
                  <a:off x="8485072"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109" name="Straight Connector 108">
                  <a:extLst>
                    <a:ext uri="{FF2B5EF4-FFF2-40B4-BE49-F238E27FC236}">
                      <a16:creationId xmlns:a16="http://schemas.microsoft.com/office/drawing/2014/main" id="{8E4697AD-E5F9-1742-92C3-539C08C47CF6}"/>
                    </a:ext>
                  </a:extLst>
                </p:cNvPr>
                <p:cNvCxnSpPr>
                  <a:cxnSpLocks/>
                </p:cNvCxnSpPr>
                <p:nvPr/>
              </p:nvCxnSpPr>
              <p:spPr>
                <a:xfrm rot="5400000">
                  <a:off x="8507932" y="2898005"/>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67" name="Group 66">
                <a:extLst>
                  <a:ext uri="{FF2B5EF4-FFF2-40B4-BE49-F238E27FC236}">
                    <a16:creationId xmlns:a16="http://schemas.microsoft.com/office/drawing/2014/main" id="{C4BBD3E6-5E3B-2E42-AECB-99D1CA4E68BF}"/>
                  </a:ext>
                </a:extLst>
              </p:cNvPr>
              <p:cNvGrpSpPr/>
              <p:nvPr/>
            </p:nvGrpSpPr>
            <p:grpSpPr>
              <a:xfrm>
                <a:off x="8726087" y="3467049"/>
                <a:ext cx="137160" cy="367324"/>
                <a:chOff x="7651266" y="2714655"/>
                <a:chExt cx="137160" cy="367324"/>
              </a:xfrm>
            </p:grpSpPr>
            <p:sp>
              <p:nvSpPr>
                <p:cNvPr id="104" name="Rounded Rectangle 103">
                  <a:extLst>
                    <a:ext uri="{FF2B5EF4-FFF2-40B4-BE49-F238E27FC236}">
                      <a16:creationId xmlns:a16="http://schemas.microsoft.com/office/drawing/2014/main" id="{42DAF2DB-43ED-4542-86B3-C6B7FAE3D42B}"/>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105" name="Rounded Rectangle 104">
                  <a:extLst>
                    <a:ext uri="{FF2B5EF4-FFF2-40B4-BE49-F238E27FC236}">
                      <a16:creationId xmlns:a16="http://schemas.microsoft.com/office/drawing/2014/main" id="{B0702064-C396-D94F-90AF-B379508096D8}"/>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106" name="Straight Connector 105">
                  <a:extLst>
                    <a:ext uri="{FF2B5EF4-FFF2-40B4-BE49-F238E27FC236}">
                      <a16:creationId xmlns:a16="http://schemas.microsoft.com/office/drawing/2014/main" id="{ADDB1226-8FF6-5248-AFAF-99E980349870}"/>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68" name="Group 67">
                <a:extLst>
                  <a:ext uri="{FF2B5EF4-FFF2-40B4-BE49-F238E27FC236}">
                    <a16:creationId xmlns:a16="http://schemas.microsoft.com/office/drawing/2014/main" id="{75D442A0-3609-4F4A-BF83-D0F3204697D6}"/>
                  </a:ext>
                </a:extLst>
              </p:cNvPr>
              <p:cNvGrpSpPr/>
              <p:nvPr/>
            </p:nvGrpSpPr>
            <p:grpSpPr>
              <a:xfrm>
                <a:off x="9559893" y="3467049"/>
                <a:ext cx="137160" cy="367324"/>
                <a:chOff x="7651266" y="2714655"/>
                <a:chExt cx="137160" cy="367324"/>
              </a:xfrm>
            </p:grpSpPr>
            <p:sp>
              <p:nvSpPr>
                <p:cNvPr id="101" name="Rounded Rectangle 100">
                  <a:extLst>
                    <a:ext uri="{FF2B5EF4-FFF2-40B4-BE49-F238E27FC236}">
                      <a16:creationId xmlns:a16="http://schemas.microsoft.com/office/drawing/2014/main" id="{B3248998-7224-1F4A-8DB6-F1A1805A17F8}"/>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102" name="Rounded Rectangle 101">
                  <a:extLst>
                    <a:ext uri="{FF2B5EF4-FFF2-40B4-BE49-F238E27FC236}">
                      <a16:creationId xmlns:a16="http://schemas.microsoft.com/office/drawing/2014/main" id="{278CE972-1375-B845-93F8-65E0778E393E}"/>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103" name="Straight Connector 102">
                  <a:extLst>
                    <a:ext uri="{FF2B5EF4-FFF2-40B4-BE49-F238E27FC236}">
                      <a16:creationId xmlns:a16="http://schemas.microsoft.com/office/drawing/2014/main" id="{717F079C-C549-1646-824E-0969A4A04B99}"/>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69" name="Group 68">
                <a:extLst>
                  <a:ext uri="{FF2B5EF4-FFF2-40B4-BE49-F238E27FC236}">
                    <a16:creationId xmlns:a16="http://schemas.microsoft.com/office/drawing/2014/main" id="{A6594328-BCF6-BD49-973D-972342781564}"/>
                  </a:ext>
                </a:extLst>
              </p:cNvPr>
              <p:cNvGrpSpPr/>
              <p:nvPr/>
            </p:nvGrpSpPr>
            <p:grpSpPr>
              <a:xfrm>
                <a:off x="9142990" y="3480697"/>
                <a:ext cx="137160" cy="367324"/>
                <a:chOff x="7651266" y="2714655"/>
                <a:chExt cx="137160" cy="367324"/>
              </a:xfrm>
            </p:grpSpPr>
            <p:sp>
              <p:nvSpPr>
                <p:cNvPr id="98" name="Rounded Rectangle 97">
                  <a:extLst>
                    <a:ext uri="{FF2B5EF4-FFF2-40B4-BE49-F238E27FC236}">
                      <a16:creationId xmlns:a16="http://schemas.microsoft.com/office/drawing/2014/main" id="{74634831-925B-3346-9D14-718E8E01C9FE}"/>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99" name="Rounded Rectangle 98">
                  <a:extLst>
                    <a:ext uri="{FF2B5EF4-FFF2-40B4-BE49-F238E27FC236}">
                      <a16:creationId xmlns:a16="http://schemas.microsoft.com/office/drawing/2014/main" id="{C04871AE-3834-4343-9175-665775AD0B54}"/>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100" name="Straight Connector 99">
                  <a:extLst>
                    <a:ext uri="{FF2B5EF4-FFF2-40B4-BE49-F238E27FC236}">
                      <a16:creationId xmlns:a16="http://schemas.microsoft.com/office/drawing/2014/main" id="{4D0C7D38-E0A5-8F4C-A184-19A13E51F17B}"/>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70" name="Group 69">
                <a:extLst>
                  <a:ext uri="{FF2B5EF4-FFF2-40B4-BE49-F238E27FC236}">
                    <a16:creationId xmlns:a16="http://schemas.microsoft.com/office/drawing/2014/main" id="{E7D41216-8338-9645-B522-02FA1C0F09C9}"/>
                  </a:ext>
                </a:extLst>
              </p:cNvPr>
              <p:cNvGrpSpPr/>
              <p:nvPr/>
            </p:nvGrpSpPr>
            <p:grpSpPr>
              <a:xfrm>
                <a:off x="9559893" y="2492024"/>
                <a:ext cx="137160" cy="367324"/>
                <a:chOff x="8485072" y="2714655"/>
                <a:chExt cx="137160" cy="367324"/>
              </a:xfrm>
            </p:grpSpPr>
            <p:sp>
              <p:nvSpPr>
                <p:cNvPr id="95" name="Rounded Rectangle 94">
                  <a:extLst>
                    <a:ext uri="{FF2B5EF4-FFF2-40B4-BE49-F238E27FC236}">
                      <a16:creationId xmlns:a16="http://schemas.microsoft.com/office/drawing/2014/main" id="{AABAD767-A0F4-2741-AE2B-518F8D2E0CED}"/>
                    </a:ext>
                  </a:extLst>
                </p:cNvPr>
                <p:cNvSpPr/>
                <p:nvPr/>
              </p:nvSpPr>
              <p:spPr bwMode="auto">
                <a:xfrm rot="5400000">
                  <a:off x="8485072"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96" name="Rounded Rectangle 95">
                  <a:extLst>
                    <a:ext uri="{FF2B5EF4-FFF2-40B4-BE49-F238E27FC236}">
                      <a16:creationId xmlns:a16="http://schemas.microsoft.com/office/drawing/2014/main" id="{7FDED424-F8D3-9B43-B756-7BF54C4CE7D0}"/>
                    </a:ext>
                  </a:extLst>
                </p:cNvPr>
                <p:cNvSpPr/>
                <p:nvPr/>
              </p:nvSpPr>
              <p:spPr bwMode="auto">
                <a:xfrm rot="5400000">
                  <a:off x="8485072"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97" name="Straight Connector 96">
                  <a:extLst>
                    <a:ext uri="{FF2B5EF4-FFF2-40B4-BE49-F238E27FC236}">
                      <a16:creationId xmlns:a16="http://schemas.microsoft.com/office/drawing/2014/main" id="{74AF27A7-A0E7-4B4D-BD0C-E4E26E00DD89}"/>
                    </a:ext>
                  </a:extLst>
                </p:cNvPr>
                <p:cNvCxnSpPr>
                  <a:cxnSpLocks/>
                </p:cNvCxnSpPr>
                <p:nvPr/>
              </p:nvCxnSpPr>
              <p:spPr>
                <a:xfrm rot="5400000">
                  <a:off x="8507932" y="2898005"/>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71" name="Group 70">
                <a:extLst>
                  <a:ext uri="{FF2B5EF4-FFF2-40B4-BE49-F238E27FC236}">
                    <a16:creationId xmlns:a16="http://schemas.microsoft.com/office/drawing/2014/main" id="{B10A2219-34B4-3B4D-A1F7-8D4F2D3785CA}"/>
                  </a:ext>
                </a:extLst>
              </p:cNvPr>
              <p:cNvGrpSpPr/>
              <p:nvPr/>
            </p:nvGrpSpPr>
            <p:grpSpPr>
              <a:xfrm>
                <a:off x="8726087" y="3911183"/>
                <a:ext cx="137160" cy="367324"/>
                <a:chOff x="7651266" y="2714655"/>
                <a:chExt cx="137160" cy="367324"/>
              </a:xfrm>
            </p:grpSpPr>
            <p:sp>
              <p:nvSpPr>
                <p:cNvPr id="92" name="Rounded Rectangle 91">
                  <a:extLst>
                    <a:ext uri="{FF2B5EF4-FFF2-40B4-BE49-F238E27FC236}">
                      <a16:creationId xmlns:a16="http://schemas.microsoft.com/office/drawing/2014/main" id="{5D2D7470-77E7-7A45-BEAB-5AA1631D74B2}"/>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93" name="Rounded Rectangle 92">
                  <a:extLst>
                    <a:ext uri="{FF2B5EF4-FFF2-40B4-BE49-F238E27FC236}">
                      <a16:creationId xmlns:a16="http://schemas.microsoft.com/office/drawing/2014/main" id="{91B1BF02-5A4E-D14B-B24C-DBBA7C1C668E}"/>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94" name="Straight Connector 93">
                  <a:extLst>
                    <a:ext uri="{FF2B5EF4-FFF2-40B4-BE49-F238E27FC236}">
                      <a16:creationId xmlns:a16="http://schemas.microsoft.com/office/drawing/2014/main" id="{56E0B3CF-D7C8-0445-BF17-6E7DEC6E11AC}"/>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72" name="Group 71">
                <a:extLst>
                  <a:ext uri="{FF2B5EF4-FFF2-40B4-BE49-F238E27FC236}">
                    <a16:creationId xmlns:a16="http://schemas.microsoft.com/office/drawing/2014/main" id="{5DC240F6-7646-1342-A307-975EB32E0E88}"/>
                  </a:ext>
                </a:extLst>
              </p:cNvPr>
              <p:cNvGrpSpPr/>
              <p:nvPr/>
            </p:nvGrpSpPr>
            <p:grpSpPr>
              <a:xfrm>
                <a:off x="8726087" y="2488517"/>
                <a:ext cx="137160" cy="367324"/>
                <a:chOff x="7651266" y="2714655"/>
                <a:chExt cx="137160" cy="367324"/>
              </a:xfrm>
            </p:grpSpPr>
            <p:sp>
              <p:nvSpPr>
                <p:cNvPr id="89" name="Rounded Rectangle 88">
                  <a:extLst>
                    <a:ext uri="{FF2B5EF4-FFF2-40B4-BE49-F238E27FC236}">
                      <a16:creationId xmlns:a16="http://schemas.microsoft.com/office/drawing/2014/main" id="{CE089077-D8D9-5042-89EA-DF4827D01A8C}"/>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90" name="Rounded Rectangle 89">
                  <a:extLst>
                    <a:ext uri="{FF2B5EF4-FFF2-40B4-BE49-F238E27FC236}">
                      <a16:creationId xmlns:a16="http://schemas.microsoft.com/office/drawing/2014/main" id="{7761ABBD-C755-9F4E-8F0B-F4B903D57AD3}"/>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91" name="Straight Connector 90">
                  <a:extLst>
                    <a:ext uri="{FF2B5EF4-FFF2-40B4-BE49-F238E27FC236}">
                      <a16:creationId xmlns:a16="http://schemas.microsoft.com/office/drawing/2014/main" id="{966C20AE-D517-B041-B30A-A60CCC0EF1BB}"/>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73" name="Group 72">
                <a:extLst>
                  <a:ext uri="{FF2B5EF4-FFF2-40B4-BE49-F238E27FC236}">
                    <a16:creationId xmlns:a16="http://schemas.microsoft.com/office/drawing/2014/main" id="{2EE61734-8C29-7147-B254-09A133CA5722}"/>
                  </a:ext>
                </a:extLst>
              </p:cNvPr>
              <p:cNvGrpSpPr/>
              <p:nvPr/>
            </p:nvGrpSpPr>
            <p:grpSpPr>
              <a:xfrm>
                <a:off x="9142990" y="3897803"/>
                <a:ext cx="137160" cy="367324"/>
                <a:chOff x="8485072" y="2714655"/>
                <a:chExt cx="137160" cy="367324"/>
              </a:xfrm>
            </p:grpSpPr>
            <p:sp>
              <p:nvSpPr>
                <p:cNvPr id="86" name="Rounded Rectangle 85">
                  <a:extLst>
                    <a:ext uri="{FF2B5EF4-FFF2-40B4-BE49-F238E27FC236}">
                      <a16:creationId xmlns:a16="http://schemas.microsoft.com/office/drawing/2014/main" id="{0AF26592-8EF8-0246-A985-C668E89DF518}"/>
                    </a:ext>
                  </a:extLst>
                </p:cNvPr>
                <p:cNvSpPr/>
                <p:nvPr/>
              </p:nvSpPr>
              <p:spPr bwMode="auto">
                <a:xfrm rot="5400000">
                  <a:off x="8485072"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87" name="Rounded Rectangle 86">
                  <a:extLst>
                    <a:ext uri="{FF2B5EF4-FFF2-40B4-BE49-F238E27FC236}">
                      <a16:creationId xmlns:a16="http://schemas.microsoft.com/office/drawing/2014/main" id="{429CDD95-3E7B-7342-ADFC-9E2C771EBD4C}"/>
                    </a:ext>
                  </a:extLst>
                </p:cNvPr>
                <p:cNvSpPr/>
                <p:nvPr/>
              </p:nvSpPr>
              <p:spPr bwMode="auto">
                <a:xfrm rot="5400000">
                  <a:off x="8485072"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88" name="Straight Connector 87">
                  <a:extLst>
                    <a:ext uri="{FF2B5EF4-FFF2-40B4-BE49-F238E27FC236}">
                      <a16:creationId xmlns:a16="http://schemas.microsoft.com/office/drawing/2014/main" id="{E83542AD-35FC-C849-9ED1-6285B07B65BA}"/>
                    </a:ext>
                  </a:extLst>
                </p:cNvPr>
                <p:cNvCxnSpPr>
                  <a:cxnSpLocks/>
                </p:cNvCxnSpPr>
                <p:nvPr/>
              </p:nvCxnSpPr>
              <p:spPr>
                <a:xfrm rot="5400000">
                  <a:off x="8507932" y="2898005"/>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74" name="Group 73">
                <a:extLst>
                  <a:ext uri="{FF2B5EF4-FFF2-40B4-BE49-F238E27FC236}">
                    <a16:creationId xmlns:a16="http://schemas.microsoft.com/office/drawing/2014/main" id="{8F46261B-5CC3-2347-9378-9D7801551139}"/>
                  </a:ext>
                </a:extLst>
              </p:cNvPr>
              <p:cNvGrpSpPr/>
              <p:nvPr/>
            </p:nvGrpSpPr>
            <p:grpSpPr>
              <a:xfrm>
                <a:off x="8726087" y="2990838"/>
                <a:ext cx="137160" cy="367324"/>
                <a:chOff x="7651266" y="2714655"/>
                <a:chExt cx="137160" cy="367324"/>
              </a:xfrm>
            </p:grpSpPr>
            <p:sp>
              <p:nvSpPr>
                <p:cNvPr id="83" name="Rounded Rectangle 82">
                  <a:extLst>
                    <a:ext uri="{FF2B5EF4-FFF2-40B4-BE49-F238E27FC236}">
                      <a16:creationId xmlns:a16="http://schemas.microsoft.com/office/drawing/2014/main" id="{08EFBF35-6576-FB4E-94F2-6ECBEA2DC3E3}"/>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84" name="Rounded Rectangle 83">
                  <a:extLst>
                    <a:ext uri="{FF2B5EF4-FFF2-40B4-BE49-F238E27FC236}">
                      <a16:creationId xmlns:a16="http://schemas.microsoft.com/office/drawing/2014/main" id="{16A75FDC-6065-F947-B802-361DA5EADB43}"/>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85" name="Straight Connector 84">
                  <a:extLst>
                    <a:ext uri="{FF2B5EF4-FFF2-40B4-BE49-F238E27FC236}">
                      <a16:creationId xmlns:a16="http://schemas.microsoft.com/office/drawing/2014/main" id="{0A9DAC68-CBE7-CB4D-BF15-2CB5F0A3EE45}"/>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75" name="Group 74">
                <a:extLst>
                  <a:ext uri="{FF2B5EF4-FFF2-40B4-BE49-F238E27FC236}">
                    <a16:creationId xmlns:a16="http://schemas.microsoft.com/office/drawing/2014/main" id="{63E2BFAE-EF11-DB43-B9F1-8AD1252F8631}"/>
                  </a:ext>
                </a:extLst>
              </p:cNvPr>
              <p:cNvGrpSpPr/>
              <p:nvPr/>
            </p:nvGrpSpPr>
            <p:grpSpPr>
              <a:xfrm>
                <a:off x="9559893" y="2990838"/>
                <a:ext cx="137160" cy="367324"/>
                <a:chOff x="7651266" y="2714655"/>
                <a:chExt cx="137160" cy="367324"/>
              </a:xfrm>
            </p:grpSpPr>
            <p:sp>
              <p:nvSpPr>
                <p:cNvPr id="80" name="Rounded Rectangle 79">
                  <a:extLst>
                    <a:ext uri="{FF2B5EF4-FFF2-40B4-BE49-F238E27FC236}">
                      <a16:creationId xmlns:a16="http://schemas.microsoft.com/office/drawing/2014/main" id="{91692840-38DC-0A4F-9290-EE02A66DDB32}"/>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81" name="Rounded Rectangle 80">
                  <a:extLst>
                    <a:ext uri="{FF2B5EF4-FFF2-40B4-BE49-F238E27FC236}">
                      <a16:creationId xmlns:a16="http://schemas.microsoft.com/office/drawing/2014/main" id="{34C54C4D-326B-444A-9C6D-FA24A678E55F}"/>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82" name="Straight Connector 81">
                  <a:extLst>
                    <a:ext uri="{FF2B5EF4-FFF2-40B4-BE49-F238E27FC236}">
                      <a16:creationId xmlns:a16="http://schemas.microsoft.com/office/drawing/2014/main" id="{18340817-B2BD-AF45-9AAA-0D1A77D1C91A}"/>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76" name="Group 75">
                <a:extLst>
                  <a:ext uri="{FF2B5EF4-FFF2-40B4-BE49-F238E27FC236}">
                    <a16:creationId xmlns:a16="http://schemas.microsoft.com/office/drawing/2014/main" id="{11AB4FFF-BC45-814C-8001-D6F3050AE219}"/>
                  </a:ext>
                </a:extLst>
              </p:cNvPr>
              <p:cNvGrpSpPr/>
              <p:nvPr/>
            </p:nvGrpSpPr>
            <p:grpSpPr>
              <a:xfrm>
                <a:off x="9142990" y="3004486"/>
                <a:ext cx="137160" cy="367324"/>
                <a:chOff x="7651266" y="2714655"/>
                <a:chExt cx="137160" cy="367324"/>
              </a:xfrm>
            </p:grpSpPr>
            <p:sp>
              <p:nvSpPr>
                <p:cNvPr id="77" name="Rounded Rectangle 76">
                  <a:extLst>
                    <a:ext uri="{FF2B5EF4-FFF2-40B4-BE49-F238E27FC236}">
                      <a16:creationId xmlns:a16="http://schemas.microsoft.com/office/drawing/2014/main" id="{E220A0C0-B697-9241-924C-62E7B6458ECC}"/>
                    </a:ext>
                  </a:extLst>
                </p:cNvPr>
                <p:cNvSpPr/>
                <p:nvPr/>
              </p:nvSpPr>
              <p:spPr bwMode="auto">
                <a:xfrm rot="5400000">
                  <a:off x="7651266" y="2714655"/>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78" name="Rounded Rectangle 77">
                  <a:extLst>
                    <a:ext uri="{FF2B5EF4-FFF2-40B4-BE49-F238E27FC236}">
                      <a16:creationId xmlns:a16="http://schemas.microsoft.com/office/drawing/2014/main" id="{3614800F-48FC-4A4F-8416-BFEAF7E8641F}"/>
                    </a:ext>
                  </a:extLst>
                </p:cNvPr>
                <p:cNvSpPr/>
                <p:nvPr/>
              </p:nvSpPr>
              <p:spPr bwMode="auto">
                <a:xfrm rot="5400000">
                  <a:off x="7651266" y="2944819"/>
                  <a:ext cx="137160" cy="137160"/>
                </a:xfrm>
                <a:prstGeom prst="roundRect">
                  <a:avLst/>
                </a:prstGeom>
                <a:solidFill>
                  <a:schemeClr val="bg2">
                    <a:lumMod val="90000"/>
                  </a:schemeClr>
                </a:solidFill>
                <a:ln>
                  <a:solidFill>
                    <a:schemeClr val="accent1">
                      <a:lumMod val="75000"/>
                    </a:schemeClr>
                  </a:solidFill>
                  <a:headEnd/>
                  <a:tailEnd/>
                </a:ln>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79" name="Straight Connector 78">
                  <a:extLst>
                    <a:ext uri="{FF2B5EF4-FFF2-40B4-BE49-F238E27FC236}">
                      <a16:creationId xmlns:a16="http://schemas.microsoft.com/office/drawing/2014/main" id="{4B5113A9-2929-914C-AE96-F0BE891F7033}"/>
                    </a:ext>
                  </a:extLst>
                </p:cNvPr>
                <p:cNvCxnSpPr>
                  <a:cxnSpLocks/>
                </p:cNvCxnSpPr>
                <p:nvPr/>
              </p:nvCxnSpPr>
              <p:spPr>
                <a:xfrm rot="5400000">
                  <a:off x="7674126" y="2897066"/>
                  <a:ext cx="91440" cy="0"/>
                </a:xfrm>
                <a:prstGeom prst="line">
                  <a:avLst/>
                </a:prstGeom>
                <a:ln w="63500" cmpd="sng">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sp>
          <p:nvSpPr>
            <p:cNvPr id="122" name="TextBox 121">
              <a:extLst>
                <a:ext uri="{FF2B5EF4-FFF2-40B4-BE49-F238E27FC236}">
                  <a16:creationId xmlns:a16="http://schemas.microsoft.com/office/drawing/2014/main" id="{4A8C87D8-FFB4-854F-AB9E-18C2581CB9E4}"/>
                </a:ext>
              </a:extLst>
            </p:cNvPr>
            <p:cNvSpPr txBox="1"/>
            <p:nvPr/>
          </p:nvSpPr>
          <p:spPr>
            <a:xfrm>
              <a:off x="8557067" y="2970749"/>
              <a:ext cx="3330903" cy="523220"/>
            </a:xfrm>
            <a:prstGeom prst="rect">
              <a:avLst/>
            </a:prstGeom>
            <a:noFill/>
          </p:spPr>
          <p:txBody>
            <a:bodyPr wrap="square" rtlCol="0">
              <a:spAutoFit/>
            </a:bodyPr>
            <a:lstStyle/>
            <a:p>
              <a:pPr algn="ctr"/>
              <a:r>
                <a:rPr lang="en-US" sz="2800" b="1" dirty="0">
                  <a:solidFill>
                    <a:schemeClr val="tx2"/>
                  </a:solidFill>
                </a:rPr>
                <a:t>Sierra Node</a:t>
              </a:r>
            </a:p>
          </p:txBody>
        </p:sp>
      </p:grpSp>
      <p:sp>
        <p:nvSpPr>
          <p:cNvPr id="6" name="Content Placeholder 5">
            <a:extLst>
              <a:ext uri="{FF2B5EF4-FFF2-40B4-BE49-F238E27FC236}">
                <a16:creationId xmlns:a16="http://schemas.microsoft.com/office/drawing/2014/main" id="{3ED81F04-590F-5540-9405-D7A027A49210}"/>
              </a:ext>
            </a:extLst>
          </p:cNvPr>
          <p:cNvSpPr>
            <a:spLocks noGrp="1"/>
          </p:cNvSpPr>
          <p:nvPr>
            <p:ph idx="1"/>
          </p:nvPr>
        </p:nvSpPr>
        <p:spPr/>
        <p:txBody>
          <a:bodyPr/>
          <a:lstStyle/>
          <a:p>
            <a:r>
              <a:rPr lang="en-US" dirty="0"/>
              <a:t>Existing scheduling engines proved not flexible enough</a:t>
            </a:r>
          </a:p>
          <a:p>
            <a:pPr lvl="1"/>
            <a:r>
              <a:rPr lang="en-US" dirty="0"/>
              <a:t>static and flat scheduling does not support the dynamic nature of </a:t>
            </a:r>
            <a:r>
              <a:rPr lang="en-US" dirty="0" err="1"/>
              <a:t>MuMMI</a:t>
            </a:r>
            <a:endParaRPr lang="en-US" dirty="0"/>
          </a:p>
          <a:p>
            <a:pPr lvl="1"/>
            <a:r>
              <a:rPr lang="en-US" dirty="0"/>
              <a:t>high turn around time especially at high job counts</a:t>
            </a:r>
          </a:p>
          <a:p>
            <a:r>
              <a:rPr lang="en-US" dirty="0"/>
              <a:t>We extended Flux to</a:t>
            </a:r>
          </a:p>
          <a:p>
            <a:pPr lvl="1"/>
            <a:r>
              <a:rPr lang="en-US" dirty="0"/>
              <a:t>provide low-latency scheduling of thousands of jobs</a:t>
            </a:r>
          </a:p>
          <a:p>
            <a:pPr lvl="1"/>
            <a:r>
              <a:rPr lang="en-US" dirty="0"/>
              <a:t>hierarchical scheduling within large user-space allocation</a:t>
            </a:r>
          </a:p>
          <a:p>
            <a:pPr lvl="1"/>
            <a:r>
              <a:rPr lang="en-US" dirty="0"/>
              <a:t>explicit task pinning to maximize memory bandwidth</a:t>
            </a:r>
          </a:p>
          <a:p>
            <a:pPr lvl="1"/>
            <a:endParaRPr lang="en-US" dirty="0"/>
          </a:p>
          <a:p>
            <a:endParaRPr lang="en-US" dirty="0"/>
          </a:p>
        </p:txBody>
      </p:sp>
      <p:sp>
        <p:nvSpPr>
          <p:cNvPr id="3" name="Title 2">
            <a:extLst>
              <a:ext uri="{FF2B5EF4-FFF2-40B4-BE49-F238E27FC236}">
                <a16:creationId xmlns:a16="http://schemas.microsoft.com/office/drawing/2014/main" id="{5B39F039-281E-9A46-AFDE-81448FCA245E}"/>
              </a:ext>
            </a:extLst>
          </p:cNvPr>
          <p:cNvSpPr>
            <a:spLocks noGrp="1"/>
          </p:cNvSpPr>
          <p:nvPr>
            <p:ph type="title"/>
          </p:nvPr>
        </p:nvSpPr>
        <p:spPr/>
        <p:txBody>
          <a:bodyPr/>
          <a:lstStyle/>
          <a:p>
            <a:r>
              <a:rPr lang="en-US" dirty="0"/>
              <a:t>The scheduling engine efficiently provisions heterogenous resources across all of Sierra – 172K CPUs, 16K GPUs </a:t>
            </a:r>
          </a:p>
        </p:txBody>
      </p:sp>
      <p:grpSp>
        <p:nvGrpSpPr>
          <p:cNvPr id="110" name="Group 109">
            <a:extLst>
              <a:ext uri="{FF2B5EF4-FFF2-40B4-BE49-F238E27FC236}">
                <a16:creationId xmlns:a16="http://schemas.microsoft.com/office/drawing/2014/main" id="{778B11EC-8C4E-CE4E-AE30-873C256F8EA7}"/>
              </a:ext>
            </a:extLst>
          </p:cNvPr>
          <p:cNvGrpSpPr/>
          <p:nvPr/>
        </p:nvGrpSpPr>
        <p:grpSpPr>
          <a:xfrm>
            <a:off x="7503030" y="5145696"/>
            <a:ext cx="4531533" cy="1018385"/>
            <a:chOff x="6024336" y="2939330"/>
            <a:chExt cx="4531533" cy="1018385"/>
          </a:xfrm>
        </p:grpSpPr>
        <p:sp>
          <p:nvSpPr>
            <p:cNvPr id="111" name="Round Diagonal Corner Rectangle 110">
              <a:extLst>
                <a:ext uri="{FF2B5EF4-FFF2-40B4-BE49-F238E27FC236}">
                  <a16:creationId xmlns:a16="http://schemas.microsoft.com/office/drawing/2014/main" id="{4779E5C0-42FC-144A-960B-FE3930603874}"/>
                </a:ext>
              </a:extLst>
            </p:cNvPr>
            <p:cNvSpPr/>
            <p:nvPr/>
          </p:nvSpPr>
          <p:spPr bwMode="auto">
            <a:xfrm>
              <a:off x="6024336" y="2939330"/>
              <a:ext cx="1006081" cy="1018073"/>
            </a:xfrm>
            <a:prstGeom prst="round2DiagRect">
              <a:avLst>
                <a:gd name="adj1" fmla="val 0"/>
                <a:gd name="adj2" fmla="val 0"/>
              </a:avLst>
            </a:prstGeom>
            <a:solidFill>
              <a:srgbClr val="D2E9C9"/>
            </a:solidFill>
            <a:ln>
              <a:noFill/>
              <a:headEnd/>
              <a:tailEnd/>
            </a:ln>
            <a:effectLst/>
          </p:spPr>
          <p:style>
            <a:lnRef idx="1">
              <a:schemeClr val="accent1"/>
            </a:lnRef>
            <a:fillRef idx="2">
              <a:schemeClr val="accent1"/>
            </a:fillRef>
            <a:effectRef idx="1">
              <a:schemeClr val="accent1"/>
            </a:effectRef>
            <a:fontRef idx="minor">
              <a:schemeClr val="dk1"/>
            </a:fontRef>
          </p:style>
          <p:txBody>
            <a:bodyPr rtlCol="0" anchor="t">
              <a:prstTxWarp prst="textNoShape">
                <a:avLst/>
              </a:prstTxWarp>
            </a:bodyPr>
            <a:lstStyle/>
            <a:p>
              <a:pPr algn="ctr">
                <a:spcBef>
                  <a:spcPct val="0"/>
                </a:spcBef>
              </a:pPr>
              <a:r>
                <a:rPr lang="en-US" sz="1700" dirty="0">
                  <a:solidFill>
                    <a:srgbClr val="000000"/>
                  </a:solidFill>
                  <a:latin typeface="Arial" panose="020B0604020202020204" pitchFamily="34" charset="0"/>
                  <a:cs typeface="Arial" panose="020B0604020202020204" pitchFamily="34" charset="0"/>
                </a:rPr>
                <a:t>CG Sim.</a:t>
              </a:r>
            </a:p>
          </p:txBody>
        </p:sp>
        <p:sp>
          <p:nvSpPr>
            <p:cNvPr id="112" name="Round Diagonal Corner Rectangle 111">
              <a:extLst>
                <a:ext uri="{FF2B5EF4-FFF2-40B4-BE49-F238E27FC236}">
                  <a16:creationId xmlns:a16="http://schemas.microsoft.com/office/drawing/2014/main" id="{05852B36-2C02-5F47-9707-DF8FCBB6D060}"/>
                </a:ext>
              </a:extLst>
            </p:cNvPr>
            <p:cNvSpPr/>
            <p:nvPr/>
          </p:nvSpPr>
          <p:spPr bwMode="auto">
            <a:xfrm>
              <a:off x="7022025" y="2939642"/>
              <a:ext cx="3533844" cy="1018073"/>
            </a:xfrm>
            <a:prstGeom prst="round2DiagRect">
              <a:avLst>
                <a:gd name="adj1" fmla="val 0"/>
                <a:gd name="adj2" fmla="val 0"/>
              </a:avLst>
            </a:prstGeom>
            <a:solidFill>
              <a:srgbClr val="D2E9C9">
                <a:alpha val="50000"/>
              </a:srgbClr>
            </a:solidFill>
            <a:ln>
              <a:noFill/>
              <a:headEnd/>
              <a:tailEnd/>
            </a:ln>
            <a:effectLst/>
          </p:spPr>
          <p:style>
            <a:lnRef idx="1">
              <a:schemeClr val="accent1"/>
            </a:lnRef>
            <a:fillRef idx="2">
              <a:schemeClr val="accent1"/>
            </a:fillRef>
            <a:effectRef idx="1">
              <a:schemeClr val="accent1"/>
            </a:effectRef>
            <a:fontRef idx="minor">
              <a:schemeClr val="dk1"/>
            </a:fontRef>
          </p:style>
          <p:txBody>
            <a:bodyPr rtlCol="0" anchor="t">
              <a:prstTxWarp prst="textNoShape">
                <a:avLst/>
              </a:prstTxWarp>
            </a:bodyPr>
            <a:lstStyle/>
            <a:p>
              <a:pPr>
                <a:spcBef>
                  <a:spcPct val="0"/>
                </a:spcBef>
              </a:pPr>
              <a:endParaRPr lang="en-US" dirty="0">
                <a:solidFill>
                  <a:srgbClr val="000000"/>
                </a:solidFill>
                <a:latin typeface="Arial" panose="020B0604020202020204" pitchFamily="34" charset="0"/>
                <a:cs typeface="Arial" panose="020B0604020202020204" pitchFamily="34" charset="0"/>
              </a:endParaRPr>
            </a:p>
          </p:txBody>
        </p:sp>
      </p:grpSp>
      <p:grpSp>
        <p:nvGrpSpPr>
          <p:cNvPr id="113" name="Group 112">
            <a:extLst>
              <a:ext uri="{FF2B5EF4-FFF2-40B4-BE49-F238E27FC236}">
                <a16:creationId xmlns:a16="http://schemas.microsoft.com/office/drawing/2014/main" id="{DB5DDB7D-D39E-3E4D-B1A1-3746EA4F7786}"/>
              </a:ext>
            </a:extLst>
          </p:cNvPr>
          <p:cNvGrpSpPr/>
          <p:nvPr/>
        </p:nvGrpSpPr>
        <p:grpSpPr>
          <a:xfrm>
            <a:off x="7508362" y="4517934"/>
            <a:ext cx="4531807" cy="627762"/>
            <a:chOff x="7247993" y="1391368"/>
            <a:chExt cx="4726661" cy="660452"/>
          </a:xfrm>
        </p:grpSpPr>
        <p:sp>
          <p:nvSpPr>
            <p:cNvPr id="114" name="Round Diagonal Corner Rectangle 113">
              <a:extLst>
                <a:ext uri="{FF2B5EF4-FFF2-40B4-BE49-F238E27FC236}">
                  <a16:creationId xmlns:a16="http://schemas.microsoft.com/office/drawing/2014/main" id="{E7FBD338-FFA3-2542-8947-4D5CBBD45126}"/>
                </a:ext>
              </a:extLst>
            </p:cNvPr>
            <p:cNvSpPr/>
            <p:nvPr/>
          </p:nvSpPr>
          <p:spPr bwMode="auto">
            <a:xfrm>
              <a:off x="8288865" y="1391368"/>
              <a:ext cx="3685789" cy="660452"/>
            </a:xfrm>
            <a:prstGeom prst="round2DiagRect">
              <a:avLst>
                <a:gd name="adj1" fmla="val 0"/>
                <a:gd name="adj2" fmla="val 0"/>
              </a:avLst>
            </a:prstGeom>
            <a:solidFill>
              <a:srgbClr val="F9DAAD">
                <a:alpha val="50000"/>
              </a:srgbClr>
            </a:solidFill>
            <a:ln>
              <a:noFill/>
              <a:headEnd/>
              <a:tailEnd/>
            </a:ln>
            <a:effectLst/>
          </p:spPr>
          <p:style>
            <a:lnRef idx="1">
              <a:schemeClr val="accent1"/>
            </a:lnRef>
            <a:fillRef idx="2">
              <a:schemeClr val="accent1"/>
            </a:fillRef>
            <a:effectRef idx="1">
              <a:schemeClr val="accent1"/>
            </a:effectRef>
            <a:fontRef idx="minor">
              <a:schemeClr val="dk1"/>
            </a:fontRef>
          </p:style>
          <p:txBody>
            <a:bodyPr rtlCol="0" anchor="t">
              <a:prstTxWarp prst="textNoShape">
                <a:avLst/>
              </a:prstTxWarp>
            </a:bodyPr>
            <a:lstStyle/>
            <a:p>
              <a:pPr>
                <a:spcBef>
                  <a:spcPct val="0"/>
                </a:spcBef>
              </a:pPr>
              <a:endParaRPr lang="en-US" dirty="0">
                <a:solidFill>
                  <a:srgbClr val="000000"/>
                </a:solidFill>
                <a:latin typeface="Arial" panose="020B0604020202020204" pitchFamily="34" charset="0"/>
                <a:cs typeface="Arial" panose="020B0604020202020204" pitchFamily="34" charset="0"/>
              </a:endParaRPr>
            </a:p>
          </p:txBody>
        </p:sp>
        <p:sp>
          <p:nvSpPr>
            <p:cNvPr id="115" name="Round Diagonal Corner Rectangle 114">
              <a:extLst>
                <a:ext uri="{FF2B5EF4-FFF2-40B4-BE49-F238E27FC236}">
                  <a16:creationId xmlns:a16="http://schemas.microsoft.com/office/drawing/2014/main" id="{E9A67ACD-F8CF-C641-B5BC-C7EAA8F7115B}"/>
                </a:ext>
              </a:extLst>
            </p:cNvPr>
            <p:cNvSpPr/>
            <p:nvPr/>
          </p:nvSpPr>
          <p:spPr bwMode="auto">
            <a:xfrm>
              <a:off x="7247993" y="1391369"/>
              <a:ext cx="1049339" cy="657851"/>
            </a:xfrm>
            <a:prstGeom prst="round2DiagRect">
              <a:avLst>
                <a:gd name="adj1" fmla="val 0"/>
                <a:gd name="adj2" fmla="val 0"/>
              </a:avLst>
            </a:prstGeom>
            <a:solidFill>
              <a:srgbClr val="F9DAAD"/>
            </a:solidFill>
            <a:ln>
              <a:noFill/>
              <a:headEnd/>
              <a:tailEnd/>
            </a:ln>
            <a:effectLst/>
          </p:spPr>
          <p:style>
            <a:lnRef idx="1">
              <a:schemeClr val="accent1"/>
            </a:lnRef>
            <a:fillRef idx="2">
              <a:schemeClr val="accent1"/>
            </a:fillRef>
            <a:effectRef idx="1">
              <a:schemeClr val="accent1"/>
            </a:effectRef>
            <a:fontRef idx="minor">
              <a:schemeClr val="dk1"/>
            </a:fontRef>
          </p:style>
          <p:txBody>
            <a:bodyPr rtlCol="0" anchor="t">
              <a:prstTxWarp prst="textNoShape">
                <a:avLst/>
              </a:prstTxWarp>
            </a:bodyPr>
            <a:lstStyle/>
            <a:p>
              <a:pPr algn="ctr">
                <a:spcBef>
                  <a:spcPct val="0"/>
                </a:spcBef>
              </a:pPr>
              <a:r>
                <a:rPr lang="en-US" sz="1700" dirty="0">
                  <a:solidFill>
                    <a:srgbClr val="000000"/>
                  </a:solidFill>
                  <a:latin typeface="Arial" panose="020B0604020202020204" pitchFamily="34" charset="0"/>
                  <a:cs typeface="Arial" panose="020B0604020202020204" pitchFamily="34" charset="0"/>
                </a:rPr>
                <a:t>CG An.</a:t>
              </a:r>
            </a:p>
          </p:txBody>
        </p:sp>
      </p:grpSp>
      <p:grpSp>
        <p:nvGrpSpPr>
          <p:cNvPr id="116" name="Group 115">
            <a:extLst>
              <a:ext uri="{FF2B5EF4-FFF2-40B4-BE49-F238E27FC236}">
                <a16:creationId xmlns:a16="http://schemas.microsoft.com/office/drawing/2014/main" id="{A7D3DBCE-28B8-874E-885E-8093209C1A14}"/>
              </a:ext>
            </a:extLst>
          </p:cNvPr>
          <p:cNvGrpSpPr/>
          <p:nvPr/>
        </p:nvGrpSpPr>
        <p:grpSpPr>
          <a:xfrm>
            <a:off x="7508362" y="3800388"/>
            <a:ext cx="4535906" cy="724250"/>
            <a:chOff x="6024336" y="1596834"/>
            <a:chExt cx="4535906" cy="724250"/>
          </a:xfrm>
        </p:grpSpPr>
        <p:sp>
          <p:nvSpPr>
            <p:cNvPr id="117" name="Right Triangle 116">
              <a:extLst>
                <a:ext uri="{FF2B5EF4-FFF2-40B4-BE49-F238E27FC236}">
                  <a16:creationId xmlns:a16="http://schemas.microsoft.com/office/drawing/2014/main" id="{B057721A-4A0D-5442-B243-0201732B5249}"/>
                </a:ext>
              </a:extLst>
            </p:cNvPr>
            <p:cNvSpPr/>
            <p:nvPr/>
          </p:nvSpPr>
          <p:spPr bwMode="auto">
            <a:xfrm rot="16200000">
              <a:off x="6169484" y="1463533"/>
              <a:ext cx="716753" cy="988328"/>
            </a:xfrm>
            <a:prstGeom prst="rtTriangle">
              <a:avLst/>
            </a:prstGeom>
            <a:solidFill>
              <a:schemeClr val="accent4">
                <a:lumMod val="40000"/>
                <a:lumOff val="60000"/>
              </a:schemeClr>
            </a:solidFill>
            <a:ln>
              <a:noFill/>
              <a:headEnd/>
              <a:tailEnd/>
            </a:ln>
          </p:spPr>
          <p:style>
            <a:lnRef idx="2">
              <a:schemeClr val="accent5"/>
            </a:lnRef>
            <a:fillRef idx="1">
              <a:schemeClr val="lt1"/>
            </a:fillRef>
            <a:effectRef idx="0">
              <a:schemeClr val="accent5"/>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latin typeface="Arial" panose="020B0604020202020204" pitchFamily="34" charset="0"/>
                <a:cs typeface="Arial" panose="020B0604020202020204" pitchFamily="34" charset="0"/>
              </a:endParaRPr>
            </a:p>
          </p:txBody>
        </p:sp>
        <p:sp>
          <p:nvSpPr>
            <p:cNvPr id="118" name="Right Triangle 117">
              <a:extLst>
                <a:ext uri="{FF2B5EF4-FFF2-40B4-BE49-F238E27FC236}">
                  <a16:creationId xmlns:a16="http://schemas.microsoft.com/office/drawing/2014/main" id="{0247150F-C0B1-6B44-BB58-92AB91B64D05}"/>
                </a:ext>
              </a:extLst>
            </p:cNvPr>
            <p:cNvSpPr/>
            <p:nvPr/>
          </p:nvSpPr>
          <p:spPr bwMode="auto">
            <a:xfrm rot="5400000">
              <a:off x="6160123" y="1468544"/>
              <a:ext cx="716753" cy="988328"/>
            </a:xfrm>
            <a:prstGeom prst="rtTriangle">
              <a:avLst/>
            </a:prstGeom>
            <a:solidFill>
              <a:schemeClr val="accent1">
                <a:lumMod val="40000"/>
                <a:lumOff val="60000"/>
              </a:schemeClr>
            </a:solidFill>
            <a:ln>
              <a:noFill/>
              <a:headEnd/>
              <a:tailEnd/>
            </a:ln>
          </p:spPr>
          <p:style>
            <a:lnRef idx="2">
              <a:schemeClr val="accent5"/>
            </a:lnRef>
            <a:fillRef idx="1">
              <a:schemeClr val="lt1"/>
            </a:fillRef>
            <a:effectRef idx="0">
              <a:schemeClr val="accent5"/>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latin typeface="Arial" panose="020B0604020202020204" pitchFamily="34" charset="0"/>
                <a:cs typeface="Arial" panose="020B0604020202020204" pitchFamily="34" charset="0"/>
              </a:endParaRPr>
            </a:p>
          </p:txBody>
        </p:sp>
        <p:grpSp>
          <p:nvGrpSpPr>
            <p:cNvPr id="119" name="Group 118">
              <a:extLst>
                <a:ext uri="{FF2B5EF4-FFF2-40B4-BE49-F238E27FC236}">
                  <a16:creationId xmlns:a16="http://schemas.microsoft.com/office/drawing/2014/main" id="{019463CD-3F48-A346-A1CC-09082EC9522A}"/>
                </a:ext>
              </a:extLst>
            </p:cNvPr>
            <p:cNvGrpSpPr/>
            <p:nvPr/>
          </p:nvGrpSpPr>
          <p:grpSpPr>
            <a:xfrm>
              <a:off x="6024336" y="1596834"/>
              <a:ext cx="4535906" cy="717396"/>
              <a:chOff x="7258041" y="1390692"/>
              <a:chExt cx="4730936" cy="754755"/>
            </a:xfrm>
          </p:grpSpPr>
          <p:sp>
            <p:nvSpPr>
              <p:cNvPr id="120" name="Round Diagonal Corner Rectangle 119">
                <a:extLst>
                  <a:ext uri="{FF2B5EF4-FFF2-40B4-BE49-F238E27FC236}">
                    <a16:creationId xmlns:a16="http://schemas.microsoft.com/office/drawing/2014/main" id="{E762D84C-09B3-EA40-AAE1-335235960686}"/>
                  </a:ext>
                </a:extLst>
              </p:cNvPr>
              <p:cNvSpPr/>
              <p:nvPr/>
            </p:nvSpPr>
            <p:spPr bwMode="auto">
              <a:xfrm>
                <a:off x="8288865" y="1391368"/>
                <a:ext cx="3700112" cy="754079"/>
              </a:xfrm>
              <a:prstGeom prst="round2DiagRect">
                <a:avLst>
                  <a:gd name="adj1" fmla="val 0"/>
                  <a:gd name="adj2" fmla="val 0"/>
                </a:avLst>
              </a:prstGeom>
              <a:solidFill>
                <a:srgbClr val="B9CDE2">
                  <a:alpha val="50000"/>
                </a:srgbClr>
              </a:solidFill>
              <a:ln>
                <a:noFill/>
                <a:headEnd/>
                <a:tailEnd/>
              </a:ln>
              <a:effectLst/>
            </p:spPr>
            <p:style>
              <a:lnRef idx="1">
                <a:schemeClr val="accent1"/>
              </a:lnRef>
              <a:fillRef idx="2">
                <a:schemeClr val="accent1"/>
              </a:fillRef>
              <a:effectRef idx="1">
                <a:schemeClr val="accent1"/>
              </a:effectRef>
              <a:fontRef idx="minor">
                <a:schemeClr val="dk1"/>
              </a:fontRef>
            </p:style>
            <p:txBody>
              <a:bodyPr rtlCol="0" anchor="t">
                <a:prstTxWarp prst="textNoShape">
                  <a:avLst/>
                </a:prstTxWarp>
              </a:bodyPr>
              <a:lstStyle/>
              <a:p>
                <a:pPr>
                  <a:spcBef>
                    <a:spcPct val="0"/>
                  </a:spcBef>
                </a:pPr>
                <a:endParaRPr lang="en-US" dirty="0">
                  <a:solidFill>
                    <a:srgbClr val="000000"/>
                  </a:solidFill>
                  <a:latin typeface="Arial" panose="020B0604020202020204" pitchFamily="34" charset="0"/>
                  <a:cs typeface="Arial" panose="020B0604020202020204" pitchFamily="34" charset="0"/>
                </a:endParaRPr>
              </a:p>
            </p:txBody>
          </p:sp>
          <p:sp>
            <p:nvSpPr>
              <p:cNvPr id="121" name="Round Diagonal Corner Rectangle 120">
                <a:extLst>
                  <a:ext uri="{FF2B5EF4-FFF2-40B4-BE49-F238E27FC236}">
                    <a16:creationId xmlns:a16="http://schemas.microsoft.com/office/drawing/2014/main" id="{6CB9DE58-106E-CD4E-9471-ACE347217EBF}"/>
                  </a:ext>
                </a:extLst>
              </p:cNvPr>
              <p:cNvSpPr/>
              <p:nvPr/>
            </p:nvSpPr>
            <p:spPr bwMode="auto">
              <a:xfrm>
                <a:off x="7258041" y="1390692"/>
                <a:ext cx="1053614" cy="754079"/>
              </a:xfrm>
              <a:prstGeom prst="round2DiagRect">
                <a:avLst>
                  <a:gd name="adj1" fmla="val 0"/>
                  <a:gd name="adj2" fmla="val 0"/>
                </a:avLst>
              </a:prstGeom>
              <a:noFill/>
              <a:ln>
                <a:noFill/>
                <a:headEnd/>
                <a:tailEnd/>
              </a:ln>
              <a:effectLst/>
            </p:spPr>
            <p:style>
              <a:lnRef idx="1">
                <a:schemeClr val="accent1"/>
              </a:lnRef>
              <a:fillRef idx="2">
                <a:schemeClr val="accent1"/>
              </a:fillRef>
              <a:effectRef idx="1">
                <a:schemeClr val="accent1"/>
              </a:effectRef>
              <a:fontRef idx="minor">
                <a:schemeClr val="dk1"/>
              </a:fontRef>
            </p:style>
            <p:txBody>
              <a:bodyPr rtlCol="0" anchor="t">
                <a:prstTxWarp prst="textNoShape">
                  <a:avLst/>
                </a:prstTxWarp>
              </a:bodyPr>
              <a:lstStyle/>
              <a:p>
                <a:pPr algn="ctr">
                  <a:spcBef>
                    <a:spcPct val="0"/>
                  </a:spcBef>
                </a:pPr>
                <a:r>
                  <a:rPr lang="en-US" sz="1700" dirty="0">
                    <a:solidFill>
                      <a:srgbClr val="000000"/>
                    </a:solidFill>
                    <a:latin typeface="Arial" panose="020B0604020202020204" pitchFamily="34" charset="0"/>
                    <a:cs typeface="Arial" panose="020B0604020202020204" pitchFamily="34" charset="0"/>
                  </a:rPr>
                  <a:t>Macro</a:t>
                </a:r>
              </a:p>
              <a:p>
                <a:pPr algn="ctr">
                  <a:spcBef>
                    <a:spcPct val="0"/>
                  </a:spcBef>
                </a:pPr>
                <a:r>
                  <a:rPr lang="en-US" sz="1000" dirty="0">
                    <a:solidFill>
                      <a:srgbClr val="000000"/>
                    </a:solidFill>
                    <a:latin typeface="Arial" panose="020B0604020202020204" pitchFamily="34" charset="0"/>
                    <a:cs typeface="Arial" panose="020B0604020202020204" pitchFamily="34" charset="0"/>
                  </a:rPr>
                  <a:t>- or -</a:t>
                </a:r>
              </a:p>
              <a:p>
                <a:pPr algn="ctr">
                  <a:spcBef>
                    <a:spcPct val="0"/>
                  </a:spcBef>
                </a:pPr>
                <a:r>
                  <a:rPr lang="en-US" sz="1700" dirty="0">
                    <a:solidFill>
                      <a:srgbClr val="000000"/>
                    </a:solidFill>
                    <a:latin typeface="Arial" panose="020B0604020202020204" pitchFamily="34" charset="0"/>
                    <a:cs typeface="Arial" panose="020B0604020202020204" pitchFamily="34" charset="0"/>
                  </a:rPr>
                  <a:t>CG Set.</a:t>
                </a:r>
              </a:p>
            </p:txBody>
          </p:sp>
        </p:grpSp>
      </p:grpSp>
      <p:grpSp>
        <p:nvGrpSpPr>
          <p:cNvPr id="123" name="Group 122">
            <a:extLst>
              <a:ext uri="{FF2B5EF4-FFF2-40B4-BE49-F238E27FC236}">
                <a16:creationId xmlns:a16="http://schemas.microsoft.com/office/drawing/2014/main" id="{AC9F8AAD-8B67-EB44-9C3D-198B7293064C}"/>
              </a:ext>
            </a:extLst>
          </p:cNvPr>
          <p:cNvGrpSpPr/>
          <p:nvPr/>
        </p:nvGrpSpPr>
        <p:grpSpPr>
          <a:xfrm>
            <a:off x="1530180" y="4014825"/>
            <a:ext cx="4855434" cy="2191654"/>
            <a:chOff x="5749836" y="4150868"/>
            <a:chExt cx="4855434" cy="2191654"/>
          </a:xfrm>
        </p:grpSpPr>
        <p:pic>
          <p:nvPicPr>
            <p:cNvPr id="124" name="Content Placeholder 6">
              <a:extLst>
                <a:ext uri="{FF2B5EF4-FFF2-40B4-BE49-F238E27FC236}">
                  <a16:creationId xmlns:a16="http://schemas.microsoft.com/office/drawing/2014/main" id="{97DF9110-2DED-6145-8539-1E76706A8A50}"/>
                </a:ext>
              </a:extLst>
            </p:cNvPr>
            <p:cNvPicPr>
              <a:picLocks noChangeAspect="1"/>
            </p:cNvPicPr>
            <p:nvPr/>
          </p:nvPicPr>
          <p:blipFill rotWithShape="1">
            <a:blip r:embed="rId3"/>
            <a:srcRect b="12391"/>
            <a:stretch/>
          </p:blipFill>
          <p:spPr>
            <a:xfrm>
              <a:off x="5749836" y="4150868"/>
              <a:ext cx="4855434" cy="2191654"/>
            </a:xfrm>
            <a:prstGeom prst="rect">
              <a:avLst/>
            </a:prstGeom>
          </p:spPr>
        </p:pic>
        <p:sp>
          <p:nvSpPr>
            <p:cNvPr id="125" name="Round Diagonal Corner Rectangle 124">
              <a:extLst>
                <a:ext uri="{FF2B5EF4-FFF2-40B4-BE49-F238E27FC236}">
                  <a16:creationId xmlns:a16="http://schemas.microsoft.com/office/drawing/2014/main" id="{35C06683-CAD6-A442-BD0A-7AB70F0904A1}"/>
                </a:ext>
              </a:extLst>
            </p:cNvPr>
            <p:cNvSpPr/>
            <p:nvPr/>
          </p:nvSpPr>
          <p:spPr bwMode="auto">
            <a:xfrm>
              <a:off x="6454561" y="4317387"/>
              <a:ext cx="787260" cy="453278"/>
            </a:xfrm>
            <a:prstGeom prst="round2DiagRect">
              <a:avLst>
                <a:gd name="adj1" fmla="val 0"/>
                <a:gd name="adj2" fmla="val 0"/>
              </a:avLst>
            </a:prstGeom>
            <a:solidFill>
              <a:srgbClr val="B9CDE2"/>
            </a:solidFill>
            <a:ln>
              <a:noFill/>
              <a:headEnd/>
              <a:tailEnd/>
            </a:ln>
            <a:effectLst/>
          </p:spPr>
          <p:style>
            <a:lnRef idx="1">
              <a:schemeClr val="accent1"/>
            </a:lnRef>
            <a:fillRef idx="2">
              <a:schemeClr val="accent1"/>
            </a:fillRef>
            <a:effectRef idx="1">
              <a:schemeClr val="accent1"/>
            </a:effectRef>
            <a:fontRef idx="minor">
              <a:schemeClr val="dk1"/>
            </a:fontRef>
          </p:style>
          <p:txBody>
            <a:bodyPr rtlCol="0" anchor="ctr">
              <a:prstTxWarp prst="textNoShape">
                <a:avLst/>
              </a:prstTxWarp>
            </a:bodyPr>
            <a:lstStyle/>
            <a:p>
              <a:pPr algn="ctr">
                <a:spcBef>
                  <a:spcPct val="0"/>
                </a:spcBef>
              </a:pPr>
              <a:r>
                <a:rPr lang="en-US" dirty="0">
                  <a:solidFill>
                    <a:srgbClr val="000000"/>
                  </a:solidFill>
                  <a:cs typeface="Arial" panose="020B0604020202020204" pitchFamily="34" charset="0"/>
                </a:rPr>
                <a:t>Macro</a:t>
              </a:r>
            </a:p>
          </p:txBody>
        </p:sp>
      </p:grpSp>
    </p:spTree>
    <p:extLst>
      <p:ext uri="{BB962C8B-B14F-4D97-AF65-F5344CB8AC3E}">
        <p14:creationId xmlns:p14="http://schemas.microsoft.com/office/powerpoint/2010/main" val="3118422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C79E9101-3E42-BD43-A689-9293B1FBC342}"/>
              </a:ext>
            </a:extLst>
          </p:cNvPr>
          <p:cNvGrpSpPr>
            <a:grpSpLocks noChangeAspect="1"/>
          </p:cNvGrpSpPr>
          <p:nvPr/>
        </p:nvGrpSpPr>
        <p:grpSpPr>
          <a:xfrm>
            <a:off x="9224364" y="1720314"/>
            <a:ext cx="2743200" cy="1238231"/>
            <a:chOff x="5749836" y="4150868"/>
            <a:chExt cx="4855434" cy="2191654"/>
          </a:xfrm>
        </p:grpSpPr>
        <p:pic>
          <p:nvPicPr>
            <p:cNvPr id="17" name="Content Placeholder 6">
              <a:extLst>
                <a:ext uri="{FF2B5EF4-FFF2-40B4-BE49-F238E27FC236}">
                  <a16:creationId xmlns:a16="http://schemas.microsoft.com/office/drawing/2014/main" id="{0B6E84A3-42DA-1A4C-AF9B-36DFACBE333C}"/>
                </a:ext>
              </a:extLst>
            </p:cNvPr>
            <p:cNvPicPr>
              <a:picLocks noChangeAspect="1"/>
            </p:cNvPicPr>
            <p:nvPr/>
          </p:nvPicPr>
          <p:blipFill rotWithShape="1">
            <a:blip r:embed="rId3"/>
            <a:srcRect b="12391"/>
            <a:stretch/>
          </p:blipFill>
          <p:spPr>
            <a:xfrm>
              <a:off x="5749836" y="4150868"/>
              <a:ext cx="4855434" cy="2191654"/>
            </a:xfrm>
            <a:prstGeom prst="rect">
              <a:avLst/>
            </a:prstGeom>
          </p:spPr>
        </p:pic>
        <p:sp>
          <p:nvSpPr>
            <p:cNvPr id="22" name="Round Diagonal Corner Rectangle 21">
              <a:extLst>
                <a:ext uri="{FF2B5EF4-FFF2-40B4-BE49-F238E27FC236}">
                  <a16:creationId xmlns:a16="http://schemas.microsoft.com/office/drawing/2014/main" id="{1F3FAB78-A39C-8B4E-8E3D-396115C75ADC}"/>
                </a:ext>
              </a:extLst>
            </p:cNvPr>
            <p:cNvSpPr/>
            <p:nvPr/>
          </p:nvSpPr>
          <p:spPr bwMode="auto">
            <a:xfrm>
              <a:off x="6454561" y="4317387"/>
              <a:ext cx="787260" cy="453278"/>
            </a:xfrm>
            <a:prstGeom prst="round2DiagRect">
              <a:avLst>
                <a:gd name="adj1" fmla="val 0"/>
                <a:gd name="adj2" fmla="val 0"/>
              </a:avLst>
            </a:prstGeom>
            <a:solidFill>
              <a:srgbClr val="B9CDE2"/>
            </a:solidFill>
            <a:ln>
              <a:noFill/>
              <a:headEnd/>
              <a:tailEnd/>
            </a:ln>
            <a:effectLst/>
          </p:spPr>
          <p:style>
            <a:lnRef idx="1">
              <a:schemeClr val="accent1"/>
            </a:lnRef>
            <a:fillRef idx="2">
              <a:schemeClr val="accent1"/>
            </a:fillRef>
            <a:effectRef idx="1">
              <a:schemeClr val="accent1"/>
            </a:effectRef>
            <a:fontRef idx="minor">
              <a:schemeClr val="dk1"/>
            </a:fontRef>
          </p:style>
          <p:txBody>
            <a:bodyPr lIns="0" rIns="0" rtlCol="0" anchor="ctr">
              <a:prstTxWarp prst="textNoShape">
                <a:avLst/>
              </a:prstTxWarp>
            </a:bodyPr>
            <a:lstStyle/>
            <a:p>
              <a:pPr algn="ctr">
                <a:spcBef>
                  <a:spcPct val="0"/>
                </a:spcBef>
              </a:pPr>
              <a:r>
                <a:rPr lang="en-US" sz="1100" dirty="0">
                  <a:solidFill>
                    <a:srgbClr val="000000"/>
                  </a:solidFill>
                  <a:cs typeface="Arial" panose="020B0604020202020204" pitchFamily="34" charset="0"/>
                </a:rPr>
                <a:t>Macro</a:t>
              </a:r>
            </a:p>
          </p:txBody>
        </p:sp>
      </p:grpSp>
      <p:sp>
        <p:nvSpPr>
          <p:cNvPr id="8" name="Content Placeholder 7">
            <a:extLst>
              <a:ext uri="{FF2B5EF4-FFF2-40B4-BE49-F238E27FC236}">
                <a16:creationId xmlns:a16="http://schemas.microsoft.com/office/drawing/2014/main" id="{1C5BD8D6-93F5-854D-AD7B-DB89FF40C74E}"/>
              </a:ext>
            </a:extLst>
          </p:cNvPr>
          <p:cNvSpPr>
            <a:spLocks noGrp="1"/>
          </p:cNvSpPr>
          <p:nvPr>
            <p:ph idx="1"/>
          </p:nvPr>
        </p:nvSpPr>
        <p:spPr>
          <a:xfrm>
            <a:off x="609600" y="1441524"/>
            <a:ext cx="8354518" cy="4906889"/>
          </a:xfrm>
        </p:spPr>
        <p:txBody>
          <a:bodyPr/>
          <a:lstStyle/>
          <a:p>
            <a:r>
              <a:rPr lang="en-US" dirty="0"/>
              <a:t>Hierarchical scheduling allows us to reach steady state in</a:t>
            </a:r>
            <a:br>
              <a:rPr lang="en-US" dirty="0"/>
            </a:br>
            <a:r>
              <a:rPr lang="en-US" dirty="0"/>
              <a:t>~45 minutes</a:t>
            </a:r>
          </a:p>
          <a:p>
            <a:r>
              <a:rPr lang="en-US" dirty="0"/>
              <a:t>Depending on the scientific hypothesis we utilize </a:t>
            </a:r>
            <a:r>
              <a:rPr lang="en-US" b="1" dirty="0"/>
              <a:t>&gt;95% </a:t>
            </a:r>
            <a:r>
              <a:rPr lang="en-US" dirty="0"/>
              <a:t>of the available compute</a:t>
            </a:r>
          </a:p>
        </p:txBody>
      </p:sp>
      <p:sp>
        <p:nvSpPr>
          <p:cNvPr id="7" name="Title 6">
            <a:extLst>
              <a:ext uri="{FF2B5EF4-FFF2-40B4-BE49-F238E27FC236}">
                <a16:creationId xmlns:a16="http://schemas.microsoft.com/office/drawing/2014/main" id="{A3F06F79-EEBA-C14F-AA16-6D9009FE18BB}"/>
              </a:ext>
            </a:extLst>
          </p:cNvPr>
          <p:cNvSpPr>
            <a:spLocks noGrp="1"/>
          </p:cNvSpPr>
          <p:nvPr>
            <p:ph type="title"/>
          </p:nvPr>
        </p:nvSpPr>
        <p:spPr/>
        <p:txBody>
          <a:bodyPr/>
          <a:lstStyle/>
          <a:p>
            <a:r>
              <a:rPr lang="en-US" dirty="0"/>
              <a:t>The high through-put, low latency scheduling enables fast restarts and consistent utilization of all resources</a:t>
            </a:r>
          </a:p>
        </p:txBody>
      </p:sp>
      <p:grpSp>
        <p:nvGrpSpPr>
          <p:cNvPr id="12" name="Group 11">
            <a:extLst>
              <a:ext uri="{FF2B5EF4-FFF2-40B4-BE49-F238E27FC236}">
                <a16:creationId xmlns:a16="http://schemas.microsoft.com/office/drawing/2014/main" id="{A87BB5F0-D0BF-B144-9947-DA953ABC3007}"/>
              </a:ext>
            </a:extLst>
          </p:cNvPr>
          <p:cNvGrpSpPr/>
          <p:nvPr/>
        </p:nvGrpSpPr>
        <p:grpSpPr>
          <a:xfrm>
            <a:off x="609600" y="3117951"/>
            <a:ext cx="7994546" cy="3247432"/>
            <a:chOff x="295014" y="3393795"/>
            <a:chExt cx="6880275" cy="2806700"/>
          </a:xfrm>
        </p:grpSpPr>
        <p:pic>
          <p:nvPicPr>
            <p:cNvPr id="11" name="Content Placeholder 7">
              <a:extLst>
                <a:ext uri="{FF2B5EF4-FFF2-40B4-BE49-F238E27FC236}">
                  <a16:creationId xmlns:a16="http://schemas.microsoft.com/office/drawing/2014/main" id="{C23A09C1-922D-B741-9CC7-F54B17A338B8}"/>
                </a:ext>
              </a:extLst>
            </p:cNvPr>
            <p:cNvPicPr>
              <a:picLocks noChangeAspect="1"/>
            </p:cNvPicPr>
            <p:nvPr/>
          </p:nvPicPr>
          <p:blipFill rotWithShape="1">
            <a:blip r:embed="rId4">
              <a:clrChange>
                <a:clrFrom>
                  <a:srgbClr val="000000">
                    <a:alpha val="0"/>
                  </a:srgbClr>
                </a:clrFrom>
                <a:clrTo>
                  <a:srgbClr val="000000">
                    <a:alpha val="0"/>
                  </a:srgbClr>
                </a:clrTo>
              </a:clrChange>
            </a:blip>
            <a:srcRect r="57147"/>
            <a:stretch/>
          </p:blipFill>
          <p:spPr>
            <a:xfrm>
              <a:off x="295014" y="3393795"/>
              <a:ext cx="4696711" cy="2806700"/>
            </a:xfrm>
            <a:prstGeom prst="rect">
              <a:avLst/>
            </a:prstGeom>
          </p:spPr>
        </p:pic>
        <p:pic>
          <p:nvPicPr>
            <p:cNvPr id="10" name="Content Placeholder 7">
              <a:extLst>
                <a:ext uri="{FF2B5EF4-FFF2-40B4-BE49-F238E27FC236}">
                  <a16:creationId xmlns:a16="http://schemas.microsoft.com/office/drawing/2014/main" id="{AEB3717B-FAAE-C64E-BE7D-8AD647BDEB93}"/>
                </a:ext>
              </a:extLst>
            </p:cNvPr>
            <p:cNvPicPr>
              <a:picLocks noChangeAspect="1"/>
            </p:cNvPicPr>
            <p:nvPr/>
          </p:nvPicPr>
          <p:blipFill rotWithShape="1">
            <a:blip r:embed="rId4">
              <a:clrChange>
                <a:clrFrom>
                  <a:srgbClr val="000000">
                    <a:alpha val="0"/>
                  </a:srgbClr>
                </a:clrFrom>
                <a:clrTo>
                  <a:srgbClr val="000000">
                    <a:alpha val="0"/>
                  </a:srgbClr>
                </a:clrTo>
              </a:clrChange>
            </a:blip>
            <a:srcRect l="44654"/>
            <a:stretch/>
          </p:blipFill>
          <p:spPr>
            <a:xfrm>
              <a:off x="1109270" y="3393795"/>
              <a:ext cx="6066019" cy="2806700"/>
            </a:xfrm>
            <a:prstGeom prst="rect">
              <a:avLst/>
            </a:prstGeom>
          </p:spPr>
        </p:pic>
      </p:grpSp>
      <p:cxnSp>
        <p:nvCxnSpPr>
          <p:cNvPr id="13" name="Straight Connector 12">
            <a:extLst>
              <a:ext uri="{FF2B5EF4-FFF2-40B4-BE49-F238E27FC236}">
                <a16:creationId xmlns:a16="http://schemas.microsoft.com/office/drawing/2014/main" id="{6FB82C4F-CBF0-F441-81CC-81AEB2CC2C19}"/>
              </a:ext>
            </a:extLst>
          </p:cNvPr>
          <p:cNvCxnSpPr>
            <a:cxnSpLocks/>
          </p:cNvCxnSpPr>
          <p:nvPr/>
        </p:nvCxnSpPr>
        <p:spPr>
          <a:xfrm>
            <a:off x="1821715" y="3308445"/>
            <a:ext cx="1" cy="2275819"/>
          </a:xfrm>
          <a:prstGeom prst="line">
            <a:avLst/>
          </a:prstGeom>
          <a:ln w="57150" cmpd="sng">
            <a:solidFill>
              <a:schemeClr val="tx2"/>
            </a:solidFill>
          </a:ln>
          <a:effectLst/>
        </p:spPr>
        <p:style>
          <a:lnRef idx="2">
            <a:schemeClr val="accent1"/>
          </a:lnRef>
          <a:fillRef idx="0">
            <a:schemeClr val="accent1"/>
          </a:fillRef>
          <a:effectRef idx="1">
            <a:schemeClr val="accent1"/>
          </a:effectRef>
          <a:fontRef idx="minor">
            <a:schemeClr val="tx1"/>
          </a:fontRef>
        </p:style>
      </p:cxnSp>
      <p:sp>
        <p:nvSpPr>
          <p:cNvPr id="15" name="Content Placeholder 1">
            <a:extLst>
              <a:ext uri="{FF2B5EF4-FFF2-40B4-BE49-F238E27FC236}">
                <a16:creationId xmlns:a16="http://schemas.microsoft.com/office/drawing/2014/main" id="{A2661C9C-9D3A-2D48-AA96-FD35D9435DAC}"/>
              </a:ext>
            </a:extLst>
          </p:cNvPr>
          <p:cNvSpPr txBox="1">
            <a:spLocks/>
          </p:cNvSpPr>
          <p:nvPr/>
        </p:nvSpPr>
        <p:spPr>
          <a:xfrm>
            <a:off x="5960699" y="4474360"/>
            <a:ext cx="5621700" cy="1935596"/>
          </a:xfrm>
          <a:prstGeom prst="rect">
            <a:avLst/>
          </a:prstGeom>
        </p:spPr>
        <p:txBody>
          <a:bodyPr vert="horz" lIns="0" tIns="0" rIns="0" bIns="0" rtlCol="0">
            <a:normAutofit/>
          </a:bodyPr>
          <a:lstStyle>
            <a:lvl1pPr marL="285750" indent="-228600" algn="l" rtl="0" eaLnBrk="1" latinLnBrk="0" hangingPunct="1">
              <a:spcBef>
                <a:spcPts val="1800"/>
              </a:spcBef>
              <a:spcAft>
                <a:spcPts val="0"/>
              </a:spcAft>
              <a:buClr>
                <a:schemeClr val="accent1">
                  <a:lumMod val="75000"/>
                </a:schemeClr>
              </a:buClr>
              <a:buSzPct val="90000"/>
              <a:buFont typeface="Wingdings" charset="2"/>
              <a:buChar char="§"/>
              <a:tabLst/>
              <a:defRPr kumimoji="0" sz="2400" b="0" kern="1200">
                <a:solidFill>
                  <a:schemeClr val="tx1"/>
                </a:solidFill>
                <a:latin typeface="Calibri" panose="020F0502020204030204" pitchFamily="34" charset="0"/>
                <a:ea typeface="+mn-ea"/>
                <a:cs typeface="Calibri" panose="020F0502020204030204" pitchFamily="34" charset="0"/>
              </a:defRPr>
            </a:lvl1pPr>
            <a:lvl2pPr marL="628650" indent="-285750" algn="l" rtl="0" eaLnBrk="1" latinLnBrk="0" hangingPunct="1">
              <a:spcBef>
                <a:spcPts val="0"/>
              </a:spcBef>
              <a:spcAft>
                <a:spcPts val="0"/>
              </a:spcAft>
              <a:buClrTx/>
              <a:buSzPct val="90000"/>
              <a:buFont typeface="Calibri" panose="020F0502020204030204" pitchFamily="34" charset="0"/>
              <a:buChar char="—"/>
              <a:defRPr kumimoji="0" sz="2000" kern="1200">
                <a:solidFill>
                  <a:schemeClr val="tx1"/>
                </a:solidFill>
                <a:latin typeface="Calibri" panose="020F0502020204030204" pitchFamily="34" charset="0"/>
                <a:ea typeface="+mn-ea"/>
                <a:cs typeface="Calibri" panose="020F0502020204030204" pitchFamily="34" charset="0"/>
              </a:defRPr>
            </a:lvl2pPr>
            <a:lvl3pPr marL="800100" indent="-171450" algn="l" rtl="0" eaLnBrk="1" latinLnBrk="0" hangingPunct="1">
              <a:spcBef>
                <a:spcPts val="0"/>
              </a:spcBef>
              <a:spcAft>
                <a:spcPts val="0"/>
              </a:spcAft>
              <a:buClrTx/>
              <a:buSzPct val="90000"/>
              <a:buFont typeface="Arial" panose="020B0604020202020204" pitchFamily="34" charset="0"/>
              <a:buChar char="•"/>
              <a:defRPr kumimoji="0" sz="1800" kern="1200">
                <a:solidFill>
                  <a:schemeClr val="tx1"/>
                </a:solidFill>
                <a:latin typeface="Calibri" panose="020F0502020204030204" pitchFamily="34" charset="0"/>
                <a:ea typeface="+mn-ea"/>
                <a:cs typeface="Calibri" panose="020F0502020204030204" pitchFamily="34" charset="0"/>
              </a:defRPr>
            </a:lvl3pPr>
            <a:lvl4pPr marL="1028700" indent="-171450" algn="l" rtl="0" eaLnBrk="1" latinLnBrk="0" hangingPunct="1">
              <a:spcBef>
                <a:spcPts val="0"/>
              </a:spcBef>
              <a:spcAft>
                <a:spcPts val="0"/>
              </a:spcAft>
              <a:buClrTx/>
              <a:buSzPct val="100000"/>
              <a:buFont typeface="Lucida Grande"/>
              <a:buChar char="–"/>
              <a:defRPr kumimoji="0" sz="1600" kern="1200">
                <a:solidFill>
                  <a:schemeClr val="tx1"/>
                </a:solidFill>
                <a:latin typeface="Calibri" panose="020F0502020204030204" pitchFamily="34" charset="0"/>
                <a:ea typeface="+mn-ea"/>
                <a:cs typeface="Calibri" panose="020F0502020204030204" pitchFamily="34" charset="0"/>
              </a:defRPr>
            </a:lvl4pPr>
            <a:lvl5pPr marL="1257300" indent="-171450" algn="l" rtl="0" eaLnBrk="1" latinLnBrk="0" hangingPunct="1">
              <a:spcBef>
                <a:spcPts val="0"/>
              </a:spcBef>
              <a:spcAft>
                <a:spcPts val="0"/>
              </a:spcAft>
              <a:buClrTx/>
              <a:buFont typeface="Arial"/>
              <a:buChar char="•"/>
              <a:tabLst>
                <a:tab pos="1200150" algn="l"/>
              </a:tabLst>
              <a:defRPr kumimoji="0" lang="en-US" sz="1600" kern="1200">
                <a:solidFill>
                  <a:schemeClr val="tx1"/>
                </a:solidFill>
                <a:latin typeface="Calibri" panose="020F0502020204030204" pitchFamily="34" charset="0"/>
                <a:ea typeface="+mn-ea"/>
                <a:cs typeface="Calibri" panose="020F0502020204030204" pitchFamily="34" charset="0"/>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lstStyle>
          <a:p>
            <a:pPr defTabSz="914400"/>
            <a:endParaRPr lang="en-US" dirty="0"/>
          </a:p>
          <a:p>
            <a:pPr defTabSz="914400"/>
            <a:endParaRPr lang="en-US" dirty="0"/>
          </a:p>
        </p:txBody>
      </p:sp>
      <p:grpSp>
        <p:nvGrpSpPr>
          <p:cNvPr id="30" name="Group 29">
            <a:extLst>
              <a:ext uri="{FF2B5EF4-FFF2-40B4-BE49-F238E27FC236}">
                <a16:creationId xmlns:a16="http://schemas.microsoft.com/office/drawing/2014/main" id="{81F0F6B8-3A86-264B-8DBB-B55C178410F6}"/>
              </a:ext>
            </a:extLst>
          </p:cNvPr>
          <p:cNvGrpSpPr/>
          <p:nvPr/>
        </p:nvGrpSpPr>
        <p:grpSpPr>
          <a:xfrm>
            <a:off x="1923578" y="3590702"/>
            <a:ext cx="9448547" cy="2496415"/>
            <a:chOff x="1923578" y="3590702"/>
            <a:chExt cx="9448547" cy="2496415"/>
          </a:xfrm>
        </p:grpSpPr>
        <p:pic>
          <p:nvPicPr>
            <p:cNvPr id="19" name="Content Placeholder 7">
              <a:extLst>
                <a:ext uri="{FF2B5EF4-FFF2-40B4-BE49-F238E27FC236}">
                  <a16:creationId xmlns:a16="http://schemas.microsoft.com/office/drawing/2014/main" id="{7E4C1DD4-F2A6-9A4F-92A1-E080DFBF4993}"/>
                </a:ext>
              </a:extLst>
            </p:cNvPr>
            <p:cNvPicPr>
              <a:picLocks noChangeAspect="1"/>
            </p:cNvPicPr>
            <p:nvPr/>
          </p:nvPicPr>
          <p:blipFill rotWithShape="1">
            <a:blip r:embed="rId4"/>
            <a:srcRect l="46339" t="52866" r="50707" b="28672"/>
            <a:stretch/>
          </p:blipFill>
          <p:spPr>
            <a:xfrm>
              <a:off x="9812482" y="3590702"/>
              <a:ext cx="1559643" cy="2496415"/>
            </a:xfrm>
            <a:prstGeom prst="rect">
              <a:avLst/>
            </a:prstGeom>
            <a:ln w="57150">
              <a:solidFill>
                <a:schemeClr val="accent2"/>
              </a:solidFill>
            </a:ln>
          </p:spPr>
        </p:pic>
        <p:sp>
          <p:nvSpPr>
            <p:cNvPr id="20" name="Rectangle 19">
              <a:extLst>
                <a:ext uri="{FF2B5EF4-FFF2-40B4-BE49-F238E27FC236}">
                  <a16:creationId xmlns:a16="http://schemas.microsoft.com/office/drawing/2014/main" id="{1898D354-9AD2-004A-94F7-BB48A7098D23}"/>
                </a:ext>
              </a:extLst>
            </p:cNvPr>
            <p:cNvSpPr/>
            <p:nvPr/>
          </p:nvSpPr>
          <p:spPr bwMode="auto">
            <a:xfrm>
              <a:off x="1923579" y="4991452"/>
              <a:ext cx="220763" cy="187960"/>
            </a:xfrm>
            <a:prstGeom prst="rect">
              <a:avLst/>
            </a:prstGeom>
            <a:noFill/>
            <a:ln w="25400">
              <a:solidFill>
                <a:schemeClr val="accent2"/>
              </a:solidFill>
              <a:headEnd/>
              <a:tailEnd/>
            </a:ln>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cxnSp>
          <p:nvCxnSpPr>
            <p:cNvPr id="21" name="Straight Connector 20">
              <a:extLst>
                <a:ext uri="{FF2B5EF4-FFF2-40B4-BE49-F238E27FC236}">
                  <a16:creationId xmlns:a16="http://schemas.microsoft.com/office/drawing/2014/main" id="{A54264E9-0518-3040-8D7B-5082AD225511}"/>
                </a:ext>
              </a:extLst>
            </p:cNvPr>
            <p:cNvCxnSpPr>
              <a:cxnSpLocks/>
            </p:cNvCxnSpPr>
            <p:nvPr/>
          </p:nvCxnSpPr>
          <p:spPr>
            <a:xfrm flipV="1">
              <a:off x="2143970" y="3590702"/>
              <a:ext cx="7668512" cy="1402362"/>
            </a:xfrm>
            <a:prstGeom prst="line">
              <a:avLst/>
            </a:prstGeom>
            <a:ln w="12700" cmpd="sng">
              <a:solidFill>
                <a:schemeClr val="accent2"/>
              </a:solidFill>
              <a:prstDash val="dash"/>
            </a:ln>
            <a:effectLst/>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91E1D23C-FC74-CB44-8EA8-4B60EFEF753E}"/>
                </a:ext>
              </a:extLst>
            </p:cNvPr>
            <p:cNvCxnSpPr>
              <a:cxnSpLocks/>
            </p:cNvCxnSpPr>
            <p:nvPr/>
          </p:nvCxnSpPr>
          <p:spPr>
            <a:xfrm>
              <a:off x="1923578" y="5205496"/>
              <a:ext cx="7888904" cy="881621"/>
            </a:xfrm>
            <a:prstGeom prst="line">
              <a:avLst/>
            </a:prstGeom>
            <a:ln w="12700" cmpd="sng">
              <a:solidFill>
                <a:schemeClr val="accent2"/>
              </a:solidFill>
              <a:prstDash val="dash"/>
            </a:ln>
            <a:effectLst/>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21022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6AA0DAD-0099-0444-8BC9-FB5136721679}"/>
              </a:ext>
            </a:extLst>
          </p:cNvPr>
          <p:cNvSpPr>
            <a:spLocks noGrp="1"/>
          </p:cNvSpPr>
          <p:nvPr>
            <p:ph idx="1"/>
          </p:nvPr>
        </p:nvSpPr>
        <p:spPr>
          <a:xfrm>
            <a:off x="609600" y="1441524"/>
            <a:ext cx="10972800" cy="4906889"/>
          </a:xfrm>
        </p:spPr>
        <p:txBody>
          <a:bodyPr>
            <a:normAutofit/>
          </a:bodyPr>
          <a:lstStyle/>
          <a:p>
            <a:endParaRPr lang="en-US" dirty="0"/>
          </a:p>
          <a:p>
            <a:endParaRPr lang="en-US" dirty="0"/>
          </a:p>
          <a:p>
            <a:endParaRPr lang="en-US" dirty="0"/>
          </a:p>
          <a:p>
            <a:pPr marL="628650" lvl="2" indent="0">
              <a:buNone/>
            </a:pPr>
            <a:endParaRPr lang="en-US" dirty="0"/>
          </a:p>
          <a:p>
            <a:pPr marL="628650" lvl="2" indent="0">
              <a:buNone/>
            </a:pPr>
            <a:endParaRPr lang="en-US" dirty="0"/>
          </a:p>
          <a:p>
            <a:r>
              <a:rPr lang="en-US" dirty="0" err="1"/>
              <a:t>MuMMI</a:t>
            </a:r>
            <a:r>
              <a:rPr lang="en-US" dirty="0"/>
              <a:t> utilizes several strategies to manage data and I/O bandwidth</a:t>
            </a:r>
          </a:p>
          <a:p>
            <a:pPr lvl="1"/>
            <a:r>
              <a:rPr lang="en-US" dirty="0"/>
              <a:t>Copy data lazily to GPFS to limit instantaneous and continuous I/O traffic</a:t>
            </a:r>
          </a:p>
          <a:p>
            <a:pPr lvl="1"/>
            <a:r>
              <a:rPr lang="en-US" dirty="0"/>
              <a:t>Execute micro simulations using local RAM disks to reduce I/O latency</a:t>
            </a:r>
          </a:p>
          <a:p>
            <a:pPr lvl="1"/>
            <a:r>
              <a:rPr lang="en-US" dirty="0"/>
              <a:t>Collect data into TAR archives to reduce </a:t>
            </a:r>
            <a:r>
              <a:rPr lang="en-US" dirty="0" err="1"/>
              <a:t>inodes</a:t>
            </a:r>
            <a:r>
              <a:rPr lang="en-US" dirty="0"/>
              <a:t> and file creation latency</a:t>
            </a:r>
          </a:p>
          <a:p>
            <a:pPr lvl="1"/>
            <a:r>
              <a:rPr lang="en-US" dirty="0"/>
              <a:t>Analyze micro data in situ</a:t>
            </a:r>
          </a:p>
          <a:p>
            <a:pPr lvl="1"/>
            <a:r>
              <a:rPr lang="en-US" dirty="0"/>
              <a:t>Save reduced data</a:t>
            </a:r>
          </a:p>
          <a:p>
            <a:r>
              <a:rPr lang="en-US" dirty="0"/>
              <a:t>We are investigating in-memory databases</a:t>
            </a:r>
          </a:p>
        </p:txBody>
      </p:sp>
      <p:sp>
        <p:nvSpPr>
          <p:cNvPr id="3" name="Title 2">
            <a:extLst>
              <a:ext uri="{FF2B5EF4-FFF2-40B4-BE49-F238E27FC236}">
                <a16:creationId xmlns:a16="http://schemas.microsoft.com/office/drawing/2014/main" id="{93453629-9E18-9544-9F9E-48C3BCA87CC1}"/>
              </a:ext>
            </a:extLst>
          </p:cNvPr>
          <p:cNvSpPr>
            <a:spLocks noGrp="1"/>
          </p:cNvSpPr>
          <p:nvPr>
            <p:ph type="title"/>
          </p:nvPr>
        </p:nvSpPr>
        <p:spPr/>
        <p:txBody>
          <a:bodyPr/>
          <a:lstStyle/>
          <a:p>
            <a:r>
              <a:rPr lang="en-US" dirty="0"/>
              <a:t>Data management combines selective in situ analysis, managing of I/</a:t>
            </a:r>
            <a:r>
              <a:rPr lang="en-US"/>
              <a:t>O bandwidth,</a:t>
            </a:r>
            <a:r>
              <a:rPr lang="en-US" dirty="0"/>
              <a:t> and careful budgeting of </a:t>
            </a:r>
            <a:r>
              <a:rPr lang="en-US" dirty="0" err="1"/>
              <a:t>inodes</a:t>
            </a:r>
            <a:endParaRPr lang="en-US" dirty="0"/>
          </a:p>
        </p:txBody>
      </p:sp>
      <p:graphicFrame>
        <p:nvGraphicFramePr>
          <p:cNvPr id="6" name="Table 5">
            <a:extLst>
              <a:ext uri="{FF2B5EF4-FFF2-40B4-BE49-F238E27FC236}">
                <a16:creationId xmlns:a16="http://schemas.microsoft.com/office/drawing/2014/main" id="{514949F8-6094-2A45-872A-BBF89A01E428}"/>
              </a:ext>
            </a:extLst>
          </p:cNvPr>
          <p:cNvGraphicFramePr>
            <a:graphicFrameLocks noGrp="1"/>
          </p:cNvGraphicFramePr>
          <p:nvPr>
            <p:extLst>
              <p:ext uri="{D42A27DB-BD31-4B8C-83A1-F6EECF244321}">
                <p14:modId xmlns:p14="http://schemas.microsoft.com/office/powerpoint/2010/main" val="2651262553"/>
              </p:ext>
            </p:extLst>
          </p:nvPr>
        </p:nvGraphicFramePr>
        <p:xfrm>
          <a:off x="1389853" y="1695328"/>
          <a:ext cx="9412294" cy="1483360"/>
        </p:xfrm>
        <a:graphic>
          <a:graphicData uri="http://schemas.openxmlformats.org/drawingml/2006/table">
            <a:tbl>
              <a:tblPr firstRow="1" bandRow="1">
                <a:tableStyleId>{5C22544A-7EE6-4342-B048-85BDC9FD1C3A}</a:tableStyleId>
              </a:tblPr>
              <a:tblGrid>
                <a:gridCol w="1754371">
                  <a:extLst>
                    <a:ext uri="{9D8B030D-6E8A-4147-A177-3AD203B41FA5}">
                      <a16:colId xmlns:a16="http://schemas.microsoft.com/office/drawing/2014/main" val="1703666367"/>
                    </a:ext>
                  </a:extLst>
                </a:gridCol>
                <a:gridCol w="1201478">
                  <a:extLst>
                    <a:ext uri="{9D8B030D-6E8A-4147-A177-3AD203B41FA5}">
                      <a16:colId xmlns:a16="http://schemas.microsoft.com/office/drawing/2014/main" val="1507232530"/>
                    </a:ext>
                  </a:extLst>
                </a:gridCol>
                <a:gridCol w="1956563">
                  <a:extLst>
                    <a:ext uri="{9D8B030D-6E8A-4147-A177-3AD203B41FA5}">
                      <a16:colId xmlns:a16="http://schemas.microsoft.com/office/drawing/2014/main" val="3220586842"/>
                    </a:ext>
                  </a:extLst>
                </a:gridCol>
                <a:gridCol w="2221028">
                  <a:extLst>
                    <a:ext uri="{9D8B030D-6E8A-4147-A177-3AD203B41FA5}">
                      <a16:colId xmlns:a16="http://schemas.microsoft.com/office/drawing/2014/main" val="429353230"/>
                    </a:ext>
                  </a:extLst>
                </a:gridCol>
                <a:gridCol w="2278854">
                  <a:extLst>
                    <a:ext uri="{9D8B030D-6E8A-4147-A177-3AD203B41FA5}">
                      <a16:colId xmlns:a16="http://schemas.microsoft.com/office/drawing/2014/main" val="919638285"/>
                    </a:ext>
                  </a:extLst>
                </a:gridCol>
              </a:tblGrid>
              <a:tr h="370840">
                <a:tc>
                  <a:txBody>
                    <a:bodyPr/>
                    <a:lstStyle/>
                    <a:p>
                      <a:r>
                        <a:rPr lang="en-US" dirty="0"/>
                        <a:t>Level</a:t>
                      </a:r>
                    </a:p>
                  </a:txBody>
                  <a:tcPr/>
                </a:tc>
                <a:tc>
                  <a:txBody>
                    <a:bodyPr/>
                    <a:lstStyle/>
                    <a:p>
                      <a:r>
                        <a:rPr lang="en-US" dirty="0"/>
                        <a:t>Save Rate</a:t>
                      </a:r>
                    </a:p>
                  </a:txBody>
                  <a:tcPr/>
                </a:tc>
                <a:tc>
                  <a:txBody>
                    <a:bodyPr/>
                    <a:lstStyle/>
                    <a:p>
                      <a:r>
                        <a:rPr lang="en-US" dirty="0"/>
                        <a:t>Approximate Size</a:t>
                      </a:r>
                    </a:p>
                  </a:txBody>
                  <a:tcPr/>
                </a:tc>
                <a:tc>
                  <a:txBody>
                    <a:bodyPr/>
                    <a:lstStyle/>
                    <a:p>
                      <a:r>
                        <a:rPr lang="en-US" dirty="0" err="1"/>
                        <a:t>inodes</a:t>
                      </a:r>
                      <a:endParaRPr lang="en-US" dirty="0"/>
                    </a:p>
                  </a:txBody>
                  <a:tcPr/>
                </a:tc>
                <a:tc>
                  <a:txBody>
                    <a:bodyPr/>
                    <a:lstStyle/>
                    <a:p>
                      <a:r>
                        <a:rPr lang="en-US" dirty="0"/>
                        <a:t>Bandwidth</a:t>
                      </a:r>
                    </a:p>
                  </a:txBody>
                  <a:tcPr/>
                </a:tc>
                <a:extLst>
                  <a:ext uri="{0D108BD9-81ED-4DB2-BD59-A6C34878D82A}">
                    <a16:rowId xmlns:a16="http://schemas.microsoft.com/office/drawing/2014/main" val="1594499164"/>
                  </a:ext>
                </a:extLst>
              </a:tr>
              <a:tr h="370840">
                <a:tc>
                  <a:txBody>
                    <a:bodyPr/>
                    <a:lstStyle/>
                    <a:p>
                      <a:r>
                        <a:rPr lang="en-US" dirty="0"/>
                        <a:t>Save everything</a:t>
                      </a:r>
                    </a:p>
                  </a:txBody>
                  <a:tcPr/>
                </a:tc>
                <a:tc>
                  <a:txBody>
                    <a:bodyPr/>
                    <a:lstStyle/>
                    <a:p>
                      <a:r>
                        <a:rPr lang="en-US" dirty="0"/>
                        <a:t>1:1</a:t>
                      </a:r>
                    </a:p>
                  </a:txBody>
                  <a:tcPr/>
                </a:tc>
                <a:tc>
                  <a:txBody>
                    <a:bodyPr/>
                    <a:lstStyle/>
                    <a:p>
                      <a:pPr algn="r"/>
                      <a:r>
                        <a:rPr lang="en-US" dirty="0"/>
                        <a:t>∼30,500,000 TB</a:t>
                      </a:r>
                    </a:p>
                  </a:txBody>
                  <a:tcPr/>
                </a:tc>
                <a:tc>
                  <a:txBody>
                    <a:bodyPr/>
                    <a:lstStyle/>
                    <a:p>
                      <a:pPr algn="r"/>
                      <a:r>
                        <a:rPr lang="en-US" dirty="0"/>
                        <a:t>∼20,600,000,000,000</a:t>
                      </a:r>
                    </a:p>
                  </a:txBody>
                  <a:tcPr/>
                </a:tc>
                <a:tc>
                  <a:txBody>
                    <a:bodyPr/>
                    <a:lstStyle/>
                    <a:p>
                      <a:pPr algn="r"/>
                      <a:r>
                        <a:rPr lang="en-US" dirty="0"/>
                        <a:t>∼29,150 GB/s</a:t>
                      </a:r>
                    </a:p>
                  </a:txBody>
                  <a:tcPr/>
                </a:tc>
                <a:extLst>
                  <a:ext uri="{0D108BD9-81ED-4DB2-BD59-A6C34878D82A}">
                    <a16:rowId xmlns:a16="http://schemas.microsoft.com/office/drawing/2014/main" val="754689490"/>
                  </a:ext>
                </a:extLst>
              </a:tr>
              <a:tr h="370840">
                <a:tc>
                  <a:txBody>
                    <a:bodyPr/>
                    <a:lstStyle/>
                    <a:p>
                      <a:r>
                        <a:rPr lang="en-US" dirty="0"/>
                        <a:t>In-situ</a:t>
                      </a:r>
                    </a:p>
                  </a:txBody>
                  <a:tcPr/>
                </a:tc>
                <a:tc>
                  <a:txBody>
                    <a:bodyPr/>
                    <a:lstStyle/>
                    <a:p>
                      <a:r>
                        <a:rPr lang="en-US" dirty="0"/>
                        <a:t>1:2500</a:t>
                      </a:r>
                    </a:p>
                  </a:txBody>
                  <a:tcPr/>
                </a:tc>
                <a:tc>
                  <a:txBody>
                    <a:bodyPr/>
                    <a:lstStyle/>
                    <a:p>
                      <a:pPr algn="r"/>
                      <a:r>
                        <a:rPr lang="en-US" dirty="0"/>
                        <a:t>∼1,280 TB</a:t>
                      </a:r>
                    </a:p>
                  </a:txBody>
                  <a:tcPr/>
                </a:tc>
                <a:tc>
                  <a:txBody>
                    <a:bodyPr/>
                    <a:lstStyle/>
                    <a:p>
                      <a:pPr algn="r"/>
                      <a:r>
                        <a:rPr lang="en-US" dirty="0"/>
                        <a:t>∼8,240,000,000</a:t>
                      </a:r>
                    </a:p>
                  </a:txBody>
                  <a:tcPr/>
                </a:tc>
                <a:tc>
                  <a:txBody>
                    <a:bodyPr/>
                    <a:lstStyle/>
                    <a:p>
                      <a:pPr algn="r"/>
                      <a:r>
                        <a:rPr lang="en-US" dirty="0"/>
                        <a:t>∼1.17 GB/s</a:t>
                      </a:r>
                    </a:p>
                  </a:txBody>
                  <a:tcPr/>
                </a:tc>
                <a:extLst>
                  <a:ext uri="{0D108BD9-81ED-4DB2-BD59-A6C34878D82A}">
                    <a16:rowId xmlns:a16="http://schemas.microsoft.com/office/drawing/2014/main" val="1433844251"/>
                  </a:ext>
                </a:extLst>
              </a:tr>
              <a:tr h="370840">
                <a:tc>
                  <a:txBody>
                    <a:bodyPr/>
                    <a:lstStyle/>
                    <a:p>
                      <a:r>
                        <a:rPr lang="en-US" b="1" dirty="0"/>
                        <a:t>Final</a:t>
                      </a:r>
                    </a:p>
                  </a:txBody>
                  <a:tcPr/>
                </a:tc>
                <a:tc>
                  <a:txBody>
                    <a:bodyPr/>
                    <a:lstStyle/>
                    <a:p>
                      <a:r>
                        <a:rPr lang="en-US" b="1" dirty="0"/>
                        <a:t>1:10000</a:t>
                      </a:r>
                    </a:p>
                  </a:txBody>
                  <a:tcPr/>
                </a:tc>
                <a:tc>
                  <a:txBody>
                    <a:bodyPr/>
                    <a:lstStyle/>
                    <a:p>
                      <a:pPr algn="r"/>
                      <a:r>
                        <a:rPr lang="en-US" b="1" dirty="0"/>
                        <a:t>∼320 TB</a:t>
                      </a:r>
                    </a:p>
                  </a:txBody>
                  <a:tcPr/>
                </a:tc>
                <a:tc>
                  <a:txBody>
                    <a:bodyPr/>
                    <a:lstStyle/>
                    <a:p>
                      <a:pPr algn="r"/>
                      <a:r>
                        <a:rPr lang="en-US" b="1" dirty="0"/>
                        <a:t>∼2,060,000,000</a:t>
                      </a:r>
                    </a:p>
                  </a:txBody>
                  <a:tcPr/>
                </a:tc>
                <a:tc>
                  <a:txBody>
                    <a:bodyPr/>
                    <a:lstStyle/>
                    <a:p>
                      <a:pPr algn="r"/>
                      <a:r>
                        <a:rPr lang="en-US" b="1" dirty="0"/>
                        <a:t>∼0.29 GB/s</a:t>
                      </a:r>
                    </a:p>
                  </a:txBody>
                  <a:tcPr/>
                </a:tc>
                <a:extLst>
                  <a:ext uri="{0D108BD9-81ED-4DB2-BD59-A6C34878D82A}">
                    <a16:rowId xmlns:a16="http://schemas.microsoft.com/office/drawing/2014/main" val="1422679281"/>
                  </a:ext>
                </a:extLst>
              </a:tr>
            </a:tbl>
          </a:graphicData>
        </a:graphic>
      </p:graphicFrame>
      <p:sp>
        <p:nvSpPr>
          <p:cNvPr id="9" name="TextBox 8">
            <a:extLst>
              <a:ext uri="{FF2B5EF4-FFF2-40B4-BE49-F238E27FC236}">
                <a16:creationId xmlns:a16="http://schemas.microsoft.com/office/drawing/2014/main" id="{8A7B4E21-3FD9-1545-A158-C2A979D89799}"/>
              </a:ext>
            </a:extLst>
          </p:cNvPr>
          <p:cNvSpPr txBox="1"/>
          <p:nvPr/>
        </p:nvSpPr>
        <p:spPr>
          <a:xfrm>
            <a:off x="10815204" y="1874266"/>
            <a:ext cx="1241750" cy="707886"/>
          </a:xfrm>
          <a:prstGeom prst="rect">
            <a:avLst/>
          </a:prstGeom>
          <a:noFill/>
        </p:spPr>
        <p:txBody>
          <a:bodyPr wrap="none" rtlCol="0">
            <a:spAutoFit/>
          </a:bodyPr>
          <a:lstStyle/>
          <a:p>
            <a:r>
              <a:rPr lang="en-US" sz="2000" b="1" u="sng" dirty="0">
                <a:solidFill>
                  <a:schemeClr val="tx2"/>
                </a:solidFill>
              </a:rPr>
              <a:t>20⨯ GPFS</a:t>
            </a:r>
          </a:p>
          <a:p>
            <a:r>
              <a:rPr lang="en-US" sz="2000" b="1" u="sng" dirty="0">
                <a:solidFill>
                  <a:schemeClr val="tx2"/>
                </a:solidFill>
              </a:rPr>
              <a:t>Peak B/W</a:t>
            </a:r>
          </a:p>
        </p:txBody>
      </p:sp>
      <p:sp>
        <p:nvSpPr>
          <p:cNvPr id="10" name="Rectangle 9">
            <a:extLst>
              <a:ext uri="{FF2B5EF4-FFF2-40B4-BE49-F238E27FC236}">
                <a16:creationId xmlns:a16="http://schemas.microsoft.com/office/drawing/2014/main" id="{2453DEEA-89FA-A842-A742-BF037FE4A80B}"/>
              </a:ext>
            </a:extLst>
          </p:cNvPr>
          <p:cNvSpPr/>
          <p:nvPr/>
        </p:nvSpPr>
        <p:spPr bwMode="auto">
          <a:xfrm>
            <a:off x="780323" y="2812807"/>
            <a:ext cx="10021824" cy="987552"/>
          </a:xfrm>
          <a:prstGeom prst="rect">
            <a:avLst/>
          </a:prstGeom>
          <a:solidFill>
            <a:schemeClr val="bg1"/>
          </a:solidFill>
          <a:ln>
            <a:noFill/>
            <a:headEnd/>
            <a:tailEnd/>
          </a:ln>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
        <p:nvSpPr>
          <p:cNvPr id="11" name="Rectangle 10">
            <a:extLst>
              <a:ext uri="{FF2B5EF4-FFF2-40B4-BE49-F238E27FC236}">
                <a16:creationId xmlns:a16="http://schemas.microsoft.com/office/drawing/2014/main" id="{449B2126-BD1F-B34D-BD4A-5FB62A434E97}"/>
              </a:ext>
            </a:extLst>
          </p:cNvPr>
          <p:cNvSpPr/>
          <p:nvPr/>
        </p:nvSpPr>
        <p:spPr bwMode="auto">
          <a:xfrm>
            <a:off x="780323" y="2437008"/>
            <a:ext cx="10021824" cy="987552"/>
          </a:xfrm>
          <a:prstGeom prst="rect">
            <a:avLst/>
          </a:prstGeom>
          <a:solidFill>
            <a:schemeClr val="bg1"/>
          </a:solidFill>
          <a:ln>
            <a:noFill/>
            <a:headEnd/>
            <a:tailEnd/>
          </a:ln>
          <a:effectLst/>
        </p:spPr>
        <p:style>
          <a:lnRef idx="1">
            <a:schemeClr val="accent1"/>
          </a:lnRef>
          <a:fillRef idx="2">
            <a:schemeClr val="accent1"/>
          </a:fillRef>
          <a:effectRef idx="1">
            <a:schemeClr val="accent1"/>
          </a:effectRef>
          <a:fontRef idx="minor">
            <a:schemeClr val="dk1"/>
          </a:fontRef>
        </p:style>
        <p:txBody>
          <a:bodyPr rtlCol="0" anchor="b">
            <a:prstTxWarp prst="textNoShape">
              <a:avLst/>
            </a:prstTxWarp>
          </a:bodyPr>
          <a:lstStyle/>
          <a:p>
            <a:pPr algn="ctr">
              <a:spcBef>
                <a:spcPct val="0"/>
              </a:spcBef>
            </a:pPr>
            <a:endParaRPr lang="en-US" sz="1600" dirty="0">
              <a:solidFill>
                <a:srgbClr val="000000"/>
              </a:solidFill>
            </a:endParaRPr>
          </a:p>
        </p:txBody>
      </p:sp>
    </p:spTree>
    <p:extLst>
      <p:ext uri="{BB962C8B-B14F-4D97-AF65-F5344CB8AC3E}">
        <p14:creationId xmlns:p14="http://schemas.microsoft.com/office/powerpoint/2010/main" val="325005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grpId="0" nodeType="clickEffect">
                                  <p:stCondLst>
                                    <p:cond delay="0"/>
                                  </p:stCondLst>
                                  <p:childTnLst>
                                    <p:animEffect transition="out" filter="fade">
                                      <p:cBhvr>
                                        <p:cTn id="28" dur="500"/>
                                        <p:tgtEl>
                                          <p:spTgt spid="11"/>
                                        </p:tgtEl>
                                      </p:cBhvr>
                                    </p:animEffect>
                                    <p:set>
                                      <p:cBhvr>
                                        <p:cTn id="29" dur="1" fill="hold">
                                          <p:stCondLst>
                                            <p:cond delay="499"/>
                                          </p:stCondLst>
                                        </p:cTn>
                                        <p:tgtEl>
                                          <p:spTgt spid="11"/>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grpId="0" nodeType="clickEffect">
                                  <p:stCondLst>
                                    <p:cond delay="0"/>
                                  </p:stCondLst>
                                  <p:childTnLst>
                                    <p:animEffect transition="out" filter="fade">
                                      <p:cBhvr>
                                        <p:cTn id="37" dur="500"/>
                                        <p:tgtEl>
                                          <p:spTgt spid="10"/>
                                        </p:tgtEl>
                                      </p:cBhvr>
                                    </p:animEffect>
                                    <p:set>
                                      <p:cBhvr>
                                        <p:cTn id="38" dur="1" fill="hold">
                                          <p:stCondLst>
                                            <p:cond delay="499"/>
                                          </p:stCondLst>
                                        </p:cTn>
                                        <p:tgtEl>
                                          <p:spTgt spid="10"/>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757B46-E562-C44C-8BAD-8CDC14B9011B}"/>
              </a:ext>
            </a:extLst>
          </p:cNvPr>
          <p:cNvSpPr>
            <a:spLocks noGrp="1"/>
          </p:cNvSpPr>
          <p:nvPr>
            <p:ph idx="1"/>
          </p:nvPr>
        </p:nvSpPr>
        <p:spPr/>
        <p:txBody>
          <a:bodyPr>
            <a:normAutofit lnSpcReduction="10000"/>
          </a:bodyPr>
          <a:lstStyle/>
          <a:p>
            <a:r>
              <a:rPr lang="en-US" dirty="0"/>
              <a:t>About 120,000 unique micro simulations in total, with ∼206 </a:t>
            </a:r>
            <a:r>
              <a:rPr lang="en-US" dirty="0" err="1"/>
              <a:t>ms</a:t>
            </a:r>
            <a:r>
              <a:rPr lang="en-US" dirty="0"/>
              <a:t> of simulated time.</a:t>
            </a:r>
          </a:p>
          <a:p>
            <a:r>
              <a:rPr lang="en-US" b="1" dirty="0"/>
              <a:t>Orders of magnitude </a:t>
            </a:r>
            <a:r>
              <a:rPr lang="en-US" dirty="0"/>
              <a:t>bigger than typical large campaigns</a:t>
            </a:r>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r>
              <a:rPr lang="en-US" dirty="0"/>
              <a:t>5.6 x 10</a:t>
            </a:r>
            <a:r>
              <a:rPr lang="en-US" baseline="30000" dirty="0"/>
              <a:t>6</a:t>
            </a:r>
            <a:r>
              <a:rPr lang="en-US" dirty="0"/>
              <a:t> GPU hours consumed over ∼14.5 days of wall-time</a:t>
            </a:r>
          </a:p>
          <a:p>
            <a:endParaRPr lang="en-US" dirty="0"/>
          </a:p>
          <a:p>
            <a:endParaRPr lang="en-US" dirty="0"/>
          </a:p>
          <a:p>
            <a:endParaRPr lang="en-US" dirty="0"/>
          </a:p>
          <a:p>
            <a:endParaRPr lang="en-US" dirty="0"/>
          </a:p>
        </p:txBody>
      </p:sp>
      <p:sp>
        <p:nvSpPr>
          <p:cNvPr id="3" name="Title 2">
            <a:extLst>
              <a:ext uri="{FF2B5EF4-FFF2-40B4-BE49-F238E27FC236}">
                <a16:creationId xmlns:a16="http://schemas.microsoft.com/office/drawing/2014/main" id="{05D11727-3BD5-FB4A-8B8F-CA44BD19E7AC}"/>
              </a:ext>
            </a:extLst>
          </p:cNvPr>
          <p:cNvSpPr>
            <a:spLocks noGrp="1"/>
          </p:cNvSpPr>
          <p:nvPr>
            <p:ph type="title"/>
          </p:nvPr>
        </p:nvSpPr>
        <p:spPr/>
        <p:txBody>
          <a:bodyPr/>
          <a:lstStyle/>
          <a:p>
            <a:r>
              <a:rPr lang="en-US" dirty="0"/>
              <a:t>A scientific campaign of unprecedented scale with simulations automatically selected by specified criteria</a:t>
            </a:r>
          </a:p>
        </p:txBody>
      </p:sp>
      <p:pic>
        <p:nvPicPr>
          <p:cNvPr id="5" name="Picture 4">
            <a:extLst>
              <a:ext uri="{FF2B5EF4-FFF2-40B4-BE49-F238E27FC236}">
                <a16:creationId xmlns:a16="http://schemas.microsoft.com/office/drawing/2014/main" id="{61FB32D1-E9CF-1A4A-B29F-31FCD6B78404}"/>
              </a:ext>
            </a:extLst>
          </p:cNvPr>
          <p:cNvPicPr>
            <a:picLocks noChangeAspect="1"/>
          </p:cNvPicPr>
          <p:nvPr/>
        </p:nvPicPr>
        <p:blipFill>
          <a:blip r:embed="rId3"/>
          <a:stretch>
            <a:fillRect/>
          </a:stretch>
        </p:blipFill>
        <p:spPr>
          <a:xfrm>
            <a:off x="2844119" y="2404496"/>
            <a:ext cx="6503761" cy="3346704"/>
          </a:xfrm>
          <a:prstGeom prst="rect">
            <a:avLst/>
          </a:prstGeom>
        </p:spPr>
      </p:pic>
    </p:spTree>
    <p:extLst>
      <p:ext uri="{BB962C8B-B14F-4D97-AF65-F5344CB8AC3E}">
        <p14:creationId xmlns:p14="http://schemas.microsoft.com/office/powerpoint/2010/main" val="244680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9600" y="219514"/>
            <a:ext cx="10972800" cy="1008771"/>
          </a:xfrm>
        </p:spPr>
        <p:txBody>
          <a:bodyPr/>
          <a:lstStyle/>
          <a:p>
            <a:r>
              <a:rPr lang="en-US" dirty="0"/>
              <a:t>Future Work, Collaboration, and Open Source</a:t>
            </a:r>
          </a:p>
        </p:txBody>
      </p:sp>
      <p:sp>
        <p:nvSpPr>
          <p:cNvPr id="2" name="TextBox 1">
            <a:extLst>
              <a:ext uri="{FF2B5EF4-FFF2-40B4-BE49-F238E27FC236}">
                <a16:creationId xmlns:a16="http://schemas.microsoft.com/office/drawing/2014/main" id="{54BA4321-6672-6C49-B6E2-9091DA39367E}"/>
              </a:ext>
            </a:extLst>
          </p:cNvPr>
          <p:cNvSpPr txBox="1"/>
          <p:nvPr/>
        </p:nvSpPr>
        <p:spPr>
          <a:xfrm>
            <a:off x="1843857" y="-1773359"/>
            <a:ext cx="8504283" cy="461665"/>
          </a:xfrm>
          <a:prstGeom prst="rect">
            <a:avLst/>
          </a:prstGeom>
          <a:noFill/>
        </p:spPr>
        <p:txBody>
          <a:bodyPr wrap="square" rtlCol="0">
            <a:spAutoFit/>
          </a:bodyPr>
          <a:lstStyle/>
          <a:p>
            <a:r>
              <a:rPr lang="en-US" sz="2400" b="1" i="1" dirty="0">
                <a:solidFill>
                  <a:schemeClr val="accent1"/>
                </a:solidFill>
              </a:rPr>
              <a:t>Mu</a:t>
            </a:r>
            <a:r>
              <a:rPr lang="en-US" sz="2400" i="1" dirty="0">
                <a:solidFill>
                  <a:schemeClr val="accent1"/>
                </a:solidFill>
              </a:rPr>
              <a:t>ltiscale </a:t>
            </a:r>
            <a:r>
              <a:rPr lang="en-US" sz="2400" b="1" i="1" dirty="0">
                <a:solidFill>
                  <a:schemeClr val="accent1"/>
                </a:solidFill>
              </a:rPr>
              <a:t>M</a:t>
            </a:r>
            <a:r>
              <a:rPr lang="en-US" sz="2400" i="1" dirty="0">
                <a:solidFill>
                  <a:schemeClr val="accent1"/>
                </a:solidFill>
              </a:rPr>
              <a:t>achine-Learned </a:t>
            </a:r>
            <a:r>
              <a:rPr lang="en-US" sz="2400" b="1" i="1" dirty="0">
                <a:solidFill>
                  <a:schemeClr val="accent1"/>
                </a:solidFill>
              </a:rPr>
              <a:t>M</a:t>
            </a:r>
            <a:r>
              <a:rPr lang="en-US" sz="2400" i="1" dirty="0">
                <a:solidFill>
                  <a:schemeClr val="accent1"/>
                </a:solidFill>
              </a:rPr>
              <a:t>odeling </a:t>
            </a:r>
            <a:r>
              <a:rPr lang="en-US" sz="2400" b="1" i="1" dirty="0">
                <a:solidFill>
                  <a:schemeClr val="accent1"/>
                </a:solidFill>
              </a:rPr>
              <a:t>I</a:t>
            </a:r>
            <a:r>
              <a:rPr lang="en-US" sz="2400" i="1" dirty="0">
                <a:solidFill>
                  <a:schemeClr val="accent1"/>
                </a:solidFill>
              </a:rPr>
              <a:t>nfrastructure (</a:t>
            </a:r>
            <a:r>
              <a:rPr lang="en-US" sz="2400" b="1" i="1" dirty="0" err="1">
                <a:solidFill>
                  <a:schemeClr val="accent1"/>
                </a:solidFill>
              </a:rPr>
              <a:t>MuMMI</a:t>
            </a:r>
            <a:r>
              <a:rPr lang="en-US" sz="2400" i="1" dirty="0">
                <a:solidFill>
                  <a:schemeClr val="accent1"/>
                </a:solidFill>
              </a:rPr>
              <a:t>)</a:t>
            </a:r>
            <a:endParaRPr lang="en-US" sz="2400" dirty="0">
              <a:solidFill>
                <a:schemeClr val="accent1"/>
              </a:solidFill>
            </a:endParaRPr>
          </a:p>
        </p:txBody>
      </p:sp>
      <p:sp>
        <p:nvSpPr>
          <p:cNvPr id="4" name="Content Placeholder 3">
            <a:extLst>
              <a:ext uri="{FF2B5EF4-FFF2-40B4-BE49-F238E27FC236}">
                <a16:creationId xmlns:a16="http://schemas.microsoft.com/office/drawing/2014/main" id="{68920899-DB31-3C48-94EB-0E7A41E080B3}"/>
              </a:ext>
            </a:extLst>
          </p:cNvPr>
          <p:cNvSpPr>
            <a:spLocks noGrp="1"/>
          </p:cNvSpPr>
          <p:nvPr>
            <p:ph idx="1"/>
          </p:nvPr>
        </p:nvSpPr>
        <p:spPr/>
        <p:txBody>
          <a:bodyPr>
            <a:normAutofit/>
          </a:bodyPr>
          <a:lstStyle/>
          <a:p>
            <a:r>
              <a:rPr lang="en-US" dirty="0"/>
              <a:t>Our next steps</a:t>
            </a:r>
          </a:p>
          <a:p>
            <a:pPr lvl="1"/>
            <a:r>
              <a:rPr lang="en-US" dirty="0"/>
              <a:t>a larger scale run of </a:t>
            </a:r>
            <a:r>
              <a:rPr lang="en-US" dirty="0" err="1"/>
              <a:t>MuMMI</a:t>
            </a:r>
            <a:r>
              <a:rPr lang="en-US" dirty="0"/>
              <a:t> on Summit in the coming year</a:t>
            </a:r>
          </a:p>
          <a:p>
            <a:pPr lvl="1"/>
            <a:r>
              <a:rPr lang="en-US" dirty="0"/>
              <a:t>addition of an atomistic third scale to further explore micro space</a:t>
            </a:r>
          </a:p>
          <a:p>
            <a:pPr lvl="1"/>
            <a:r>
              <a:rPr lang="en-US" dirty="0"/>
              <a:t>use of an in-memory </a:t>
            </a:r>
            <a:r>
              <a:rPr lang="en-US" dirty="0" err="1"/>
              <a:t>databroker</a:t>
            </a:r>
            <a:r>
              <a:rPr lang="en-US" dirty="0"/>
              <a:t> to speed up feedback</a:t>
            </a:r>
          </a:p>
          <a:p>
            <a:pPr lvl="1"/>
            <a:r>
              <a:rPr lang="en-US" dirty="0"/>
              <a:t>improved generalizability to support other scientific applications</a:t>
            </a:r>
          </a:p>
          <a:p>
            <a:r>
              <a:rPr lang="en-US" dirty="0"/>
              <a:t>We are in the process of open sourcing and releasing our data</a:t>
            </a:r>
          </a:p>
          <a:p>
            <a:pPr lvl="4"/>
            <a:endParaRPr lang="en-US" dirty="0"/>
          </a:p>
          <a:p>
            <a:r>
              <a:rPr lang="en-US" dirty="0"/>
              <a:t>You can find the LLNL open source tools mentioned here:</a:t>
            </a:r>
          </a:p>
          <a:p>
            <a:pPr lvl="1"/>
            <a:endParaRPr lang="en-US" dirty="0"/>
          </a:p>
          <a:p>
            <a:pPr lvl="1"/>
            <a:r>
              <a:rPr lang="en-US" dirty="0">
                <a:hlinkClick r:id="rId3"/>
              </a:rPr>
              <a:t>https://github.com/flux-framework</a:t>
            </a:r>
            <a:endParaRPr lang="en-US" dirty="0"/>
          </a:p>
          <a:p>
            <a:pPr lvl="3"/>
            <a:endParaRPr lang="en-US" sz="2000" dirty="0">
              <a:solidFill>
                <a:schemeClr val="tx2">
                  <a:lumMod val="40000"/>
                  <a:lumOff val="60000"/>
                </a:schemeClr>
              </a:solidFill>
            </a:endParaRPr>
          </a:p>
          <a:p>
            <a:pPr lvl="3"/>
            <a:endParaRPr lang="en-US" sz="2000" dirty="0">
              <a:solidFill>
                <a:schemeClr val="tx2">
                  <a:lumMod val="40000"/>
                  <a:lumOff val="60000"/>
                </a:schemeClr>
              </a:solidFill>
            </a:endParaRPr>
          </a:p>
          <a:p>
            <a:pPr lvl="1"/>
            <a:r>
              <a:rPr lang="en-US" dirty="0">
                <a:hlinkClick r:id="rId4"/>
              </a:rPr>
              <a:t>https://github.com/LLNL/maestrowf</a:t>
            </a:r>
            <a:endParaRPr lang="en-US" dirty="0">
              <a:hlinkClick r:id="rId3"/>
            </a:endParaRPr>
          </a:p>
          <a:p>
            <a:pPr marL="57150" indent="0">
              <a:buNone/>
            </a:pPr>
            <a:endParaRPr lang="en-US" dirty="0"/>
          </a:p>
        </p:txBody>
      </p:sp>
      <p:pic>
        <p:nvPicPr>
          <p:cNvPr id="8" name="Picture 7">
            <a:extLst>
              <a:ext uri="{FF2B5EF4-FFF2-40B4-BE49-F238E27FC236}">
                <a16:creationId xmlns:a16="http://schemas.microsoft.com/office/drawing/2014/main" id="{B335CBBB-05FE-9B46-AD8A-5D11D4A8FBD2}"/>
              </a:ext>
            </a:extLst>
          </p:cNvPr>
          <p:cNvPicPr>
            <a:picLocks noChangeAspect="1"/>
          </p:cNvPicPr>
          <p:nvPr/>
        </p:nvPicPr>
        <p:blipFill>
          <a:blip r:embed="rId5"/>
          <a:stretch>
            <a:fillRect/>
          </a:stretch>
        </p:blipFill>
        <p:spPr>
          <a:xfrm>
            <a:off x="5349711" y="4579728"/>
            <a:ext cx="1492573" cy="686027"/>
          </a:xfrm>
          <a:prstGeom prst="rect">
            <a:avLst/>
          </a:prstGeom>
        </p:spPr>
      </p:pic>
      <p:pic>
        <p:nvPicPr>
          <p:cNvPr id="10" name="Content Placeholder 10">
            <a:extLst>
              <a:ext uri="{FF2B5EF4-FFF2-40B4-BE49-F238E27FC236}">
                <a16:creationId xmlns:a16="http://schemas.microsoft.com/office/drawing/2014/main" id="{361127C8-EAC9-C742-B386-84F42463B30F}"/>
              </a:ext>
            </a:extLst>
          </p:cNvPr>
          <p:cNvPicPr>
            <a:picLocks noChangeAspect="1"/>
          </p:cNvPicPr>
          <p:nvPr/>
        </p:nvPicPr>
        <p:blipFill>
          <a:blip r:embed="rId6"/>
          <a:stretch>
            <a:fillRect/>
          </a:stretch>
        </p:blipFill>
        <p:spPr>
          <a:xfrm>
            <a:off x="5349711" y="5571455"/>
            <a:ext cx="2253705" cy="471258"/>
          </a:xfrm>
          <a:prstGeom prst="rect">
            <a:avLst/>
          </a:prstGeom>
        </p:spPr>
      </p:pic>
    </p:spTree>
    <p:extLst>
      <p:ext uri="{BB962C8B-B14F-4D97-AF65-F5344CB8AC3E}">
        <p14:creationId xmlns:p14="http://schemas.microsoft.com/office/powerpoint/2010/main" val="3241406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9600" y="219514"/>
            <a:ext cx="10972800" cy="1008771"/>
          </a:xfrm>
        </p:spPr>
        <p:txBody>
          <a:bodyPr/>
          <a:lstStyle/>
          <a:p>
            <a:r>
              <a:rPr lang="en-US" dirty="0" err="1"/>
              <a:t>MuMMI</a:t>
            </a:r>
            <a:r>
              <a:rPr lang="en-US" dirty="0"/>
              <a:t> is a first-of-its-kind portable framework that has demonstrated scalable, efficient use of compute resources</a:t>
            </a:r>
          </a:p>
        </p:txBody>
      </p:sp>
      <p:sp>
        <p:nvSpPr>
          <p:cNvPr id="12" name="Content Placeholder 1">
            <a:extLst>
              <a:ext uri="{FF2B5EF4-FFF2-40B4-BE49-F238E27FC236}">
                <a16:creationId xmlns:a16="http://schemas.microsoft.com/office/drawing/2014/main" id="{6553AE81-04C5-2547-A437-DFA7E3400E55}"/>
              </a:ext>
            </a:extLst>
          </p:cNvPr>
          <p:cNvSpPr>
            <a:spLocks noGrp="1"/>
          </p:cNvSpPr>
          <p:nvPr>
            <p:ph idx="1"/>
          </p:nvPr>
        </p:nvSpPr>
        <p:spPr>
          <a:xfrm>
            <a:off x="609600" y="1426393"/>
            <a:ext cx="10972800" cy="2588511"/>
          </a:xfrm>
        </p:spPr>
        <p:txBody>
          <a:bodyPr>
            <a:normAutofit/>
          </a:bodyPr>
          <a:lstStyle/>
          <a:p>
            <a:pPr>
              <a:spcBef>
                <a:spcPts val="600"/>
              </a:spcBef>
            </a:pPr>
            <a:r>
              <a:rPr lang="en-US" dirty="0">
                <a:solidFill>
                  <a:schemeClr val="accent1"/>
                </a:solidFill>
              </a:rPr>
              <a:t>Massively parallel, hypothesis-driven workflow</a:t>
            </a:r>
            <a:r>
              <a:rPr lang="en-US" dirty="0"/>
              <a:t> that connects diverse components into a single coherent, adaptive multiscale simulation</a:t>
            </a:r>
          </a:p>
          <a:p>
            <a:pPr>
              <a:spcBef>
                <a:spcPts val="600"/>
              </a:spcBef>
            </a:pPr>
            <a:r>
              <a:rPr lang="en-US" dirty="0"/>
              <a:t>Innovations in scheduling and </a:t>
            </a:r>
            <a:r>
              <a:rPr lang="en-US" dirty="0">
                <a:solidFill>
                  <a:schemeClr val="accent1"/>
                </a:solidFill>
              </a:rPr>
              <a:t>dynamically coordinate thousands of interconnected tasks</a:t>
            </a:r>
            <a:r>
              <a:rPr lang="en-US" dirty="0"/>
              <a:t> while managing TBs of results data</a:t>
            </a:r>
          </a:p>
          <a:p>
            <a:pPr>
              <a:spcBef>
                <a:spcPts val="600"/>
              </a:spcBef>
            </a:pPr>
            <a:r>
              <a:rPr lang="en-US" dirty="0"/>
              <a:t>A </a:t>
            </a:r>
            <a:r>
              <a:rPr lang="en-US" dirty="0">
                <a:solidFill>
                  <a:schemeClr val="accent1"/>
                </a:solidFill>
              </a:rPr>
              <a:t>full-scale demonstration on </a:t>
            </a:r>
            <a:r>
              <a:rPr lang="en-US" i="1" dirty="0">
                <a:solidFill>
                  <a:schemeClr val="accent1"/>
                </a:solidFill>
              </a:rPr>
              <a:t>Sierra</a:t>
            </a:r>
            <a:r>
              <a:rPr lang="en-US" dirty="0"/>
              <a:t>, efficiently utilizing all computing resources over several days resulting in 120k simulations sampling</a:t>
            </a:r>
          </a:p>
        </p:txBody>
      </p:sp>
      <p:pic>
        <p:nvPicPr>
          <p:cNvPr id="9" name="Picture 8">
            <a:extLst>
              <a:ext uri="{FF2B5EF4-FFF2-40B4-BE49-F238E27FC236}">
                <a16:creationId xmlns:a16="http://schemas.microsoft.com/office/drawing/2014/main" id="{5F1B8836-6DC0-EA4E-8FE6-9385A422D1C1}"/>
              </a:ext>
            </a:extLst>
          </p:cNvPr>
          <p:cNvPicPr>
            <a:picLocks noChangeAspect="1"/>
          </p:cNvPicPr>
          <p:nvPr/>
        </p:nvPicPr>
        <p:blipFill>
          <a:blip r:embed="rId3"/>
          <a:stretch>
            <a:fillRect/>
          </a:stretch>
        </p:blipFill>
        <p:spPr>
          <a:xfrm>
            <a:off x="1606957" y="4014904"/>
            <a:ext cx="8978086" cy="2235169"/>
          </a:xfrm>
          <a:prstGeom prst="rect">
            <a:avLst/>
          </a:prstGeom>
        </p:spPr>
      </p:pic>
    </p:spTree>
    <p:extLst>
      <p:ext uri="{BB962C8B-B14F-4D97-AF65-F5344CB8AC3E}">
        <p14:creationId xmlns:p14="http://schemas.microsoft.com/office/powerpoint/2010/main" val="3966446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0" y="4896502"/>
            <a:ext cx="5715000" cy="1200329"/>
          </a:xfrm>
          <a:prstGeom prst="rect">
            <a:avLst/>
          </a:prstGeom>
        </p:spPr>
        <p:txBody>
          <a:bodyPr wrap="square" anchor="b" anchorCtr="0">
            <a:spAutoFit/>
          </a:bodyPr>
          <a:lstStyle/>
          <a:p>
            <a:r>
              <a:rPr lang="en-US" sz="800" b="1" dirty="0">
                <a:solidFill>
                  <a:schemeClr val="bg1"/>
                </a:solidFill>
              </a:rPr>
              <a:t>Disclaimer</a:t>
            </a:r>
          </a:p>
          <a:p>
            <a:r>
              <a:rPr lang="en-US" sz="800" dirty="0">
                <a:solidFill>
                  <a:schemeClr val="bg1"/>
                </a:solidFill>
              </a:rPr>
              <a:t>This document was prepared as an account of work sponsored by an agency of the United States government. Neither the United States government nor Lawrence Livermore National Security, LLC, nor any of their employees makes any warranty, expressed or implied, or assumes any legal liability or responsibility for the accuracy, completeness, or usefulness of any information, apparatus, product, or process disclosed, or represents that its use would not infringe privately owned rights. Reference herein to any specific commercial product, process, or service by trade name, trademark, manufacturer, or otherwise does not necessarily constitute or imply its endorsement, recommendation, or favoring by the United States government or Lawrence Livermore National Security, LLC. The views and opinions of authors expressed herein do not necessarily state or reflect those of the United States government or Lawrence Livermore National Security, LLC, and shall not be used for advertising or product endorsement purposes.</a:t>
            </a:r>
            <a:endParaRPr lang="en-US" sz="1050" b="0" i="0" dirty="0">
              <a:solidFill>
                <a:schemeClr val="bg1"/>
              </a:solidFill>
              <a:effectLst/>
              <a:latin typeface="Open Sans" panose="020B0606030504020204" pitchFamily="34" charset="0"/>
            </a:endParaRPr>
          </a:p>
        </p:txBody>
      </p:sp>
    </p:spTree>
    <p:extLst>
      <p:ext uri="{BB962C8B-B14F-4D97-AF65-F5344CB8AC3E}">
        <p14:creationId xmlns:p14="http://schemas.microsoft.com/office/powerpoint/2010/main" val="39941109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2015_PPT_UNC_V7.06 (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spDef>
      <a:spPr bwMode="auto">
        <a:gradFill flip="none" rotWithShape="1">
          <a:gsLst>
            <a:gs pos="0">
              <a:schemeClr val="bg1">
                <a:lumMod val="65000"/>
                <a:tint val="66000"/>
                <a:satMod val="160000"/>
              </a:schemeClr>
            </a:gs>
            <a:gs pos="50000">
              <a:schemeClr val="bg1">
                <a:lumMod val="65000"/>
                <a:tint val="44500"/>
                <a:satMod val="160000"/>
              </a:schemeClr>
            </a:gs>
            <a:gs pos="100000">
              <a:schemeClr val="bg1">
                <a:lumMod val="65000"/>
                <a:tint val="23500"/>
                <a:satMod val="160000"/>
              </a:schemeClr>
            </a:gs>
          </a:gsLst>
          <a:lin ang="16200000" scaled="1"/>
          <a:tileRect/>
        </a:gradFill>
        <a:ln>
          <a:solidFill>
            <a:schemeClr val="accent1">
              <a:lumMod val="75000"/>
            </a:schemeClr>
          </a:solidFill>
          <a:headEnd/>
          <a:tailEnd/>
        </a:ln>
      </a:spPr>
      <a:bodyPr rtlCol="0" anchor="b">
        <a:prstTxWarp prst="textNoShape">
          <a:avLst/>
        </a:prstTxWarp>
      </a:bodyPr>
      <a:lstStyle>
        <a:defPPr algn="ctr">
          <a:spcBef>
            <a:spcPct val="0"/>
          </a:spcBef>
          <a:defRPr sz="1600" dirty="0">
            <a:solidFill>
              <a:srgbClr val="000000"/>
            </a:solidFill>
          </a:defRPr>
        </a:defPPr>
      </a:lstStyle>
      <a:style>
        <a:lnRef idx="1">
          <a:schemeClr val="accent1"/>
        </a:lnRef>
        <a:fillRef idx="2">
          <a:schemeClr val="accent1"/>
        </a:fillRef>
        <a:effectRef idx="1">
          <a:schemeClr val="accent1"/>
        </a:effectRef>
        <a:fontRef idx="minor">
          <a:schemeClr val="dk1"/>
        </a:fontRef>
      </a:style>
    </a:spDef>
    <a:lnDef>
      <a:spPr>
        <a:ln w="28575" cmpd="sng">
          <a:solidFill>
            <a:schemeClr val="accent1">
              <a:lumMod val="75000"/>
            </a:schemeClr>
          </a:solidFill>
        </a:ln>
        <a:effectLst/>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2018_PPT_UNC_V5.23_wide-16x9.potx" id="{83130911-C7AB-48B9-8C29-C9D32ACF0083}" vid="{243C0807-7D1A-4674-975A-BB624B1044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2015_PPT_UNC_V7</Template>
  <TotalTime>49405</TotalTime>
  <Words>1639</Words>
  <Application>Microsoft Macintosh PowerPoint</Application>
  <PresentationFormat>Widescreen</PresentationFormat>
  <Paragraphs>239</Paragraphs>
  <Slides>18</Slides>
  <Notes>17</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Arial</vt:lpstr>
      <vt:lpstr>Calibri</vt:lpstr>
      <vt:lpstr>Cambria Math</vt:lpstr>
      <vt:lpstr>Candara</vt:lpstr>
      <vt:lpstr>Lucida Grande</vt:lpstr>
      <vt:lpstr>Open Sans</vt:lpstr>
      <vt:lpstr>Symbol</vt:lpstr>
      <vt:lpstr>Times New Roman</vt:lpstr>
      <vt:lpstr>Wingdings</vt:lpstr>
      <vt:lpstr>Wingdings 2</vt:lpstr>
      <vt:lpstr>2015_PPT_UNC_V7.06 (1)</vt:lpstr>
      <vt:lpstr>A Massively Parallel Infrastructure for Adaptive Multiscale Simulations:  Modeling RAS Initiation Pathway for Cancer</vt:lpstr>
      <vt:lpstr>Large-scale, complex workflows are becoming increasingly essential for scientific applications</vt:lpstr>
      <vt:lpstr>MuMMI implements a complex workflow at scale to enable a new genre of multiscale simulation for cancer research </vt:lpstr>
      <vt:lpstr>JDACS4C Pilot 2 team:  A multi-faceted problem requires a multi-disciplinary team</vt:lpstr>
      <vt:lpstr>Resolving RAS dynamics is paramount to understanding cancer</vt:lpstr>
      <vt:lpstr>Grand challenge problems demand  a complex workflow</vt:lpstr>
      <vt:lpstr>We developed a sophisticated workflow to  enable MuMMI</vt:lpstr>
      <vt:lpstr>Existing tools can provide some of the necessary functionality but not a complete solution at the necessary scales </vt:lpstr>
      <vt:lpstr>This has enabled MuMMI to produce the largest multi-scale ensemble of membrane simulations by orders of magnitude</vt:lpstr>
      <vt:lpstr>The overall workflow combines three novel components to enable efficient execution at unprecedented scales</vt:lpstr>
      <vt:lpstr>The workflow manager is responsible for overall steering and coordinating the various aspects of the simulation</vt:lpstr>
      <vt:lpstr>The scheduling engine efficiently provisions heterogenous resources across all of Sierra – 172K CPUs, 16K GPUs </vt:lpstr>
      <vt:lpstr>The high through-put, low latency scheduling enables fast restarts and consistent utilization of all resources</vt:lpstr>
      <vt:lpstr>Data management combines selective in situ analysis, managing of I/O bandwidth, and careful budgeting of inodes</vt:lpstr>
      <vt:lpstr>A scientific campaign of unprecedented scale with simulations automatically selected by specified criteria</vt:lpstr>
      <vt:lpstr>Future Work, Collaboration, and Open Source</vt:lpstr>
      <vt:lpstr>MuMMI is a first-of-its-kind portable framework that has demonstrated scalable, efficient use of compute resources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Massively Parallel Infrastructure for Adaptive Multiscale Simulations: Modeling RAS Initiation Pathway for Cancer</dc:title>
  <dc:creator>Di Natale, Francesco</dc:creator>
  <cp:lastModifiedBy>Di Natale, Francesco</cp:lastModifiedBy>
  <cp:revision>158</cp:revision>
  <cp:lastPrinted>2019-11-06T17:41:46Z</cp:lastPrinted>
  <dcterms:created xsi:type="dcterms:W3CDTF">2019-10-14T23:05:14Z</dcterms:created>
  <dcterms:modified xsi:type="dcterms:W3CDTF">2019-11-25T01:16:49Z</dcterms:modified>
</cp:coreProperties>
</file>