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80"/>
  </p:notesMasterIdLst>
  <p:sldIdLst>
    <p:sldId id="502" r:id="rId2"/>
    <p:sldId id="483" r:id="rId3"/>
    <p:sldId id="405" r:id="rId4"/>
    <p:sldId id="407" r:id="rId5"/>
    <p:sldId id="408" r:id="rId6"/>
    <p:sldId id="491" r:id="rId7"/>
    <p:sldId id="492" r:id="rId8"/>
    <p:sldId id="493" r:id="rId9"/>
    <p:sldId id="495" r:id="rId10"/>
    <p:sldId id="496" r:id="rId11"/>
    <p:sldId id="497" r:id="rId12"/>
    <p:sldId id="413" r:id="rId13"/>
    <p:sldId id="414" r:id="rId14"/>
    <p:sldId id="415" r:id="rId15"/>
    <p:sldId id="416" r:id="rId16"/>
    <p:sldId id="417" r:id="rId17"/>
    <p:sldId id="418" r:id="rId18"/>
    <p:sldId id="419" r:id="rId19"/>
    <p:sldId id="420" r:id="rId20"/>
    <p:sldId id="421" r:id="rId21"/>
    <p:sldId id="422" r:id="rId22"/>
    <p:sldId id="423" r:id="rId23"/>
    <p:sldId id="424" r:id="rId24"/>
    <p:sldId id="425" r:id="rId25"/>
    <p:sldId id="426" r:id="rId26"/>
    <p:sldId id="429" r:id="rId27"/>
    <p:sldId id="430" r:id="rId28"/>
    <p:sldId id="431" r:id="rId29"/>
    <p:sldId id="432" r:id="rId30"/>
    <p:sldId id="434" r:id="rId31"/>
    <p:sldId id="484" r:id="rId32"/>
    <p:sldId id="435" r:id="rId33"/>
    <p:sldId id="436" r:id="rId34"/>
    <p:sldId id="437" r:id="rId35"/>
    <p:sldId id="438" r:id="rId36"/>
    <p:sldId id="439" r:id="rId37"/>
    <p:sldId id="440" r:id="rId38"/>
    <p:sldId id="441" r:id="rId39"/>
    <p:sldId id="442" r:id="rId40"/>
    <p:sldId id="443" r:id="rId41"/>
    <p:sldId id="444" r:id="rId42"/>
    <p:sldId id="445" r:id="rId43"/>
    <p:sldId id="446" r:id="rId44"/>
    <p:sldId id="447" r:id="rId45"/>
    <p:sldId id="448" r:id="rId46"/>
    <p:sldId id="449" r:id="rId47"/>
    <p:sldId id="450" r:id="rId48"/>
    <p:sldId id="451" r:id="rId49"/>
    <p:sldId id="452" r:id="rId50"/>
    <p:sldId id="453" r:id="rId51"/>
    <p:sldId id="454" r:id="rId52"/>
    <p:sldId id="455" r:id="rId53"/>
    <p:sldId id="456" r:id="rId54"/>
    <p:sldId id="457" r:id="rId55"/>
    <p:sldId id="458" r:id="rId56"/>
    <p:sldId id="459" r:id="rId57"/>
    <p:sldId id="485" r:id="rId58"/>
    <p:sldId id="460" r:id="rId59"/>
    <p:sldId id="461" r:id="rId60"/>
    <p:sldId id="489" r:id="rId61"/>
    <p:sldId id="490" r:id="rId62"/>
    <p:sldId id="462" r:id="rId63"/>
    <p:sldId id="463" r:id="rId64"/>
    <p:sldId id="503" r:id="rId65"/>
    <p:sldId id="464" r:id="rId66"/>
    <p:sldId id="465" r:id="rId67"/>
    <p:sldId id="466" r:id="rId68"/>
    <p:sldId id="467" r:id="rId69"/>
    <p:sldId id="468" r:id="rId70"/>
    <p:sldId id="469" r:id="rId71"/>
    <p:sldId id="470" r:id="rId72"/>
    <p:sldId id="471" r:id="rId73"/>
    <p:sldId id="472" r:id="rId74"/>
    <p:sldId id="473" r:id="rId75"/>
    <p:sldId id="475" r:id="rId76"/>
    <p:sldId id="476" r:id="rId77"/>
    <p:sldId id="477" r:id="rId78"/>
    <p:sldId id="346" r:id="rId7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0606"/>
    <a:srgbClr val="EEEC90"/>
    <a:srgbClr val="BDD85A"/>
    <a:srgbClr val="99FF33"/>
    <a:srgbClr val="FAF8D6"/>
    <a:srgbClr val="F7F4C1"/>
    <a:srgbClr val="F3EFA7"/>
    <a:srgbClr val="F95D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71869" autoAdjust="0"/>
  </p:normalViewPr>
  <p:slideViewPr>
    <p:cSldViewPr snapToGrid="0">
      <p:cViewPr varScale="1">
        <p:scale>
          <a:sx n="48" d="100"/>
          <a:sy n="48" d="100"/>
        </p:scale>
        <p:origin x="1296" y="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EA60C-1CDC-42DA-8CEA-E43592138367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59D5D6-3A8F-4F41-A22D-D864BBC3E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610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9D5D6-3A8F-4F41-A22D-D864BBC3ECD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885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9D5D6-3A8F-4F41-A22D-D864BBC3ECD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1515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exists many 3, 4 and 5 hops VLB paths along with the regular 6-hop paths.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9D5D6-3A8F-4F41-A22D-D864BBC3ECD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1105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exists many 3, 4 and 5 hops VLB paths along with the regular 6-hop paths.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9D5D6-3A8F-4F41-A22D-D864BBC3ECD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456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9D5D6-3A8F-4F41-A22D-D864BBC3ECD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288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9D5D6-3A8F-4F41-A22D-D864BBC3ECD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8786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Traditional</a:t>
            </a:r>
            <a:r>
              <a:rPr lang="en-US" baseline="0" dirty="0"/>
              <a:t> 6</a:t>
            </a:r>
            <a:r>
              <a:rPr lang="en-US" dirty="0"/>
              <a:t> hop path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9D5D6-3A8F-4F41-A22D-D864BBC3ECD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1350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 hop paths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9D5D6-3A8F-4F41-A22D-D864BBC3ECD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3104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 hop paths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9D5D6-3A8F-4F41-A22D-D864BBC3ECD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512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</a:t>
            </a:r>
            <a:r>
              <a:rPr lang="en-US" baseline="0" dirty="0"/>
              <a:t> we provide a table here with the percentage of smaller paths in a certain DF topology?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9D5D6-3A8F-4F41-A22D-D864BBC3ECD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0450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9D5D6-3A8F-4F41-A22D-D864BBC3ECD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134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Cray Cascade architecture, deployed in Trinity in Los Alamos, and Titan in Oak Ridge.</a:t>
            </a:r>
          </a:p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Cray Slingshot architecture also uses DF, which is for future.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9D5D6-3A8F-4F41-A22D-D864BBC3ECD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202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9D5D6-3A8F-4F41-A22D-D864BBC3ECD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8841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9D5D6-3A8F-4F41-A22D-D864BBC3ECD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0134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9D5D6-3A8F-4F41-A22D-D864BBC3ECD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781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9D5D6-3A8F-4F41-A22D-D864BBC3ECD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7073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9D5D6-3A8F-4F41-A22D-D864BBC3ECD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1938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9D5D6-3A8F-4F41-A22D-D864BBC3ECD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667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9D5D6-3A8F-4F41-A22D-D864BBC3ECD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7243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9D5D6-3A8F-4F41-A22D-D864BBC3ECD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15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9D5D6-3A8F-4F41-A22D-D864BBC3ECD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0420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9D5D6-3A8F-4F41-A22D-D864BBC3ECD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626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Cray Cascade architecture, deployed in Trinity in Los Alamos, and Titan in Oak Ridge.</a:t>
            </a:r>
          </a:p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Cray Slingshot architecture also uses DF, which is for future.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9D5D6-3A8F-4F41-A22D-D864BBC3ECD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9785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9D5D6-3A8F-4F41-A22D-D864BBC3ECD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10224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9D5D6-3A8F-4F41-A22D-D864BBC3ECD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85476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9D5D6-3A8F-4F41-A22D-D864BBC3ECD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18213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9D5D6-3A8F-4F41-A22D-D864BBC3ECD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49144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9D5D6-3A8F-4F41-A22D-D864BBC3ECD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93472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9D5D6-3A8F-4F41-A22D-D864BBC3ECD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50459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9D5D6-3A8F-4F41-A22D-D864BBC3ECD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26178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Shift by (1,0) =&gt; 1 group, 0 router.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9D5D6-3A8F-4F41-A22D-D864BBC3ECDD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05548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9D5D6-3A8F-4F41-A22D-D864BBC3ECDD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15866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9D5D6-3A8F-4F41-A22D-D864BBC3ECDD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855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real life, its possible to have </a:t>
            </a:r>
          </a:p>
          <a:p>
            <a:pPr lvl="0"/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v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ariable number of groups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variable number of global links between groups</a:t>
            </a:r>
          </a:p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example, full-sized DF has only one global link between the groups. But Cray Cascade has multiple (four, or two in some cases).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9D5D6-3A8F-4F41-A22D-D864BBC3ECD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22135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9D5D6-3A8F-4F41-A22D-D864BBC3ECDD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95923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9D5D6-3A8F-4F41-A22D-D864BBC3ECDD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63644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9D5D6-3A8F-4F41-A22D-D864BBC3ECDD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09860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9D5D6-3A8F-4F41-A22D-D864BBC3ECDD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47320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9D5D6-3A8F-4F41-A22D-D864BBC3ECDD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08322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9D5D6-3A8F-4F41-A22D-D864BBC3ECDD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56964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9D5D6-3A8F-4F41-A22D-D864BBC3ECDD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69772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9D5D6-3A8F-4F41-A22D-D864BBC3ECDD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23348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9D5D6-3A8F-4F41-A22D-D864BBC3ECDD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02184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9D5D6-3A8F-4F41-A22D-D864BBC3ECDD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639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9D5D6-3A8F-4F41-A22D-D864BBC3ECD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25110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Any other pattern will be more “uniform” in comparison to these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they should be possible to be handled at least as effectively as UGAL.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9D5D6-3A8F-4F41-A22D-D864BBC3ECDD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50903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9D5D6-3A8F-4F41-A22D-D864BBC3ECDD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31624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9D5D6-3A8F-4F41-A22D-D864BBC3ECDD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10794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9D5D6-3A8F-4F41-A22D-D864BBC3ECDD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40374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each of the points, we collect model performance of type_1 and type_2 set traffic patterns.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take their average.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select the points that give the best performance prediction + some more points in its vicinity. These will be the inputs in Step 3.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9D5D6-3A8F-4F41-A22D-D864BBC3ECDD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1868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dfly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(4,8,4,9) network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interim candidate sets: 40%, 50%, 60% and 70%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9D5D6-3A8F-4F41-A22D-D864BBC3ECDD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8470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dfly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(4,8,4,9) network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interim candidate sets: 40%, 50%, 60% and 70%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9D5D6-3A8F-4F41-A22D-D864BBC3ECDD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10882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dfly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(4,8,4,33) network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9D5D6-3A8F-4F41-A22D-D864BBC3ECDD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93195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for our example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dfly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(4,8,4,9) network, we considered six candidate sets: 40%, 50%, 60% and 70% random 5-hop paths, plus two deterministic strategic choices.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9D5D6-3A8F-4F41-A22D-D864BBC3ECDD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76889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 hop paths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9D5D6-3A8F-4F41-A22D-D864BBC3ECDD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818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9D5D6-3A8F-4F41-A22D-D864BBC3ECD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0868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 hop paths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9D5D6-3A8F-4F41-A22D-D864BBC3ECDD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96209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Load-balance analysis is need for T-UGAL because some T-UGAL does not use all the paths. So this may lead to overusing of some links.</a:t>
            </a:r>
          </a:p>
          <a:p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perform load-balance analysis by calculating link-usage analysis for all the links with the assumption that: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Each candidate VLB path is equally likely to be taken by a packet between an SD pair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A packet is equally likely to be between any SD pair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perform load-balance adjustments by removing over-used paths. (Could take more sophisticated approach, but it works, so why bother?)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9D5D6-3A8F-4F41-A22D-D864BBC3ECDD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59883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Simulation is done for adversarial traffic and highest performing candidate set is chosen finally.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selection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validated with: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Different version of UGAL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Different traffic patterns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9D5D6-3A8F-4F41-A22D-D864BBC3ECDD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87493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 hop paths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9D5D6-3A8F-4F41-A22D-D864BBC3ECDD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99062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Simulation is done for adversarial traffic and highest performing candidate set is chosen finally.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selection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validated with: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Different version of UGAL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Different traffic patterns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9D5D6-3A8F-4F41-A22D-D864BBC3ECDD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60731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Simulation is done for adversarial traffic and highest performing candidate set is chosen finally.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selection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validated with: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Different version of UGAL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Different traffic patterns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9D5D6-3A8F-4F41-A22D-D864BBC3ECDD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378188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9D5D6-3A8F-4F41-A22D-D864BBC3ECDD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685780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dirty="0"/>
              <a:t>DF topologies used in the experiments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9D5D6-3A8F-4F41-A22D-D864BBC3ECDD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68253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dirty="0"/>
              <a:t>Routing Schemes Considered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9D5D6-3A8F-4F41-A22D-D864BBC3ECDD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15954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9D5D6-3A8F-4F41-A22D-D864BBC3ECDD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5919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9D5D6-3A8F-4F41-A22D-D864BBC3ECD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536591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dirty="0"/>
              <a:t>Simulator settings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9D5D6-3A8F-4F41-A22D-D864BBC3ECDD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929247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dirty="0"/>
              <a:t>Shift pattern shift by (2,0), a 8 g 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9D5D6-3A8F-4F41-A22D-D864BBC3ECDD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637891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dirty="0" err="1"/>
              <a:t>Rperm</a:t>
            </a:r>
            <a:r>
              <a:rPr lang="en-US" dirty="0"/>
              <a:t>, a 8 g 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9D5D6-3A8F-4F41-A22D-D864BBC3ECDD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723890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dirty="0"/>
              <a:t>PE-based shift-uniform. 25% shift, vs 75% shift. A8 g 17.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9D5D6-3A8F-4F41-A22D-D864BBC3ECDD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385879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dirty="0"/>
              <a:t>Time-based shift-uniform. 50% shift. A8 g 17.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9D5D6-3A8F-4F41-A22D-D864BBC3ECDD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089256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dirty="0"/>
              <a:t>Large network. A26 g27. Shift by 1 group, vs Pe-based Mixed(50% shift)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9D5D6-3A8F-4F41-A22D-D864BBC3ECDD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286660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9D5D6-3A8F-4F41-A22D-D864BBC3ECDD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463665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9D5D6-3A8F-4F41-A22D-D864BBC3ECDD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160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9D5D6-3A8F-4F41-A22D-D864BBC3ECD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832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9D5D6-3A8F-4F41-A22D-D864BBC3ECD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942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61344-F16A-403D-8C23-8FE563E877C2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CD643-2E3E-4E1F-BA25-1754F17B0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490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61344-F16A-403D-8C23-8FE563E877C2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CD643-2E3E-4E1F-BA25-1754F17B0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974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61344-F16A-403D-8C23-8FE563E877C2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CD643-2E3E-4E1F-BA25-1754F17B0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869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20606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A20606"/>
              </a:buClr>
              <a:defRPr>
                <a:latin typeface="Gill Sans MT" panose="020B0502020104020203" pitchFamily="34" charset="0"/>
              </a:defRPr>
            </a:lvl1pPr>
            <a:lvl2pPr marL="685800" indent="-228600">
              <a:buClr>
                <a:srgbClr val="A20606"/>
              </a:buClr>
              <a:buSzPct val="70000"/>
              <a:buFont typeface="Wingdings" panose="05000000000000000000" pitchFamily="2" charset="2"/>
              <a:buChar char="§"/>
              <a:defRPr>
                <a:latin typeface="Gill Sans MT" panose="020B0502020104020203" pitchFamily="34" charset="0"/>
              </a:defRPr>
            </a:lvl2pPr>
            <a:lvl3pPr marL="1143000" indent="-228600">
              <a:buClr>
                <a:srgbClr val="A20606"/>
              </a:buClr>
              <a:buSzPct val="50000"/>
              <a:buFont typeface="Wingdings" panose="05000000000000000000" pitchFamily="2" charset="2"/>
              <a:buChar char="Ø"/>
              <a:defRPr>
                <a:latin typeface="Gill Sans MT" panose="020B0502020104020203" pitchFamily="34" charset="0"/>
              </a:defRPr>
            </a:lvl3pPr>
            <a:lvl4pPr>
              <a:defRPr>
                <a:latin typeface="Gill Sans MT" panose="020B0502020104020203" pitchFamily="34" charset="0"/>
              </a:defRPr>
            </a:lvl4pPr>
            <a:lvl5pPr>
              <a:defRPr>
                <a:latin typeface="Gill Sans MT" panose="020B05020201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61344-F16A-403D-8C23-8FE563E877C2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CD643-2E3E-4E1F-BA25-1754F17B0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732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61344-F16A-403D-8C23-8FE563E877C2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CD643-2E3E-4E1F-BA25-1754F17B0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405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61344-F16A-403D-8C23-8FE563E877C2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CD643-2E3E-4E1F-BA25-1754F17B0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197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61344-F16A-403D-8C23-8FE563E877C2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CD643-2E3E-4E1F-BA25-1754F17B0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009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61344-F16A-403D-8C23-8FE563E877C2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CD643-2E3E-4E1F-BA25-1754F17B0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762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61344-F16A-403D-8C23-8FE563E877C2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CD643-2E3E-4E1F-BA25-1754F17B0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690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61344-F16A-403D-8C23-8FE563E877C2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CD643-2E3E-4E1F-BA25-1754F17B0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46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61344-F16A-403D-8C23-8FE563E877C2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CD643-2E3E-4E1F-BA25-1754F17B0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120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61344-F16A-403D-8C23-8FE563E877C2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CD643-2E3E-4E1F-BA25-1754F17B0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137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pn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3300" y="633046"/>
            <a:ext cx="10185400" cy="1617785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A20606"/>
                </a:solidFill>
                <a:latin typeface="Gill Sans MT" panose="020B0502020104020203" pitchFamily="34" charset="0"/>
              </a:rPr>
              <a:t>Topology-Custom UGAL Routing on Dragonfly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7477" y="2799634"/>
            <a:ext cx="9777046" cy="2771826"/>
          </a:xfrm>
        </p:spPr>
        <p:txBody>
          <a:bodyPr>
            <a:normAutofit/>
          </a:bodyPr>
          <a:lstStyle/>
          <a:p>
            <a:pPr lvl="1"/>
            <a:r>
              <a:rPr lang="en-US" sz="2800" dirty="0">
                <a:latin typeface="Gill Sans MT" panose="020B0502020104020203" pitchFamily="34" charset="0"/>
              </a:rPr>
              <a:t>Shafayat Rahman</a:t>
            </a:r>
          </a:p>
          <a:p>
            <a:pPr lvl="1"/>
            <a:r>
              <a:rPr lang="en-US" sz="2800" dirty="0" err="1">
                <a:latin typeface="Gill Sans MT" panose="020B0502020104020203" pitchFamily="34" charset="0"/>
              </a:rPr>
              <a:t>Saptarshi</a:t>
            </a:r>
            <a:r>
              <a:rPr lang="en-US" sz="2800" dirty="0">
                <a:latin typeface="Gill Sans MT" panose="020B0502020104020203" pitchFamily="34" charset="0"/>
              </a:rPr>
              <a:t> </a:t>
            </a:r>
            <a:r>
              <a:rPr lang="en-US" sz="2800" dirty="0" err="1">
                <a:latin typeface="Gill Sans MT" panose="020B0502020104020203" pitchFamily="34" charset="0"/>
              </a:rPr>
              <a:t>Bhowmik</a:t>
            </a:r>
            <a:endParaRPr lang="en-US" sz="2800" dirty="0">
              <a:latin typeface="Gill Sans MT" panose="020B0502020104020203" pitchFamily="34" charset="0"/>
            </a:endParaRPr>
          </a:p>
          <a:p>
            <a:pPr lvl="1"/>
            <a:r>
              <a:rPr lang="en-US" sz="2800" dirty="0" err="1">
                <a:latin typeface="Gill Sans MT" panose="020B0502020104020203" pitchFamily="34" charset="0"/>
              </a:rPr>
              <a:t>Yevgeniy</a:t>
            </a:r>
            <a:r>
              <a:rPr lang="en-US" sz="2800" dirty="0">
                <a:latin typeface="Gill Sans MT" panose="020B0502020104020203" pitchFamily="34" charset="0"/>
              </a:rPr>
              <a:t> </a:t>
            </a:r>
            <a:r>
              <a:rPr lang="en-US" sz="2800" dirty="0" err="1">
                <a:latin typeface="Gill Sans MT" panose="020B0502020104020203" pitchFamily="34" charset="0"/>
              </a:rPr>
              <a:t>Ryasnianskiy</a:t>
            </a:r>
            <a:endParaRPr lang="en-US" sz="2800" dirty="0">
              <a:latin typeface="Gill Sans MT" panose="020B0502020104020203" pitchFamily="34" charset="0"/>
            </a:endParaRPr>
          </a:p>
          <a:p>
            <a:pPr lvl="1"/>
            <a:r>
              <a:rPr lang="en-US" sz="2800" dirty="0">
                <a:latin typeface="Gill Sans MT" panose="020B0502020104020203" pitchFamily="34" charset="0"/>
              </a:rPr>
              <a:t>Xin Yuan</a:t>
            </a:r>
          </a:p>
          <a:p>
            <a:pPr lvl="1"/>
            <a:r>
              <a:rPr lang="en-US" sz="2800" dirty="0">
                <a:latin typeface="Gill Sans MT" panose="020B0502020104020203" pitchFamily="34" charset="0"/>
              </a:rPr>
              <a:t>Michael Lang</a:t>
            </a:r>
          </a:p>
          <a:p>
            <a:pPr lvl="1"/>
            <a:endParaRPr lang="en-US" dirty="0">
              <a:latin typeface="Gill Sans MT" panose="020B0502020104020203" pitchFamily="34" charset="0"/>
            </a:endParaRPr>
          </a:p>
          <a:p>
            <a:pPr lvl="1"/>
            <a:endParaRPr lang="en-US" sz="2800" dirty="0">
              <a:latin typeface="Gill Sans MT" panose="020B0502020104020203" pitchFamily="34" charset="0"/>
            </a:endParaRPr>
          </a:p>
          <a:p>
            <a:pPr lvl="1"/>
            <a:endParaRPr lang="en-US" sz="2800" dirty="0">
              <a:latin typeface="Gill Sans MT" panose="020B05020201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2724" y="5367677"/>
            <a:ext cx="1289204" cy="1289204"/>
          </a:xfrm>
          <a:prstGeom prst="rect">
            <a:avLst/>
          </a:prstGeom>
        </p:spPr>
      </p:pic>
      <p:pic>
        <p:nvPicPr>
          <p:cNvPr id="5" name="Picture 4" descr="Image result for los alamos national laboratory">
            <a:extLst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703" y="5444286"/>
            <a:ext cx="1723566" cy="1030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781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0" name="Group 39"/>
          <p:cNvGrpSpPr/>
          <p:nvPr/>
        </p:nvGrpSpPr>
        <p:grpSpPr>
          <a:xfrm>
            <a:off x="2926080" y="1728216"/>
            <a:ext cx="6409944" cy="4608576"/>
            <a:chOff x="0" y="0"/>
            <a:chExt cx="5878096" cy="4045173"/>
          </a:xfrm>
        </p:grpSpPr>
        <p:grpSp>
          <p:nvGrpSpPr>
            <p:cNvPr id="41" name="Group 40"/>
            <p:cNvGrpSpPr/>
            <p:nvPr/>
          </p:nvGrpSpPr>
          <p:grpSpPr>
            <a:xfrm>
              <a:off x="0" y="0"/>
              <a:ext cx="5878096" cy="4045173"/>
              <a:chOff x="0" y="0"/>
              <a:chExt cx="5878096" cy="4045173"/>
            </a:xfrm>
          </p:grpSpPr>
          <p:grpSp>
            <p:nvGrpSpPr>
              <p:cNvPr id="52" name="Group 51"/>
              <p:cNvGrpSpPr/>
              <p:nvPr/>
            </p:nvGrpSpPr>
            <p:grpSpPr>
              <a:xfrm>
                <a:off x="0" y="1252847"/>
                <a:ext cx="1359535" cy="1296035"/>
                <a:chOff x="0" y="0"/>
                <a:chExt cx="1359674" cy="1296063"/>
              </a:xfrm>
            </p:grpSpPr>
            <p:sp>
              <p:nvSpPr>
                <p:cNvPr id="71" name="Oval 70"/>
                <p:cNvSpPr/>
                <p:nvPr/>
              </p:nvSpPr>
              <p:spPr>
                <a:xfrm>
                  <a:off x="0" y="0"/>
                  <a:ext cx="1359674" cy="1296063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grpSp>
              <p:nvGrpSpPr>
                <p:cNvPr id="72" name="Group 71"/>
                <p:cNvGrpSpPr/>
                <p:nvPr/>
              </p:nvGrpSpPr>
              <p:grpSpPr>
                <a:xfrm>
                  <a:off x="230588" y="318053"/>
                  <a:ext cx="945598" cy="786599"/>
                  <a:chOff x="0" y="0"/>
                  <a:chExt cx="945598" cy="786599"/>
                </a:xfrm>
              </p:grpSpPr>
              <p:sp>
                <p:nvSpPr>
                  <p:cNvPr id="73" name="Oval 72"/>
                  <p:cNvSpPr/>
                  <p:nvPr/>
                </p:nvSpPr>
                <p:spPr>
                  <a:xfrm>
                    <a:off x="0" y="7951"/>
                    <a:ext cx="349250" cy="333375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algn="ctr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:r>
                      <a:rPr lang="en-US" sz="1100" b="1">
                        <a:effectLst/>
                        <a:ea typeface="Calibri" panose="020F0502020204030204" pitchFamily="34" charset="0"/>
                        <a:cs typeface="Vrinda" panose="020B0502040204020203" pitchFamily="34" charset="0"/>
                      </a:rPr>
                      <a:t>S</a:t>
                    </a:r>
                    <a:endParaRPr lang="en-US" sz="1100">
                      <a:effectLst/>
                      <a:ea typeface="Calibri" panose="020F0502020204030204" pitchFamily="34" charset="0"/>
                      <a:cs typeface="Vrinda" panose="020B0502040204020203" pitchFamily="34" charset="0"/>
                    </a:endParaRPr>
                  </a:p>
                </p:txBody>
              </p:sp>
              <p:sp>
                <p:nvSpPr>
                  <p:cNvPr id="74" name="Oval 73"/>
                  <p:cNvSpPr/>
                  <p:nvPr/>
                </p:nvSpPr>
                <p:spPr>
                  <a:xfrm>
                    <a:off x="596348" y="0"/>
                    <a:ext cx="349250" cy="33337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5" name="Oval 74"/>
                  <p:cNvSpPr/>
                  <p:nvPr/>
                </p:nvSpPr>
                <p:spPr>
                  <a:xfrm>
                    <a:off x="286247" y="453224"/>
                    <a:ext cx="349250" cy="33337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53" name="Group 52"/>
              <p:cNvGrpSpPr/>
              <p:nvPr/>
            </p:nvGrpSpPr>
            <p:grpSpPr>
              <a:xfrm>
                <a:off x="4518561" y="1252847"/>
                <a:ext cx="1359535" cy="1296035"/>
                <a:chOff x="0" y="0"/>
                <a:chExt cx="1359674" cy="1296063"/>
              </a:xfrm>
            </p:grpSpPr>
            <p:sp>
              <p:nvSpPr>
                <p:cNvPr id="66" name="Oval 65"/>
                <p:cNvSpPr/>
                <p:nvPr/>
              </p:nvSpPr>
              <p:spPr>
                <a:xfrm>
                  <a:off x="0" y="0"/>
                  <a:ext cx="1359674" cy="1296063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grpSp>
              <p:nvGrpSpPr>
                <p:cNvPr id="67" name="Group 66"/>
                <p:cNvGrpSpPr/>
                <p:nvPr/>
              </p:nvGrpSpPr>
              <p:grpSpPr>
                <a:xfrm>
                  <a:off x="230588" y="318053"/>
                  <a:ext cx="945598" cy="786599"/>
                  <a:chOff x="0" y="0"/>
                  <a:chExt cx="945598" cy="786599"/>
                </a:xfrm>
              </p:grpSpPr>
              <p:sp>
                <p:nvSpPr>
                  <p:cNvPr id="68" name="Oval 67"/>
                  <p:cNvSpPr/>
                  <p:nvPr/>
                </p:nvSpPr>
                <p:spPr>
                  <a:xfrm>
                    <a:off x="0" y="7951"/>
                    <a:ext cx="349250" cy="33337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" name="Oval 68"/>
                  <p:cNvSpPr/>
                  <p:nvPr/>
                </p:nvSpPr>
                <p:spPr>
                  <a:xfrm>
                    <a:off x="596348" y="0"/>
                    <a:ext cx="349250" cy="333375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algn="ctr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:r>
                      <a:rPr lang="en-US" sz="1100" b="1">
                        <a:effectLst/>
                        <a:ea typeface="Calibri" panose="020F0502020204030204" pitchFamily="34" charset="0"/>
                        <a:cs typeface="Vrinda" panose="020B0502040204020203" pitchFamily="34" charset="0"/>
                      </a:rPr>
                      <a:t>D</a:t>
                    </a:r>
                    <a:endParaRPr lang="en-US" sz="1100">
                      <a:effectLst/>
                      <a:ea typeface="Calibri" panose="020F0502020204030204" pitchFamily="34" charset="0"/>
                      <a:cs typeface="Vrinda" panose="020B0502040204020203" pitchFamily="34" charset="0"/>
                    </a:endParaRPr>
                  </a:p>
                </p:txBody>
              </p:sp>
              <p:sp>
                <p:nvSpPr>
                  <p:cNvPr id="70" name="Oval 69"/>
                  <p:cNvSpPr/>
                  <p:nvPr/>
                </p:nvSpPr>
                <p:spPr>
                  <a:xfrm>
                    <a:off x="286247" y="453224"/>
                    <a:ext cx="349250" cy="33337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54" name="Group 53"/>
              <p:cNvGrpSpPr/>
              <p:nvPr/>
            </p:nvGrpSpPr>
            <p:grpSpPr>
              <a:xfrm>
                <a:off x="2208810" y="0"/>
                <a:ext cx="1359535" cy="1296035"/>
                <a:chOff x="0" y="0"/>
                <a:chExt cx="1359674" cy="1296063"/>
              </a:xfrm>
            </p:grpSpPr>
            <p:sp>
              <p:nvSpPr>
                <p:cNvPr id="61" name="Oval 60"/>
                <p:cNvSpPr/>
                <p:nvPr/>
              </p:nvSpPr>
              <p:spPr>
                <a:xfrm>
                  <a:off x="0" y="0"/>
                  <a:ext cx="1359674" cy="1296063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grpSp>
              <p:nvGrpSpPr>
                <p:cNvPr id="62" name="Group 61"/>
                <p:cNvGrpSpPr/>
                <p:nvPr/>
              </p:nvGrpSpPr>
              <p:grpSpPr>
                <a:xfrm>
                  <a:off x="230588" y="318053"/>
                  <a:ext cx="945598" cy="786599"/>
                  <a:chOff x="0" y="0"/>
                  <a:chExt cx="945598" cy="786599"/>
                </a:xfrm>
              </p:grpSpPr>
              <p:sp>
                <p:nvSpPr>
                  <p:cNvPr id="63" name="Oval 62"/>
                  <p:cNvSpPr/>
                  <p:nvPr/>
                </p:nvSpPr>
                <p:spPr>
                  <a:xfrm>
                    <a:off x="0" y="7951"/>
                    <a:ext cx="349250" cy="33337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" name="Oval 63"/>
                  <p:cNvSpPr/>
                  <p:nvPr/>
                </p:nvSpPr>
                <p:spPr>
                  <a:xfrm>
                    <a:off x="596348" y="0"/>
                    <a:ext cx="349250" cy="33337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" name="Oval 64"/>
                  <p:cNvSpPr/>
                  <p:nvPr/>
                </p:nvSpPr>
                <p:spPr>
                  <a:xfrm>
                    <a:off x="286247" y="453224"/>
                    <a:ext cx="349250" cy="333375"/>
                  </a:xfrm>
                  <a:prstGeom prst="ellipse">
                    <a:avLst/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algn="ctr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:r>
                      <a:rPr lang="en-US" sz="1200" b="1">
                        <a:effectLst/>
                        <a:ea typeface="Calibri" panose="020F0502020204030204" pitchFamily="34" charset="0"/>
                        <a:cs typeface="Vrinda" panose="020B0502040204020203" pitchFamily="34" charset="0"/>
                      </a:rPr>
                      <a:t>I</a:t>
                    </a:r>
                    <a:r>
                      <a:rPr lang="en-US" sz="1200" b="1" baseline="-25000">
                        <a:effectLst/>
                        <a:ea typeface="Calibri" panose="020F0502020204030204" pitchFamily="34" charset="0"/>
                        <a:cs typeface="Vrinda" panose="020B0502040204020203" pitchFamily="34" charset="0"/>
                      </a:rPr>
                      <a:t>1</a:t>
                    </a:r>
                    <a:endParaRPr lang="en-US" sz="1100">
                      <a:effectLst/>
                      <a:ea typeface="Calibri" panose="020F0502020204030204" pitchFamily="34" charset="0"/>
                      <a:cs typeface="Vrinda" panose="020B0502040204020203" pitchFamily="34" charset="0"/>
                    </a:endParaRPr>
                  </a:p>
                </p:txBody>
              </p:sp>
            </p:grpSp>
          </p:grpSp>
          <p:grpSp>
            <p:nvGrpSpPr>
              <p:cNvPr id="55" name="Group 54"/>
              <p:cNvGrpSpPr/>
              <p:nvPr/>
            </p:nvGrpSpPr>
            <p:grpSpPr>
              <a:xfrm>
                <a:off x="2208810" y="2749138"/>
                <a:ext cx="1359535" cy="1296035"/>
                <a:chOff x="0" y="0"/>
                <a:chExt cx="1359674" cy="1296063"/>
              </a:xfrm>
            </p:grpSpPr>
            <p:sp>
              <p:nvSpPr>
                <p:cNvPr id="56" name="Oval 55"/>
                <p:cNvSpPr/>
                <p:nvPr/>
              </p:nvSpPr>
              <p:spPr>
                <a:xfrm>
                  <a:off x="0" y="0"/>
                  <a:ext cx="1359674" cy="1296063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grpSp>
              <p:nvGrpSpPr>
                <p:cNvPr id="57" name="Group 56"/>
                <p:cNvGrpSpPr/>
                <p:nvPr/>
              </p:nvGrpSpPr>
              <p:grpSpPr>
                <a:xfrm>
                  <a:off x="230588" y="318053"/>
                  <a:ext cx="945598" cy="786599"/>
                  <a:chOff x="0" y="0"/>
                  <a:chExt cx="945598" cy="786599"/>
                </a:xfrm>
              </p:grpSpPr>
              <p:sp>
                <p:nvSpPr>
                  <p:cNvPr id="58" name="Oval 57"/>
                  <p:cNvSpPr/>
                  <p:nvPr/>
                </p:nvSpPr>
                <p:spPr>
                  <a:xfrm>
                    <a:off x="0" y="7951"/>
                    <a:ext cx="349250" cy="33337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" name="Oval 58"/>
                  <p:cNvSpPr/>
                  <p:nvPr/>
                </p:nvSpPr>
                <p:spPr>
                  <a:xfrm>
                    <a:off x="596348" y="0"/>
                    <a:ext cx="349250" cy="33337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" name="Oval 59"/>
                  <p:cNvSpPr/>
                  <p:nvPr/>
                </p:nvSpPr>
                <p:spPr>
                  <a:xfrm>
                    <a:off x="286247" y="453224"/>
                    <a:ext cx="349250" cy="33337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algn="ctr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:endParaRPr lang="en-US" sz="1100" dirty="0">
                      <a:effectLst/>
                      <a:ea typeface="Calibri" panose="020F0502020204030204" pitchFamily="34" charset="0"/>
                      <a:cs typeface="Vrinda" panose="020B0502040204020203" pitchFamily="34" charset="0"/>
                    </a:endParaRPr>
                  </a:p>
                </p:txBody>
              </p:sp>
            </p:grpSp>
          </p:grpSp>
        </p:grpSp>
        <p:grpSp>
          <p:nvGrpSpPr>
            <p:cNvPr id="43" name="Group 42"/>
            <p:cNvGrpSpPr/>
            <p:nvPr/>
          </p:nvGrpSpPr>
          <p:grpSpPr>
            <a:xfrm>
              <a:off x="332509" y="1941616"/>
              <a:ext cx="59321" cy="201879"/>
              <a:chOff x="0" y="0"/>
              <a:chExt cx="200024" cy="820419"/>
            </a:xfrm>
          </p:grpSpPr>
          <p:grpSp>
            <p:nvGrpSpPr>
              <p:cNvPr id="46" name="Group 45"/>
              <p:cNvGrpSpPr/>
              <p:nvPr/>
            </p:nvGrpSpPr>
            <p:grpSpPr>
              <a:xfrm>
                <a:off x="0" y="0"/>
                <a:ext cx="200024" cy="399735"/>
                <a:chOff x="0" y="0"/>
                <a:chExt cx="200024" cy="399735"/>
              </a:xfrm>
            </p:grpSpPr>
            <p:sp>
              <p:nvSpPr>
                <p:cNvPr id="50" name="Rectangle 49"/>
                <p:cNvSpPr/>
                <p:nvPr/>
              </p:nvSpPr>
              <p:spPr>
                <a:xfrm rot="5400000">
                  <a:off x="4760" y="-4760"/>
                  <a:ext cx="190503" cy="200024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Rectangle 50"/>
                <p:cNvSpPr/>
                <p:nvPr/>
              </p:nvSpPr>
              <p:spPr>
                <a:xfrm rot="5400000">
                  <a:off x="4760" y="204790"/>
                  <a:ext cx="190500" cy="199390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7" name="Group 46"/>
              <p:cNvGrpSpPr/>
              <p:nvPr/>
            </p:nvGrpSpPr>
            <p:grpSpPr>
              <a:xfrm>
                <a:off x="0" y="421574"/>
                <a:ext cx="199390" cy="398845"/>
                <a:chOff x="0" y="0"/>
                <a:chExt cx="200024" cy="399166"/>
              </a:xfrm>
            </p:grpSpPr>
            <p:sp>
              <p:nvSpPr>
                <p:cNvPr id="48" name="Rectangle 47"/>
                <p:cNvSpPr/>
                <p:nvPr/>
              </p:nvSpPr>
              <p:spPr>
                <a:xfrm rot="5400000">
                  <a:off x="4760" y="-4760"/>
                  <a:ext cx="190503" cy="200024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 rot="5400000">
                  <a:off x="4919" y="204071"/>
                  <a:ext cx="190500" cy="199690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44" name="Rectangle 43"/>
            <p:cNvSpPr/>
            <p:nvPr/>
          </p:nvSpPr>
          <p:spPr>
            <a:xfrm rot="5400000">
              <a:off x="558140" y="1549730"/>
              <a:ext cx="81651" cy="72728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E0000"/>
                </a:solidFill>
                <a:cs typeface="Arial" panose="020B0604020202020204" pitchFamily="34" charset="0"/>
              </a:rPr>
              <a:t>Adaptive (UGAL-L) Routing in Dragonfly</a:t>
            </a:r>
            <a:endParaRPr lang="en-US" dirty="0">
              <a:solidFill>
                <a:srgbClr val="A20606"/>
              </a:solidFill>
              <a:latin typeface="Gill Sans MT" panose="020B0502020104020203" pitchFamily="34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3558317" y="3698445"/>
            <a:ext cx="312114" cy="5508"/>
          </a:xfrm>
          <a:prstGeom prst="straightConnector1">
            <a:avLst/>
          </a:prstGeom>
          <a:ln w="508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3492373" y="3893163"/>
            <a:ext cx="55796" cy="197630"/>
          </a:xfrm>
          <a:prstGeom prst="straightConnector1">
            <a:avLst/>
          </a:prstGeom>
          <a:ln w="508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V="1">
            <a:off x="4189411" y="2423795"/>
            <a:ext cx="1452525" cy="1238659"/>
          </a:xfrm>
          <a:prstGeom prst="straightConnector1">
            <a:avLst/>
          </a:prstGeom>
          <a:ln w="508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5873281" y="2466488"/>
            <a:ext cx="80770" cy="196028"/>
          </a:xfrm>
          <a:prstGeom prst="straightConnector1">
            <a:avLst/>
          </a:prstGeom>
          <a:ln w="508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V="1">
            <a:off x="6170185" y="2479415"/>
            <a:ext cx="187756" cy="163776"/>
          </a:xfrm>
          <a:prstGeom prst="straightConnector1">
            <a:avLst/>
          </a:prstGeom>
          <a:ln w="508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6590886" y="2391010"/>
            <a:ext cx="1514019" cy="1271444"/>
          </a:xfrm>
          <a:prstGeom prst="straightConnector1">
            <a:avLst/>
          </a:prstGeom>
          <a:ln w="508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V="1">
            <a:off x="8470179" y="3714103"/>
            <a:ext cx="312114" cy="5508"/>
          </a:xfrm>
          <a:prstGeom prst="straightConnector1">
            <a:avLst/>
          </a:prstGeom>
          <a:ln w="508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3877296" y="4242450"/>
            <a:ext cx="4544945" cy="18625"/>
          </a:xfrm>
          <a:prstGeom prst="straightConnector1">
            <a:avLst/>
          </a:prstGeom>
          <a:ln w="508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V="1">
            <a:off x="8760535" y="3898525"/>
            <a:ext cx="190501" cy="192268"/>
          </a:xfrm>
          <a:prstGeom prst="straightConnector1">
            <a:avLst/>
          </a:prstGeom>
          <a:ln w="508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0669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0" name="Group 39"/>
          <p:cNvGrpSpPr/>
          <p:nvPr/>
        </p:nvGrpSpPr>
        <p:grpSpPr>
          <a:xfrm>
            <a:off x="2926080" y="1728216"/>
            <a:ext cx="6409944" cy="4608576"/>
            <a:chOff x="0" y="0"/>
            <a:chExt cx="5878096" cy="4045173"/>
          </a:xfrm>
        </p:grpSpPr>
        <p:grpSp>
          <p:nvGrpSpPr>
            <p:cNvPr id="41" name="Group 40"/>
            <p:cNvGrpSpPr/>
            <p:nvPr/>
          </p:nvGrpSpPr>
          <p:grpSpPr>
            <a:xfrm>
              <a:off x="0" y="0"/>
              <a:ext cx="5878096" cy="4045173"/>
              <a:chOff x="0" y="0"/>
              <a:chExt cx="5878096" cy="4045173"/>
            </a:xfrm>
          </p:grpSpPr>
          <p:grpSp>
            <p:nvGrpSpPr>
              <p:cNvPr id="52" name="Group 51"/>
              <p:cNvGrpSpPr/>
              <p:nvPr/>
            </p:nvGrpSpPr>
            <p:grpSpPr>
              <a:xfrm>
                <a:off x="0" y="1252847"/>
                <a:ext cx="1359535" cy="1296035"/>
                <a:chOff x="0" y="0"/>
                <a:chExt cx="1359674" cy="1296063"/>
              </a:xfrm>
            </p:grpSpPr>
            <p:sp>
              <p:nvSpPr>
                <p:cNvPr id="71" name="Oval 70"/>
                <p:cNvSpPr/>
                <p:nvPr/>
              </p:nvSpPr>
              <p:spPr>
                <a:xfrm>
                  <a:off x="0" y="0"/>
                  <a:ext cx="1359674" cy="1296063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grpSp>
              <p:nvGrpSpPr>
                <p:cNvPr id="72" name="Group 71"/>
                <p:cNvGrpSpPr/>
                <p:nvPr/>
              </p:nvGrpSpPr>
              <p:grpSpPr>
                <a:xfrm>
                  <a:off x="230588" y="318053"/>
                  <a:ext cx="945598" cy="786599"/>
                  <a:chOff x="0" y="0"/>
                  <a:chExt cx="945598" cy="786599"/>
                </a:xfrm>
              </p:grpSpPr>
              <p:sp>
                <p:nvSpPr>
                  <p:cNvPr id="73" name="Oval 72"/>
                  <p:cNvSpPr/>
                  <p:nvPr/>
                </p:nvSpPr>
                <p:spPr>
                  <a:xfrm>
                    <a:off x="0" y="7951"/>
                    <a:ext cx="349250" cy="333375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algn="ctr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:r>
                      <a:rPr lang="en-US" sz="1100" b="1">
                        <a:effectLst/>
                        <a:ea typeface="Calibri" panose="020F0502020204030204" pitchFamily="34" charset="0"/>
                        <a:cs typeface="Vrinda" panose="020B0502040204020203" pitchFamily="34" charset="0"/>
                      </a:rPr>
                      <a:t>S</a:t>
                    </a:r>
                    <a:endParaRPr lang="en-US" sz="1100">
                      <a:effectLst/>
                      <a:ea typeface="Calibri" panose="020F0502020204030204" pitchFamily="34" charset="0"/>
                      <a:cs typeface="Vrinda" panose="020B0502040204020203" pitchFamily="34" charset="0"/>
                    </a:endParaRPr>
                  </a:p>
                </p:txBody>
              </p:sp>
              <p:sp>
                <p:nvSpPr>
                  <p:cNvPr id="74" name="Oval 73"/>
                  <p:cNvSpPr/>
                  <p:nvPr/>
                </p:nvSpPr>
                <p:spPr>
                  <a:xfrm>
                    <a:off x="596348" y="0"/>
                    <a:ext cx="349250" cy="33337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5" name="Oval 74"/>
                  <p:cNvSpPr/>
                  <p:nvPr/>
                </p:nvSpPr>
                <p:spPr>
                  <a:xfrm>
                    <a:off x="286247" y="453224"/>
                    <a:ext cx="349250" cy="33337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53" name="Group 52"/>
              <p:cNvGrpSpPr/>
              <p:nvPr/>
            </p:nvGrpSpPr>
            <p:grpSpPr>
              <a:xfrm>
                <a:off x="4518561" y="1252847"/>
                <a:ext cx="1359535" cy="1296035"/>
                <a:chOff x="0" y="0"/>
                <a:chExt cx="1359674" cy="1296063"/>
              </a:xfrm>
            </p:grpSpPr>
            <p:sp>
              <p:nvSpPr>
                <p:cNvPr id="66" name="Oval 65"/>
                <p:cNvSpPr/>
                <p:nvPr/>
              </p:nvSpPr>
              <p:spPr>
                <a:xfrm>
                  <a:off x="0" y="0"/>
                  <a:ext cx="1359674" cy="1296063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grpSp>
              <p:nvGrpSpPr>
                <p:cNvPr id="67" name="Group 66"/>
                <p:cNvGrpSpPr/>
                <p:nvPr/>
              </p:nvGrpSpPr>
              <p:grpSpPr>
                <a:xfrm>
                  <a:off x="230588" y="318053"/>
                  <a:ext cx="945598" cy="786599"/>
                  <a:chOff x="0" y="0"/>
                  <a:chExt cx="945598" cy="786599"/>
                </a:xfrm>
              </p:grpSpPr>
              <p:sp>
                <p:nvSpPr>
                  <p:cNvPr id="68" name="Oval 67"/>
                  <p:cNvSpPr/>
                  <p:nvPr/>
                </p:nvSpPr>
                <p:spPr>
                  <a:xfrm>
                    <a:off x="0" y="7951"/>
                    <a:ext cx="349250" cy="33337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" name="Oval 68"/>
                  <p:cNvSpPr/>
                  <p:nvPr/>
                </p:nvSpPr>
                <p:spPr>
                  <a:xfrm>
                    <a:off x="596348" y="0"/>
                    <a:ext cx="349250" cy="333375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algn="ctr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:r>
                      <a:rPr lang="en-US" sz="1100" b="1">
                        <a:effectLst/>
                        <a:ea typeface="Calibri" panose="020F0502020204030204" pitchFamily="34" charset="0"/>
                        <a:cs typeface="Vrinda" panose="020B0502040204020203" pitchFamily="34" charset="0"/>
                      </a:rPr>
                      <a:t>D</a:t>
                    </a:r>
                    <a:endParaRPr lang="en-US" sz="1100">
                      <a:effectLst/>
                      <a:ea typeface="Calibri" panose="020F0502020204030204" pitchFamily="34" charset="0"/>
                      <a:cs typeface="Vrinda" panose="020B0502040204020203" pitchFamily="34" charset="0"/>
                    </a:endParaRPr>
                  </a:p>
                </p:txBody>
              </p:sp>
              <p:sp>
                <p:nvSpPr>
                  <p:cNvPr id="70" name="Oval 69"/>
                  <p:cNvSpPr/>
                  <p:nvPr/>
                </p:nvSpPr>
                <p:spPr>
                  <a:xfrm>
                    <a:off x="286247" y="453224"/>
                    <a:ext cx="349250" cy="33337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54" name="Group 53"/>
              <p:cNvGrpSpPr/>
              <p:nvPr/>
            </p:nvGrpSpPr>
            <p:grpSpPr>
              <a:xfrm>
                <a:off x="2208810" y="0"/>
                <a:ext cx="1359535" cy="1296035"/>
                <a:chOff x="0" y="0"/>
                <a:chExt cx="1359674" cy="1296063"/>
              </a:xfrm>
            </p:grpSpPr>
            <p:sp>
              <p:nvSpPr>
                <p:cNvPr id="61" name="Oval 60"/>
                <p:cNvSpPr/>
                <p:nvPr/>
              </p:nvSpPr>
              <p:spPr>
                <a:xfrm>
                  <a:off x="0" y="0"/>
                  <a:ext cx="1359674" cy="1296063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grpSp>
              <p:nvGrpSpPr>
                <p:cNvPr id="62" name="Group 61"/>
                <p:cNvGrpSpPr/>
                <p:nvPr/>
              </p:nvGrpSpPr>
              <p:grpSpPr>
                <a:xfrm>
                  <a:off x="230588" y="318053"/>
                  <a:ext cx="945598" cy="786599"/>
                  <a:chOff x="0" y="0"/>
                  <a:chExt cx="945598" cy="786599"/>
                </a:xfrm>
              </p:grpSpPr>
              <p:sp>
                <p:nvSpPr>
                  <p:cNvPr id="63" name="Oval 62"/>
                  <p:cNvSpPr/>
                  <p:nvPr/>
                </p:nvSpPr>
                <p:spPr>
                  <a:xfrm>
                    <a:off x="0" y="7951"/>
                    <a:ext cx="349250" cy="33337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" name="Oval 63"/>
                  <p:cNvSpPr/>
                  <p:nvPr/>
                </p:nvSpPr>
                <p:spPr>
                  <a:xfrm>
                    <a:off x="596348" y="0"/>
                    <a:ext cx="349250" cy="33337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" name="Oval 64"/>
                  <p:cNvSpPr/>
                  <p:nvPr/>
                </p:nvSpPr>
                <p:spPr>
                  <a:xfrm>
                    <a:off x="286247" y="453224"/>
                    <a:ext cx="349250" cy="333375"/>
                  </a:xfrm>
                  <a:prstGeom prst="ellipse">
                    <a:avLst/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algn="ctr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:r>
                      <a:rPr lang="en-US" sz="1200" b="1">
                        <a:effectLst/>
                        <a:ea typeface="Calibri" panose="020F0502020204030204" pitchFamily="34" charset="0"/>
                        <a:cs typeface="Vrinda" panose="020B0502040204020203" pitchFamily="34" charset="0"/>
                      </a:rPr>
                      <a:t>I</a:t>
                    </a:r>
                    <a:r>
                      <a:rPr lang="en-US" sz="1200" b="1" baseline="-25000">
                        <a:effectLst/>
                        <a:ea typeface="Calibri" panose="020F0502020204030204" pitchFamily="34" charset="0"/>
                        <a:cs typeface="Vrinda" panose="020B0502040204020203" pitchFamily="34" charset="0"/>
                      </a:rPr>
                      <a:t>1</a:t>
                    </a:r>
                    <a:endParaRPr lang="en-US" sz="1100">
                      <a:effectLst/>
                      <a:ea typeface="Calibri" panose="020F0502020204030204" pitchFamily="34" charset="0"/>
                      <a:cs typeface="Vrinda" panose="020B0502040204020203" pitchFamily="34" charset="0"/>
                    </a:endParaRPr>
                  </a:p>
                </p:txBody>
              </p:sp>
            </p:grpSp>
          </p:grpSp>
          <p:grpSp>
            <p:nvGrpSpPr>
              <p:cNvPr id="55" name="Group 54"/>
              <p:cNvGrpSpPr/>
              <p:nvPr/>
            </p:nvGrpSpPr>
            <p:grpSpPr>
              <a:xfrm>
                <a:off x="2208810" y="2749138"/>
                <a:ext cx="1359535" cy="1296035"/>
                <a:chOff x="0" y="0"/>
                <a:chExt cx="1359674" cy="1296063"/>
              </a:xfrm>
            </p:grpSpPr>
            <p:sp>
              <p:nvSpPr>
                <p:cNvPr id="56" name="Oval 55"/>
                <p:cNvSpPr/>
                <p:nvPr/>
              </p:nvSpPr>
              <p:spPr>
                <a:xfrm>
                  <a:off x="0" y="0"/>
                  <a:ext cx="1359674" cy="1296063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grpSp>
              <p:nvGrpSpPr>
                <p:cNvPr id="57" name="Group 56"/>
                <p:cNvGrpSpPr/>
                <p:nvPr/>
              </p:nvGrpSpPr>
              <p:grpSpPr>
                <a:xfrm>
                  <a:off x="230588" y="318053"/>
                  <a:ext cx="945598" cy="786599"/>
                  <a:chOff x="0" y="0"/>
                  <a:chExt cx="945598" cy="786599"/>
                </a:xfrm>
              </p:grpSpPr>
              <p:sp>
                <p:nvSpPr>
                  <p:cNvPr id="58" name="Oval 57"/>
                  <p:cNvSpPr/>
                  <p:nvPr/>
                </p:nvSpPr>
                <p:spPr>
                  <a:xfrm>
                    <a:off x="0" y="7951"/>
                    <a:ext cx="349250" cy="33337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" name="Oval 58"/>
                  <p:cNvSpPr/>
                  <p:nvPr/>
                </p:nvSpPr>
                <p:spPr>
                  <a:xfrm>
                    <a:off x="596348" y="0"/>
                    <a:ext cx="349250" cy="33337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" name="Oval 59"/>
                  <p:cNvSpPr/>
                  <p:nvPr/>
                </p:nvSpPr>
                <p:spPr>
                  <a:xfrm>
                    <a:off x="286247" y="453224"/>
                    <a:ext cx="349250" cy="33337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algn="ctr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:endParaRPr lang="en-US" sz="1100" dirty="0">
                      <a:effectLst/>
                      <a:ea typeface="Calibri" panose="020F0502020204030204" pitchFamily="34" charset="0"/>
                      <a:cs typeface="Vrinda" panose="020B0502040204020203" pitchFamily="34" charset="0"/>
                    </a:endParaRPr>
                  </a:p>
                </p:txBody>
              </p:sp>
            </p:grpSp>
          </p:grpSp>
        </p:grpSp>
        <p:grpSp>
          <p:nvGrpSpPr>
            <p:cNvPr id="43" name="Group 42"/>
            <p:cNvGrpSpPr/>
            <p:nvPr/>
          </p:nvGrpSpPr>
          <p:grpSpPr>
            <a:xfrm>
              <a:off x="332509" y="1941616"/>
              <a:ext cx="59321" cy="201879"/>
              <a:chOff x="0" y="0"/>
              <a:chExt cx="200024" cy="820419"/>
            </a:xfrm>
          </p:grpSpPr>
          <p:grpSp>
            <p:nvGrpSpPr>
              <p:cNvPr id="46" name="Group 45"/>
              <p:cNvGrpSpPr/>
              <p:nvPr/>
            </p:nvGrpSpPr>
            <p:grpSpPr>
              <a:xfrm>
                <a:off x="0" y="0"/>
                <a:ext cx="200024" cy="399735"/>
                <a:chOff x="0" y="0"/>
                <a:chExt cx="200024" cy="399735"/>
              </a:xfrm>
            </p:grpSpPr>
            <p:sp>
              <p:nvSpPr>
                <p:cNvPr id="50" name="Rectangle 49"/>
                <p:cNvSpPr/>
                <p:nvPr/>
              </p:nvSpPr>
              <p:spPr>
                <a:xfrm rot="5400000">
                  <a:off x="4760" y="-4760"/>
                  <a:ext cx="190503" cy="200024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Rectangle 50"/>
                <p:cNvSpPr/>
                <p:nvPr/>
              </p:nvSpPr>
              <p:spPr>
                <a:xfrm rot="5400000">
                  <a:off x="4760" y="204790"/>
                  <a:ext cx="190500" cy="199390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7" name="Group 46"/>
              <p:cNvGrpSpPr/>
              <p:nvPr/>
            </p:nvGrpSpPr>
            <p:grpSpPr>
              <a:xfrm>
                <a:off x="0" y="421574"/>
                <a:ext cx="199390" cy="398845"/>
                <a:chOff x="0" y="0"/>
                <a:chExt cx="200024" cy="399166"/>
              </a:xfrm>
            </p:grpSpPr>
            <p:sp>
              <p:nvSpPr>
                <p:cNvPr id="48" name="Rectangle 47"/>
                <p:cNvSpPr/>
                <p:nvPr/>
              </p:nvSpPr>
              <p:spPr>
                <a:xfrm rot="5400000">
                  <a:off x="4760" y="-4760"/>
                  <a:ext cx="190503" cy="200024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 rot="5400000">
                  <a:off x="4919" y="204071"/>
                  <a:ext cx="190500" cy="199690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44" name="Rectangle 43"/>
            <p:cNvSpPr/>
            <p:nvPr/>
          </p:nvSpPr>
          <p:spPr>
            <a:xfrm rot="5400000">
              <a:off x="558140" y="1549730"/>
              <a:ext cx="81651" cy="72728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E0000"/>
                </a:solidFill>
                <a:cs typeface="Arial" panose="020B0604020202020204" pitchFamily="34" charset="0"/>
              </a:rPr>
              <a:t>Adaptive (UGAL-L) Routing in Dragonfly</a:t>
            </a:r>
            <a:endParaRPr lang="en-US" dirty="0">
              <a:solidFill>
                <a:srgbClr val="A20606"/>
              </a:solidFill>
              <a:latin typeface="Gill Sans MT" panose="020B0502020104020203" pitchFamily="34" charset="0"/>
            </a:endParaRPr>
          </a:p>
        </p:txBody>
      </p:sp>
      <p:cxnSp>
        <p:nvCxnSpPr>
          <p:cNvPr id="32" name="Straight Arrow Connector 31"/>
          <p:cNvCxnSpPr>
            <a:endCxn id="19" idx="3"/>
          </p:cNvCxnSpPr>
          <p:nvPr/>
        </p:nvCxnSpPr>
        <p:spPr>
          <a:xfrm flipV="1">
            <a:off x="4189411" y="2423795"/>
            <a:ext cx="1452525" cy="1238659"/>
          </a:xfrm>
          <a:prstGeom prst="straightConnector1">
            <a:avLst/>
          </a:prstGeom>
          <a:ln w="508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3558317" y="3698445"/>
            <a:ext cx="312114" cy="5508"/>
          </a:xfrm>
          <a:prstGeom prst="straightConnector1">
            <a:avLst/>
          </a:prstGeom>
          <a:ln w="508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21" idx="1"/>
          </p:cNvCxnSpPr>
          <p:nvPr/>
        </p:nvCxnSpPr>
        <p:spPr>
          <a:xfrm>
            <a:off x="5873281" y="2466488"/>
            <a:ext cx="80770" cy="196028"/>
          </a:xfrm>
          <a:prstGeom prst="straightConnector1">
            <a:avLst/>
          </a:prstGeom>
          <a:ln w="508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6170185" y="2479415"/>
            <a:ext cx="187756" cy="163776"/>
          </a:xfrm>
          <a:prstGeom prst="straightConnector1">
            <a:avLst/>
          </a:prstGeom>
          <a:ln w="508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6590886" y="2391010"/>
            <a:ext cx="1514019" cy="1271444"/>
          </a:xfrm>
          <a:prstGeom prst="straightConnector1">
            <a:avLst/>
          </a:prstGeom>
          <a:ln w="508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8470179" y="3714103"/>
            <a:ext cx="312114" cy="5508"/>
          </a:xfrm>
          <a:prstGeom prst="straightConnector1">
            <a:avLst/>
          </a:prstGeom>
          <a:ln w="508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3492373" y="3893163"/>
            <a:ext cx="55796" cy="197630"/>
          </a:xfrm>
          <a:prstGeom prst="straightConnector1">
            <a:avLst/>
          </a:prstGeom>
          <a:ln w="508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2546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Routing in Dragonfly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method to decide VLB paths in UGAL does </a:t>
            </a:r>
            <a:r>
              <a:rPr lang="en-US" dirty="0">
                <a:solidFill>
                  <a:srgbClr val="A20606"/>
                </a:solidFill>
              </a:rPr>
              <a:t>NOT</a:t>
            </a:r>
            <a:r>
              <a:rPr lang="en-US" dirty="0"/>
              <a:t> adapt to the network topology.</a:t>
            </a:r>
          </a:p>
          <a:p>
            <a:endParaRPr lang="en-US" dirty="0"/>
          </a:p>
          <a:p>
            <a:r>
              <a:rPr lang="en-US" dirty="0"/>
              <a:t>The question is: are </a:t>
            </a:r>
            <a:r>
              <a:rPr lang="en-US" dirty="0">
                <a:solidFill>
                  <a:srgbClr val="A20606"/>
                </a:solidFill>
              </a:rPr>
              <a:t>ALL</a:t>
            </a:r>
            <a:r>
              <a:rPr lang="en-US" dirty="0"/>
              <a:t> the VLB paths in DF are absolutely necessary to achieve sufficient path diversity?</a:t>
            </a:r>
          </a:p>
        </p:txBody>
      </p:sp>
    </p:spTree>
    <p:extLst>
      <p:ext uri="{BB962C8B-B14F-4D97-AF65-F5344CB8AC3E}">
        <p14:creationId xmlns:p14="http://schemas.microsoft.com/office/powerpoint/2010/main" val="1288376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Intuition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In many practical instances of Dragonfly, the number of groups is less than the theoretical maximum for that configuration</a:t>
            </a:r>
          </a:p>
          <a:p>
            <a:pPr>
              <a:lnSpc>
                <a:spcPct val="150000"/>
              </a:lnSpc>
            </a:pPr>
            <a:r>
              <a:rPr lang="en-US" dirty="0"/>
              <a:t>This may lead to more than one global links between the groups</a:t>
            </a:r>
          </a:p>
          <a:p>
            <a:pPr>
              <a:lnSpc>
                <a:spcPct val="150000"/>
              </a:lnSpc>
            </a:pPr>
            <a:endParaRPr lang="en-US" sz="1000" dirty="0"/>
          </a:p>
          <a:p>
            <a:r>
              <a:rPr lang="en-US" dirty="0"/>
              <a:t>More global links between groups lead to:</a:t>
            </a:r>
          </a:p>
          <a:p>
            <a:endParaRPr lang="en-US" sz="500" dirty="0"/>
          </a:p>
          <a:p>
            <a:pPr lvl="1"/>
            <a:r>
              <a:rPr lang="en-US" sz="2800" dirty="0"/>
              <a:t>More than one minimal path between s-d pairs</a:t>
            </a:r>
          </a:p>
          <a:p>
            <a:pPr marL="457200" lvl="1" indent="0">
              <a:buNone/>
            </a:pPr>
            <a:endParaRPr lang="en-US" sz="500" dirty="0"/>
          </a:p>
          <a:p>
            <a:pPr lvl="1"/>
            <a:r>
              <a:rPr lang="en-US" sz="2800" dirty="0"/>
              <a:t>More variations in VLB paths lengths </a:t>
            </a:r>
            <a:endParaRPr lang="en-US" sz="28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118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A20606"/>
                </a:solidFill>
                <a:latin typeface="Gill Sans MT" panose="020B0502020104020203" pitchFamily="34" charset="0"/>
              </a:rPr>
              <a:t>Intuition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299" y="1825625"/>
            <a:ext cx="4491402" cy="4351338"/>
          </a:xfrm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299" y="1825625"/>
            <a:ext cx="4491402" cy="4351338"/>
          </a:xfrm>
        </p:spPr>
      </p:pic>
    </p:spTree>
    <p:extLst>
      <p:ext uri="{BB962C8B-B14F-4D97-AF65-F5344CB8AC3E}">
        <p14:creationId xmlns:p14="http://schemas.microsoft.com/office/powerpoint/2010/main" val="3399895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A20606"/>
                </a:solidFill>
                <a:latin typeface="Gill Sans MT" panose="020B0502020104020203" pitchFamily="34" charset="0"/>
              </a:rPr>
              <a:t>Intuition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299" y="1825625"/>
            <a:ext cx="4491402" cy="4351338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299" y="1825625"/>
            <a:ext cx="4491402" cy="4351338"/>
          </a:xfrm>
        </p:spPr>
      </p:pic>
    </p:spTree>
    <p:extLst>
      <p:ext uri="{BB962C8B-B14F-4D97-AF65-F5344CB8AC3E}">
        <p14:creationId xmlns:p14="http://schemas.microsoft.com/office/powerpoint/2010/main" val="2719872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Intuition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en-US" sz="2800" dirty="0">
              <a:latin typeface="Gill Sans MT" panose="020B0502020104020203" pitchFamily="34" charset="0"/>
            </a:endParaRPr>
          </a:p>
        </p:txBody>
      </p:sp>
      <p:grpSp>
        <p:nvGrpSpPr>
          <p:cNvPr id="104" name="Group 103"/>
          <p:cNvGrpSpPr/>
          <p:nvPr/>
        </p:nvGrpSpPr>
        <p:grpSpPr>
          <a:xfrm>
            <a:off x="2953265" y="3059224"/>
            <a:ext cx="6277232" cy="1488062"/>
            <a:chOff x="0" y="0"/>
            <a:chExt cx="4190337" cy="937315"/>
          </a:xfrm>
        </p:grpSpPr>
        <p:grpSp>
          <p:nvGrpSpPr>
            <p:cNvPr id="106" name="Group 105"/>
            <p:cNvGrpSpPr/>
            <p:nvPr/>
          </p:nvGrpSpPr>
          <p:grpSpPr>
            <a:xfrm>
              <a:off x="0" y="0"/>
              <a:ext cx="4190337" cy="937315"/>
              <a:chOff x="0" y="0"/>
              <a:chExt cx="4190337" cy="937315"/>
            </a:xfrm>
          </p:grpSpPr>
          <p:grpSp>
            <p:nvGrpSpPr>
              <p:cNvPr id="137" name="Group 136"/>
              <p:cNvGrpSpPr/>
              <p:nvPr/>
            </p:nvGrpSpPr>
            <p:grpSpPr>
              <a:xfrm>
                <a:off x="0" y="0"/>
                <a:ext cx="4190337" cy="937315"/>
                <a:chOff x="0" y="0"/>
                <a:chExt cx="4190337" cy="937315"/>
              </a:xfrm>
            </p:grpSpPr>
            <p:grpSp>
              <p:nvGrpSpPr>
                <p:cNvPr id="139" name="Group 138"/>
                <p:cNvGrpSpPr/>
                <p:nvPr/>
              </p:nvGrpSpPr>
              <p:grpSpPr>
                <a:xfrm>
                  <a:off x="0" y="0"/>
                  <a:ext cx="4190337" cy="937315"/>
                  <a:chOff x="0" y="0"/>
                  <a:chExt cx="5732752" cy="1304014"/>
                </a:xfrm>
              </p:grpSpPr>
              <p:grpSp>
                <p:nvGrpSpPr>
                  <p:cNvPr id="141" name="Group 140"/>
                  <p:cNvGrpSpPr/>
                  <p:nvPr/>
                </p:nvGrpSpPr>
                <p:grpSpPr>
                  <a:xfrm>
                    <a:off x="0" y="0"/>
                    <a:ext cx="5732752" cy="1304014"/>
                    <a:chOff x="0" y="0"/>
                    <a:chExt cx="5732752" cy="1304014"/>
                  </a:xfrm>
                </p:grpSpPr>
                <p:grpSp>
                  <p:nvGrpSpPr>
                    <p:cNvPr id="149" name="Group 148"/>
                    <p:cNvGrpSpPr/>
                    <p:nvPr/>
                  </p:nvGrpSpPr>
                  <p:grpSpPr>
                    <a:xfrm>
                      <a:off x="0" y="7951"/>
                      <a:ext cx="1359674" cy="1296063"/>
                      <a:chOff x="0" y="0"/>
                      <a:chExt cx="1359674" cy="1296063"/>
                    </a:xfrm>
                  </p:grpSpPr>
                  <p:sp>
                    <p:nvSpPr>
                      <p:cNvPr id="162" name="Oval 161"/>
                      <p:cNvSpPr/>
                      <p:nvPr/>
                    </p:nvSpPr>
                    <p:spPr>
                      <a:xfrm>
                        <a:off x="0" y="0"/>
                        <a:ext cx="1359674" cy="1296063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p:spPr>
                    <p:style>
                      <a:lnRef idx="1">
                        <a:schemeClr val="accent1"/>
                      </a:lnRef>
                      <a:fillRef idx="2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163" name="Group 162"/>
                      <p:cNvGrpSpPr/>
                      <p:nvPr/>
                    </p:nvGrpSpPr>
                    <p:grpSpPr>
                      <a:xfrm>
                        <a:off x="230588" y="318053"/>
                        <a:ext cx="945598" cy="786599"/>
                        <a:chOff x="0" y="0"/>
                        <a:chExt cx="945598" cy="786599"/>
                      </a:xfrm>
                    </p:grpSpPr>
                    <p:sp>
                      <p:nvSpPr>
                        <p:cNvPr id="164" name="Oval 163"/>
                        <p:cNvSpPr/>
                        <p:nvPr/>
                      </p:nvSpPr>
                      <p:spPr>
                        <a:xfrm>
                          <a:off x="0" y="7951"/>
                          <a:ext cx="349250" cy="333375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>
                          <a:solidFill>
                            <a:schemeClr val="accent2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2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  <a:ea typeface="Calibri" panose="020F0502020204030204" pitchFamily="34" charset="0"/>
                              <a:cs typeface="Vrinda" panose="020B0502040204020203" pitchFamily="34" charset="0"/>
                            </a:rPr>
                            <a:t> </a:t>
                          </a:r>
                        </a:p>
                      </p:txBody>
                    </p:sp>
                    <p:sp>
                      <p:nvSpPr>
                        <p:cNvPr id="165" name="Oval 164"/>
                        <p:cNvSpPr/>
                        <p:nvPr/>
                      </p:nvSpPr>
                      <p:spPr>
                        <a:xfrm>
                          <a:off x="596348" y="0"/>
                          <a:ext cx="349250" cy="333375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>
                          <a:solidFill>
                            <a:schemeClr val="accent2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2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66" name="Oval 165"/>
                        <p:cNvSpPr/>
                        <p:nvPr/>
                      </p:nvSpPr>
                      <p:spPr>
                        <a:xfrm>
                          <a:off x="286247" y="453224"/>
                          <a:ext cx="349250" cy="333375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>
                          <a:solidFill>
                            <a:schemeClr val="accent2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2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50" name="Group 149"/>
                    <p:cNvGrpSpPr/>
                    <p:nvPr/>
                  </p:nvGrpSpPr>
                  <p:grpSpPr>
                    <a:xfrm>
                      <a:off x="2146852" y="7951"/>
                      <a:ext cx="1359535" cy="1296035"/>
                      <a:chOff x="0" y="0"/>
                      <a:chExt cx="1359674" cy="1296063"/>
                    </a:xfrm>
                  </p:grpSpPr>
                  <p:sp>
                    <p:nvSpPr>
                      <p:cNvPr id="157" name="Oval 156"/>
                      <p:cNvSpPr/>
                      <p:nvPr/>
                    </p:nvSpPr>
                    <p:spPr>
                      <a:xfrm>
                        <a:off x="0" y="0"/>
                        <a:ext cx="1359674" cy="1296063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p:spPr>
                    <p:style>
                      <a:lnRef idx="1">
                        <a:schemeClr val="accent1"/>
                      </a:lnRef>
                      <a:fillRef idx="2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158" name="Group 157"/>
                      <p:cNvGrpSpPr/>
                      <p:nvPr/>
                    </p:nvGrpSpPr>
                    <p:grpSpPr>
                      <a:xfrm>
                        <a:off x="230588" y="318053"/>
                        <a:ext cx="945598" cy="786599"/>
                        <a:chOff x="0" y="0"/>
                        <a:chExt cx="945598" cy="786599"/>
                      </a:xfrm>
                    </p:grpSpPr>
                    <p:sp>
                      <p:nvSpPr>
                        <p:cNvPr id="159" name="Oval 158"/>
                        <p:cNvSpPr/>
                        <p:nvPr/>
                      </p:nvSpPr>
                      <p:spPr>
                        <a:xfrm>
                          <a:off x="0" y="7951"/>
                          <a:ext cx="349250" cy="333375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>
                          <a:solidFill>
                            <a:schemeClr val="accent2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2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60" name="Oval 159"/>
                        <p:cNvSpPr/>
                        <p:nvPr/>
                      </p:nvSpPr>
                      <p:spPr>
                        <a:xfrm>
                          <a:off x="596348" y="0"/>
                          <a:ext cx="349250" cy="333375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>
                          <a:solidFill>
                            <a:schemeClr val="accent2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2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61" name="Oval 160"/>
                        <p:cNvSpPr/>
                        <p:nvPr/>
                      </p:nvSpPr>
                      <p:spPr>
                        <a:xfrm>
                          <a:off x="286247" y="453224"/>
                          <a:ext cx="349250" cy="333375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>
                          <a:solidFill>
                            <a:schemeClr val="accent2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2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51" name="Group 150"/>
                    <p:cNvGrpSpPr/>
                    <p:nvPr/>
                  </p:nvGrpSpPr>
                  <p:grpSpPr>
                    <a:xfrm>
                      <a:off x="4373217" y="0"/>
                      <a:ext cx="1359535" cy="1296035"/>
                      <a:chOff x="0" y="0"/>
                      <a:chExt cx="1359674" cy="1296063"/>
                    </a:xfrm>
                  </p:grpSpPr>
                  <p:sp>
                    <p:nvSpPr>
                      <p:cNvPr id="152" name="Oval 151"/>
                      <p:cNvSpPr/>
                      <p:nvPr/>
                    </p:nvSpPr>
                    <p:spPr>
                      <a:xfrm>
                        <a:off x="0" y="0"/>
                        <a:ext cx="1359674" cy="1296063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p:spPr>
                    <p:style>
                      <a:lnRef idx="1">
                        <a:schemeClr val="accent1"/>
                      </a:lnRef>
                      <a:fillRef idx="2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153" name="Group 152"/>
                      <p:cNvGrpSpPr/>
                      <p:nvPr/>
                    </p:nvGrpSpPr>
                    <p:grpSpPr>
                      <a:xfrm>
                        <a:off x="230588" y="318053"/>
                        <a:ext cx="945598" cy="786599"/>
                        <a:chOff x="0" y="0"/>
                        <a:chExt cx="945598" cy="786599"/>
                      </a:xfrm>
                    </p:grpSpPr>
                    <p:sp>
                      <p:nvSpPr>
                        <p:cNvPr id="154" name="Oval 153"/>
                        <p:cNvSpPr/>
                        <p:nvPr/>
                      </p:nvSpPr>
                      <p:spPr>
                        <a:xfrm>
                          <a:off x="0" y="7951"/>
                          <a:ext cx="349250" cy="333375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>
                          <a:solidFill>
                            <a:schemeClr val="accent2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2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55" name="Oval 154"/>
                        <p:cNvSpPr/>
                        <p:nvPr/>
                      </p:nvSpPr>
                      <p:spPr>
                        <a:xfrm>
                          <a:off x="596348" y="0"/>
                          <a:ext cx="349250" cy="333375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>
                          <a:solidFill>
                            <a:schemeClr val="accent2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2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56" name="Oval 155"/>
                        <p:cNvSpPr/>
                        <p:nvPr/>
                      </p:nvSpPr>
                      <p:spPr>
                        <a:xfrm>
                          <a:off x="286247" y="453224"/>
                          <a:ext cx="349250" cy="333375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>
                          <a:solidFill>
                            <a:schemeClr val="accent2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2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142" name="Group 141"/>
                  <p:cNvGrpSpPr/>
                  <p:nvPr/>
                </p:nvGrpSpPr>
                <p:grpSpPr>
                  <a:xfrm>
                    <a:off x="477078" y="270344"/>
                    <a:ext cx="4826442" cy="708015"/>
                    <a:chOff x="0" y="0"/>
                    <a:chExt cx="4826442" cy="708015"/>
                  </a:xfrm>
                </p:grpSpPr>
                <p:cxnSp>
                  <p:nvCxnSpPr>
                    <p:cNvPr id="143" name="Straight Connector 142"/>
                    <p:cNvCxnSpPr/>
                    <p:nvPr/>
                  </p:nvCxnSpPr>
                  <p:spPr>
                    <a:xfrm flipV="1">
                      <a:off x="683812" y="227275"/>
                      <a:ext cx="1176793" cy="4058"/>
                    </a:xfrm>
                    <a:prstGeom prst="line">
                      <a:avLst/>
                    </a:prstGeom>
                    <a:ln w="25400">
                      <a:solidFill>
                        <a:srgbClr val="FF0000"/>
                      </a:solidFill>
                      <a:prstDash val="solid"/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44" name="Freeform 143"/>
                    <p:cNvSpPr/>
                    <p:nvPr/>
                  </p:nvSpPr>
                  <p:spPr>
                    <a:xfrm>
                      <a:off x="0" y="7952"/>
                      <a:ext cx="429370" cy="79027"/>
                    </a:xfrm>
                    <a:custGeom>
                      <a:avLst/>
                      <a:gdLst>
                        <a:gd name="connsiteX0" fmla="*/ 0 w 2977286"/>
                        <a:gd name="connsiteY0" fmla="*/ 515179 h 529809"/>
                        <a:gd name="connsiteX1" fmla="*/ 746150 w 2977286"/>
                        <a:gd name="connsiteY1" fmla="*/ 83582 h 529809"/>
                        <a:gd name="connsiteX2" fmla="*/ 2099462 w 2977286"/>
                        <a:gd name="connsiteY2" fmla="*/ 39691 h 529809"/>
                        <a:gd name="connsiteX3" fmla="*/ 2977286 w 2977286"/>
                        <a:gd name="connsiteY3" fmla="*/ 529809 h 529809"/>
                        <a:gd name="connsiteX4" fmla="*/ 2977286 w 2977286"/>
                        <a:gd name="connsiteY4" fmla="*/ 529809 h 52980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977286" h="529809">
                          <a:moveTo>
                            <a:pt x="0" y="515179"/>
                          </a:moveTo>
                          <a:cubicBezTo>
                            <a:pt x="198120" y="339004"/>
                            <a:pt x="396240" y="162830"/>
                            <a:pt x="746150" y="83582"/>
                          </a:cubicBezTo>
                          <a:cubicBezTo>
                            <a:pt x="1096060" y="4334"/>
                            <a:pt x="1727606" y="-34680"/>
                            <a:pt x="2099462" y="39691"/>
                          </a:cubicBezTo>
                          <a:cubicBezTo>
                            <a:pt x="2471318" y="114062"/>
                            <a:pt x="2977286" y="529809"/>
                            <a:pt x="2977286" y="529809"/>
                          </a:cubicBezTo>
                          <a:lnTo>
                            <a:pt x="2977286" y="529809"/>
                          </a:lnTo>
                        </a:path>
                      </a:pathLst>
                    </a:custGeom>
                    <a:noFill/>
                    <a:ln w="25400" cap="flat">
                      <a:solidFill>
                        <a:srgbClr val="FF0000"/>
                      </a:solidFill>
                      <a:prstDash val="solid"/>
                      <a:tailEnd type="triangle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5" name="Freeform 144"/>
                    <p:cNvSpPr/>
                    <p:nvPr/>
                  </p:nvSpPr>
                  <p:spPr>
                    <a:xfrm rot="3041255" flipV="1">
                      <a:off x="1896469" y="485610"/>
                      <a:ext cx="343412" cy="85137"/>
                    </a:xfrm>
                    <a:custGeom>
                      <a:avLst/>
                      <a:gdLst>
                        <a:gd name="connsiteX0" fmla="*/ 0 w 2977286"/>
                        <a:gd name="connsiteY0" fmla="*/ 515179 h 529809"/>
                        <a:gd name="connsiteX1" fmla="*/ 746150 w 2977286"/>
                        <a:gd name="connsiteY1" fmla="*/ 83582 h 529809"/>
                        <a:gd name="connsiteX2" fmla="*/ 2099462 w 2977286"/>
                        <a:gd name="connsiteY2" fmla="*/ 39691 h 529809"/>
                        <a:gd name="connsiteX3" fmla="*/ 2977286 w 2977286"/>
                        <a:gd name="connsiteY3" fmla="*/ 529809 h 529809"/>
                        <a:gd name="connsiteX4" fmla="*/ 2977286 w 2977286"/>
                        <a:gd name="connsiteY4" fmla="*/ 529809 h 52980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977286" h="529809">
                          <a:moveTo>
                            <a:pt x="0" y="515179"/>
                          </a:moveTo>
                          <a:cubicBezTo>
                            <a:pt x="198120" y="339004"/>
                            <a:pt x="396240" y="162830"/>
                            <a:pt x="746150" y="83582"/>
                          </a:cubicBezTo>
                          <a:cubicBezTo>
                            <a:pt x="1096060" y="4334"/>
                            <a:pt x="1727606" y="-34680"/>
                            <a:pt x="2099462" y="39691"/>
                          </a:cubicBezTo>
                          <a:cubicBezTo>
                            <a:pt x="2471318" y="114062"/>
                            <a:pt x="2977286" y="529809"/>
                            <a:pt x="2977286" y="529809"/>
                          </a:cubicBezTo>
                          <a:lnTo>
                            <a:pt x="2977286" y="529809"/>
                          </a:lnTo>
                        </a:path>
                      </a:pathLst>
                    </a:custGeom>
                    <a:noFill/>
                    <a:ln w="25400" cap="flat">
                      <a:solidFill>
                        <a:srgbClr val="FF0000"/>
                      </a:solidFill>
                      <a:prstDash val="solid"/>
                      <a:tailEnd type="triangle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6" name="Freeform 145"/>
                    <p:cNvSpPr/>
                    <p:nvPr/>
                  </p:nvSpPr>
                  <p:spPr>
                    <a:xfrm rot="18798231" flipV="1">
                      <a:off x="2510031" y="493740"/>
                      <a:ext cx="343412" cy="85137"/>
                    </a:xfrm>
                    <a:custGeom>
                      <a:avLst/>
                      <a:gdLst>
                        <a:gd name="connsiteX0" fmla="*/ 0 w 2977286"/>
                        <a:gd name="connsiteY0" fmla="*/ 515179 h 529809"/>
                        <a:gd name="connsiteX1" fmla="*/ 746150 w 2977286"/>
                        <a:gd name="connsiteY1" fmla="*/ 83582 h 529809"/>
                        <a:gd name="connsiteX2" fmla="*/ 2099462 w 2977286"/>
                        <a:gd name="connsiteY2" fmla="*/ 39691 h 529809"/>
                        <a:gd name="connsiteX3" fmla="*/ 2977286 w 2977286"/>
                        <a:gd name="connsiteY3" fmla="*/ 529809 h 529809"/>
                        <a:gd name="connsiteX4" fmla="*/ 2977286 w 2977286"/>
                        <a:gd name="connsiteY4" fmla="*/ 529809 h 52980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977286" h="529809">
                          <a:moveTo>
                            <a:pt x="0" y="515179"/>
                          </a:moveTo>
                          <a:cubicBezTo>
                            <a:pt x="198120" y="339004"/>
                            <a:pt x="396240" y="162830"/>
                            <a:pt x="746150" y="83582"/>
                          </a:cubicBezTo>
                          <a:cubicBezTo>
                            <a:pt x="1096060" y="4334"/>
                            <a:pt x="1727606" y="-34680"/>
                            <a:pt x="2099462" y="39691"/>
                          </a:cubicBezTo>
                          <a:cubicBezTo>
                            <a:pt x="2471318" y="114062"/>
                            <a:pt x="2977286" y="529809"/>
                            <a:pt x="2977286" y="529809"/>
                          </a:cubicBezTo>
                          <a:lnTo>
                            <a:pt x="2977286" y="529809"/>
                          </a:lnTo>
                        </a:path>
                      </a:pathLst>
                    </a:custGeom>
                    <a:noFill/>
                    <a:ln w="25400" cap="flat">
                      <a:solidFill>
                        <a:srgbClr val="FF0000"/>
                      </a:solidFill>
                      <a:prstDash val="solid"/>
                      <a:tailEnd type="triangle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cxnSp>
                  <p:nvCxnSpPr>
                    <p:cNvPr id="147" name="Straight Connector 146"/>
                    <p:cNvCxnSpPr/>
                    <p:nvPr/>
                  </p:nvCxnSpPr>
                  <p:spPr>
                    <a:xfrm flipV="1">
                      <a:off x="2854519" y="227275"/>
                      <a:ext cx="1255795" cy="6046"/>
                    </a:xfrm>
                    <a:prstGeom prst="line">
                      <a:avLst/>
                    </a:prstGeom>
                    <a:ln w="25400">
                      <a:solidFill>
                        <a:srgbClr val="FF0000"/>
                      </a:solidFill>
                      <a:prstDash val="solid"/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48" name="Freeform 147"/>
                    <p:cNvSpPr/>
                    <p:nvPr/>
                  </p:nvSpPr>
                  <p:spPr>
                    <a:xfrm>
                      <a:off x="4397072" y="0"/>
                      <a:ext cx="429370" cy="79027"/>
                    </a:xfrm>
                    <a:custGeom>
                      <a:avLst/>
                      <a:gdLst>
                        <a:gd name="connsiteX0" fmla="*/ 0 w 2977286"/>
                        <a:gd name="connsiteY0" fmla="*/ 515179 h 529809"/>
                        <a:gd name="connsiteX1" fmla="*/ 746150 w 2977286"/>
                        <a:gd name="connsiteY1" fmla="*/ 83582 h 529809"/>
                        <a:gd name="connsiteX2" fmla="*/ 2099462 w 2977286"/>
                        <a:gd name="connsiteY2" fmla="*/ 39691 h 529809"/>
                        <a:gd name="connsiteX3" fmla="*/ 2977286 w 2977286"/>
                        <a:gd name="connsiteY3" fmla="*/ 529809 h 529809"/>
                        <a:gd name="connsiteX4" fmla="*/ 2977286 w 2977286"/>
                        <a:gd name="connsiteY4" fmla="*/ 529809 h 52980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977286" h="529809">
                          <a:moveTo>
                            <a:pt x="0" y="515179"/>
                          </a:moveTo>
                          <a:cubicBezTo>
                            <a:pt x="198120" y="339004"/>
                            <a:pt x="396240" y="162830"/>
                            <a:pt x="746150" y="83582"/>
                          </a:cubicBezTo>
                          <a:cubicBezTo>
                            <a:pt x="1096060" y="4334"/>
                            <a:pt x="1727606" y="-34680"/>
                            <a:pt x="2099462" y="39691"/>
                          </a:cubicBezTo>
                          <a:cubicBezTo>
                            <a:pt x="2471318" y="114062"/>
                            <a:pt x="2977286" y="529809"/>
                            <a:pt x="2977286" y="529809"/>
                          </a:cubicBezTo>
                          <a:lnTo>
                            <a:pt x="2977286" y="529809"/>
                          </a:lnTo>
                        </a:path>
                      </a:pathLst>
                    </a:custGeom>
                    <a:noFill/>
                    <a:ln w="25400" cap="flat">
                      <a:solidFill>
                        <a:srgbClr val="FF0000"/>
                      </a:solidFill>
                      <a:prstDash val="solid"/>
                      <a:tailEnd type="triangle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140" name="Text Box 3207"/>
                <p:cNvSpPr txBox="1"/>
                <p:nvPr/>
              </p:nvSpPr>
              <p:spPr>
                <a:xfrm>
                  <a:off x="190831" y="254442"/>
                  <a:ext cx="190832" cy="174929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0" tIns="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1200" b="1">
                      <a:solidFill>
                        <a:srgbClr val="1F4E79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Vrinda" panose="020B0502040204020203" pitchFamily="34" charset="0"/>
                    </a:rPr>
                    <a:t>S</a:t>
                  </a:r>
                  <a:endParaRPr lang="en-US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Vrinda" panose="020B0502040204020203" pitchFamily="34" charset="0"/>
                  </a:endParaRPr>
                </a:p>
              </p:txBody>
            </p:sp>
          </p:grpSp>
          <p:sp>
            <p:nvSpPr>
              <p:cNvPr id="138" name="Text Box 3209"/>
              <p:cNvSpPr txBox="1"/>
              <p:nvPr/>
            </p:nvSpPr>
            <p:spPr>
              <a:xfrm>
                <a:off x="3840480" y="238539"/>
                <a:ext cx="190832" cy="174929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200" b="1">
                    <a:solidFill>
                      <a:srgbClr val="1F4E7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Vrinda" panose="020B0502040204020203" pitchFamily="34" charset="0"/>
                  </a:rPr>
                  <a:t>D</a:t>
                </a:r>
                <a:endPara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Vrinda" panose="020B0502040204020203" pitchFamily="34" charset="0"/>
                </a:endParaRPr>
              </a:p>
            </p:txBody>
          </p:sp>
        </p:grpSp>
        <p:sp>
          <p:nvSpPr>
            <p:cNvPr id="136" name="Text Box 3211"/>
            <p:cNvSpPr txBox="1"/>
            <p:nvPr/>
          </p:nvSpPr>
          <p:spPr>
            <a:xfrm>
              <a:off x="1979875" y="588397"/>
              <a:ext cx="190832" cy="174929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b="1">
                  <a:solidFill>
                    <a:srgbClr val="1F4E79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Vrinda" panose="020B0502040204020203" pitchFamily="34" charset="0"/>
                </a:rPr>
                <a:t>I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Vrinda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35842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Intuition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en-US" sz="2800" dirty="0">
              <a:latin typeface="Gill Sans MT" panose="020B0502020104020203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F233C02-CBC1-46D4-9265-10366B37509A}"/>
              </a:ext>
            </a:extLst>
          </p:cNvPr>
          <p:cNvGrpSpPr/>
          <p:nvPr/>
        </p:nvGrpSpPr>
        <p:grpSpPr>
          <a:xfrm>
            <a:off x="1586181" y="2245262"/>
            <a:ext cx="4189730" cy="937260"/>
            <a:chOff x="0" y="0"/>
            <a:chExt cx="4190337" cy="93731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4F20099-8E65-44A3-B160-5307E12B626F}"/>
                </a:ext>
              </a:extLst>
            </p:cNvPr>
            <p:cNvGrpSpPr/>
            <p:nvPr/>
          </p:nvGrpSpPr>
          <p:grpSpPr>
            <a:xfrm>
              <a:off x="0" y="0"/>
              <a:ext cx="4190337" cy="937315"/>
              <a:chOff x="0" y="0"/>
              <a:chExt cx="4190337" cy="937315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AC8CAC3E-9B68-4D44-940C-097E8CF1F382}"/>
                  </a:ext>
                </a:extLst>
              </p:cNvPr>
              <p:cNvGrpSpPr/>
              <p:nvPr/>
            </p:nvGrpSpPr>
            <p:grpSpPr>
              <a:xfrm>
                <a:off x="0" y="0"/>
                <a:ext cx="4190337" cy="937315"/>
                <a:chOff x="0" y="0"/>
                <a:chExt cx="4190337" cy="937315"/>
              </a:xfrm>
            </p:grpSpPr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A9630AC8-9EB2-4604-A5E8-E66D7F7EF683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4190337" cy="937315"/>
                  <a:chOff x="0" y="0"/>
                  <a:chExt cx="5732752" cy="1304014"/>
                </a:xfrm>
              </p:grpSpPr>
              <p:grpSp>
                <p:nvGrpSpPr>
                  <p:cNvPr id="15" name="Group 14">
                    <a:extLst>
                      <a:ext uri="{FF2B5EF4-FFF2-40B4-BE49-F238E27FC236}">
                        <a16:creationId xmlns:a16="http://schemas.microsoft.com/office/drawing/2014/main" id="{AD3EE230-64C4-40CE-99CC-FD361EAA6DE2}"/>
                      </a:ext>
                    </a:extLst>
                  </p:cNvPr>
                  <p:cNvGrpSpPr/>
                  <p:nvPr/>
                </p:nvGrpSpPr>
                <p:grpSpPr>
                  <a:xfrm>
                    <a:off x="0" y="0"/>
                    <a:ext cx="5732752" cy="1304014"/>
                    <a:chOff x="0" y="0"/>
                    <a:chExt cx="5732752" cy="1304014"/>
                  </a:xfrm>
                </p:grpSpPr>
                <p:grpSp>
                  <p:nvGrpSpPr>
                    <p:cNvPr id="21" name="Group 20">
                      <a:extLst>
                        <a:ext uri="{FF2B5EF4-FFF2-40B4-BE49-F238E27FC236}">
                          <a16:creationId xmlns:a16="http://schemas.microsoft.com/office/drawing/2014/main" id="{1AA9F406-F3CD-45B4-9D25-4B5E5B3F744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7951"/>
                      <a:ext cx="1359674" cy="1296063"/>
                      <a:chOff x="0" y="0"/>
                      <a:chExt cx="1359674" cy="1296063"/>
                    </a:xfrm>
                  </p:grpSpPr>
                  <p:sp>
                    <p:nvSpPr>
                      <p:cNvPr id="34" name="Oval 33">
                        <a:extLst>
                          <a:ext uri="{FF2B5EF4-FFF2-40B4-BE49-F238E27FC236}">
                            <a16:creationId xmlns:a16="http://schemas.microsoft.com/office/drawing/2014/main" id="{869E737F-0920-4443-AE10-5C09D1DD0A3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1359674" cy="1296063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p:spPr>
                    <p:style>
                      <a:lnRef idx="1">
                        <a:schemeClr val="accent1"/>
                      </a:lnRef>
                      <a:fillRef idx="2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35" name="Group 34">
                        <a:extLst>
                          <a:ext uri="{FF2B5EF4-FFF2-40B4-BE49-F238E27FC236}">
                            <a16:creationId xmlns:a16="http://schemas.microsoft.com/office/drawing/2014/main" id="{C0D7C746-CF54-4A8A-8D59-869745F4D02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30588" y="318053"/>
                        <a:ext cx="945598" cy="786599"/>
                        <a:chOff x="0" y="0"/>
                        <a:chExt cx="945598" cy="786599"/>
                      </a:xfrm>
                    </p:grpSpPr>
                    <p:sp>
                      <p:nvSpPr>
                        <p:cNvPr id="36" name="Oval 35">
                          <a:extLst>
                            <a:ext uri="{FF2B5EF4-FFF2-40B4-BE49-F238E27FC236}">
                              <a16:creationId xmlns:a16="http://schemas.microsoft.com/office/drawing/2014/main" id="{77CEA196-3AF9-4854-B354-EA0B588B39E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0" y="7951"/>
                          <a:ext cx="349250" cy="333375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>
                          <a:solidFill>
                            <a:schemeClr val="accent2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2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  <a:ea typeface="Calibri" panose="020F0502020204030204" pitchFamily="34" charset="0"/>
                              <a:cs typeface="Vrinda" panose="020B0502040204020203" pitchFamily="34" charset="0"/>
                            </a:rPr>
                            <a:t> </a:t>
                          </a:r>
                        </a:p>
                      </p:txBody>
                    </p:sp>
                    <p:sp>
                      <p:nvSpPr>
                        <p:cNvPr id="37" name="Oval 36">
                          <a:extLst>
                            <a:ext uri="{FF2B5EF4-FFF2-40B4-BE49-F238E27FC236}">
                              <a16:creationId xmlns:a16="http://schemas.microsoft.com/office/drawing/2014/main" id="{2B35E72F-5929-4D92-8138-4F65683418C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96348" y="0"/>
                          <a:ext cx="349250" cy="333375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>
                          <a:solidFill>
                            <a:schemeClr val="accent2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2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8" name="Oval 37">
                          <a:extLst>
                            <a:ext uri="{FF2B5EF4-FFF2-40B4-BE49-F238E27FC236}">
                              <a16:creationId xmlns:a16="http://schemas.microsoft.com/office/drawing/2014/main" id="{24128248-8CF9-429C-A596-B215353D51C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86247" y="453224"/>
                          <a:ext cx="349250" cy="333375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>
                          <a:solidFill>
                            <a:schemeClr val="accent2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2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22" name="Group 21">
                      <a:extLst>
                        <a:ext uri="{FF2B5EF4-FFF2-40B4-BE49-F238E27FC236}">
                          <a16:creationId xmlns:a16="http://schemas.microsoft.com/office/drawing/2014/main" id="{98C7FF69-D2D2-4B02-A9C7-34892ED8DEB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46852" y="7951"/>
                      <a:ext cx="1359535" cy="1296035"/>
                      <a:chOff x="0" y="0"/>
                      <a:chExt cx="1359674" cy="1296063"/>
                    </a:xfrm>
                  </p:grpSpPr>
                  <p:sp>
                    <p:nvSpPr>
                      <p:cNvPr id="29" name="Oval 28">
                        <a:extLst>
                          <a:ext uri="{FF2B5EF4-FFF2-40B4-BE49-F238E27FC236}">
                            <a16:creationId xmlns:a16="http://schemas.microsoft.com/office/drawing/2014/main" id="{6C0BF409-110D-4C5D-A61E-79C6979A96D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1359674" cy="1296063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p:spPr>
                    <p:style>
                      <a:lnRef idx="1">
                        <a:schemeClr val="accent1"/>
                      </a:lnRef>
                      <a:fillRef idx="2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30" name="Group 29">
                        <a:extLst>
                          <a:ext uri="{FF2B5EF4-FFF2-40B4-BE49-F238E27FC236}">
                            <a16:creationId xmlns:a16="http://schemas.microsoft.com/office/drawing/2014/main" id="{34672CD9-A9EF-4D1F-B243-D813CC9B76A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30588" y="318053"/>
                        <a:ext cx="945598" cy="786599"/>
                        <a:chOff x="0" y="0"/>
                        <a:chExt cx="945598" cy="786599"/>
                      </a:xfrm>
                    </p:grpSpPr>
                    <p:sp>
                      <p:nvSpPr>
                        <p:cNvPr id="31" name="Oval 30">
                          <a:extLst>
                            <a:ext uri="{FF2B5EF4-FFF2-40B4-BE49-F238E27FC236}">
                              <a16:creationId xmlns:a16="http://schemas.microsoft.com/office/drawing/2014/main" id="{88A482C9-26FC-4CBA-AEB9-68289640549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0" y="7951"/>
                          <a:ext cx="349250" cy="333375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>
                          <a:solidFill>
                            <a:schemeClr val="accent2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2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2" name="Oval 31">
                          <a:extLst>
                            <a:ext uri="{FF2B5EF4-FFF2-40B4-BE49-F238E27FC236}">
                              <a16:creationId xmlns:a16="http://schemas.microsoft.com/office/drawing/2014/main" id="{B53372C3-F53E-4256-97CB-BEAAA74D028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96348" y="0"/>
                          <a:ext cx="349250" cy="333375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>
                          <a:solidFill>
                            <a:schemeClr val="accent2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2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3" name="Oval 32">
                          <a:extLst>
                            <a:ext uri="{FF2B5EF4-FFF2-40B4-BE49-F238E27FC236}">
                              <a16:creationId xmlns:a16="http://schemas.microsoft.com/office/drawing/2014/main" id="{AA42F436-1433-4F39-974F-5DFF76B036B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86247" y="453224"/>
                          <a:ext cx="349250" cy="333375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>
                          <a:solidFill>
                            <a:schemeClr val="accent2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2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23" name="Group 22">
                      <a:extLst>
                        <a:ext uri="{FF2B5EF4-FFF2-40B4-BE49-F238E27FC236}">
                          <a16:creationId xmlns:a16="http://schemas.microsoft.com/office/drawing/2014/main" id="{0860F929-1BD8-426B-9A71-94B26BD10E0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373217" y="0"/>
                      <a:ext cx="1359535" cy="1296035"/>
                      <a:chOff x="0" y="0"/>
                      <a:chExt cx="1359674" cy="1296063"/>
                    </a:xfrm>
                  </p:grpSpPr>
                  <p:sp>
                    <p:nvSpPr>
                      <p:cNvPr id="24" name="Oval 23">
                        <a:extLst>
                          <a:ext uri="{FF2B5EF4-FFF2-40B4-BE49-F238E27FC236}">
                            <a16:creationId xmlns:a16="http://schemas.microsoft.com/office/drawing/2014/main" id="{0B8E83F8-B612-4E86-B074-3624162583B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1359674" cy="1296063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p:spPr>
                    <p:style>
                      <a:lnRef idx="1">
                        <a:schemeClr val="accent1"/>
                      </a:lnRef>
                      <a:fillRef idx="2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25" name="Group 24">
                        <a:extLst>
                          <a:ext uri="{FF2B5EF4-FFF2-40B4-BE49-F238E27FC236}">
                            <a16:creationId xmlns:a16="http://schemas.microsoft.com/office/drawing/2014/main" id="{49EF27BA-3BAD-4657-B938-4BD6952C1EC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30588" y="318053"/>
                        <a:ext cx="945598" cy="786599"/>
                        <a:chOff x="0" y="0"/>
                        <a:chExt cx="945598" cy="786599"/>
                      </a:xfrm>
                    </p:grpSpPr>
                    <p:sp>
                      <p:nvSpPr>
                        <p:cNvPr id="26" name="Oval 25">
                          <a:extLst>
                            <a:ext uri="{FF2B5EF4-FFF2-40B4-BE49-F238E27FC236}">
                              <a16:creationId xmlns:a16="http://schemas.microsoft.com/office/drawing/2014/main" id="{EB0D727C-5DDD-473A-83E6-00738D0B70A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0" y="7951"/>
                          <a:ext cx="349250" cy="333375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>
                          <a:solidFill>
                            <a:schemeClr val="accent2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2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7" name="Oval 26">
                          <a:extLst>
                            <a:ext uri="{FF2B5EF4-FFF2-40B4-BE49-F238E27FC236}">
                              <a16:creationId xmlns:a16="http://schemas.microsoft.com/office/drawing/2014/main" id="{DDF6898D-C6D6-4BED-B262-76E23E9EEFF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96348" y="0"/>
                          <a:ext cx="349250" cy="333375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>
                          <a:solidFill>
                            <a:schemeClr val="accent2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2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8" name="Oval 27">
                          <a:extLst>
                            <a:ext uri="{FF2B5EF4-FFF2-40B4-BE49-F238E27FC236}">
                              <a16:creationId xmlns:a16="http://schemas.microsoft.com/office/drawing/2014/main" id="{16AE8BB8-252B-4590-B175-CB453E26A92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86247" y="453224"/>
                          <a:ext cx="349250" cy="333375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>
                          <a:solidFill>
                            <a:schemeClr val="accent2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2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16" name="Group 15">
                    <a:extLst>
                      <a:ext uri="{FF2B5EF4-FFF2-40B4-BE49-F238E27FC236}">
                        <a16:creationId xmlns:a16="http://schemas.microsoft.com/office/drawing/2014/main" id="{8C6FB347-CEC8-4D03-9F6B-CA7E1F30391E}"/>
                      </a:ext>
                    </a:extLst>
                  </p:cNvPr>
                  <p:cNvGrpSpPr/>
                  <p:nvPr/>
                </p:nvGrpSpPr>
                <p:grpSpPr>
                  <a:xfrm>
                    <a:off x="477078" y="270344"/>
                    <a:ext cx="4826442" cy="233321"/>
                    <a:chOff x="0" y="0"/>
                    <a:chExt cx="4826442" cy="233321"/>
                  </a:xfrm>
                </p:grpSpPr>
                <p:cxnSp>
                  <p:nvCxnSpPr>
                    <p:cNvPr id="17" name="Straight Connector 16">
                      <a:extLst>
                        <a:ext uri="{FF2B5EF4-FFF2-40B4-BE49-F238E27FC236}">
                          <a16:creationId xmlns:a16="http://schemas.microsoft.com/office/drawing/2014/main" id="{9B19FC6F-D350-4201-9265-E4E05972DF7C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83812" y="227275"/>
                      <a:ext cx="1176793" cy="4058"/>
                    </a:xfrm>
                    <a:prstGeom prst="line">
                      <a:avLst/>
                    </a:prstGeom>
                    <a:ln w="25400">
                      <a:solidFill>
                        <a:srgbClr val="FF0000"/>
                      </a:solidFill>
                      <a:prstDash val="solid"/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8" name="Freeform 847">
                      <a:extLst>
                        <a:ext uri="{FF2B5EF4-FFF2-40B4-BE49-F238E27FC236}">
                          <a16:creationId xmlns:a16="http://schemas.microsoft.com/office/drawing/2014/main" id="{55CB55D2-6C14-4683-A6B1-A89DD26C8A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7952"/>
                      <a:ext cx="429370" cy="79027"/>
                    </a:xfrm>
                    <a:custGeom>
                      <a:avLst/>
                      <a:gdLst>
                        <a:gd name="connsiteX0" fmla="*/ 0 w 2977286"/>
                        <a:gd name="connsiteY0" fmla="*/ 515179 h 529809"/>
                        <a:gd name="connsiteX1" fmla="*/ 746150 w 2977286"/>
                        <a:gd name="connsiteY1" fmla="*/ 83582 h 529809"/>
                        <a:gd name="connsiteX2" fmla="*/ 2099462 w 2977286"/>
                        <a:gd name="connsiteY2" fmla="*/ 39691 h 529809"/>
                        <a:gd name="connsiteX3" fmla="*/ 2977286 w 2977286"/>
                        <a:gd name="connsiteY3" fmla="*/ 529809 h 529809"/>
                        <a:gd name="connsiteX4" fmla="*/ 2977286 w 2977286"/>
                        <a:gd name="connsiteY4" fmla="*/ 529809 h 52980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977286" h="529809">
                          <a:moveTo>
                            <a:pt x="0" y="515179"/>
                          </a:moveTo>
                          <a:cubicBezTo>
                            <a:pt x="198120" y="339004"/>
                            <a:pt x="396240" y="162830"/>
                            <a:pt x="746150" y="83582"/>
                          </a:cubicBezTo>
                          <a:cubicBezTo>
                            <a:pt x="1096060" y="4334"/>
                            <a:pt x="1727606" y="-34680"/>
                            <a:pt x="2099462" y="39691"/>
                          </a:cubicBezTo>
                          <a:cubicBezTo>
                            <a:pt x="2471318" y="114062"/>
                            <a:pt x="2977286" y="529809"/>
                            <a:pt x="2977286" y="529809"/>
                          </a:cubicBezTo>
                          <a:lnTo>
                            <a:pt x="2977286" y="529809"/>
                          </a:lnTo>
                        </a:path>
                      </a:pathLst>
                    </a:custGeom>
                    <a:noFill/>
                    <a:ln w="25400" cap="flat">
                      <a:solidFill>
                        <a:srgbClr val="FF0000"/>
                      </a:solidFill>
                      <a:prstDash val="solid"/>
                      <a:tailEnd type="triangle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cxnSp>
                  <p:nvCxnSpPr>
                    <p:cNvPr id="19" name="Straight Connector 18">
                      <a:extLst>
                        <a:ext uri="{FF2B5EF4-FFF2-40B4-BE49-F238E27FC236}">
                          <a16:creationId xmlns:a16="http://schemas.microsoft.com/office/drawing/2014/main" id="{1707B6BC-7C9A-4CE2-B2C4-6244289CBC72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2854519" y="227275"/>
                      <a:ext cx="1255795" cy="6046"/>
                    </a:xfrm>
                    <a:prstGeom prst="line">
                      <a:avLst/>
                    </a:prstGeom>
                    <a:ln w="25400">
                      <a:solidFill>
                        <a:srgbClr val="FF0000"/>
                      </a:solidFill>
                      <a:prstDash val="solid"/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0" name="Freeform 847">
                      <a:extLst>
                        <a:ext uri="{FF2B5EF4-FFF2-40B4-BE49-F238E27FC236}">
                          <a16:creationId xmlns:a16="http://schemas.microsoft.com/office/drawing/2014/main" id="{84672254-AB16-40D2-B026-C7A0B3AA0A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97072" y="0"/>
                      <a:ext cx="429370" cy="79027"/>
                    </a:xfrm>
                    <a:custGeom>
                      <a:avLst/>
                      <a:gdLst>
                        <a:gd name="connsiteX0" fmla="*/ 0 w 2977286"/>
                        <a:gd name="connsiteY0" fmla="*/ 515179 h 529809"/>
                        <a:gd name="connsiteX1" fmla="*/ 746150 w 2977286"/>
                        <a:gd name="connsiteY1" fmla="*/ 83582 h 529809"/>
                        <a:gd name="connsiteX2" fmla="*/ 2099462 w 2977286"/>
                        <a:gd name="connsiteY2" fmla="*/ 39691 h 529809"/>
                        <a:gd name="connsiteX3" fmla="*/ 2977286 w 2977286"/>
                        <a:gd name="connsiteY3" fmla="*/ 529809 h 529809"/>
                        <a:gd name="connsiteX4" fmla="*/ 2977286 w 2977286"/>
                        <a:gd name="connsiteY4" fmla="*/ 529809 h 52980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977286" h="529809">
                          <a:moveTo>
                            <a:pt x="0" y="515179"/>
                          </a:moveTo>
                          <a:cubicBezTo>
                            <a:pt x="198120" y="339004"/>
                            <a:pt x="396240" y="162830"/>
                            <a:pt x="746150" y="83582"/>
                          </a:cubicBezTo>
                          <a:cubicBezTo>
                            <a:pt x="1096060" y="4334"/>
                            <a:pt x="1727606" y="-34680"/>
                            <a:pt x="2099462" y="39691"/>
                          </a:cubicBezTo>
                          <a:cubicBezTo>
                            <a:pt x="2471318" y="114062"/>
                            <a:pt x="2977286" y="529809"/>
                            <a:pt x="2977286" y="529809"/>
                          </a:cubicBezTo>
                          <a:lnTo>
                            <a:pt x="2977286" y="529809"/>
                          </a:lnTo>
                        </a:path>
                      </a:pathLst>
                    </a:custGeom>
                    <a:noFill/>
                    <a:ln w="25400" cap="flat">
                      <a:solidFill>
                        <a:srgbClr val="FF0000"/>
                      </a:solidFill>
                      <a:prstDash val="solid"/>
                      <a:tailEnd type="triangle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14" name="Freeform 847">
                  <a:extLst>
                    <a:ext uri="{FF2B5EF4-FFF2-40B4-BE49-F238E27FC236}">
                      <a16:creationId xmlns:a16="http://schemas.microsoft.com/office/drawing/2014/main" id="{4B89085D-34C5-4E5F-99E7-21B1870C00B3}"/>
                    </a:ext>
                  </a:extLst>
                </p:cNvPr>
                <p:cNvSpPr/>
                <p:nvPr/>
              </p:nvSpPr>
              <p:spPr>
                <a:xfrm>
                  <a:off x="1924215" y="198782"/>
                  <a:ext cx="313802" cy="56801"/>
                </a:xfrm>
                <a:custGeom>
                  <a:avLst/>
                  <a:gdLst>
                    <a:gd name="connsiteX0" fmla="*/ 0 w 2977286"/>
                    <a:gd name="connsiteY0" fmla="*/ 515179 h 529809"/>
                    <a:gd name="connsiteX1" fmla="*/ 746150 w 2977286"/>
                    <a:gd name="connsiteY1" fmla="*/ 83582 h 529809"/>
                    <a:gd name="connsiteX2" fmla="*/ 2099462 w 2977286"/>
                    <a:gd name="connsiteY2" fmla="*/ 39691 h 529809"/>
                    <a:gd name="connsiteX3" fmla="*/ 2977286 w 2977286"/>
                    <a:gd name="connsiteY3" fmla="*/ 529809 h 529809"/>
                    <a:gd name="connsiteX4" fmla="*/ 2977286 w 2977286"/>
                    <a:gd name="connsiteY4" fmla="*/ 529809 h 5298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77286" h="529809">
                      <a:moveTo>
                        <a:pt x="0" y="515179"/>
                      </a:moveTo>
                      <a:cubicBezTo>
                        <a:pt x="198120" y="339004"/>
                        <a:pt x="396240" y="162830"/>
                        <a:pt x="746150" y="83582"/>
                      </a:cubicBezTo>
                      <a:cubicBezTo>
                        <a:pt x="1096060" y="4334"/>
                        <a:pt x="1727606" y="-34680"/>
                        <a:pt x="2099462" y="39691"/>
                      </a:cubicBezTo>
                      <a:cubicBezTo>
                        <a:pt x="2471318" y="114062"/>
                        <a:pt x="2977286" y="529809"/>
                        <a:pt x="2977286" y="529809"/>
                      </a:cubicBezTo>
                      <a:lnTo>
                        <a:pt x="2977286" y="529809"/>
                      </a:lnTo>
                    </a:path>
                  </a:pathLst>
                </a:custGeom>
                <a:noFill/>
                <a:ln w="25400" cap="flat">
                  <a:solidFill>
                    <a:srgbClr val="FF0000"/>
                  </a:solidFill>
                  <a:prstDash val="solid"/>
                  <a:tailEnd type="triangle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2" name="Text Box 3213">
                <a:extLst>
                  <a:ext uri="{FF2B5EF4-FFF2-40B4-BE49-F238E27FC236}">
                    <a16:creationId xmlns:a16="http://schemas.microsoft.com/office/drawing/2014/main" id="{5EDF76C5-74EE-414B-A1E7-F2665825502D}"/>
                  </a:ext>
                </a:extLst>
              </p:cNvPr>
              <p:cNvSpPr txBox="1"/>
              <p:nvPr/>
            </p:nvSpPr>
            <p:spPr>
              <a:xfrm>
                <a:off x="206734" y="262393"/>
                <a:ext cx="190500" cy="17462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Vrinda" panose="020B0502040204020203" pitchFamily="34" charset="0"/>
                </a:endParaRPr>
              </a:p>
            </p:txBody>
          </p:sp>
        </p:grpSp>
        <p:sp>
          <p:nvSpPr>
            <p:cNvPr id="6" name="Text Box 3217">
              <a:extLst>
                <a:ext uri="{FF2B5EF4-FFF2-40B4-BE49-F238E27FC236}">
                  <a16:creationId xmlns:a16="http://schemas.microsoft.com/office/drawing/2014/main" id="{02B284FC-7D92-42F7-A098-D1950A6B2700}"/>
                </a:ext>
              </a:extLst>
            </p:cNvPr>
            <p:cNvSpPr txBox="1"/>
            <p:nvPr/>
          </p:nvSpPr>
          <p:spPr>
            <a:xfrm>
              <a:off x="3824577" y="262393"/>
              <a:ext cx="190804" cy="174919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Vrinda" panose="020B0502040204020203" pitchFamily="34" charset="0"/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D0CF973A-3759-449D-A0DF-FE67FE68631D}"/>
              </a:ext>
            </a:extLst>
          </p:cNvPr>
          <p:cNvGrpSpPr/>
          <p:nvPr/>
        </p:nvGrpSpPr>
        <p:grpSpPr>
          <a:xfrm>
            <a:off x="6680117" y="2244143"/>
            <a:ext cx="4189730" cy="937260"/>
            <a:chOff x="0" y="0"/>
            <a:chExt cx="4190337" cy="937315"/>
          </a:xfrm>
        </p:grpSpPr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344A55F2-A485-43CB-99E4-F1D85669ED62}"/>
                </a:ext>
              </a:extLst>
            </p:cNvPr>
            <p:cNvGrpSpPr/>
            <p:nvPr/>
          </p:nvGrpSpPr>
          <p:grpSpPr>
            <a:xfrm>
              <a:off x="0" y="0"/>
              <a:ext cx="4190337" cy="937315"/>
              <a:chOff x="0" y="0"/>
              <a:chExt cx="5732752" cy="1304014"/>
            </a:xfrm>
          </p:grpSpPr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FCF9B199-6347-42D2-9984-0006C3265F6A}"/>
                  </a:ext>
                </a:extLst>
              </p:cNvPr>
              <p:cNvGrpSpPr/>
              <p:nvPr/>
            </p:nvGrpSpPr>
            <p:grpSpPr>
              <a:xfrm>
                <a:off x="0" y="0"/>
                <a:ext cx="5732752" cy="1304014"/>
                <a:chOff x="0" y="0"/>
                <a:chExt cx="5732752" cy="1304014"/>
              </a:xfrm>
            </p:grpSpPr>
            <p:grpSp>
              <p:nvGrpSpPr>
                <p:cNvPr id="86" name="Group 85">
                  <a:extLst>
                    <a:ext uri="{FF2B5EF4-FFF2-40B4-BE49-F238E27FC236}">
                      <a16:creationId xmlns:a16="http://schemas.microsoft.com/office/drawing/2014/main" id="{411BC1B7-7469-46F1-BAF2-714C4363694F}"/>
                    </a:ext>
                  </a:extLst>
                </p:cNvPr>
                <p:cNvGrpSpPr/>
                <p:nvPr/>
              </p:nvGrpSpPr>
              <p:grpSpPr>
                <a:xfrm>
                  <a:off x="0" y="7951"/>
                  <a:ext cx="1359674" cy="1296063"/>
                  <a:chOff x="0" y="0"/>
                  <a:chExt cx="1359674" cy="1296063"/>
                </a:xfrm>
              </p:grpSpPr>
              <p:sp>
                <p:nvSpPr>
                  <p:cNvPr id="99" name="Oval 98">
                    <a:extLst>
                      <a:ext uri="{FF2B5EF4-FFF2-40B4-BE49-F238E27FC236}">
                        <a16:creationId xmlns:a16="http://schemas.microsoft.com/office/drawing/2014/main" id="{6BC98305-F5CA-4BD8-97B1-8D0A8AE106C1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1359674" cy="1296063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100" name="Group 99">
                    <a:extLst>
                      <a:ext uri="{FF2B5EF4-FFF2-40B4-BE49-F238E27FC236}">
                        <a16:creationId xmlns:a16="http://schemas.microsoft.com/office/drawing/2014/main" id="{D037B5B5-F963-471A-96B2-3CB366C62AA4}"/>
                      </a:ext>
                    </a:extLst>
                  </p:cNvPr>
                  <p:cNvGrpSpPr/>
                  <p:nvPr/>
                </p:nvGrpSpPr>
                <p:grpSpPr>
                  <a:xfrm>
                    <a:off x="230588" y="318053"/>
                    <a:ext cx="945598" cy="786599"/>
                    <a:chOff x="0" y="0"/>
                    <a:chExt cx="945598" cy="786599"/>
                  </a:xfrm>
                </p:grpSpPr>
                <p:sp>
                  <p:nvSpPr>
                    <p:cNvPr id="101" name="Oval 100">
                      <a:extLst>
                        <a:ext uri="{FF2B5EF4-FFF2-40B4-BE49-F238E27FC236}">
                          <a16:creationId xmlns:a16="http://schemas.microsoft.com/office/drawing/2014/main" id="{2B0A37A8-260F-46F6-8949-A4F105F1CFA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7951"/>
                      <a:ext cx="349250" cy="333375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accent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2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ea typeface="Calibri" panose="020F0502020204030204" pitchFamily="34" charset="0"/>
                          <a:cs typeface="Vrinda" panose="020B0502040204020203" pitchFamily="34" charset="0"/>
                        </a:rPr>
                        <a:t> </a:t>
                      </a:r>
                    </a:p>
                  </p:txBody>
                </p:sp>
                <p:sp>
                  <p:nvSpPr>
                    <p:cNvPr id="102" name="Oval 101">
                      <a:extLst>
                        <a:ext uri="{FF2B5EF4-FFF2-40B4-BE49-F238E27FC236}">
                          <a16:creationId xmlns:a16="http://schemas.microsoft.com/office/drawing/2014/main" id="{842E34E8-0117-4C8A-A544-3EC0659BDB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6348" y="0"/>
                      <a:ext cx="349250" cy="333375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accent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2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3" name="Oval 102">
                      <a:extLst>
                        <a:ext uri="{FF2B5EF4-FFF2-40B4-BE49-F238E27FC236}">
                          <a16:creationId xmlns:a16="http://schemas.microsoft.com/office/drawing/2014/main" id="{6E5C9B03-EA44-44B2-BDD8-D214B93440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6247" y="453224"/>
                      <a:ext cx="349250" cy="333375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accent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2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87" name="Group 86">
                  <a:extLst>
                    <a:ext uri="{FF2B5EF4-FFF2-40B4-BE49-F238E27FC236}">
                      <a16:creationId xmlns:a16="http://schemas.microsoft.com/office/drawing/2014/main" id="{5C5D9E5B-B8B8-4AD1-A29A-BFA203701AE0}"/>
                    </a:ext>
                  </a:extLst>
                </p:cNvPr>
                <p:cNvGrpSpPr/>
                <p:nvPr/>
              </p:nvGrpSpPr>
              <p:grpSpPr>
                <a:xfrm>
                  <a:off x="2146852" y="7951"/>
                  <a:ext cx="1359535" cy="1296035"/>
                  <a:chOff x="0" y="0"/>
                  <a:chExt cx="1359674" cy="1296063"/>
                </a:xfrm>
              </p:grpSpPr>
              <p:sp>
                <p:nvSpPr>
                  <p:cNvPr id="94" name="Oval 93">
                    <a:extLst>
                      <a:ext uri="{FF2B5EF4-FFF2-40B4-BE49-F238E27FC236}">
                        <a16:creationId xmlns:a16="http://schemas.microsoft.com/office/drawing/2014/main" id="{CF142849-04C1-408E-95D6-A20EB5A64A64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1359674" cy="1296063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95" name="Group 94">
                    <a:extLst>
                      <a:ext uri="{FF2B5EF4-FFF2-40B4-BE49-F238E27FC236}">
                        <a16:creationId xmlns:a16="http://schemas.microsoft.com/office/drawing/2014/main" id="{E274381A-2FFD-4DD1-AE0E-A4F977025DEF}"/>
                      </a:ext>
                    </a:extLst>
                  </p:cNvPr>
                  <p:cNvGrpSpPr/>
                  <p:nvPr/>
                </p:nvGrpSpPr>
                <p:grpSpPr>
                  <a:xfrm>
                    <a:off x="230588" y="318053"/>
                    <a:ext cx="945598" cy="786599"/>
                    <a:chOff x="0" y="0"/>
                    <a:chExt cx="945598" cy="786599"/>
                  </a:xfrm>
                </p:grpSpPr>
                <p:sp>
                  <p:nvSpPr>
                    <p:cNvPr id="96" name="Oval 95">
                      <a:extLst>
                        <a:ext uri="{FF2B5EF4-FFF2-40B4-BE49-F238E27FC236}">
                          <a16:creationId xmlns:a16="http://schemas.microsoft.com/office/drawing/2014/main" id="{7154D0ED-76D9-4AB1-9FC1-5B61925FA1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7951"/>
                      <a:ext cx="349250" cy="333375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accent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2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7" name="Oval 96">
                      <a:extLst>
                        <a:ext uri="{FF2B5EF4-FFF2-40B4-BE49-F238E27FC236}">
                          <a16:creationId xmlns:a16="http://schemas.microsoft.com/office/drawing/2014/main" id="{BD3A7926-74B9-4704-BBBD-B1E611959BB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6348" y="0"/>
                      <a:ext cx="349250" cy="333375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accent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2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8" name="Oval 97">
                      <a:extLst>
                        <a:ext uri="{FF2B5EF4-FFF2-40B4-BE49-F238E27FC236}">
                          <a16:creationId xmlns:a16="http://schemas.microsoft.com/office/drawing/2014/main" id="{3B87F269-FE2A-4881-8FCA-0B9746D0013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6247" y="453224"/>
                      <a:ext cx="349250" cy="333375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accent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2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88" name="Group 87">
                  <a:extLst>
                    <a:ext uri="{FF2B5EF4-FFF2-40B4-BE49-F238E27FC236}">
                      <a16:creationId xmlns:a16="http://schemas.microsoft.com/office/drawing/2014/main" id="{A90D73AC-3936-4A2C-9F71-0DF3F3E19B87}"/>
                    </a:ext>
                  </a:extLst>
                </p:cNvPr>
                <p:cNvGrpSpPr/>
                <p:nvPr/>
              </p:nvGrpSpPr>
              <p:grpSpPr>
                <a:xfrm>
                  <a:off x="4373217" y="0"/>
                  <a:ext cx="1359535" cy="1296035"/>
                  <a:chOff x="0" y="0"/>
                  <a:chExt cx="1359674" cy="1296063"/>
                </a:xfrm>
              </p:grpSpPr>
              <p:sp>
                <p:nvSpPr>
                  <p:cNvPr id="89" name="Oval 88">
                    <a:extLst>
                      <a:ext uri="{FF2B5EF4-FFF2-40B4-BE49-F238E27FC236}">
                        <a16:creationId xmlns:a16="http://schemas.microsoft.com/office/drawing/2014/main" id="{BE0FD097-EF15-4CDA-A454-CC9D1BA732AA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1359674" cy="1296063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90" name="Group 89">
                    <a:extLst>
                      <a:ext uri="{FF2B5EF4-FFF2-40B4-BE49-F238E27FC236}">
                        <a16:creationId xmlns:a16="http://schemas.microsoft.com/office/drawing/2014/main" id="{F5A67151-BAEE-473C-9AD9-30FEE403CDEB}"/>
                      </a:ext>
                    </a:extLst>
                  </p:cNvPr>
                  <p:cNvGrpSpPr/>
                  <p:nvPr/>
                </p:nvGrpSpPr>
                <p:grpSpPr>
                  <a:xfrm>
                    <a:off x="230588" y="318053"/>
                    <a:ext cx="945598" cy="786599"/>
                    <a:chOff x="0" y="0"/>
                    <a:chExt cx="945598" cy="786599"/>
                  </a:xfrm>
                </p:grpSpPr>
                <p:sp>
                  <p:nvSpPr>
                    <p:cNvPr id="91" name="Oval 90">
                      <a:extLst>
                        <a:ext uri="{FF2B5EF4-FFF2-40B4-BE49-F238E27FC236}">
                          <a16:creationId xmlns:a16="http://schemas.microsoft.com/office/drawing/2014/main" id="{8287ADA1-9361-43DA-B867-60E3E0601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7951"/>
                      <a:ext cx="349250" cy="333375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accent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2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2" name="Oval 91">
                      <a:extLst>
                        <a:ext uri="{FF2B5EF4-FFF2-40B4-BE49-F238E27FC236}">
                          <a16:creationId xmlns:a16="http://schemas.microsoft.com/office/drawing/2014/main" id="{EC26E25E-A69E-4A73-9B3E-641FB33F3C5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6348" y="0"/>
                      <a:ext cx="349250" cy="333375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accent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2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3" name="Oval 92">
                      <a:extLst>
                        <a:ext uri="{FF2B5EF4-FFF2-40B4-BE49-F238E27FC236}">
                          <a16:creationId xmlns:a16="http://schemas.microsoft.com/office/drawing/2014/main" id="{460A6898-18C1-4391-AB65-ABC1EEA102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6247" y="453224"/>
                      <a:ext cx="349250" cy="333375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accent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2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A6C9E788-2FD7-47E2-B6B2-9C4FF308E849}"/>
                  </a:ext>
                </a:extLst>
              </p:cNvPr>
              <p:cNvGrpSpPr/>
              <p:nvPr/>
            </p:nvGrpSpPr>
            <p:grpSpPr>
              <a:xfrm>
                <a:off x="1160890" y="270344"/>
                <a:ext cx="4142630" cy="708015"/>
                <a:chOff x="683812" y="0"/>
                <a:chExt cx="4142630" cy="708015"/>
              </a:xfrm>
            </p:grpSpPr>
            <p:cxnSp>
              <p:nvCxnSpPr>
                <p:cNvPr id="81" name="Straight Connector 80">
                  <a:extLst>
                    <a:ext uri="{FF2B5EF4-FFF2-40B4-BE49-F238E27FC236}">
                      <a16:creationId xmlns:a16="http://schemas.microsoft.com/office/drawing/2014/main" id="{52FD2653-22F2-45C1-BFD5-E7D37225E258}"/>
                    </a:ext>
                  </a:extLst>
                </p:cNvPr>
                <p:cNvCxnSpPr/>
                <p:nvPr/>
              </p:nvCxnSpPr>
              <p:spPr>
                <a:xfrm flipV="1">
                  <a:off x="683812" y="227275"/>
                  <a:ext cx="1176793" cy="4058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  <a:prstDash val="solid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2" name="Freeform 847">
                  <a:extLst>
                    <a:ext uri="{FF2B5EF4-FFF2-40B4-BE49-F238E27FC236}">
                      <a16:creationId xmlns:a16="http://schemas.microsoft.com/office/drawing/2014/main" id="{D3A3FA55-B082-4A74-9964-93D3928CC327}"/>
                    </a:ext>
                  </a:extLst>
                </p:cNvPr>
                <p:cNvSpPr/>
                <p:nvPr/>
              </p:nvSpPr>
              <p:spPr>
                <a:xfrm rot="3041255" flipV="1">
                  <a:off x="1896469" y="485610"/>
                  <a:ext cx="343412" cy="85137"/>
                </a:xfrm>
                <a:custGeom>
                  <a:avLst/>
                  <a:gdLst>
                    <a:gd name="connsiteX0" fmla="*/ 0 w 2977286"/>
                    <a:gd name="connsiteY0" fmla="*/ 515179 h 529809"/>
                    <a:gd name="connsiteX1" fmla="*/ 746150 w 2977286"/>
                    <a:gd name="connsiteY1" fmla="*/ 83582 h 529809"/>
                    <a:gd name="connsiteX2" fmla="*/ 2099462 w 2977286"/>
                    <a:gd name="connsiteY2" fmla="*/ 39691 h 529809"/>
                    <a:gd name="connsiteX3" fmla="*/ 2977286 w 2977286"/>
                    <a:gd name="connsiteY3" fmla="*/ 529809 h 529809"/>
                    <a:gd name="connsiteX4" fmla="*/ 2977286 w 2977286"/>
                    <a:gd name="connsiteY4" fmla="*/ 529809 h 5298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77286" h="529809">
                      <a:moveTo>
                        <a:pt x="0" y="515179"/>
                      </a:moveTo>
                      <a:cubicBezTo>
                        <a:pt x="198120" y="339004"/>
                        <a:pt x="396240" y="162830"/>
                        <a:pt x="746150" y="83582"/>
                      </a:cubicBezTo>
                      <a:cubicBezTo>
                        <a:pt x="1096060" y="4334"/>
                        <a:pt x="1727606" y="-34680"/>
                        <a:pt x="2099462" y="39691"/>
                      </a:cubicBezTo>
                      <a:cubicBezTo>
                        <a:pt x="2471318" y="114062"/>
                        <a:pt x="2977286" y="529809"/>
                        <a:pt x="2977286" y="529809"/>
                      </a:cubicBezTo>
                      <a:lnTo>
                        <a:pt x="2977286" y="529809"/>
                      </a:lnTo>
                    </a:path>
                  </a:pathLst>
                </a:custGeom>
                <a:noFill/>
                <a:ln w="25400" cap="flat">
                  <a:solidFill>
                    <a:srgbClr val="FF0000"/>
                  </a:solidFill>
                  <a:prstDash val="solid"/>
                  <a:tailEnd type="triangle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847">
                  <a:extLst>
                    <a:ext uri="{FF2B5EF4-FFF2-40B4-BE49-F238E27FC236}">
                      <a16:creationId xmlns:a16="http://schemas.microsoft.com/office/drawing/2014/main" id="{2127C1F5-0B42-4150-918B-E6C450690989}"/>
                    </a:ext>
                  </a:extLst>
                </p:cNvPr>
                <p:cNvSpPr/>
                <p:nvPr/>
              </p:nvSpPr>
              <p:spPr>
                <a:xfrm rot="18798231" flipV="1">
                  <a:off x="2510031" y="493740"/>
                  <a:ext cx="343412" cy="85137"/>
                </a:xfrm>
                <a:custGeom>
                  <a:avLst/>
                  <a:gdLst>
                    <a:gd name="connsiteX0" fmla="*/ 0 w 2977286"/>
                    <a:gd name="connsiteY0" fmla="*/ 515179 h 529809"/>
                    <a:gd name="connsiteX1" fmla="*/ 746150 w 2977286"/>
                    <a:gd name="connsiteY1" fmla="*/ 83582 h 529809"/>
                    <a:gd name="connsiteX2" fmla="*/ 2099462 w 2977286"/>
                    <a:gd name="connsiteY2" fmla="*/ 39691 h 529809"/>
                    <a:gd name="connsiteX3" fmla="*/ 2977286 w 2977286"/>
                    <a:gd name="connsiteY3" fmla="*/ 529809 h 529809"/>
                    <a:gd name="connsiteX4" fmla="*/ 2977286 w 2977286"/>
                    <a:gd name="connsiteY4" fmla="*/ 529809 h 5298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77286" h="529809">
                      <a:moveTo>
                        <a:pt x="0" y="515179"/>
                      </a:moveTo>
                      <a:cubicBezTo>
                        <a:pt x="198120" y="339004"/>
                        <a:pt x="396240" y="162830"/>
                        <a:pt x="746150" y="83582"/>
                      </a:cubicBezTo>
                      <a:cubicBezTo>
                        <a:pt x="1096060" y="4334"/>
                        <a:pt x="1727606" y="-34680"/>
                        <a:pt x="2099462" y="39691"/>
                      </a:cubicBezTo>
                      <a:cubicBezTo>
                        <a:pt x="2471318" y="114062"/>
                        <a:pt x="2977286" y="529809"/>
                        <a:pt x="2977286" y="529809"/>
                      </a:cubicBezTo>
                      <a:lnTo>
                        <a:pt x="2977286" y="529809"/>
                      </a:lnTo>
                    </a:path>
                  </a:pathLst>
                </a:custGeom>
                <a:noFill/>
                <a:ln w="25400" cap="flat">
                  <a:solidFill>
                    <a:srgbClr val="FF0000"/>
                  </a:solidFill>
                  <a:prstDash val="solid"/>
                  <a:tailEnd type="triangle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cxnSp>
              <p:nvCxnSpPr>
                <p:cNvPr id="84" name="Straight Connector 83">
                  <a:extLst>
                    <a:ext uri="{FF2B5EF4-FFF2-40B4-BE49-F238E27FC236}">
                      <a16:creationId xmlns:a16="http://schemas.microsoft.com/office/drawing/2014/main" id="{7514D8A6-57AC-44EC-AA98-799978B1460D}"/>
                    </a:ext>
                  </a:extLst>
                </p:cNvPr>
                <p:cNvCxnSpPr/>
                <p:nvPr/>
              </p:nvCxnSpPr>
              <p:spPr>
                <a:xfrm flipV="1">
                  <a:off x="2854519" y="227275"/>
                  <a:ext cx="1255795" cy="6046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  <a:prstDash val="solid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5" name="Freeform 847">
                  <a:extLst>
                    <a:ext uri="{FF2B5EF4-FFF2-40B4-BE49-F238E27FC236}">
                      <a16:creationId xmlns:a16="http://schemas.microsoft.com/office/drawing/2014/main" id="{FEF5455D-0580-46E9-99E7-E5F41260B0BA}"/>
                    </a:ext>
                  </a:extLst>
                </p:cNvPr>
                <p:cNvSpPr/>
                <p:nvPr/>
              </p:nvSpPr>
              <p:spPr>
                <a:xfrm>
                  <a:off x="4397072" y="0"/>
                  <a:ext cx="429370" cy="79027"/>
                </a:xfrm>
                <a:custGeom>
                  <a:avLst/>
                  <a:gdLst>
                    <a:gd name="connsiteX0" fmla="*/ 0 w 2977286"/>
                    <a:gd name="connsiteY0" fmla="*/ 515179 h 529809"/>
                    <a:gd name="connsiteX1" fmla="*/ 746150 w 2977286"/>
                    <a:gd name="connsiteY1" fmla="*/ 83582 h 529809"/>
                    <a:gd name="connsiteX2" fmla="*/ 2099462 w 2977286"/>
                    <a:gd name="connsiteY2" fmla="*/ 39691 h 529809"/>
                    <a:gd name="connsiteX3" fmla="*/ 2977286 w 2977286"/>
                    <a:gd name="connsiteY3" fmla="*/ 529809 h 529809"/>
                    <a:gd name="connsiteX4" fmla="*/ 2977286 w 2977286"/>
                    <a:gd name="connsiteY4" fmla="*/ 529809 h 5298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77286" h="529809">
                      <a:moveTo>
                        <a:pt x="0" y="515179"/>
                      </a:moveTo>
                      <a:cubicBezTo>
                        <a:pt x="198120" y="339004"/>
                        <a:pt x="396240" y="162830"/>
                        <a:pt x="746150" y="83582"/>
                      </a:cubicBezTo>
                      <a:cubicBezTo>
                        <a:pt x="1096060" y="4334"/>
                        <a:pt x="1727606" y="-34680"/>
                        <a:pt x="2099462" y="39691"/>
                      </a:cubicBezTo>
                      <a:cubicBezTo>
                        <a:pt x="2471318" y="114062"/>
                        <a:pt x="2977286" y="529809"/>
                        <a:pt x="2977286" y="529809"/>
                      </a:cubicBezTo>
                      <a:lnTo>
                        <a:pt x="2977286" y="529809"/>
                      </a:lnTo>
                    </a:path>
                  </a:pathLst>
                </a:custGeom>
                <a:noFill/>
                <a:ln w="25400" cap="flat">
                  <a:solidFill>
                    <a:srgbClr val="FF0000"/>
                  </a:solidFill>
                  <a:prstDash val="solid"/>
                  <a:tailEnd type="triangle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76" name="Text Box 3255">
              <a:extLst>
                <a:ext uri="{FF2B5EF4-FFF2-40B4-BE49-F238E27FC236}">
                  <a16:creationId xmlns:a16="http://schemas.microsoft.com/office/drawing/2014/main" id="{DCF509DF-83A3-4470-BC55-8D3C04E3DCCE}"/>
                </a:ext>
              </a:extLst>
            </p:cNvPr>
            <p:cNvSpPr txBox="1"/>
            <p:nvPr/>
          </p:nvSpPr>
          <p:spPr>
            <a:xfrm>
              <a:off x="3824577" y="254442"/>
              <a:ext cx="190776" cy="174909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Vrinda" panose="020B0502040204020203" pitchFamily="34" charset="0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6DF5BC5F-D66E-420F-8347-63F6DC55C0D5}"/>
              </a:ext>
            </a:extLst>
          </p:cNvPr>
          <p:cNvGrpSpPr/>
          <p:nvPr/>
        </p:nvGrpSpPr>
        <p:grpSpPr>
          <a:xfrm>
            <a:off x="4206550" y="4412955"/>
            <a:ext cx="4189730" cy="937260"/>
            <a:chOff x="0" y="0"/>
            <a:chExt cx="4190337" cy="937315"/>
          </a:xfrm>
        </p:grpSpPr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458BB27B-6EAA-41FD-81D5-45662D310B80}"/>
                </a:ext>
              </a:extLst>
            </p:cNvPr>
            <p:cNvGrpSpPr/>
            <p:nvPr/>
          </p:nvGrpSpPr>
          <p:grpSpPr>
            <a:xfrm>
              <a:off x="0" y="0"/>
              <a:ext cx="4190337" cy="937315"/>
              <a:chOff x="0" y="0"/>
              <a:chExt cx="4190337" cy="937315"/>
            </a:xfrm>
          </p:grpSpPr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B0E434E1-8030-4BA4-AA6B-AE646F7A101A}"/>
                  </a:ext>
                </a:extLst>
              </p:cNvPr>
              <p:cNvGrpSpPr/>
              <p:nvPr/>
            </p:nvGrpSpPr>
            <p:grpSpPr>
              <a:xfrm>
                <a:off x="0" y="0"/>
                <a:ext cx="4190337" cy="937315"/>
                <a:chOff x="0" y="0"/>
                <a:chExt cx="5732752" cy="1304014"/>
              </a:xfrm>
            </p:grpSpPr>
            <p:grpSp>
              <p:nvGrpSpPr>
                <p:cNvPr id="111" name="Group 110">
                  <a:extLst>
                    <a:ext uri="{FF2B5EF4-FFF2-40B4-BE49-F238E27FC236}">
                      <a16:creationId xmlns:a16="http://schemas.microsoft.com/office/drawing/2014/main" id="{A9CAC9FB-4A9D-44C2-ACFC-8F92077BE9BE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5732752" cy="1304014"/>
                  <a:chOff x="0" y="0"/>
                  <a:chExt cx="5732752" cy="1304014"/>
                </a:xfrm>
              </p:grpSpPr>
              <p:grpSp>
                <p:nvGrpSpPr>
                  <p:cNvPr id="118" name="Group 117">
                    <a:extLst>
                      <a:ext uri="{FF2B5EF4-FFF2-40B4-BE49-F238E27FC236}">
                        <a16:creationId xmlns:a16="http://schemas.microsoft.com/office/drawing/2014/main" id="{B5E026FD-B384-4E97-804A-CD324A8DB68B}"/>
                      </a:ext>
                    </a:extLst>
                  </p:cNvPr>
                  <p:cNvGrpSpPr/>
                  <p:nvPr/>
                </p:nvGrpSpPr>
                <p:grpSpPr>
                  <a:xfrm>
                    <a:off x="0" y="7951"/>
                    <a:ext cx="1359674" cy="1296063"/>
                    <a:chOff x="0" y="0"/>
                    <a:chExt cx="1359674" cy="1296063"/>
                  </a:xfrm>
                </p:grpSpPr>
                <p:sp>
                  <p:nvSpPr>
                    <p:cNvPr id="131" name="Oval 130">
                      <a:extLst>
                        <a:ext uri="{FF2B5EF4-FFF2-40B4-BE49-F238E27FC236}">
                          <a16:creationId xmlns:a16="http://schemas.microsoft.com/office/drawing/2014/main" id="{FC92C408-806F-4C8E-8E48-A9601A1D0E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1359674" cy="1296063"/>
                    </a:xfrm>
                    <a:prstGeom prst="ellipse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</p:spPr>
                  <p:style>
                    <a:lnRef idx="1">
                      <a:schemeClr val="accent1"/>
                    </a:lnRef>
                    <a:fillRef idx="2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132" name="Group 131">
                      <a:extLst>
                        <a:ext uri="{FF2B5EF4-FFF2-40B4-BE49-F238E27FC236}">
                          <a16:creationId xmlns:a16="http://schemas.microsoft.com/office/drawing/2014/main" id="{049EB5AF-BDC1-432F-8A25-E7B307AD286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30588" y="318053"/>
                      <a:ext cx="945598" cy="786599"/>
                      <a:chOff x="0" y="0"/>
                      <a:chExt cx="945598" cy="786599"/>
                    </a:xfrm>
                  </p:grpSpPr>
                  <p:sp>
                    <p:nvSpPr>
                      <p:cNvPr id="133" name="Oval 132">
                        <a:extLst>
                          <a:ext uri="{FF2B5EF4-FFF2-40B4-BE49-F238E27FC236}">
                            <a16:creationId xmlns:a16="http://schemas.microsoft.com/office/drawing/2014/main" id="{56F1751B-83A5-4FB3-AE6E-D6011032FC4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7951"/>
                        <a:ext cx="349250" cy="333375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2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2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algn="ctr">
                          <a:lnSpc>
                            <a:spcPct val="107000"/>
                          </a:lnSpc>
                          <a:spcBef>
                            <a:spcPts val="0"/>
                          </a:spcBef>
                          <a:spcAft>
                            <a:spcPts val="800"/>
                          </a:spcAft>
                        </a:pPr>
                        <a:r>
                          <a:rPr lang="en-US" sz="1100">
                            <a:effectLst/>
                            <a:ea typeface="Calibri" panose="020F0502020204030204" pitchFamily="34" charset="0"/>
                            <a:cs typeface="Vrinda" panose="020B0502040204020203" pitchFamily="34" charset="0"/>
                          </a:rPr>
                          <a:t> </a:t>
                        </a:r>
                      </a:p>
                    </p:txBody>
                  </p:sp>
                  <p:sp>
                    <p:nvSpPr>
                      <p:cNvPr id="134" name="Oval 133">
                        <a:extLst>
                          <a:ext uri="{FF2B5EF4-FFF2-40B4-BE49-F238E27FC236}">
                            <a16:creationId xmlns:a16="http://schemas.microsoft.com/office/drawing/2014/main" id="{518FB923-7D19-45A1-874C-18C504300BA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96348" y="0"/>
                        <a:ext cx="349250" cy="333375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2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2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5" name="Oval 134">
                        <a:extLst>
                          <a:ext uri="{FF2B5EF4-FFF2-40B4-BE49-F238E27FC236}">
                            <a16:creationId xmlns:a16="http://schemas.microsoft.com/office/drawing/2014/main" id="{881F2530-340E-4672-AF23-539786C147A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6247" y="453224"/>
                        <a:ext cx="349250" cy="333375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2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2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19" name="Group 118">
                    <a:extLst>
                      <a:ext uri="{FF2B5EF4-FFF2-40B4-BE49-F238E27FC236}">
                        <a16:creationId xmlns:a16="http://schemas.microsoft.com/office/drawing/2014/main" id="{CCDB5A60-D1D4-44BE-B392-5BB305C4362B}"/>
                      </a:ext>
                    </a:extLst>
                  </p:cNvPr>
                  <p:cNvGrpSpPr/>
                  <p:nvPr/>
                </p:nvGrpSpPr>
                <p:grpSpPr>
                  <a:xfrm>
                    <a:off x="2146852" y="7951"/>
                    <a:ext cx="1359535" cy="1296035"/>
                    <a:chOff x="0" y="0"/>
                    <a:chExt cx="1359674" cy="1296063"/>
                  </a:xfrm>
                </p:grpSpPr>
                <p:sp>
                  <p:nvSpPr>
                    <p:cNvPr id="126" name="Oval 125">
                      <a:extLst>
                        <a:ext uri="{FF2B5EF4-FFF2-40B4-BE49-F238E27FC236}">
                          <a16:creationId xmlns:a16="http://schemas.microsoft.com/office/drawing/2014/main" id="{B8B04AA2-14AC-4E7A-9102-85105CCCA0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1359674" cy="1296063"/>
                    </a:xfrm>
                    <a:prstGeom prst="ellipse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</p:spPr>
                  <p:style>
                    <a:lnRef idx="1">
                      <a:schemeClr val="accent1"/>
                    </a:lnRef>
                    <a:fillRef idx="2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127" name="Group 126">
                      <a:extLst>
                        <a:ext uri="{FF2B5EF4-FFF2-40B4-BE49-F238E27FC236}">
                          <a16:creationId xmlns:a16="http://schemas.microsoft.com/office/drawing/2014/main" id="{44B6782C-0EBE-46A2-BF0B-6B2168265AB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30588" y="318053"/>
                      <a:ext cx="945598" cy="786599"/>
                      <a:chOff x="0" y="0"/>
                      <a:chExt cx="945598" cy="786599"/>
                    </a:xfrm>
                  </p:grpSpPr>
                  <p:sp>
                    <p:nvSpPr>
                      <p:cNvPr id="128" name="Oval 127">
                        <a:extLst>
                          <a:ext uri="{FF2B5EF4-FFF2-40B4-BE49-F238E27FC236}">
                            <a16:creationId xmlns:a16="http://schemas.microsoft.com/office/drawing/2014/main" id="{4F9C9CBC-64A4-427A-8B6D-C91E21CCC1C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7951"/>
                        <a:ext cx="349250" cy="333375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2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2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9" name="Oval 128">
                        <a:extLst>
                          <a:ext uri="{FF2B5EF4-FFF2-40B4-BE49-F238E27FC236}">
                            <a16:creationId xmlns:a16="http://schemas.microsoft.com/office/drawing/2014/main" id="{D79BEE0A-88DC-44E1-80BD-01CDF63EB31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96348" y="0"/>
                        <a:ext cx="349250" cy="333375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2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2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0" name="Oval 129">
                        <a:extLst>
                          <a:ext uri="{FF2B5EF4-FFF2-40B4-BE49-F238E27FC236}">
                            <a16:creationId xmlns:a16="http://schemas.microsoft.com/office/drawing/2014/main" id="{1DB5833F-3883-4F1C-A1C4-FDC542389EB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6247" y="453224"/>
                        <a:ext cx="349250" cy="333375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2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2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20" name="Group 119">
                    <a:extLst>
                      <a:ext uri="{FF2B5EF4-FFF2-40B4-BE49-F238E27FC236}">
                        <a16:creationId xmlns:a16="http://schemas.microsoft.com/office/drawing/2014/main" id="{D5294B16-D750-4599-A9FA-E6086E312952}"/>
                      </a:ext>
                    </a:extLst>
                  </p:cNvPr>
                  <p:cNvGrpSpPr/>
                  <p:nvPr/>
                </p:nvGrpSpPr>
                <p:grpSpPr>
                  <a:xfrm>
                    <a:off x="4373217" y="0"/>
                    <a:ext cx="1359535" cy="1296035"/>
                    <a:chOff x="0" y="0"/>
                    <a:chExt cx="1359674" cy="1296063"/>
                  </a:xfrm>
                </p:grpSpPr>
                <p:sp>
                  <p:nvSpPr>
                    <p:cNvPr id="121" name="Oval 120">
                      <a:extLst>
                        <a:ext uri="{FF2B5EF4-FFF2-40B4-BE49-F238E27FC236}">
                          <a16:creationId xmlns:a16="http://schemas.microsoft.com/office/drawing/2014/main" id="{E566C5BE-E795-4A37-A32D-7C8F60DA90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1359674" cy="1296063"/>
                    </a:xfrm>
                    <a:prstGeom prst="ellipse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</p:spPr>
                  <p:style>
                    <a:lnRef idx="1">
                      <a:schemeClr val="accent1"/>
                    </a:lnRef>
                    <a:fillRef idx="2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122" name="Group 121">
                      <a:extLst>
                        <a:ext uri="{FF2B5EF4-FFF2-40B4-BE49-F238E27FC236}">
                          <a16:creationId xmlns:a16="http://schemas.microsoft.com/office/drawing/2014/main" id="{DFC81145-19F4-485D-985B-A9190623D59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30588" y="318053"/>
                      <a:ext cx="945598" cy="786599"/>
                      <a:chOff x="0" y="0"/>
                      <a:chExt cx="945598" cy="786599"/>
                    </a:xfrm>
                  </p:grpSpPr>
                  <p:sp>
                    <p:nvSpPr>
                      <p:cNvPr id="123" name="Oval 122">
                        <a:extLst>
                          <a:ext uri="{FF2B5EF4-FFF2-40B4-BE49-F238E27FC236}">
                            <a16:creationId xmlns:a16="http://schemas.microsoft.com/office/drawing/2014/main" id="{1E867C5A-CD81-49B4-BA48-F1A5F671157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7951"/>
                        <a:ext cx="349250" cy="333375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2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2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4" name="Oval 123">
                        <a:extLst>
                          <a:ext uri="{FF2B5EF4-FFF2-40B4-BE49-F238E27FC236}">
                            <a16:creationId xmlns:a16="http://schemas.microsoft.com/office/drawing/2014/main" id="{D32C1FB3-818E-4213-8A5A-C10616613EE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96348" y="0"/>
                        <a:ext cx="349250" cy="333375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2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2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5" name="Oval 124">
                        <a:extLst>
                          <a:ext uri="{FF2B5EF4-FFF2-40B4-BE49-F238E27FC236}">
                            <a16:creationId xmlns:a16="http://schemas.microsoft.com/office/drawing/2014/main" id="{A8666737-4618-431F-AA35-C110F7713ED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6247" y="453224"/>
                        <a:ext cx="349250" cy="333375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2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2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112" name="Group 111">
                  <a:extLst>
                    <a:ext uri="{FF2B5EF4-FFF2-40B4-BE49-F238E27FC236}">
                      <a16:creationId xmlns:a16="http://schemas.microsoft.com/office/drawing/2014/main" id="{E967FB96-4DBB-4959-ACA4-D06D8C98FE8B}"/>
                    </a:ext>
                  </a:extLst>
                </p:cNvPr>
                <p:cNvGrpSpPr/>
                <p:nvPr/>
              </p:nvGrpSpPr>
              <p:grpSpPr>
                <a:xfrm>
                  <a:off x="477078" y="278296"/>
                  <a:ext cx="4110314" cy="700063"/>
                  <a:chOff x="0" y="7952"/>
                  <a:chExt cx="4110314" cy="700063"/>
                </a:xfrm>
              </p:grpSpPr>
              <p:cxnSp>
                <p:nvCxnSpPr>
                  <p:cNvPr id="113" name="Straight Connector 112">
                    <a:extLst>
                      <a:ext uri="{FF2B5EF4-FFF2-40B4-BE49-F238E27FC236}">
                        <a16:creationId xmlns:a16="http://schemas.microsoft.com/office/drawing/2014/main" id="{F6952DCB-5ADB-41C0-B20A-9A7406917375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683812" y="227275"/>
                    <a:ext cx="1176793" cy="4058"/>
                  </a:xfrm>
                  <a:prstGeom prst="line">
                    <a:avLst/>
                  </a:prstGeom>
                  <a:ln w="25400">
                    <a:solidFill>
                      <a:srgbClr val="FF0000"/>
                    </a:solidFill>
                    <a:prstDash val="solid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4" name="Freeform 847">
                    <a:extLst>
                      <a:ext uri="{FF2B5EF4-FFF2-40B4-BE49-F238E27FC236}">
                        <a16:creationId xmlns:a16="http://schemas.microsoft.com/office/drawing/2014/main" id="{75C5BF9B-F2BB-474E-A16D-AD6CD23829CE}"/>
                      </a:ext>
                    </a:extLst>
                  </p:cNvPr>
                  <p:cNvSpPr/>
                  <p:nvPr/>
                </p:nvSpPr>
                <p:spPr>
                  <a:xfrm>
                    <a:off x="0" y="7952"/>
                    <a:ext cx="429370" cy="79027"/>
                  </a:xfrm>
                  <a:custGeom>
                    <a:avLst/>
                    <a:gdLst>
                      <a:gd name="connsiteX0" fmla="*/ 0 w 2977286"/>
                      <a:gd name="connsiteY0" fmla="*/ 515179 h 529809"/>
                      <a:gd name="connsiteX1" fmla="*/ 746150 w 2977286"/>
                      <a:gd name="connsiteY1" fmla="*/ 83582 h 529809"/>
                      <a:gd name="connsiteX2" fmla="*/ 2099462 w 2977286"/>
                      <a:gd name="connsiteY2" fmla="*/ 39691 h 529809"/>
                      <a:gd name="connsiteX3" fmla="*/ 2977286 w 2977286"/>
                      <a:gd name="connsiteY3" fmla="*/ 529809 h 529809"/>
                      <a:gd name="connsiteX4" fmla="*/ 2977286 w 2977286"/>
                      <a:gd name="connsiteY4" fmla="*/ 529809 h 5298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77286" h="529809">
                        <a:moveTo>
                          <a:pt x="0" y="515179"/>
                        </a:moveTo>
                        <a:cubicBezTo>
                          <a:pt x="198120" y="339004"/>
                          <a:pt x="396240" y="162830"/>
                          <a:pt x="746150" y="83582"/>
                        </a:cubicBezTo>
                        <a:cubicBezTo>
                          <a:pt x="1096060" y="4334"/>
                          <a:pt x="1727606" y="-34680"/>
                          <a:pt x="2099462" y="39691"/>
                        </a:cubicBezTo>
                        <a:cubicBezTo>
                          <a:pt x="2471318" y="114062"/>
                          <a:pt x="2977286" y="529809"/>
                          <a:pt x="2977286" y="529809"/>
                        </a:cubicBezTo>
                        <a:lnTo>
                          <a:pt x="2977286" y="529809"/>
                        </a:lnTo>
                      </a:path>
                    </a:pathLst>
                  </a:custGeom>
                  <a:noFill/>
                  <a:ln w="25400" cap="flat">
                    <a:solidFill>
                      <a:srgbClr val="FF0000"/>
                    </a:solidFill>
                    <a:prstDash val="solid"/>
                    <a:tailEnd type="triangle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5" name="Freeform 847">
                    <a:extLst>
                      <a:ext uri="{FF2B5EF4-FFF2-40B4-BE49-F238E27FC236}">
                        <a16:creationId xmlns:a16="http://schemas.microsoft.com/office/drawing/2014/main" id="{7E24F8C9-B099-4178-9374-BAE9D59E0CFA}"/>
                      </a:ext>
                    </a:extLst>
                  </p:cNvPr>
                  <p:cNvSpPr/>
                  <p:nvPr/>
                </p:nvSpPr>
                <p:spPr>
                  <a:xfrm rot="3041255" flipV="1">
                    <a:off x="1896469" y="485610"/>
                    <a:ext cx="343412" cy="85137"/>
                  </a:xfrm>
                  <a:custGeom>
                    <a:avLst/>
                    <a:gdLst>
                      <a:gd name="connsiteX0" fmla="*/ 0 w 2977286"/>
                      <a:gd name="connsiteY0" fmla="*/ 515179 h 529809"/>
                      <a:gd name="connsiteX1" fmla="*/ 746150 w 2977286"/>
                      <a:gd name="connsiteY1" fmla="*/ 83582 h 529809"/>
                      <a:gd name="connsiteX2" fmla="*/ 2099462 w 2977286"/>
                      <a:gd name="connsiteY2" fmla="*/ 39691 h 529809"/>
                      <a:gd name="connsiteX3" fmla="*/ 2977286 w 2977286"/>
                      <a:gd name="connsiteY3" fmla="*/ 529809 h 529809"/>
                      <a:gd name="connsiteX4" fmla="*/ 2977286 w 2977286"/>
                      <a:gd name="connsiteY4" fmla="*/ 529809 h 5298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77286" h="529809">
                        <a:moveTo>
                          <a:pt x="0" y="515179"/>
                        </a:moveTo>
                        <a:cubicBezTo>
                          <a:pt x="198120" y="339004"/>
                          <a:pt x="396240" y="162830"/>
                          <a:pt x="746150" y="83582"/>
                        </a:cubicBezTo>
                        <a:cubicBezTo>
                          <a:pt x="1096060" y="4334"/>
                          <a:pt x="1727606" y="-34680"/>
                          <a:pt x="2099462" y="39691"/>
                        </a:cubicBezTo>
                        <a:cubicBezTo>
                          <a:pt x="2471318" y="114062"/>
                          <a:pt x="2977286" y="529809"/>
                          <a:pt x="2977286" y="529809"/>
                        </a:cubicBezTo>
                        <a:lnTo>
                          <a:pt x="2977286" y="529809"/>
                        </a:lnTo>
                      </a:path>
                    </a:pathLst>
                  </a:custGeom>
                  <a:noFill/>
                  <a:ln w="25400" cap="flat">
                    <a:solidFill>
                      <a:srgbClr val="FF0000"/>
                    </a:solidFill>
                    <a:prstDash val="solid"/>
                    <a:tailEnd type="triangle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6" name="Freeform 847">
                    <a:extLst>
                      <a:ext uri="{FF2B5EF4-FFF2-40B4-BE49-F238E27FC236}">
                        <a16:creationId xmlns:a16="http://schemas.microsoft.com/office/drawing/2014/main" id="{155590A7-E1CC-45DA-9D26-9472EE548C50}"/>
                      </a:ext>
                    </a:extLst>
                  </p:cNvPr>
                  <p:cNvSpPr/>
                  <p:nvPr/>
                </p:nvSpPr>
                <p:spPr>
                  <a:xfrm rot="18798231" flipV="1">
                    <a:off x="2510031" y="493740"/>
                    <a:ext cx="343412" cy="85137"/>
                  </a:xfrm>
                  <a:custGeom>
                    <a:avLst/>
                    <a:gdLst>
                      <a:gd name="connsiteX0" fmla="*/ 0 w 2977286"/>
                      <a:gd name="connsiteY0" fmla="*/ 515179 h 529809"/>
                      <a:gd name="connsiteX1" fmla="*/ 746150 w 2977286"/>
                      <a:gd name="connsiteY1" fmla="*/ 83582 h 529809"/>
                      <a:gd name="connsiteX2" fmla="*/ 2099462 w 2977286"/>
                      <a:gd name="connsiteY2" fmla="*/ 39691 h 529809"/>
                      <a:gd name="connsiteX3" fmla="*/ 2977286 w 2977286"/>
                      <a:gd name="connsiteY3" fmla="*/ 529809 h 529809"/>
                      <a:gd name="connsiteX4" fmla="*/ 2977286 w 2977286"/>
                      <a:gd name="connsiteY4" fmla="*/ 529809 h 5298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77286" h="529809">
                        <a:moveTo>
                          <a:pt x="0" y="515179"/>
                        </a:moveTo>
                        <a:cubicBezTo>
                          <a:pt x="198120" y="339004"/>
                          <a:pt x="396240" y="162830"/>
                          <a:pt x="746150" y="83582"/>
                        </a:cubicBezTo>
                        <a:cubicBezTo>
                          <a:pt x="1096060" y="4334"/>
                          <a:pt x="1727606" y="-34680"/>
                          <a:pt x="2099462" y="39691"/>
                        </a:cubicBezTo>
                        <a:cubicBezTo>
                          <a:pt x="2471318" y="114062"/>
                          <a:pt x="2977286" y="529809"/>
                          <a:pt x="2977286" y="529809"/>
                        </a:cubicBezTo>
                        <a:lnTo>
                          <a:pt x="2977286" y="529809"/>
                        </a:lnTo>
                      </a:path>
                    </a:pathLst>
                  </a:custGeom>
                  <a:noFill/>
                  <a:ln w="25400" cap="flat">
                    <a:solidFill>
                      <a:srgbClr val="FF0000"/>
                    </a:solidFill>
                    <a:prstDash val="solid"/>
                    <a:tailEnd type="triangle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117" name="Straight Connector 116">
                    <a:extLst>
                      <a:ext uri="{FF2B5EF4-FFF2-40B4-BE49-F238E27FC236}">
                        <a16:creationId xmlns:a16="http://schemas.microsoft.com/office/drawing/2014/main" id="{08A42706-D797-4820-A9FB-305CF1889510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2854519" y="227275"/>
                    <a:ext cx="1255795" cy="6046"/>
                  </a:xfrm>
                  <a:prstGeom prst="line">
                    <a:avLst/>
                  </a:prstGeom>
                  <a:ln w="25400">
                    <a:solidFill>
                      <a:srgbClr val="FF0000"/>
                    </a:solidFill>
                    <a:prstDash val="solid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10" name="Text Box 3259">
                <a:extLst>
                  <a:ext uri="{FF2B5EF4-FFF2-40B4-BE49-F238E27FC236}">
                    <a16:creationId xmlns:a16="http://schemas.microsoft.com/office/drawing/2014/main" id="{A0086B8B-BB8F-4667-AAF1-63D0474AFA77}"/>
                  </a:ext>
                </a:extLst>
              </p:cNvPr>
              <p:cNvSpPr txBox="1"/>
              <p:nvPr/>
            </p:nvSpPr>
            <p:spPr>
              <a:xfrm>
                <a:off x="198782" y="254441"/>
                <a:ext cx="190748" cy="174899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Vrinda" panose="020B0502040204020203" pitchFamily="34" charset="0"/>
                </a:endParaRPr>
              </a:p>
            </p:txBody>
          </p:sp>
        </p:grpSp>
        <p:sp>
          <p:nvSpPr>
            <p:cNvPr id="108" name="Text Box 3261">
              <a:extLst>
                <a:ext uri="{FF2B5EF4-FFF2-40B4-BE49-F238E27FC236}">
                  <a16:creationId xmlns:a16="http://schemas.microsoft.com/office/drawing/2014/main" id="{F87D1E4C-274E-4FF1-B68E-71BA350FB8E4}"/>
                </a:ext>
              </a:extLst>
            </p:cNvPr>
            <p:cNvSpPr txBox="1"/>
            <p:nvPr/>
          </p:nvSpPr>
          <p:spPr>
            <a:xfrm>
              <a:off x="1979874" y="588396"/>
              <a:ext cx="190748" cy="174899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Vrinda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44725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" name="Group 212">
            <a:extLst>
              <a:ext uri="{FF2B5EF4-FFF2-40B4-BE49-F238E27FC236}">
                <a16:creationId xmlns:a16="http://schemas.microsoft.com/office/drawing/2014/main" id="{F5D61132-FF37-4D39-8C85-0EC607231D61}"/>
              </a:ext>
            </a:extLst>
          </p:cNvPr>
          <p:cNvGrpSpPr/>
          <p:nvPr/>
        </p:nvGrpSpPr>
        <p:grpSpPr>
          <a:xfrm>
            <a:off x="6683327" y="4415461"/>
            <a:ext cx="4189730" cy="937260"/>
            <a:chOff x="0" y="0"/>
            <a:chExt cx="4190337" cy="937315"/>
          </a:xfrm>
        </p:grpSpPr>
        <p:grpSp>
          <p:nvGrpSpPr>
            <p:cNvPr id="214" name="Group 213">
              <a:extLst>
                <a:ext uri="{FF2B5EF4-FFF2-40B4-BE49-F238E27FC236}">
                  <a16:creationId xmlns:a16="http://schemas.microsoft.com/office/drawing/2014/main" id="{4F24AC01-7BA2-4D32-8158-DA02DD740B92}"/>
                </a:ext>
              </a:extLst>
            </p:cNvPr>
            <p:cNvGrpSpPr/>
            <p:nvPr/>
          </p:nvGrpSpPr>
          <p:grpSpPr>
            <a:xfrm>
              <a:off x="0" y="0"/>
              <a:ext cx="4190337" cy="937315"/>
              <a:chOff x="0" y="0"/>
              <a:chExt cx="5732752" cy="1304014"/>
            </a:xfrm>
          </p:grpSpPr>
          <p:grpSp>
            <p:nvGrpSpPr>
              <p:cNvPr id="216" name="Group 215">
                <a:extLst>
                  <a:ext uri="{FF2B5EF4-FFF2-40B4-BE49-F238E27FC236}">
                    <a16:creationId xmlns:a16="http://schemas.microsoft.com/office/drawing/2014/main" id="{CF33E4AC-16A6-405C-82EF-5D239971B226}"/>
                  </a:ext>
                </a:extLst>
              </p:cNvPr>
              <p:cNvGrpSpPr/>
              <p:nvPr/>
            </p:nvGrpSpPr>
            <p:grpSpPr>
              <a:xfrm>
                <a:off x="0" y="0"/>
                <a:ext cx="5732752" cy="1304014"/>
                <a:chOff x="0" y="0"/>
                <a:chExt cx="5732752" cy="1304014"/>
              </a:xfrm>
            </p:grpSpPr>
            <p:grpSp>
              <p:nvGrpSpPr>
                <p:cNvPr id="221" name="Group 220">
                  <a:extLst>
                    <a:ext uri="{FF2B5EF4-FFF2-40B4-BE49-F238E27FC236}">
                      <a16:creationId xmlns:a16="http://schemas.microsoft.com/office/drawing/2014/main" id="{36D18847-47E4-4C9F-8D06-0D33DBE495CD}"/>
                    </a:ext>
                  </a:extLst>
                </p:cNvPr>
                <p:cNvGrpSpPr/>
                <p:nvPr/>
              </p:nvGrpSpPr>
              <p:grpSpPr>
                <a:xfrm>
                  <a:off x="0" y="7951"/>
                  <a:ext cx="1359674" cy="1296063"/>
                  <a:chOff x="0" y="0"/>
                  <a:chExt cx="1359674" cy="1296063"/>
                </a:xfrm>
              </p:grpSpPr>
              <p:sp>
                <p:nvSpPr>
                  <p:cNvPr id="234" name="Oval 233">
                    <a:extLst>
                      <a:ext uri="{FF2B5EF4-FFF2-40B4-BE49-F238E27FC236}">
                        <a16:creationId xmlns:a16="http://schemas.microsoft.com/office/drawing/2014/main" id="{21F55E95-4CCF-47E4-B3E1-22335443D66F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1359674" cy="1296063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235" name="Group 234">
                    <a:extLst>
                      <a:ext uri="{FF2B5EF4-FFF2-40B4-BE49-F238E27FC236}">
                        <a16:creationId xmlns:a16="http://schemas.microsoft.com/office/drawing/2014/main" id="{276009E7-CDB3-4A63-9642-8658ACFB4485}"/>
                      </a:ext>
                    </a:extLst>
                  </p:cNvPr>
                  <p:cNvGrpSpPr/>
                  <p:nvPr/>
                </p:nvGrpSpPr>
                <p:grpSpPr>
                  <a:xfrm>
                    <a:off x="230588" y="318053"/>
                    <a:ext cx="945598" cy="786599"/>
                    <a:chOff x="0" y="0"/>
                    <a:chExt cx="945598" cy="786599"/>
                  </a:xfrm>
                </p:grpSpPr>
                <p:sp>
                  <p:nvSpPr>
                    <p:cNvPr id="236" name="Oval 235">
                      <a:extLst>
                        <a:ext uri="{FF2B5EF4-FFF2-40B4-BE49-F238E27FC236}">
                          <a16:creationId xmlns:a16="http://schemas.microsoft.com/office/drawing/2014/main" id="{BF9ACCDE-8382-41DD-A665-4A18FFB4FE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7951"/>
                      <a:ext cx="349250" cy="333375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accent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2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ea typeface="Calibri" panose="020F0502020204030204" pitchFamily="34" charset="0"/>
                          <a:cs typeface="Vrinda" panose="020B0502040204020203" pitchFamily="34" charset="0"/>
                        </a:rPr>
                        <a:t> </a:t>
                      </a:r>
                    </a:p>
                  </p:txBody>
                </p:sp>
                <p:sp>
                  <p:nvSpPr>
                    <p:cNvPr id="237" name="Oval 236">
                      <a:extLst>
                        <a:ext uri="{FF2B5EF4-FFF2-40B4-BE49-F238E27FC236}">
                          <a16:creationId xmlns:a16="http://schemas.microsoft.com/office/drawing/2014/main" id="{F5CD67C6-5212-4FA3-BCF1-0CCB5E3ADE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6348" y="0"/>
                      <a:ext cx="349250" cy="333375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accent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2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8" name="Oval 237">
                      <a:extLst>
                        <a:ext uri="{FF2B5EF4-FFF2-40B4-BE49-F238E27FC236}">
                          <a16:creationId xmlns:a16="http://schemas.microsoft.com/office/drawing/2014/main" id="{5B2BCF14-5CE4-4828-AB9C-AB4C7E6D28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6247" y="453224"/>
                      <a:ext cx="349250" cy="333375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accent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2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222" name="Group 221">
                  <a:extLst>
                    <a:ext uri="{FF2B5EF4-FFF2-40B4-BE49-F238E27FC236}">
                      <a16:creationId xmlns:a16="http://schemas.microsoft.com/office/drawing/2014/main" id="{646D6FDE-0660-4881-BD4F-F709CF2C2269}"/>
                    </a:ext>
                  </a:extLst>
                </p:cNvPr>
                <p:cNvGrpSpPr/>
                <p:nvPr/>
              </p:nvGrpSpPr>
              <p:grpSpPr>
                <a:xfrm>
                  <a:off x="2146852" y="7951"/>
                  <a:ext cx="1359535" cy="1296035"/>
                  <a:chOff x="0" y="0"/>
                  <a:chExt cx="1359674" cy="1296063"/>
                </a:xfrm>
              </p:grpSpPr>
              <p:sp>
                <p:nvSpPr>
                  <p:cNvPr id="229" name="Oval 228">
                    <a:extLst>
                      <a:ext uri="{FF2B5EF4-FFF2-40B4-BE49-F238E27FC236}">
                        <a16:creationId xmlns:a16="http://schemas.microsoft.com/office/drawing/2014/main" id="{756AF30E-03D4-4F9C-AC99-AE7AFFB923F3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1359674" cy="1296063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230" name="Group 229">
                    <a:extLst>
                      <a:ext uri="{FF2B5EF4-FFF2-40B4-BE49-F238E27FC236}">
                        <a16:creationId xmlns:a16="http://schemas.microsoft.com/office/drawing/2014/main" id="{924A4DE3-35B7-4A50-B598-89BD30D8C6E5}"/>
                      </a:ext>
                    </a:extLst>
                  </p:cNvPr>
                  <p:cNvGrpSpPr/>
                  <p:nvPr/>
                </p:nvGrpSpPr>
                <p:grpSpPr>
                  <a:xfrm>
                    <a:off x="230588" y="318053"/>
                    <a:ext cx="945598" cy="786599"/>
                    <a:chOff x="0" y="0"/>
                    <a:chExt cx="945598" cy="786599"/>
                  </a:xfrm>
                </p:grpSpPr>
                <p:sp>
                  <p:nvSpPr>
                    <p:cNvPr id="231" name="Oval 230">
                      <a:extLst>
                        <a:ext uri="{FF2B5EF4-FFF2-40B4-BE49-F238E27FC236}">
                          <a16:creationId xmlns:a16="http://schemas.microsoft.com/office/drawing/2014/main" id="{E31516E3-B07D-421A-81E3-15DE4E72E0A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7951"/>
                      <a:ext cx="349250" cy="333375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accent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2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2" name="Oval 231">
                      <a:extLst>
                        <a:ext uri="{FF2B5EF4-FFF2-40B4-BE49-F238E27FC236}">
                          <a16:creationId xmlns:a16="http://schemas.microsoft.com/office/drawing/2014/main" id="{BDCE6CA1-0B3C-47C6-965B-3D9EB2DEACB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6348" y="0"/>
                      <a:ext cx="349250" cy="333375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accent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2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3" name="Oval 232">
                      <a:extLst>
                        <a:ext uri="{FF2B5EF4-FFF2-40B4-BE49-F238E27FC236}">
                          <a16:creationId xmlns:a16="http://schemas.microsoft.com/office/drawing/2014/main" id="{50B5F3B2-3D9B-486D-82C0-680F39C6BF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6247" y="453224"/>
                      <a:ext cx="349250" cy="333375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accent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2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223" name="Group 222">
                  <a:extLst>
                    <a:ext uri="{FF2B5EF4-FFF2-40B4-BE49-F238E27FC236}">
                      <a16:creationId xmlns:a16="http://schemas.microsoft.com/office/drawing/2014/main" id="{C2607394-8A02-4CFB-9E99-2BBCA7520723}"/>
                    </a:ext>
                  </a:extLst>
                </p:cNvPr>
                <p:cNvGrpSpPr/>
                <p:nvPr/>
              </p:nvGrpSpPr>
              <p:grpSpPr>
                <a:xfrm>
                  <a:off x="4373217" y="0"/>
                  <a:ext cx="1359535" cy="1296035"/>
                  <a:chOff x="0" y="0"/>
                  <a:chExt cx="1359674" cy="1296063"/>
                </a:xfrm>
              </p:grpSpPr>
              <p:sp>
                <p:nvSpPr>
                  <p:cNvPr id="224" name="Oval 223">
                    <a:extLst>
                      <a:ext uri="{FF2B5EF4-FFF2-40B4-BE49-F238E27FC236}">
                        <a16:creationId xmlns:a16="http://schemas.microsoft.com/office/drawing/2014/main" id="{F5DB547C-4B21-4077-83D3-E2FFC935A8CB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1359674" cy="1296063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225" name="Group 224">
                    <a:extLst>
                      <a:ext uri="{FF2B5EF4-FFF2-40B4-BE49-F238E27FC236}">
                        <a16:creationId xmlns:a16="http://schemas.microsoft.com/office/drawing/2014/main" id="{7EACC52E-F4D9-4466-AF68-6B0D810F31B1}"/>
                      </a:ext>
                    </a:extLst>
                  </p:cNvPr>
                  <p:cNvGrpSpPr/>
                  <p:nvPr/>
                </p:nvGrpSpPr>
                <p:grpSpPr>
                  <a:xfrm>
                    <a:off x="230588" y="318053"/>
                    <a:ext cx="945598" cy="786599"/>
                    <a:chOff x="0" y="0"/>
                    <a:chExt cx="945598" cy="786599"/>
                  </a:xfrm>
                </p:grpSpPr>
                <p:sp>
                  <p:nvSpPr>
                    <p:cNvPr id="226" name="Oval 225">
                      <a:extLst>
                        <a:ext uri="{FF2B5EF4-FFF2-40B4-BE49-F238E27FC236}">
                          <a16:creationId xmlns:a16="http://schemas.microsoft.com/office/drawing/2014/main" id="{09797642-530A-46A5-8AD5-CDA070A4E1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7951"/>
                      <a:ext cx="349250" cy="333375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accent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2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7" name="Oval 226">
                      <a:extLst>
                        <a:ext uri="{FF2B5EF4-FFF2-40B4-BE49-F238E27FC236}">
                          <a16:creationId xmlns:a16="http://schemas.microsoft.com/office/drawing/2014/main" id="{E242F3C9-BCE5-480F-ABFC-76789CF116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6348" y="0"/>
                      <a:ext cx="349250" cy="333375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accent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2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8" name="Oval 227">
                      <a:extLst>
                        <a:ext uri="{FF2B5EF4-FFF2-40B4-BE49-F238E27FC236}">
                          <a16:creationId xmlns:a16="http://schemas.microsoft.com/office/drawing/2014/main" id="{39E06730-CCFB-40AA-A310-F3A52BF9798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6247" y="453224"/>
                      <a:ext cx="349250" cy="333375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accent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2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217" name="Group 216">
                <a:extLst>
                  <a:ext uri="{FF2B5EF4-FFF2-40B4-BE49-F238E27FC236}">
                    <a16:creationId xmlns:a16="http://schemas.microsoft.com/office/drawing/2014/main" id="{30415494-5AE8-4000-90EC-32E63946525D}"/>
                  </a:ext>
                </a:extLst>
              </p:cNvPr>
              <p:cNvGrpSpPr/>
              <p:nvPr/>
            </p:nvGrpSpPr>
            <p:grpSpPr>
              <a:xfrm>
                <a:off x="477078" y="270344"/>
                <a:ext cx="4826442" cy="231333"/>
                <a:chOff x="0" y="0"/>
                <a:chExt cx="4826442" cy="231333"/>
              </a:xfrm>
            </p:grpSpPr>
            <p:cxnSp>
              <p:nvCxnSpPr>
                <p:cNvPr id="218" name="Straight Connector 217">
                  <a:extLst>
                    <a:ext uri="{FF2B5EF4-FFF2-40B4-BE49-F238E27FC236}">
                      <a16:creationId xmlns:a16="http://schemas.microsoft.com/office/drawing/2014/main" id="{7247856C-D5BA-4B06-AEBD-10E8177EA1FC}"/>
                    </a:ext>
                  </a:extLst>
                </p:cNvPr>
                <p:cNvCxnSpPr/>
                <p:nvPr/>
              </p:nvCxnSpPr>
              <p:spPr>
                <a:xfrm flipV="1">
                  <a:off x="683812" y="227275"/>
                  <a:ext cx="1176793" cy="4058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  <a:prstDash val="solid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9" name="Freeform 847">
                  <a:extLst>
                    <a:ext uri="{FF2B5EF4-FFF2-40B4-BE49-F238E27FC236}">
                      <a16:creationId xmlns:a16="http://schemas.microsoft.com/office/drawing/2014/main" id="{B6F00508-9347-4483-88F4-103C197FBA23}"/>
                    </a:ext>
                  </a:extLst>
                </p:cNvPr>
                <p:cNvSpPr/>
                <p:nvPr/>
              </p:nvSpPr>
              <p:spPr>
                <a:xfrm>
                  <a:off x="0" y="7952"/>
                  <a:ext cx="429370" cy="79027"/>
                </a:xfrm>
                <a:custGeom>
                  <a:avLst/>
                  <a:gdLst>
                    <a:gd name="connsiteX0" fmla="*/ 0 w 2977286"/>
                    <a:gd name="connsiteY0" fmla="*/ 515179 h 529809"/>
                    <a:gd name="connsiteX1" fmla="*/ 746150 w 2977286"/>
                    <a:gd name="connsiteY1" fmla="*/ 83582 h 529809"/>
                    <a:gd name="connsiteX2" fmla="*/ 2099462 w 2977286"/>
                    <a:gd name="connsiteY2" fmla="*/ 39691 h 529809"/>
                    <a:gd name="connsiteX3" fmla="*/ 2977286 w 2977286"/>
                    <a:gd name="connsiteY3" fmla="*/ 529809 h 529809"/>
                    <a:gd name="connsiteX4" fmla="*/ 2977286 w 2977286"/>
                    <a:gd name="connsiteY4" fmla="*/ 529809 h 5298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77286" h="529809">
                      <a:moveTo>
                        <a:pt x="0" y="515179"/>
                      </a:moveTo>
                      <a:cubicBezTo>
                        <a:pt x="198120" y="339004"/>
                        <a:pt x="396240" y="162830"/>
                        <a:pt x="746150" y="83582"/>
                      </a:cubicBezTo>
                      <a:cubicBezTo>
                        <a:pt x="1096060" y="4334"/>
                        <a:pt x="1727606" y="-34680"/>
                        <a:pt x="2099462" y="39691"/>
                      </a:cubicBezTo>
                      <a:cubicBezTo>
                        <a:pt x="2471318" y="114062"/>
                        <a:pt x="2977286" y="529809"/>
                        <a:pt x="2977286" y="529809"/>
                      </a:cubicBezTo>
                      <a:lnTo>
                        <a:pt x="2977286" y="529809"/>
                      </a:lnTo>
                    </a:path>
                  </a:pathLst>
                </a:custGeom>
                <a:noFill/>
                <a:ln w="25400" cap="flat">
                  <a:solidFill>
                    <a:srgbClr val="FF0000"/>
                  </a:solidFill>
                  <a:prstDash val="solid"/>
                  <a:tailEnd type="triangle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20" name="Freeform 847">
                  <a:extLst>
                    <a:ext uri="{FF2B5EF4-FFF2-40B4-BE49-F238E27FC236}">
                      <a16:creationId xmlns:a16="http://schemas.microsoft.com/office/drawing/2014/main" id="{52319CFC-E2FE-4BBB-83E0-0B7985A0C489}"/>
                    </a:ext>
                  </a:extLst>
                </p:cNvPr>
                <p:cNvSpPr/>
                <p:nvPr/>
              </p:nvSpPr>
              <p:spPr>
                <a:xfrm>
                  <a:off x="4397072" y="0"/>
                  <a:ext cx="429370" cy="79027"/>
                </a:xfrm>
                <a:custGeom>
                  <a:avLst/>
                  <a:gdLst>
                    <a:gd name="connsiteX0" fmla="*/ 0 w 2977286"/>
                    <a:gd name="connsiteY0" fmla="*/ 515179 h 529809"/>
                    <a:gd name="connsiteX1" fmla="*/ 746150 w 2977286"/>
                    <a:gd name="connsiteY1" fmla="*/ 83582 h 529809"/>
                    <a:gd name="connsiteX2" fmla="*/ 2099462 w 2977286"/>
                    <a:gd name="connsiteY2" fmla="*/ 39691 h 529809"/>
                    <a:gd name="connsiteX3" fmla="*/ 2977286 w 2977286"/>
                    <a:gd name="connsiteY3" fmla="*/ 529809 h 529809"/>
                    <a:gd name="connsiteX4" fmla="*/ 2977286 w 2977286"/>
                    <a:gd name="connsiteY4" fmla="*/ 529809 h 5298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77286" h="529809">
                      <a:moveTo>
                        <a:pt x="0" y="515179"/>
                      </a:moveTo>
                      <a:cubicBezTo>
                        <a:pt x="198120" y="339004"/>
                        <a:pt x="396240" y="162830"/>
                        <a:pt x="746150" y="83582"/>
                      </a:cubicBezTo>
                      <a:cubicBezTo>
                        <a:pt x="1096060" y="4334"/>
                        <a:pt x="1727606" y="-34680"/>
                        <a:pt x="2099462" y="39691"/>
                      </a:cubicBezTo>
                      <a:cubicBezTo>
                        <a:pt x="2471318" y="114062"/>
                        <a:pt x="2977286" y="529809"/>
                        <a:pt x="2977286" y="529809"/>
                      </a:cubicBezTo>
                      <a:lnTo>
                        <a:pt x="2977286" y="529809"/>
                      </a:lnTo>
                    </a:path>
                  </a:pathLst>
                </a:custGeom>
                <a:noFill/>
                <a:ln w="25400" cap="flat">
                  <a:solidFill>
                    <a:srgbClr val="FF0000"/>
                  </a:solidFill>
                  <a:prstDash val="solid"/>
                  <a:tailEnd type="triangle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15" name="Freeform 847">
              <a:extLst>
                <a:ext uri="{FF2B5EF4-FFF2-40B4-BE49-F238E27FC236}">
                  <a16:creationId xmlns:a16="http://schemas.microsoft.com/office/drawing/2014/main" id="{766D0A85-1110-463A-9115-72E0A28DE9BE}"/>
                </a:ext>
              </a:extLst>
            </p:cNvPr>
            <p:cNvSpPr/>
            <p:nvPr/>
          </p:nvSpPr>
          <p:spPr>
            <a:xfrm>
              <a:off x="1979875" y="143123"/>
              <a:ext cx="1407270" cy="150937"/>
            </a:xfrm>
            <a:custGeom>
              <a:avLst/>
              <a:gdLst>
                <a:gd name="connsiteX0" fmla="*/ 0 w 2977286"/>
                <a:gd name="connsiteY0" fmla="*/ 515179 h 529809"/>
                <a:gd name="connsiteX1" fmla="*/ 746150 w 2977286"/>
                <a:gd name="connsiteY1" fmla="*/ 83582 h 529809"/>
                <a:gd name="connsiteX2" fmla="*/ 2099462 w 2977286"/>
                <a:gd name="connsiteY2" fmla="*/ 39691 h 529809"/>
                <a:gd name="connsiteX3" fmla="*/ 2977286 w 2977286"/>
                <a:gd name="connsiteY3" fmla="*/ 529809 h 529809"/>
                <a:gd name="connsiteX4" fmla="*/ 2977286 w 2977286"/>
                <a:gd name="connsiteY4" fmla="*/ 529809 h 52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7286" h="529809">
                  <a:moveTo>
                    <a:pt x="0" y="515179"/>
                  </a:moveTo>
                  <a:cubicBezTo>
                    <a:pt x="198120" y="339004"/>
                    <a:pt x="396240" y="162830"/>
                    <a:pt x="746150" y="83582"/>
                  </a:cubicBezTo>
                  <a:cubicBezTo>
                    <a:pt x="1096060" y="4334"/>
                    <a:pt x="1727606" y="-34680"/>
                    <a:pt x="2099462" y="39691"/>
                  </a:cubicBezTo>
                  <a:cubicBezTo>
                    <a:pt x="2471318" y="114062"/>
                    <a:pt x="2977286" y="529809"/>
                    <a:pt x="2977286" y="529809"/>
                  </a:cubicBezTo>
                  <a:lnTo>
                    <a:pt x="2977286" y="529809"/>
                  </a:lnTo>
                </a:path>
              </a:pathLst>
            </a:custGeom>
            <a:noFill/>
            <a:ln w="25400" cap="flat">
              <a:solidFill>
                <a:srgbClr val="FF0000"/>
              </a:solidFill>
              <a:prstDash val="solid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EEE672D9-9856-46CF-948A-B61878EB3FEF}"/>
              </a:ext>
            </a:extLst>
          </p:cNvPr>
          <p:cNvGrpSpPr/>
          <p:nvPr/>
        </p:nvGrpSpPr>
        <p:grpSpPr>
          <a:xfrm>
            <a:off x="6681590" y="2245979"/>
            <a:ext cx="4189730" cy="937260"/>
            <a:chOff x="0" y="0"/>
            <a:chExt cx="5732752" cy="1304014"/>
          </a:xfrm>
        </p:grpSpPr>
        <p:grpSp>
          <p:nvGrpSpPr>
            <p:cNvPr id="189" name="Group 188">
              <a:extLst>
                <a:ext uri="{FF2B5EF4-FFF2-40B4-BE49-F238E27FC236}">
                  <a16:creationId xmlns:a16="http://schemas.microsoft.com/office/drawing/2014/main" id="{BD4A5020-C7C1-4C97-B86D-0E684233EDC5}"/>
                </a:ext>
              </a:extLst>
            </p:cNvPr>
            <p:cNvGrpSpPr/>
            <p:nvPr/>
          </p:nvGrpSpPr>
          <p:grpSpPr>
            <a:xfrm>
              <a:off x="0" y="0"/>
              <a:ext cx="5732752" cy="1304014"/>
              <a:chOff x="0" y="0"/>
              <a:chExt cx="5732752" cy="1304014"/>
            </a:xfrm>
          </p:grpSpPr>
          <p:grpSp>
            <p:nvGrpSpPr>
              <p:cNvPr id="195" name="Group 194">
                <a:extLst>
                  <a:ext uri="{FF2B5EF4-FFF2-40B4-BE49-F238E27FC236}">
                    <a16:creationId xmlns:a16="http://schemas.microsoft.com/office/drawing/2014/main" id="{F24E6FDD-B0DA-4874-AD8B-FB16DBD4EF24}"/>
                  </a:ext>
                </a:extLst>
              </p:cNvPr>
              <p:cNvGrpSpPr/>
              <p:nvPr/>
            </p:nvGrpSpPr>
            <p:grpSpPr>
              <a:xfrm>
                <a:off x="0" y="7951"/>
                <a:ext cx="1359674" cy="1296063"/>
                <a:chOff x="0" y="0"/>
                <a:chExt cx="1359674" cy="1296063"/>
              </a:xfrm>
            </p:grpSpPr>
            <p:sp>
              <p:nvSpPr>
                <p:cNvPr id="208" name="Oval 207">
                  <a:extLst>
                    <a:ext uri="{FF2B5EF4-FFF2-40B4-BE49-F238E27FC236}">
                      <a16:creationId xmlns:a16="http://schemas.microsoft.com/office/drawing/2014/main" id="{F3170FB7-FF83-4ABA-BE9F-6EDD42650A3E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359674" cy="1296063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grpSp>
              <p:nvGrpSpPr>
                <p:cNvPr id="209" name="Group 208">
                  <a:extLst>
                    <a:ext uri="{FF2B5EF4-FFF2-40B4-BE49-F238E27FC236}">
                      <a16:creationId xmlns:a16="http://schemas.microsoft.com/office/drawing/2014/main" id="{2C708C94-D938-4CCC-8A0A-6556DAEA544D}"/>
                    </a:ext>
                  </a:extLst>
                </p:cNvPr>
                <p:cNvGrpSpPr/>
                <p:nvPr/>
              </p:nvGrpSpPr>
              <p:grpSpPr>
                <a:xfrm>
                  <a:off x="230588" y="318053"/>
                  <a:ext cx="945598" cy="786599"/>
                  <a:chOff x="0" y="0"/>
                  <a:chExt cx="945598" cy="786599"/>
                </a:xfrm>
              </p:grpSpPr>
              <p:sp>
                <p:nvSpPr>
                  <p:cNvPr id="210" name="Oval 209">
                    <a:extLst>
                      <a:ext uri="{FF2B5EF4-FFF2-40B4-BE49-F238E27FC236}">
                        <a16:creationId xmlns:a16="http://schemas.microsoft.com/office/drawing/2014/main" id="{296A64F6-453A-4830-8DEC-F9BA7EC2D9F5}"/>
                      </a:ext>
                    </a:extLst>
                  </p:cNvPr>
                  <p:cNvSpPr/>
                  <p:nvPr/>
                </p:nvSpPr>
                <p:spPr>
                  <a:xfrm>
                    <a:off x="0" y="7951"/>
                    <a:ext cx="349250" cy="33337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algn="ctr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:r>
                      <a:rPr lang="en-US" sz="1100">
                        <a:effectLst/>
                        <a:ea typeface="Calibri" panose="020F0502020204030204" pitchFamily="34" charset="0"/>
                        <a:cs typeface="Vrinda" panose="020B0502040204020203" pitchFamily="34" charset="0"/>
                      </a:rPr>
                      <a:t> </a:t>
                    </a:r>
                  </a:p>
                </p:txBody>
              </p:sp>
              <p:sp>
                <p:nvSpPr>
                  <p:cNvPr id="211" name="Oval 210">
                    <a:extLst>
                      <a:ext uri="{FF2B5EF4-FFF2-40B4-BE49-F238E27FC236}">
                        <a16:creationId xmlns:a16="http://schemas.microsoft.com/office/drawing/2014/main" id="{4090994E-2692-4443-8AE3-8CB150D15348}"/>
                      </a:ext>
                    </a:extLst>
                  </p:cNvPr>
                  <p:cNvSpPr/>
                  <p:nvPr/>
                </p:nvSpPr>
                <p:spPr>
                  <a:xfrm>
                    <a:off x="596348" y="0"/>
                    <a:ext cx="349250" cy="33337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2" name="Oval 211">
                    <a:extLst>
                      <a:ext uri="{FF2B5EF4-FFF2-40B4-BE49-F238E27FC236}">
                        <a16:creationId xmlns:a16="http://schemas.microsoft.com/office/drawing/2014/main" id="{248B38B0-1A08-4367-BB93-2F5B05DCDC7C}"/>
                      </a:ext>
                    </a:extLst>
                  </p:cNvPr>
                  <p:cNvSpPr/>
                  <p:nvPr/>
                </p:nvSpPr>
                <p:spPr>
                  <a:xfrm>
                    <a:off x="286247" y="453224"/>
                    <a:ext cx="349250" cy="33337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96" name="Group 195">
                <a:extLst>
                  <a:ext uri="{FF2B5EF4-FFF2-40B4-BE49-F238E27FC236}">
                    <a16:creationId xmlns:a16="http://schemas.microsoft.com/office/drawing/2014/main" id="{4A367293-6DBC-4EFA-A101-18773BCCB23F}"/>
                  </a:ext>
                </a:extLst>
              </p:cNvPr>
              <p:cNvGrpSpPr/>
              <p:nvPr/>
            </p:nvGrpSpPr>
            <p:grpSpPr>
              <a:xfrm>
                <a:off x="2146852" y="7951"/>
                <a:ext cx="1359535" cy="1296035"/>
                <a:chOff x="0" y="0"/>
                <a:chExt cx="1359674" cy="1296063"/>
              </a:xfrm>
            </p:grpSpPr>
            <p:sp>
              <p:nvSpPr>
                <p:cNvPr id="203" name="Oval 202">
                  <a:extLst>
                    <a:ext uri="{FF2B5EF4-FFF2-40B4-BE49-F238E27FC236}">
                      <a16:creationId xmlns:a16="http://schemas.microsoft.com/office/drawing/2014/main" id="{558C09EB-0A42-40EA-8627-0AEA5C789A92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359674" cy="1296063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grpSp>
              <p:nvGrpSpPr>
                <p:cNvPr id="204" name="Group 203">
                  <a:extLst>
                    <a:ext uri="{FF2B5EF4-FFF2-40B4-BE49-F238E27FC236}">
                      <a16:creationId xmlns:a16="http://schemas.microsoft.com/office/drawing/2014/main" id="{62336B1F-3871-4D0B-8F2F-9674B9E7D079}"/>
                    </a:ext>
                  </a:extLst>
                </p:cNvPr>
                <p:cNvGrpSpPr/>
                <p:nvPr/>
              </p:nvGrpSpPr>
              <p:grpSpPr>
                <a:xfrm>
                  <a:off x="230588" y="318053"/>
                  <a:ext cx="945598" cy="786599"/>
                  <a:chOff x="0" y="0"/>
                  <a:chExt cx="945598" cy="786599"/>
                </a:xfrm>
              </p:grpSpPr>
              <p:sp>
                <p:nvSpPr>
                  <p:cNvPr id="205" name="Oval 204">
                    <a:extLst>
                      <a:ext uri="{FF2B5EF4-FFF2-40B4-BE49-F238E27FC236}">
                        <a16:creationId xmlns:a16="http://schemas.microsoft.com/office/drawing/2014/main" id="{A8D7E7AC-57F5-442C-BDD6-F5353470B29A}"/>
                      </a:ext>
                    </a:extLst>
                  </p:cNvPr>
                  <p:cNvSpPr/>
                  <p:nvPr/>
                </p:nvSpPr>
                <p:spPr>
                  <a:xfrm>
                    <a:off x="0" y="7951"/>
                    <a:ext cx="349250" cy="33337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6" name="Oval 205">
                    <a:extLst>
                      <a:ext uri="{FF2B5EF4-FFF2-40B4-BE49-F238E27FC236}">
                        <a16:creationId xmlns:a16="http://schemas.microsoft.com/office/drawing/2014/main" id="{319336D6-831A-47A6-B5F8-33394CF90E14}"/>
                      </a:ext>
                    </a:extLst>
                  </p:cNvPr>
                  <p:cNvSpPr/>
                  <p:nvPr/>
                </p:nvSpPr>
                <p:spPr>
                  <a:xfrm>
                    <a:off x="596348" y="0"/>
                    <a:ext cx="349250" cy="33337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7" name="Oval 206">
                    <a:extLst>
                      <a:ext uri="{FF2B5EF4-FFF2-40B4-BE49-F238E27FC236}">
                        <a16:creationId xmlns:a16="http://schemas.microsoft.com/office/drawing/2014/main" id="{AAC5D5EE-3095-4B04-B336-9EE1816ACBC5}"/>
                      </a:ext>
                    </a:extLst>
                  </p:cNvPr>
                  <p:cNvSpPr/>
                  <p:nvPr/>
                </p:nvSpPr>
                <p:spPr>
                  <a:xfrm>
                    <a:off x="286247" y="453224"/>
                    <a:ext cx="349250" cy="33337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id="{D4272872-E2A5-49C6-A514-8E1FA36AD020}"/>
                  </a:ext>
                </a:extLst>
              </p:cNvPr>
              <p:cNvGrpSpPr/>
              <p:nvPr/>
            </p:nvGrpSpPr>
            <p:grpSpPr>
              <a:xfrm>
                <a:off x="4373217" y="0"/>
                <a:ext cx="1359535" cy="1296035"/>
                <a:chOff x="0" y="0"/>
                <a:chExt cx="1359674" cy="1296063"/>
              </a:xfrm>
            </p:grpSpPr>
            <p:sp>
              <p:nvSpPr>
                <p:cNvPr id="198" name="Oval 197">
                  <a:extLst>
                    <a:ext uri="{FF2B5EF4-FFF2-40B4-BE49-F238E27FC236}">
                      <a16:creationId xmlns:a16="http://schemas.microsoft.com/office/drawing/2014/main" id="{91E4B05D-D39D-4E8B-8025-1D67AB51856A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359674" cy="1296063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grpSp>
              <p:nvGrpSpPr>
                <p:cNvPr id="199" name="Group 198">
                  <a:extLst>
                    <a:ext uri="{FF2B5EF4-FFF2-40B4-BE49-F238E27FC236}">
                      <a16:creationId xmlns:a16="http://schemas.microsoft.com/office/drawing/2014/main" id="{CBED86B4-EA84-4A30-BA4C-91D7F7AAA046}"/>
                    </a:ext>
                  </a:extLst>
                </p:cNvPr>
                <p:cNvGrpSpPr/>
                <p:nvPr/>
              </p:nvGrpSpPr>
              <p:grpSpPr>
                <a:xfrm>
                  <a:off x="230588" y="318053"/>
                  <a:ext cx="945598" cy="786599"/>
                  <a:chOff x="0" y="0"/>
                  <a:chExt cx="945598" cy="786599"/>
                </a:xfrm>
              </p:grpSpPr>
              <p:sp>
                <p:nvSpPr>
                  <p:cNvPr id="200" name="Oval 199">
                    <a:extLst>
                      <a:ext uri="{FF2B5EF4-FFF2-40B4-BE49-F238E27FC236}">
                        <a16:creationId xmlns:a16="http://schemas.microsoft.com/office/drawing/2014/main" id="{BCE227ED-A85E-4441-97F4-5095AC49FC42}"/>
                      </a:ext>
                    </a:extLst>
                  </p:cNvPr>
                  <p:cNvSpPr/>
                  <p:nvPr/>
                </p:nvSpPr>
                <p:spPr>
                  <a:xfrm>
                    <a:off x="0" y="7951"/>
                    <a:ext cx="349250" cy="33337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1" name="Oval 200">
                    <a:extLst>
                      <a:ext uri="{FF2B5EF4-FFF2-40B4-BE49-F238E27FC236}">
                        <a16:creationId xmlns:a16="http://schemas.microsoft.com/office/drawing/2014/main" id="{87951E8A-C79D-4CCB-99F1-F1F172C15071}"/>
                      </a:ext>
                    </a:extLst>
                  </p:cNvPr>
                  <p:cNvSpPr/>
                  <p:nvPr/>
                </p:nvSpPr>
                <p:spPr>
                  <a:xfrm>
                    <a:off x="596348" y="0"/>
                    <a:ext cx="349250" cy="33337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2" name="Oval 201">
                    <a:extLst>
                      <a:ext uri="{FF2B5EF4-FFF2-40B4-BE49-F238E27FC236}">
                        <a16:creationId xmlns:a16="http://schemas.microsoft.com/office/drawing/2014/main" id="{8B1FE89E-D2C1-42FE-BEDD-4B841A566D53}"/>
                      </a:ext>
                    </a:extLst>
                  </p:cNvPr>
                  <p:cNvSpPr/>
                  <p:nvPr/>
                </p:nvSpPr>
                <p:spPr>
                  <a:xfrm>
                    <a:off x="286247" y="453224"/>
                    <a:ext cx="349250" cy="33337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190" name="Group 189">
              <a:extLst>
                <a:ext uri="{FF2B5EF4-FFF2-40B4-BE49-F238E27FC236}">
                  <a16:creationId xmlns:a16="http://schemas.microsoft.com/office/drawing/2014/main" id="{FA303C21-C629-488A-BADF-39297B38672A}"/>
                </a:ext>
              </a:extLst>
            </p:cNvPr>
            <p:cNvGrpSpPr/>
            <p:nvPr/>
          </p:nvGrpSpPr>
          <p:grpSpPr>
            <a:xfrm>
              <a:off x="1160890" y="497619"/>
              <a:ext cx="3426502" cy="480740"/>
              <a:chOff x="683812" y="227275"/>
              <a:chExt cx="3426502" cy="480740"/>
            </a:xfrm>
          </p:grpSpPr>
          <p:cxnSp>
            <p:nvCxnSpPr>
              <p:cNvPr id="191" name="Straight Connector 190">
                <a:extLst>
                  <a:ext uri="{FF2B5EF4-FFF2-40B4-BE49-F238E27FC236}">
                    <a16:creationId xmlns:a16="http://schemas.microsoft.com/office/drawing/2014/main" id="{5944D8CF-DD1F-4719-A193-3128EA673FCB}"/>
                  </a:ext>
                </a:extLst>
              </p:cNvPr>
              <p:cNvCxnSpPr/>
              <p:nvPr/>
            </p:nvCxnSpPr>
            <p:spPr>
              <a:xfrm flipV="1">
                <a:off x="683812" y="227275"/>
                <a:ext cx="1176793" cy="4058"/>
              </a:xfrm>
              <a:prstGeom prst="line">
                <a:avLst/>
              </a:prstGeom>
              <a:ln w="25400">
                <a:solidFill>
                  <a:srgbClr val="FF0000"/>
                </a:solidFill>
                <a:prstDash val="soli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2" name="Freeform 847">
                <a:extLst>
                  <a:ext uri="{FF2B5EF4-FFF2-40B4-BE49-F238E27FC236}">
                    <a16:creationId xmlns:a16="http://schemas.microsoft.com/office/drawing/2014/main" id="{45F24207-26E3-4AA3-A596-C5032F8C5C46}"/>
                  </a:ext>
                </a:extLst>
              </p:cNvPr>
              <p:cNvSpPr/>
              <p:nvPr/>
            </p:nvSpPr>
            <p:spPr>
              <a:xfrm rot="3041255" flipV="1">
                <a:off x="1896469" y="485610"/>
                <a:ext cx="343412" cy="85137"/>
              </a:xfrm>
              <a:custGeom>
                <a:avLst/>
                <a:gdLst>
                  <a:gd name="connsiteX0" fmla="*/ 0 w 2977286"/>
                  <a:gd name="connsiteY0" fmla="*/ 515179 h 529809"/>
                  <a:gd name="connsiteX1" fmla="*/ 746150 w 2977286"/>
                  <a:gd name="connsiteY1" fmla="*/ 83582 h 529809"/>
                  <a:gd name="connsiteX2" fmla="*/ 2099462 w 2977286"/>
                  <a:gd name="connsiteY2" fmla="*/ 39691 h 529809"/>
                  <a:gd name="connsiteX3" fmla="*/ 2977286 w 2977286"/>
                  <a:gd name="connsiteY3" fmla="*/ 529809 h 529809"/>
                  <a:gd name="connsiteX4" fmla="*/ 2977286 w 2977286"/>
                  <a:gd name="connsiteY4" fmla="*/ 529809 h 529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77286" h="529809">
                    <a:moveTo>
                      <a:pt x="0" y="515179"/>
                    </a:moveTo>
                    <a:cubicBezTo>
                      <a:pt x="198120" y="339004"/>
                      <a:pt x="396240" y="162830"/>
                      <a:pt x="746150" y="83582"/>
                    </a:cubicBezTo>
                    <a:cubicBezTo>
                      <a:pt x="1096060" y="4334"/>
                      <a:pt x="1727606" y="-34680"/>
                      <a:pt x="2099462" y="39691"/>
                    </a:cubicBezTo>
                    <a:cubicBezTo>
                      <a:pt x="2471318" y="114062"/>
                      <a:pt x="2977286" y="529809"/>
                      <a:pt x="2977286" y="529809"/>
                    </a:cubicBezTo>
                    <a:lnTo>
                      <a:pt x="2977286" y="529809"/>
                    </a:lnTo>
                  </a:path>
                </a:pathLst>
              </a:custGeom>
              <a:noFill/>
              <a:ln w="25400" cap="flat">
                <a:solidFill>
                  <a:srgbClr val="FF0000"/>
                </a:solidFill>
                <a:prstDash val="solid"/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93" name="Freeform 847">
                <a:extLst>
                  <a:ext uri="{FF2B5EF4-FFF2-40B4-BE49-F238E27FC236}">
                    <a16:creationId xmlns:a16="http://schemas.microsoft.com/office/drawing/2014/main" id="{54DAF99F-C9B8-4B61-85BC-5EFAF68FE533}"/>
                  </a:ext>
                </a:extLst>
              </p:cNvPr>
              <p:cNvSpPr/>
              <p:nvPr/>
            </p:nvSpPr>
            <p:spPr>
              <a:xfrm rot="18798231" flipV="1">
                <a:off x="2510031" y="493740"/>
                <a:ext cx="343412" cy="85137"/>
              </a:xfrm>
              <a:custGeom>
                <a:avLst/>
                <a:gdLst>
                  <a:gd name="connsiteX0" fmla="*/ 0 w 2977286"/>
                  <a:gd name="connsiteY0" fmla="*/ 515179 h 529809"/>
                  <a:gd name="connsiteX1" fmla="*/ 746150 w 2977286"/>
                  <a:gd name="connsiteY1" fmla="*/ 83582 h 529809"/>
                  <a:gd name="connsiteX2" fmla="*/ 2099462 w 2977286"/>
                  <a:gd name="connsiteY2" fmla="*/ 39691 h 529809"/>
                  <a:gd name="connsiteX3" fmla="*/ 2977286 w 2977286"/>
                  <a:gd name="connsiteY3" fmla="*/ 529809 h 529809"/>
                  <a:gd name="connsiteX4" fmla="*/ 2977286 w 2977286"/>
                  <a:gd name="connsiteY4" fmla="*/ 529809 h 529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77286" h="529809">
                    <a:moveTo>
                      <a:pt x="0" y="515179"/>
                    </a:moveTo>
                    <a:cubicBezTo>
                      <a:pt x="198120" y="339004"/>
                      <a:pt x="396240" y="162830"/>
                      <a:pt x="746150" y="83582"/>
                    </a:cubicBezTo>
                    <a:cubicBezTo>
                      <a:pt x="1096060" y="4334"/>
                      <a:pt x="1727606" y="-34680"/>
                      <a:pt x="2099462" y="39691"/>
                    </a:cubicBezTo>
                    <a:cubicBezTo>
                      <a:pt x="2471318" y="114062"/>
                      <a:pt x="2977286" y="529809"/>
                      <a:pt x="2977286" y="529809"/>
                    </a:cubicBezTo>
                    <a:lnTo>
                      <a:pt x="2977286" y="529809"/>
                    </a:lnTo>
                  </a:path>
                </a:pathLst>
              </a:custGeom>
              <a:noFill/>
              <a:ln w="25400" cap="flat">
                <a:solidFill>
                  <a:srgbClr val="FF0000"/>
                </a:solidFill>
                <a:prstDash val="solid"/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cxnSp>
            <p:nvCxnSpPr>
              <p:cNvPr id="194" name="Straight Connector 193">
                <a:extLst>
                  <a:ext uri="{FF2B5EF4-FFF2-40B4-BE49-F238E27FC236}">
                    <a16:creationId xmlns:a16="http://schemas.microsoft.com/office/drawing/2014/main" id="{ED4738E9-5511-48C7-8315-F2D5E7C145D5}"/>
                  </a:ext>
                </a:extLst>
              </p:cNvPr>
              <p:cNvCxnSpPr/>
              <p:nvPr/>
            </p:nvCxnSpPr>
            <p:spPr>
              <a:xfrm flipV="1">
                <a:off x="2854519" y="227275"/>
                <a:ext cx="1255795" cy="6046"/>
              </a:xfrm>
              <a:prstGeom prst="line">
                <a:avLst/>
              </a:prstGeom>
              <a:ln w="25400">
                <a:solidFill>
                  <a:srgbClr val="FF0000"/>
                </a:solidFill>
                <a:prstDash val="soli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ABFE777F-06A4-496C-9496-EFA3317228B0}"/>
              </a:ext>
            </a:extLst>
          </p:cNvPr>
          <p:cNvGrpSpPr/>
          <p:nvPr/>
        </p:nvGrpSpPr>
        <p:grpSpPr>
          <a:xfrm>
            <a:off x="1586391" y="4431763"/>
            <a:ext cx="4189730" cy="937260"/>
            <a:chOff x="0" y="0"/>
            <a:chExt cx="4190337" cy="937315"/>
          </a:xfrm>
        </p:grpSpPr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B6C03367-F5E5-4B6E-9F58-96C8A8F71005}"/>
                </a:ext>
              </a:extLst>
            </p:cNvPr>
            <p:cNvGrpSpPr/>
            <p:nvPr/>
          </p:nvGrpSpPr>
          <p:grpSpPr>
            <a:xfrm>
              <a:off x="0" y="0"/>
              <a:ext cx="4190337" cy="937315"/>
              <a:chOff x="0" y="0"/>
              <a:chExt cx="5732752" cy="1304014"/>
            </a:xfrm>
          </p:grpSpPr>
          <p:grpSp>
            <p:nvGrpSpPr>
              <p:cNvPr id="165" name="Group 164">
                <a:extLst>
                  <a:ext uri="{FF2B5EF4-FFF2-40B4-BE49-F238E27FC236}">
                    <a16:creationId xmlns:a16="http://schemas.microsoft.com/office/drawing/2014/main" id="{65870CFB-FF88-4ACE-B54A-D6C24CFA4492}"/>
                  </a:ext>
                </a:extLst>
              </p:cNvPr>
              <p:cNvGrpSpPr/>
              <p:nvPr/>
            </p:nvGrpSpPr>
            <p:grpSpPr>
              <a:xfrm>
                <a:off x="0" y="0"/>
                <a:ext cx="5732752" cy="1304014"/>
                <a:chOff x="0" y="0"/>
                <a:chExt cx="5732752" cy="1304014"/>
              </a:xfrm>
            </p:grpSpPr>
            <p:grpSp>
              <p:nvGrpSpPr>
                <p:cNvPr id="170" name="Group 169">
                  <a:extLst>
                    <a:ext uri="{FF2B5EF4-FFF2-40B4-BE49-F238E27FC236}">
                      <a16:creationId xmlns:a16="http://schemas.microsoft.com/office/drawing/2014/main" id="{A9F50AD4-849E-47E6-8D4A-976CF15B40D4}"/>
                    </a:ext>
                  </a:extLst>
                </p:cNvPr>
                <p:cNvGrpSpPr/>
                <p:nvPr/>
              </p:nvGrpSpPr>
              <p:grpSpPr>
                <a:xfrm>
                  <a:off x="0" y="7951"/>
                  <a:ext cx="1359674" cy="1296063"/>
                  <a:chOff x="0" y="0"/>
                  <a:chExt cx="1359674" cy="1296063"/>
                </a:xfrm>
              </p:grpSpPr>
              <p:sp>
                <p:nvSpPr>
                  <p:cNvPr id="183" name="Oval 182">
                    <a:extLst>
                      <a:ext uri="{FF2B5EF4-FFF2-40B4-BE49-F238E27FC236}">
                        <a16:creationId xmlns:a16="http://schemas.microsoft.com/office/drawing/2014/main" id="{90C0C462-A0F0-4160-B7F3-A611B4817761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1359674" cy="1296063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184" name="Group 183">
                    <a:extLst>
                      <a:ext uri="{FF2B5EF4-FFF2-40B4-BE49-F238E27FC236}">
                        <a16:creationId xmlns:a16="http://schemas.microsoft.com/office/drawing/2014/main" id="{FB025FF5-0782-4BA9-8D05-63933738B48A}"/>
                      </a:ext>
                    </a:extLst>
                  </p:cNvPr>
                  <p:cNvGrpSpPr/>
                  <p:nvPr/>
                </p:nvGrpSpPr>
                <p:grpSpPr>
                  <a:xfrm>
                    <a:off x="230588" y="318053"/>
                    <a:ext cx="945598" cy="786599"/>
                    <a:chOff x="0" y="0"/>
                    <a:chExt cx="945598" cy="786599"/>
                  </a:xfrm>
                </p:grpSpPr>
                <p:sp>
                  <p:nvSpPr>
                    <p:cNvPr id="185" name="Oval 184">
                      <a:extLst>
                        <a:ext uri="{FF2B5EF4-FFF2-40B4-BE49-F238E27FC236}">
                          <a16:creationId xmlns:a16="http://schemas.microsoft.com/office/drawing/2014/main" id="{35CC0218-0710-4F38-8BD1-0E11A30AF4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7951"/>
                      <a:ext cx="349250" cy="333375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accent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2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ea typeface="Calibri" panose="020F0502020204030204" pitchFamily="34" charset="0"/>
                          <a:cs typeface="Vrinda" panose="020B0502040204020203" pitchFamily="34" charset="0"/>
                        </a:rPr>
                        <a:t> </a:t>
                      </a:r>
                    </a:p>
                  </p:txBody>
                </p:sp>
                <p:sp>
                  <p:nvSpPr>
                    <p:cNvPr id="186" name="Oval 185">
                      <a:extLst>
                        <a:ext uri="{FF2B5EF4-FFF2-40B4-BE49-F238E27FC236}">
                          <a16:creationId xmlns:a16="http://schemas.microsoft.com/office/drawing/2014/main" id="{6DA6FC3B-5AC7-4699-99C8-7A37EA6BEE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6348" y="0"/>
                      <a:ext cx="349250" cy="333375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accent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2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7" name="Oval 186">
                      <a:extLst>
                        <a:ext uri="{FF2B5EF4-FFF2-40B4-BE49-F238E27FC236}">
                          <a16:creationId xmlns:a16="http://schemas.microsoft.com/office/drawing/2014/main" id="{57CF9979-2F5B-4B16-9637-7E41E5635F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6247" y="453224"/>
                      <a:ext cx="349250" cy="333375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accent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2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71" name="Group 170">
                  <a:extLst>
                    <a:ext uri="{FF2B5EF4-FFF2-40B4-BE49-F238E27FC236}">
                      <a16:creationId xmlns:a16="http://schemas.microsoft.com/office/drawing/2014/main" id="{EF90ECED-9611-443F-BE9D-329DDDD84D6E}"/>
                    </a:ext>
                  </a:extLst>
                </p:cNvPr>
                <p:cNvGrpSpPr/>
                <p:nvPr/>
              </p:nvGrpSpPr>
              <p:grpSpPr>
                <a:xfrm>
                  <a:off x="2146852" y="7951"/>
                  <a:ext cx="1359535" cy="1296035"/>
                  <a:chOff x="0" y="0"/>
                  <a:chExt cx="1359674" cy="1296063"/>
                </a:xfrm>
              </p:grpSpPr>
              <p:sp>
                <p:nvSpPr>
                  <p:cNvPr id="178" name="Oval 177">
                    <a:extLst>
                      <a:ext uri="{FF2B5EF4-FFF2-40B4-BE49-F238E27FC236}">
                        <a16:creationId xmlns:a16="http://schemas.microsoft.com/office/drawing/2014/main" id="{E2176C46-5839-4BD1-8CC3-37B3DD9972EC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1359674" cy="1296063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179" name="Group 178">
                    <a:extLst>
                      <a:ext uri="{FF2B5EF4-FFF2-40B4-BE49-F238E27FC236}">
                        <a16:creationId xmlns:a16="http://schemas.microsoft.com/office/drawing/2014/main" id="{6D72BD3C-C576-4400-80FE-B7E58EE513DF}"/>
                      </a:ext>
                    </a:extLst>
                  </p:cNvPr>
                  <p:cNvGrpSpPr/>
                  <p:nvPr/>
                </p:nvGrpSpPr>
                <p:grpSpPr>
                  <a:xfrm>
                    <a:off x="230588" y="318053"/>
                    <a:ext cx="945598" cy="786599"/>
                    <a:chOff x="0" y="0"/>
                    <a:chExt cx="945598" cy="786599"/>
                  </a:xfrm>
                </p:grpSpPr>
                <p:sp>
                  <p:nvSpPr>
                    <p:cNvPr id="180" name="Oval 179">
                      <a:extLst>
                        <a:ext uri="{FF2B5EF4-FFF2-40B4-BE49-F238E27FC236}">
                          <a16:creationId xmlns:a16="http://schemas.microsoft.com/office/drawing/2014/main" id="{86964CC1-02CB-4AF1-8D15-115E424C3C9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7951"/>
                      <a:ext cx="349250" cy="333375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accent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2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:a16="http://schemas.microsoft.com/office/drawing/2014/main" id="{09C6650F-73D2-4BD1-8C37-408CB3690D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6348" y="0"/>
                      <a:ext cx="349250" cy="333375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accent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2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2" name="Oval 181">
                      <a:extLst>
                        <a:ext uri="{FF2B5EF4-FFF2-40B4-BE49-F238E27FC236}">
                          <a16:creationId xmlns:a16="http://schemas.microsoft.com/office/drawing/2014/main" id="{D1D35029-E30C-4462-B8FF-26901DEF93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6247" y="453224"/>
                      <a:ext cx="349250" cy="333375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accent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2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72" name="Group 171">
                  <a:extLst>
                    <a:ext uri="{FF2B5EF4-FFF2-40B4-BE49-F238E27FC236}">
                      <a16:creationId xmlns:a16="http://schemas.microsoft.com/office/drawing/2014/main" id="{33B34FFE-664C-4FED-9516-983DE02FE192}"/>
                    </a:ext>
                  </a:extLst>
                </p:cNvPr>
                <p:cNvGrpSpPr/>
                <p:nvPr/>
              </p:nvGrpSpPr>
              <p:grpSpPr>
                <a:xfrm>
                  <a:off x="4373217" y="0"/>
                  <a:ext cx="1359535" cy="1296035"/>
                  <a:chOff x="0" y="0"/>
                  <a:chExt cx="1359674" cy="1296063"/>
                </a:xfrm>
              </p:grpSpPr>
              <p:sp>
                <p:nvSpPr>
                  <p:cNvPr id="173" name="Oval 172">
                    <a:extLst>
                      <a:ext uri="{FF2B5EF4-FFF2-40B4-BE49-F238E27FC236}">
                        <a16:creationId xmlns:a16="http://schemas.microsoft.com/office/drawing/2014/main" id="{BDB045FD-EBC6-4002-883E-8031549285CD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1359674" cy="1296063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174" name="Group 173">
                    <a:extLst>
                      <a:ext uri="{FF2B5EF4-FFF2-40B4-BE49-F238E27FC236}">
                        <a16:creationId xmlns:a16="http://schemas.microsoft.com/office/drawing/2014/main" id="{5EC0BB38-F0D8-4FCA-9B5B-42471091B416}"/>
                      </a:ext>
                    </a:extLst>
                  </p:cNvPr>
                  <p:cNvGrpSpPr/>
                  <p:nvPr/>
                </p:nvGrpSpPr>
                <p:grpSpPr>
                  <a:xfrm>
                    <a:off x="230588" y="318053"/>
                    <a:ext cx="945598" cy="786599"/>
                    <a:chOff x="0" y="0"/>
                    <a:chExt cx="945598" cy="786599"/>
                  </a:xfrm>
                </p:grpSpPr>
                <p:sp>
                  <p:nvSpPr>
                    <p:cNvPr id="175" name="Oval 174">
                      <a:extLst>
                        <a:ext uri="{FF2B5EF4-FFF2-40B4-BE49-F238E27FC236}">
                          <a16:creationId xmlns:a16="http://schemas.microsoft.com/office/drawing/2014/main" id="{9224B978-BE11-464D-B2F0-FBE721DE01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7951"/>
                      <a:ext cx="349250" cy="333375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accent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2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6" name="Oval 175">
                      <a:extLst>
                        <a:ext uri="{FF2B5EF4-FFF2-40B4-BE49-F238E27FC236}">
                          <a16:creationId xmlns:a16="http://schemas.microsoft.com/office/drawing/2014/main" id="{0AC88D15-49E0-4AC0-A1C6-62BBD09849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6348" y="0"/>
                      <a:ext cx="349250" cy="333375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accent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2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7" name="Oval 176">
                      <a:extLst>
                        <a:ext uri="{FF2B5EF4-FFF2-40B4-BE49-F238E27FC236}">
                          <a16:creationId xmlns:a16="http://schemas.microsoft.com/office/drawing/2014/main" id="{1D90BD13-2CDA-4256-A6AD-20B7499B22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6247" y="453224"/>
                      <a:ext cx="349250" cy="333375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accent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2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id="{AA465EE8-C094-4C6D-9E2D-8902B52A3FB2}"/>
                  </a:ext>
                </a:extLst>
              </p:cNvPr>
              <p:cNvGrpSpPr/>
              <p:nvPr/>
            </p:nvGrpSpPr>
            <p:grpSpPr>
              <a:xfrm>
                <a:off x="479401" y="270344"/>
                <a:ext cx="4107991" cy="233321"/>
                <a:chOff x="2323" y="0"/>
                <a:chExt cx="4107991" cy="233321"/>
              </a:xfrm>
            </p:grpSpPr>
            <p:cxnSp>
              <p:nvCxnSpPr>
                <p:cNvPr id="167" name="Straight Connector 166">
                  <a:extLst>
                    <a:ext uri="{FF2B5EF4-FFF2-40B4-BE49-F238E27FC236}">
                      <a16:creationId xmlns:a16="http://schemas.microsoft.com/office/drawing/2014/main" id="{30C3D890-BF24-41D8-A3F5-095978ECEDF4}"/>
                    </a:ext>
                  </a:extLst>
                </p:cNvPr>
                <p:cNvCxnSpPr/>
                <p:nvPr/>
              </p:nvCxnSpPr>
              <p:spPr>
                <a:xfrm flipV="1">
                  <a:off x="683812" y="227275"/>
                  <a:ext cx="1176793" cy="4058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  <a:prstDash val="solid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Straight Connector 167">
                  <a:extLst>
                    <a:ext uri="{FF2B5EF4-FFF2-40B4-BE49-F238E27FC236}">
                      <a16:creationId xmlns:a16="http://schemas.microsoft.com/office/drawing/2014/main" id="{C4FA848F-F029-4074-8AA0-E47751E9F510}"/>
                    </a:ext>
                  </a:extLst>
                </p:cNvPr>
                <p:cNvCxnSpPr/>
                <p:nvPr/>
              </p:nvCxnSpPr>
              <p:spPr>
                <a:xfrm flipV="1">
                  <a:off x="2854519" y="227275"/>
                  <a:ext cx="1255795" cy="6046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  <a:prstDash val="solid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9" name="Freeform 847">
                  <a:extLst>
                    <a:ext uri="{FF2B5EF4-FFF2-40B4-BE49-F238E27FC236}">
                      <a16:creationId xmlns:a16="http://schemas.microsoft.com/office/drawing/2014/main" id="{5DF92243-D2C1-4204-911B-3FC4E42EDDF3}"/>
                    </a:ext>
                  </a:extLst>
                </p:cNvPr>
                <p:cNvSpPr/>
                <p:nvPr/>
              </p:nvSpPr>
              <p:spPr>
                <a:xfrm>
                  <a:off x="2323" y="0"/>
                  <a:ext cx="429371" cy="79027"/>
                </a:xfrm>
                <a:custGeom>
                  <a:avLst/>
                  <a:gdLst>
                    <a:gd name="connsiteX0" fmla="*/ 0 w 2977286"/>
                    <a:gd name="connsiteY0" fmla="*/ 515179 h 529809"/>
                    <a:gd name="connsiteX1" fmla="*/ 746150 w 2977286"/>
                    <a:gd name="connsiteY1" fmla="*/ 83582 h 529809"/>
                    <a:gd name="connsiteX2" fmla="*/ 2099462 w 2977286"/>
                    <a:gd name="connsiteY2" fmla="*/ 39691 h 529809"/>
                    <a:gd name="connsiteX3" fmla="*/ 2977286 w 2977286"/>
                    <a:gd name="connsiteY3" fmla="*/ 529809 h 529809"/>
                    <a:gd name="connsiteX4" fmla="*/ 2977286 w 2977286"/>
                    <a:gd name="connsiteY4" fmla="*/ 529809 h 5298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77286" h="529809">
                      <a:moveTo>
                        <a:pt x="0" y="515179"/>
                      </a:moveTo>
                      <a:cubicBezTo>
                        <a:pt x="198120" y="339004"/>
                        <a:pt x="396240" y="162830"/>
                        <a:pt x="746150" y="83582"/>
                      </a:cubicBezTo>
                      <a:cubicBezTo>
                        <a:pt x="1096060" y="4334"/>
                        <a:pt x="1727606" y="-34680"/>
                        <a:pt x="2099462" y="39691"/>
                      </a:cubicBezTo>
                      <a:cubicBezTo>
                        <a:pt x="2471318" y="114062"/>
                        <a:pt x="2977286" y="529809"/>
                        <a:pt x="2977286" y="529809"/>
                      </a:cubicBezTo>
                      <a:lnTo>
                        <a:pt x="2977286" y="529809"/>
                      </a:lnTo>
                    </a:path>
                  </a:pathLst>
                </a:custGeom>
                <a:noFill/>
                <a:ln w="25400" cap="flat">
                  <a:solidFill>
                    <a:srgbClr val="FF0000"/>
                  </a:solidFill>
                  <a:prstDash val="solid"/>
                  <a:tailEnd type="triangle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164" name="Freeform 847">
              <a:extLst>
                <a:ext uri="{FF2B5EF4-FFF2-40B4-BE49-F238E27FC236}">
                  <a16:creationId xmlns:a16="http://schemas.microsoft.com/office/drawing/2014/main" id="{96821D3B-4CCE-41DC-A479-458351168C6F}"/>
                </a:ext>
              </a:extLst>
            </p:cNvPr>
            <p:cNvSpPr/>
            <p:nvPr/>
          </p:nvSpPr>
          <p:spPr>
            <a:xfrm>
              <a:off x="1932167" y="178076"/>
              <a:ext cx="313802" cy="56801"/>
            </a:xfrm>
            <a:custGeom>
              <a:avLst/>
              <a:gdLst>
                <a:gd name="connsiteX0" fmla="*/ 0 w 2977286"/>
                <a:gd name="connsiteY0" fmla="*/ 515179 h 529809"/>
                <a:gd name="connsiteX1" fmla="*/ 746150 w 2977286"/>
                <a:gd name="connsiteY1" fmla="*/ 83582 h 529809"/>
                <a:gd name="connsiteX2" fmla="*/ 2099462 w 2977286"/>
                <a:gd name="connsiteY2" fmla="*/ 39691 h 529809"/>
                <a:gd name="connsiteX3" fmla="*/ 2977286 w 2977286"/>
                <a:gd name="connsiteY3" fmla="*/ 529809 h 529809"/>
                <a:gd name="connsiteX4" fmla="*/ 2977286 w 2977286"/>
                <a:gd name="connsiteY4" fmla="*/ 529809 h 52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7286" h="529809">
                  <a:moveTo>
                    <a:pt x="0" y="515179"/>
                  </a:moveTo>
                  <a:cubicBezTo>
                    <a:pt x="198120" y="339004"/>
                    <a:pt x="396240" y="162830"/>
                    <a:pt x="746150" y="83582"/>
                  </a:cubicBezTo>
                  <a:cubicBezTo>
                    <a:pt x="1096060" y="4334"/>
                    <a:pt x="1727606" y="-34680"/>
                    <a:pt x="2099462" y="39691"/>
                  </a:cubicBezTo>
                  <a:cubicBezTo>
                    <a:pt x="2471318" y="114062"/>
                    <a:pt x="2977286" y="529809"/>
                    <a:pt x="2977286" y="529809"/>
                  </a:cubicBezTo>
                  <a:lnTo>
                    <a:pt x="2977286" y="529809"/>
                  </a:lnTo>
                </a:path>
              </a:pathLst>
            </a:custGeom>
            <a:noFill/>
            <a:ln w="25400" cap="flat">
              <a:solidFill>
                <a:srgbClr val="FF0000"/>
              </a:solidFill>
              <a:prstDash val="solid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72FD5B9E-0E34-41D1-A6F4-ADA02A59ACC4}"/>
              </a:ext>
            </a:extLst>
          </p:cNvPr>
          <p:cNvGrpSpPr/>
          <p:nvPr/>
        </p:nvGrpSpPr>
        <p:grpSpPr>
          <a:xfrm>
            <a:off x="1585675" y="2245979"/>
            <a:ext cx="4189730" cy="937260"/>
            <a:chOff x="0" y="0"/>
            <a:chExt cx="4190337" cy="937315"/>
          </a:xfrm>
        </p:grpSpPr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7C4EAD3F-C9CE-44A8-9AA2-3A5440400EC5}"/>
                </a:ext>
              </a:extLst>
            </p:cNvPr>
            <p:cNvGrpSpPr/>
            <p:nvPr/>
          </p:nvGrpSpPr>
          <p:grpSpPr>
            <a:xfrm>
              <a:off x="0" y="0"/>
              <a:ext cx="4190337" cy="937315"/>
              <a:chOff x="0" y="0"/>
              <a:chExt cx="5732752" cy="1304014"/>
            </a:xfrm>
          </p:grpSpPr>
          <p:grpSp>
            <p:nvGrpSpPr>
              <p:cNvPr id="139" name="Group 138">
                <a:extLst>
                  <a:ext uri="{FF2B5EF4-FFF2-40B4-BE49-F238E27FC236}">
                    <a16:creationId xmlns:a16="http://schemas.microsoft.com/office/drawing/2014/main" id="{CDBF5E2F-5467-4C31-BDB6-120CEA66FC6B}"/>
                  </a:ext>
                </a:extLst>
              </p:cNvPr>
              <p:cNvGrpSpPr/>
              <p:nvPr/>
            </p:nvGrpSpPr>
            <p:grpSpPr>
              <a:xfrm>
                <a:off x="0" y="0"/>
                <a:ext cx="5732752" cy="1304014"/>
                <a:chOff x="0" y="0"/>
                <a:chExt cx="5732752" cy="1304014"/>
              </a:xfrm>
            </p:grpSpPr>
            <p:grpSp>
              <p:nvGrpSpPr>
                <p:cNvPr id="144" name="Group 143">
                  <a:extLst>
                    <a:ext uri="{FF2B5EF4-FFF2-40B4-BE49-F238E27FC236}">
                      <a16:creationId xmlns:a16="http://schemas.microsoft.com/office/drawing/2014/main" id="{676CEFDD-99E9-4279-84FA-11486A545EA0}"/>
                    </a:ext>
                  </a:extLst>
                </p:cNvPr>
                <p:cNvGrpSpPr/>
                <p:nvPr/>
              </p:nvGrpSpPr>
              <p:grpSpPr>
                <a:xfrm>
                  <a:off x="0" y="7951"/>
                  <a:ext cx="1359674" cy="1296063"/>
                  <a:chOff x="0" y="0"/>
                  <a:chExt cx="1359674" cy="1296063"/>
                </a:xfrm>
              </p:grpSpPr>
              <p:sp>
                <p:nvSpPr>
                  <p:cNvPr id="157" name="Oval 156">
                    <a:extLst>
                      <a:ext uri="{FF2B5EF4-FFF2-40B4-BE49-F238E27FC236}">
                        <a16:creationId xmlns:a16="http://schemas.microsoft.com/office/drawing/2014/main" id="{B6E5EEA5-273D-4ED9-8BA7-245D1DFC8D54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1359674" cy="1296063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158" name="Group 157">
                    <a:extLst>
                      <a:ext uri="{FF2B5EF4-FFF2-40B4-BE49-F238E27FC236}">
                        <a16:creationId xmlns:a16="http://schemas.microsoft.com/office/drawing/2014/main" id="{9FC1E77D-A205-4F9B-B59D-F492B795798A}"/>
                      </a:ext>
                    </a:extLst>
                  </p:cNvPr>
                  <p:cNvGrpSpPr/>
                  <p:nvPr/>
                </p:nvGrpSpPr>
                <p:grpSpPr>
                  <a:xfrm>
                    <a:off x="230588" y="318053"/>
                    <a:ext cx="945598" cy="786599"/>
                    <a:chOff x="0" y="0"/>
                    <a:chExt cx="945598" cy="786599"/>
                  </a:xfrm>
                </p:grpSpPr>
                <p:sp>
                  <p:nvSpPr>
                    <p:cNvPr id="159" name="Oval 158">
                      <a:extLst>
                        <a:ext uri="{FF2B5EF4-FFF2-40B4-BE49-F238E27FC236}">
                          <a16:creationId xmlns:a16="http://schemas.microsoft.com/office/drawing/2014/main" id="{BF634E91-206B-4365-AE50-9EEE96245E4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7951"/>
                      <a:ext cx="349250" cy="333375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accent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2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ea typeface="Calibri" panose="020F0502020204030204" pitchFamily="34" charset="0"/>
                          <a:cs typeface="Vrinda" panose="020B0502040204020203" pitchFamily="34" charset="0"/>
                        </a:rPr>
                        <a:t> </a:t>
                      </a:r>
                    </a:p>
                  </p:txBody>
                </p:sp>
                <p:sp>
                  <p:nvSpPr>
                    <p:cNvPr id="160" name="Oval 159">
                      <a:extLst>
                        <a:ext uri="{FF2B5EF4-FFF2-40B4-BE49-F238E27FC236}">
                          <a16:creationId xmlns:a16="http://schemas.microsoft.com/office/drawing/2014/main" id="{DDE40EAF-87E0-4358-915F-AEA0FBDDCF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6348" y="0"/>
                      <a:ext cx="349250" cy="333375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accent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2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:a16="http://schemas.microsoft.com/office/drawing/2014/main" id="{A404D72A-C76A-4AC8-A9DD-DAECA5D70D8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6247" y="453224"/>
                      <a:ext cx="349250" cy="333375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accent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2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45" name="Group 144">
                  <a:extLst>
                    <a:ext uri="{FF2B5EF4-FFF2-40B4-BE49-F238E27FC236}">
                      <a16:creationId xmlns:a16="http://schemas.microsoft.com/office/drawing/2014/main" id="{19E37456-8E39-4A3E-824C-900221AA7B1B}"/>
                    </a:ext>
                  </a:extLst>
                </p:cNvPr>
                <p:cNvGrpSpPr/>
                <p:nvPr/>
              </p:nvGrpSpPr>
              <p:grpSpPr>
                <a:xfrm>
                  <a:off x="2146852" y="7951"/>
                  <a:ext cx="1359535" cy="1296035"/>
                  <a:chOff x="0" y="0"/>
                  <a:chExt cx="1359674" cy="1296063"/>
                </a:xfrm>
              </p:grpSpPr>
              <p:sp>
                <p:nvSpPr>
                  <p:cNvPr id="152" name="Oval 151">
                    <a:extLst>
                      <a:ext uri="{FF2B5EF4-FFF2-40B4-BE49-F238E27FC236}">
                        <a16:creationId xmlns:a16="http://schemas.microsoft.com/office/drawing/2014/main" id="{23F3EEAB-856F-4FF9-B57C-6F5673A62438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1359674" cy="1296063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153" name="Group 152">
                    <a:extLst>
                      <a:ext uri="{FF2B5EF4-FFF2-40B4-BE49-F238E27FC236}">
                        <a16:creationId xmlns:a16="http://schemas.microsoft.com/office/drawing/2014/main" id="{18592744-CD74-488A-98CA-C3ACE16033C9}"/>
                      </a:ext>
                    </a:extLst>
                  </p:cNvPr>
                  <p:cNvGrpSpPr/>
                  <p:nvPr/>
                </p:nvGrpSpPr>
                <p:grpSpPr>
                  <a:xfrm>
                    <a:off x="230588" y="318053"/>
                    <a:ext cx="945598" cy="786599"/>
                    <a:chOff x="0" y="0"/>
                    <a:chExt cx="945598" cy="786599"/>
                  </a:xfrm>
                </p:grpSpPr>
                <p:sp>
                  <p:nvSpPr>
                    <p:cNvPr id="154" name="Oval 153">
                      <a:extLst>
                        <a:ext uri="{FF2B5EF4-FFF2-40B4-BE49-F238E27FC236}">
                          <a16:creationId xmlns:a16="http://schemas.microsoft.com/office/drawing/2014/main" id="{6AC1DC02-4D78-4DAE-AD89-A2FB52AD25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7951"/>
                      <a:ext cx="349250" cy="333375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accent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2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5" name="Oval 154">
                      <a:extLst>
                        <a:ext uri="{FF2B5EF4-FFF2-40B4-BE49-F238E27FC236}">
                          <a16:creationId xmlns:a16="http://schemas.microsoft.com/office/drawing/2014/main" id="{8483E871-5434-44F6-A3B9-D4DD32ADC4B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6348" y="0"/>
                      <a:ext cx="349250" cy="333375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accent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2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6" name="Oval 155">
                      <a:extLst>
                        <a:ext uri="{FF2B5EF4-FFF2-40B4-BE49-F238E27FC236}">
                          <a16:creationId xmlns:a16="http://schemas.microsoft.com/office/drawing/2014/main" id="{6B6058AF-8649-44E8-987B-5BDE0520E0E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6247" y="453224"/>
                      <a:ext cx="349250" cy="333375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accent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2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46" name="Group 145">
                  <a:extLst>
                    <a:ext uri="{FF2B5EF4-FFF2-40B4-BE49-F238E27FC236}">
                      <a16:creationId xmlns:a16="http://schemas.microsoft.com/office/drawing/2014/main" id="{D8688DE0-750E-409B-B2F5-398DAD1DA327}"/>
                    </a:ext>
                  </a:extLst>
                </p:cNvPr>
                <p:cNvGrpSpPr/>
                <p:nvPr/>
              </p:nvGrpSpPr>
              <p:grpSpPr>
                <a:xfrm>
                  <a:off x="4373217" y="0"/>
                  <a:ext cx="1359535" cy="1296035"/>
                  <a:chOff x="0" y="0"/>
                  <a:chExt cx="1359674" cy="1296063"/>
                </a:xfrm>
              </p:grpSpPr>
              <p:sp>
                <p:nvSpPr>
                  <p:cNvPr id="147" name="Oval 146">
                    <a:extLst>
                      <a:ext uri="{FF2B5EF4-FFF2-40B4-BE49-F238E27FC236}">
                        <a16:creationId xmlns:a16="http://schemas.microsoft.com/office/drawing/2014/main" id="{8EEF4151-5FCE-45AA-828E-701F9AB674C2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1359674" cy="1296063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:a16="http://schemas.microsoft.com/office/drawing/2014/main" id="{A3AE5AC7-44BB-4DAA-8314-F6B95B720631}"/>
                      </a:ext>
                    </a:extLst>
                  </p:cNvPr>
                  <p:cNvGrpSpPr/>
                  <p:nvPr/>
                </p:nvGrpSpPr>
                <p:grpSpPr>
                  <a:xfrm>
                    <a:off x="230588" y="318053"/>
                    <a:ext cx="945598" cy="786599"/>
                    <a:chOff x="0" y="0"/>
                    <a:chExt cx="945598" cy="786599"/>
                  </a:xfrm>
                </p:grpSpPr>
                <p:sp>
                  <p:nvSpPr>
                    <p:cNvPr id="149" name="Oval 148">
                      <a:extLst>
                        <a:ext uri="{FF2B5EF4-FFF2-40B4-BE49-F238E27FC236}">
                          <a16:creationId xmlns:a16="http://schemas.microsoft.com/office/drawing/2014/main" id="{1AF0D0C3-9B79-4A4A-87AD-F1517FD421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7951"/>
                      <a:ext cx="349250" cy="333375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accent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2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0" name="Oval 149">
                      <a:extLst>
                        <a:ext uri="{FF2B5EF4-FFF2-40B4-BE49-F238E27FC236}">
                          <a16:creationId xmlns:a16="http://schemas.microsoft.com/office/drawing/2014/main" id="{1851EA4D-6992-4E81-AEDD-73061964A2B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6348" y="0"/>
                      <a:ext cx="349250" cy="333375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accent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2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" name="Oval 150">
                      <a:extLst>
                        <a:ext uri="{FF2B5EF4-FFF2-40B4-BE49-F238E27FC236}">
                          <a16:creationId xmlns:a16="http://schemas.microsoft.com/office/drawing/2014/main" id="{D6D2FA73-AFA2-4330-93DE-54EF49414D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6247" y="453224"/>
                      <a:ext cx="349250" cy="333375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accent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2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140" name="Group 139">
                <a:extLst>
                  <a:ext uri="{FF2B5EF4-FFF2-40B4-BE49-F238E27FC236}">
                    <a16:creationId xmlns:a16="http://schemas.microsoft.com/office/drawing/2014/main" id="{06868B4C-FE88-43CB-91FA-9D60CAB65098}"/>
                  </a:ext>
                </a:extLst>
              </p:cNvPr>
              <p:cNvGrpSpPr/>
              <p:nvPr/>
            </p:nvGrpSpPr>
            <p:grpSpPr>
              <a:xfrm>
                <a:off x="1160890" y="270344"/>
                <a:ext cx="4142630" cy="233321"/>
                <a:chOff x="683812" y="0"/>
                <a:chExt cx="4142630" cy="233321"/>
              </a:xfrm>
            </p:grpSpPr>
            <p:cxnSp>
              <p:nvCxnSpPr>
                <p:cNvPr id="141" name="Straight Connector 140">
                  <a:extLst>
                    <a:ext uri="{FF2B5EF4-FFF2-40B4-BE49-F238E27FC236}">
                      <a16:creationId xmlns:a16="http://schemas.microsoft.com/office/drawing/2014/main" id="{FA4FD8B9-4486-401A-B5CF-074C52A8F7BE}"/>
                    </a:ext>
                  </a:extLst>
                </p:cNvPr>
                <p:cNvCxnSpPr/>
                <p:nvPr/>
              </p:nvCxnSpPr>
              <p:spPr>
                <a:xfrm flipV="1">
                  <a:off x="683812" y="227275"/>
                  <a:ext cx="1176793" cy="4058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  <a:prstDash val="solid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>
                  <a:extLst>
                    <a:ext uri="{FF2B5EF4-FFF2-40B4-BE49-F238E27FC236}">
                      <a16:creationId xmlns:a16="http://schemas.microsoft.com/office/drawing/2014/main" id="{F1F7740F-E582-4E99-B1E9-1BB49C222350}"/>
                    </a:ext>
                  </a:extLst>
                </p:cNvPr>
                <p:cNvCxnSpPr/>
                <p:nvPr/>
              </p:nvCxnSpPr>
              <p:spPr>
                <a:xfrm flipV="1">
                  <a:off x="2854519" y="227275"/>
                  <a:ext cx="1255795" cy="6046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  <a:prstDash val="solid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3" name="Freeform 847">
                  <a:extLst>
                    <a:ext uri="{FF2B5EF4-FFF2-40B4-BE49-F238E27FC236}">
                      <a16:creationId xmlns:a16="http://schemas.microsoft.com/office/drawing/2014/main" id="{D9FCE6F7-F2C5-4AC6-ABF8-8CA7A2290459}"/>
                    </a:ext>
                  </a:extLst>
                </p:cNvPr>
                <p:cNvSpPr/>
                <p:nvPr/>
              </p:nvSpPr>
              <p:spPr>
                <a:xfrm>
                  <a:off x="4397072" y="0"/>
                  <a:ext cx="429370" cy="79027"/>
                </a:xfrm>
                <a:custGeom>
                  <a:avLst/>
                  <a:gdLst>
                    <a:gd name="connsiteX0" fmla="*/ 0 w 2977286"/>
                    <a:gd name="connsiteY0" fmla="*/ 515179 h 529809"/>
                    <a:gd name="connsiteX1" fmla="*/ 746150 w 2977286"/>
                    <a:gd name="connsiteY1" fmla="*/ 83582 h 529809"/>
                    <a:gd name="connsiteX2" fmla="*/ 2099462 w 2977286"/>
                    <a:gd name="connsiteY2" fmla="*/ 39691 h 529809"/>
                    <a:gd name="connsiteX3" fmla="*/ 2977286 w 2977286"/>
                    <a:gd name="connsiteY3" fmla="*/ 529809 h 529809"/>
                    <a:gd name="connsiteX4" fmla="*/ 2977286 w 2977286"/>
                    <a:gd name="connsiteY4" fmla="*/ 529809 h 5298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77286" h="529809">
                      <a:moveTo>
                        <a:pt x="0" y="515179"/>
                      </a:moveTo>
                      <a:cubicBezTo>
                        <a:pt x="198120" y="339004"/>
                        <a:pt x="396240" y="162830"/>
                        <a:pt x="746150" y="83582"/>
                      </a:cubicBezTo>
                      <a:cubicBezTo>
                        <a:pt x="1096060" y="4334"/>
                        <a:pt x="1727606" y="-34680"/>
                        <a:pt x="2099462" y="39691"/>
                      </a:cubicBezTo>
                      <a:cubicBezTo>
                        <a:pt x="2471318" y="114062"/>
                        <a:pt x="2977286" y="529809"/>
                        <a:pt x="2977286" y="529809"/>
                      </a:cubicBezTo>
                      <a:lnTo>
                        <a:pt x="2977286" y="529809"/>
                      </a:lnTo>
                    </a:path>
                  </a:pathLst>
                </a:custGeom>
                <a:noFill/>
                <a:ln w="25400" cap="flat">
                  <a:solidFill>
                    <a:srgbClr val="FF0000"/>
                  </a:solidFill>
                  <a:prstDash val="solid"/>
                  <a:tailEnd type="triangle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138" name="Freeform 847">
              <a:extLst>
                <a:ext uri="{FF2B5EF4-FFF2-40B4-BE49-F238E27FC236}">
                  <a16:creationId xmlns:a16="http://schemas.microsoft.com/office/drawing/2014/main" id="{705158BF-E04B-4180-AEB7-1F333A7F2FCD}"/>
                </a:ext>
              </a:extLst>
            </p:cNvPr>
            <p:cNvSpPr/>
            <p:nvPr/>
          </p:nvSpPr>
          <p:spPr>
            <a:xfrm>
              <a:off x="1932167" y="178076"/>
              <a:ext cx="313802" cy="56801"/>
            </a:xfrm>
            <a:custGeom>
              <a:avLst/>
              <a:gdLst>
                <a:gd name="connsiteX0" fmla="*/ 0 w 2977286"/>
                <a:gd name="connsiteY0" fmla="*/ 515179 h 529809"/>
                <a:gd name="connsiteX1" fmla="*/ 746150 w 2977286"/>
                <a:gd name="connsiteY1" fmla="*/ 83582 h 529809"/>
                <a:gd name="connsiteX2" fmla="*/ 2099462 w 2977286"/>
                <a:gd name="connsiteY2" fmla="*/ 39691 h 529809"/>
                <a:gd name="connsiteX3" fmla="*/ 2977286 w 2977286"/>
                <a:gd name="connsiteY3" fmla="*/ 529809 h 529809"/>
                <a:gd name="connsiteX4" fmla="*/ 2977286 w 2977286"/>
                <a:gd name="connsiteY4" fmla="*/ 529809 h 52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7286" h="529809">
                  <a:moveTo>
                    <a:pt x="0" y="515179"/>
                  </a:moveTo>
                  <a:cubicBezTo>
                    <a:pt x="198120" y="339004"/>
                    <a:pt x="396240" y="162830"/>
                    <a:pt x="746150" y="83582"/>
                  </a:cubicBezTo>
                  <a:cubicBezTo>
                    <a:pt x="1096060" y="4334"/>
                    <a:pt x="1727606" y="-34680"/>
                    <a:pt x="2099462" y="39691"/>
                  </a:cubicBezTo>
                  <a:cubicBezTo>
                    <a:pt x="2471318" y="114062"/>
                    <a:pt x="2977286" y="529809"/>
                    <a:pt x="2977286" y="529809"/>
                  </a:cubicBezTo>
                  <a:lnTo>
                    <a:pt x="2977286" y="529809"/>
                  </a:lnTo>
                </a:path>
              </a:pathLst>
            </a:custGeom>
            <a:noFill/>
            <a:ln w="25400" cap="flat">
              <a:solidFill>
                <a:srgbClr val="FF0000"/>
              </a:solidFill>
              <a:prstDash val="solid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Intuition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en-US" sz="28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2462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Intuition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600" dirty="0"/>
              <a:t>It might be possible to use only the</a:t>
            </a:r>
            <a:r>
              <a:rPr lang="en-US" sz="2600" dirty="0">
                <a:solidFill>
                  <a:srgbClr val="A20606"/>
                </a:solidFill>
              </a:rPr>
              <a:t> </a:t>
            </a:r>
            <a:r>
              <a:rPr lang="en-US" sz="2600" b="1" dirty="0">
                <a:solidFill>
                  <a:srgbClr val="A20606"/>
                </a:solidFill>
              </a:rPr>
              <a:t>shorter</a:t>
            </a:r>
            <a:r>
              <a:rPr lang="en-US" sz="2600" dirty="0">
                <a:solidFill>
                  <a:srgbClr val="A20606"/>
                </a:solidFill>
              </a:rPr>
              <a:t> </a:t>
            </a:r>
            <a:r>
              <a:rPr lang="en-US" sz="2600" dirty="0"/>
              <a:t>non-minimal paths, and achieve sufficient path-diversity even for the adversarial traffic patterns</a:t>
            </a:r>
          </a:p>
          <a:p>
            <a:pPr>
              <a:lnSpc>
                <a:spcPct val="150000"/>
              </a:lnSpc>
            </a:pPr>
            <a:endParaRPr lang="en-US" sz="2600" dirty="0"/>
          </a:p>
          <a:p>
            <a:pPr>
              <a:lnSpc>
                <a:spcPct val="150000"/>
              </a:lnSpc>
            </a:pPr>
            <a:r>
              <a:rPr lang="en-US" sz="2600" dirty="0"/>
              <a:t>Using shorter paths leads to less resource consumption, and may lead to overall improvement in performance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 </a:t>
            </a:r>
            <a:endParaRPr lang="en-US" sz="28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832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E000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Contributions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A20606"/>
              </a:buClr>
            </a:pPr>
            <a:r>
              <a:rPr lang="en-US" sz="2400" dirty="0">
                <a:cs typeface="Arial" panose="020B0604020202020204" pitchFamily="34" charset="0"/>
              </a:rPr>
              <a:t>Dragonfly is a dominant topology in HPC, and UGAL is the preferred routing </a:t>
            </a:r>
            <a:endParaRPr lang="bn-IN" sz="2400" dirty="0"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A20606"/>
              </a:buClr>
            </a:pPr>
            <a:r>
              <a:rPr lang="en-US" sz="2400" dirty="0">
                <a:cs typeface="Arial" panose="020B0604020202020204" pitchFamily="34" charset="0"/>
              </a:rPr>
              <a:t>We showed: the performance of UGAL can be significantly improved on many instances of DF, specially the ones that have “smaller” number of groups, </a:t>
            </a:r>
            <a:r>
              <a:rPr lang="en-US" sz="2400" b="1" dirty="0">
                <a:cs typeface="Arial" panose="020B0604020202020204" pitchFamily="34" charset="0"/>
              </a:rPr>
              <a:t>by customizing the set of paths </a:t>
            </a:r>
            <a:r>
              <a:rPr lang="en-US" sz="2400" dirty="0">
                <a:cs typeface="Arial" panose="020B0604020202020204" pitchFamily="34" charset="0"/>
              </a:rPr>
              <a:t>in UGAL</a:t>
            </a:r>
          </a:p>
          <a:p>
            <a:pPr>
              <a:lnSpc>
                <a:spcPct val="150000"/>
              </a:lnSpc>
              <a:buClr>
                <a:srgbClr val="A20606"/>
              </a:buClr>
            </a:pPr>
            <a:endParaRPr lang="en-US" sz="2400" dirty="0"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A20606"/>
              </a:buClr>
            </a:pPr>
            <a:r>
              <a:rPr lang="en-US" sz="2400" dirty="0">
                <a:cs typeface="Arial" panose="020B0604020202020204" pitchFamily="34" charset="0"/>
              </a:rPr>
              <a:t>We call this improved version of UGAL as </a:t>
            </a:r>
            <a:r>
              <a:rPr lang="en-US" sz="2400" b="1" dirty="0">
                <a:solidFill>
                  <a:srgbClr val="A20606"/>
                </a:solidFill>
                <a:cs typeface="Arial" panose="020B0604020202020204" pitchFamily="34" charset="0"/>
              </a:rPr>
              <a:t>Topology-Custom UGAL (T-UGAL) </a:t>
            </a:r>
          </a:p>
        </p:txBody>
      </p:sp>
    </p:spTree>
    <p:extLst>
      <p:ext uri="{BB962C8B-B14F-4D97-AF65-F5344CB8AC3E}">
        <p14:creationId xmlns:p14="http://schemas.microsoft.com/office/powerpoint/2010/main" val="37292436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Intuition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We try to find a set of VLB paths for each DF topology that: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Reduces the average path length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And provides </a:t>
            </a:r>
            <a:r>
              <a:rPr lang="en-US" b="1" dirty="0"/>
              <a:t>sufficient </a:t>
            </a:r>
            <a:r>
              <a:rPr lang="en-US" dirty="0"/>
              <a:t>path-diversity for any adversarial traffic pattern</a:t>
            </a:r>
            <a:endParaRPr lang="bn-IN" dirty="0"/>
          </a:p>
          <a:p>
            <a:pPr>
              <a:lnSpc>
                <a:spcPct val="150000"/>
              </a:lnSpc>
            </a:pPr>
            <a:r>
              <a:rPr lang="en-US" dirty="0"/>
              <a:t>Once found, we restrict UGAL to select non-minimal paths from only this set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 </a:t>
            </a:r>
            <a:endParaRPr lang="en-US" sz="28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6181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Challenge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to ensure </a:t>
            </a:r>
            <a:r>
              <a:rPr lang="en-US" dirty="0">
                <a:solidFill>
                  <a:srgbClr val="A20606"/>
                </a:solidFill>
              </a:rPr>
              <a:t>“sufficient” </a:t>
            </a:r>
            <a:r>
              <a:rPr lang="en-US" dirty="0"/>
              <a:t>path diversity?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1414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Challenge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How to ensure “sufficient” path diversity?</a:t>
            </a:r>
          </a:p>
          <a:p>
            <a:endParaRPr lang="en-US" sz="2600" dirty="0"/>
          </a:p>
          <a:p>
            <a:r>
              <a:rPr lang="en-US" sz="2600" dirty="0"/>
              <a:t>We know the most demanding traffic pattern for Dragonfly:  </a:t>
            </a:r>
            <a:r>
              <a:rPr lang="en-US" sz="2600" b="1" dirty="0"/>
              <a:t>Adversarial Shift.</a:t>
            </a:r>
          </a:p>
        </p:txBody>
      </p:sp>
    </p:spTree>
    <p:extLst>
      <p:ext uri="{BB962C8B-B14F-4D97-AF65-F5344CB8AC3E}">
        <p14:creationId xmlns:p14="http://schemas.microsoft.com/office/powerpoint/2010/main" val="38635969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Shift Traffic Pattern in DF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A1EF20B-8657-4A0F-87F0-1A5A01CCAB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49093" y="2036781"/>
            <a:ext cx="3658110" cy="357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1864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Shift Traffic Pattern in DF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69129FE-C045-4905-A0A6-54849A4D55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52544" y="2039112"/>
            <a:ext cx="3658110" cy="357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0220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Shift Traffic Pattern in DF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AF1B735-7DD0-49B2-BD98-451E3E9C32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52544" y="2039112"/>
            <a:ext cx="3658110" cy="357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6352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Shift Traffic Pattern in DF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F1D1AF1-90AA-4B71-8D32-2D7F539FBE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52544" y="2039112"/>
            <a:ext cx="3658110" cy="357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8714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Shift Traffic Pattern in DF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459735D-EFD2-4522-9B01-47831361D2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52544" y="2039112"/>
            <a:ext cx="3658110" cy="357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1512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Shift Traffic Pattern in DF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 adversarial shift pattern quickly consumes all the available b/w on the direct links between two group</a:t>
            </a:r>
          </a:p>
          <a:p>
            <a:endParaRPr lang="en-US" dirty="0"/>
          </a:p>
          <a:p>
            <a:r>
              <a:rPr lang="en-US" sz="2800" dirty="0"/>
              <a:t>This will force UGAL to switch to VLB paths</a:t>
            </a:r>
          </a:p>
          <a:p>
            <a:endParaRPr lang="en-US" dirty="0"/>
          </a:p>
          <a:p>
            <a:r>
              <a:rPr lang="en-US" dirty="0"/>
              <a:t>If T-UGAL can support such patterns (better than, or at least as good as UGAL), it is reasonable to assume that it will handle any other non-adversarial pattern.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635591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T-UGAL: Properties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T-UGAL has the same routing mechanism as in UGAL</a:t>
            </a:r>
          </a:p>
          <a:p>
            <a:endParaRPr lang="en-US" dirty="0"/>
          </a:p>
          <a:p>
            <a:r>
              <a:rPr lang="en-US" dirty="0"/>
              <a:t>T-UGAL uses the same set of minimal paths as in UGAL</a:t>
            </a:r>
          </a:p>
          <a:p>
            <a:endParaRPr lang="en-US" sz="2800" dirty="0"/>
          </a:p>
          <a:p>
            <a:r>
              <a:rPr lang="en-US" sz="2800" dirty="0"/>
              <a:t>T-UGAL uses a </a:t>
            </a:r>
            <a:r>
              <a:rPr lang="en-US" dirty="0"/>
              <a:t>sub</a:t>
            </a:r>
            <a:r>
              <a:rPr lang="en-US" sz="2800" dirty="0"/>
              <a:t>set of VLB (non-minimal) paths used in UGAL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 set of paths (T-VLB) is customized for the underlying topology</a:t>
            </a:r>
          </a:p>
          <a:p>
            <a:pPr lvl="1"/>
            <a:r>
              <a:rPr lang="en-US" dirty="0"/>
              <a:t>Has an average path length of as small as possible</a:t>
            </a:r>
          </a:p>
        </p:txBody>
      </p:sp>
    </p:spTree>
    <p:extLst>
      <p:ext uri="{BB962C8B-B14F-4D97-AF65-F5344CB8AC3E}">
        <p14:creationId xmlns:p14="http://schemas.microsoft.com/office/powerpoint/2010/main" val="3511791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E000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Contributions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A20606"/>
              </a:buClr>
            </a:pPr>
            <a:r>
              <a:rPr lang="en-US" sz="2400" dirty="0">
                <a:cs typeface="Arial" panose="020B0604020202020204" pitchFamily="34" charset="0"/>
              </a:rPr>
              <a:t>We developed a multi-step scheme to compute the custom set to non-minimal paths for a given topology </a:t>
            </a:r>
          </a:p>
          <a:p>
            <a:pPr>
              <a:lnSpc>
                <a:spcPct val="150000"/>
              </a:lnSpc>
              <a:buClr>
                <a:srgbClr val="A20606"/>
              </a:buClr>
            </a:pPr>
            <a:endParaRPr lang="en-US" sz="1000" dirty="0"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A20606"/>
              </a:buClr>
            </a:pPr>
            <a:r>
              <a:rPr lang="en-US" sz="2400" dirty="0">
                <a:cs typeface="Arial" panose="020B0604020202020204" pitchFamily="34" charset="0"/>
              </a:rPr>
              <a:t>We showed that T-UGAL offers significant performance improvement over conventional UGAL on many DF topologies</a:t>
            </a:r>
            <a:r>
              <a:rPr lang="en-US" sz="2400" dirty="0"/>
              <a:t>                                                                                      </a:t>
            </a:r>
            <a:endParaRPr lang="en-US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1707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Computing T-VLB: Steps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Identify of the most demanding traffic patterns for DF</a:t>
            </a:r>
          </a:p>
          <a:p>
            <a:pPr marL="0" indent="0">
              <a:lnSpc>
                <a:spcPct val="110000"/>
              </a:lnSpc>
              <a:buNone/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Initialize candidate T-VLB path sets.</a:t>
            </a:r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Perform a coarse-grain performance estimation of T-VLB candidate path sets. 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Choose the top-performing ones as the interim candidate sets.</a:t>
            </a:r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Consider augmenting the interim candidate pool with strategic choices </a:t>
            </a:r>
          </a:p>
        </p:txBody>
      </p:sp>
    </p:spTree>
    <p:extLst>
      <p:ext uri="{BB962C8B-B14F-4D97-AF65-F5344CB8AC3E}">
        <p14:creationId xmlns:p14="http://schemas.microsoft.com/office/powerpoint/2010/main" val="30955982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Computing T-VLB: Steps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For each interim candidate set: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Perform load-balance analysis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Perform load-balance adjustments</a:t>
            </a:r>
          </a:p>
          <a:p>
            <a:pPr lvl="0">
              <a:lnSpc>
                <a:spcPct val="110000"/>
              </a:lnSpc>
            </a:pPr>
            <a:endParaRPr lang="en-US" dirty="0"/>
          </a:p>
          <a:p>
            <a:pPr lvl="0">
              <a:lnSpc>
                <a:spcPct val="110000"/>
              </a:lnSpc>
            </a:pPr>
            <a:r>
              <a:rPr lang="en-US" dirty="0"/>
              <a:t>Evaluate the adjusted candidates through simulation. 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Choose the highest performing candidate set as the final path set.</a:t>
            </a:r>
          </a:p>
        </p:txBody>
      </p:sp>
    </p:spTree>
    <p:extLst>
      <p:ext uri="{BB962C8B-B14F-4D97-AF65-F5344CB8AC3E}">
        <p14:creationId xmlns:p14="http://schemas.microsoft.com/office/powerpoint/2010/main" val="5171646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47135" y="365125"/>
            <a:ext cx="11788346" cy="1325563"/>
          </a:xfrm>
        </p:spPr>
        <p:txBody>
          <a:bodyPr/>
          <a:lstStyle/>
          <a:p>
            <a:pPr algn="ctr"/>
            <a:r>
              <a:rPr lang="en-US" dirty="0"/>
              <a:t>Step 1: Identify the Most Demanding Traffic Patterns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We consider two types of adversarial shift traffic patterns</a:t>
            </a:r>
          </a:p>
          <a:p>
            <a:pPr>
              <a:lnSpc>
                <a:spcPct val="110000"/>
              </a:lnSpc>
            </a:pPr>
            <a:endParaRPr lang="en-US" sz="1000" dirty="0"/>
          </a:p>
          <a:p>
            <a:pPr lvl="1">
              <a:lnSpc>
                <a:spcPct val="110000"/>
              </a:lnSpc>
            </a:pPr>
            <a:r>
              <a:rPr lang="en-US" dirty="0"/>
              <a:t>Type-1 Set: Deterministic</a:t>
            </a:r>
          </a:p>
          <a:p>
            <a:pPr lvl="1">
              <a:lnSpc>
                <a:spcPct val="110000"/>
              </a:lnSpc>
            </a:pPr>
            <a:endParaRPr lang="en-US" sz="1000" dirty="0"/>
          </a:p>
          <a:p>
            <a:pPr lvl="1">
              <a:lnSpc>
                <a:spcPct val="110000"/>
              </a:lnSpc>
            </a:pPr>
            <a:r>
              <a:rPr lang="en-US" dirty="0"/>
              <a:t>Type-II Set: Non-deterministic</a:t>
            </a:r>
          </a:p>
        </p:txBody>
      </p:sp>
    </p:spTree>
    <p:extLst>
      <p:ext uri="{BB962C8B-B14F-4D97-AF65-F5344CB8AC3E}">
        <p14:creationId xmlns:p14="http://schemas.microsoft.com/office/powerpoint/2010/main" val="30822988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47135" y="365125"/>
            <a:ext cx="11788346" cy="1325563"/>
          </a:xfrm>
        </p:spPr>
        <p:txBody>
          <a:bodyPr/>
          <a:lstStyle/>
          <a:p>
            <a:pPr algn="ctr"/>
            <a:r>
              <a:rPr lang="en-US" dirty="0"/>
              <a:t>Type-I Sets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F05644FE-0FC5-4378-BB6A-30775A4C3F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52544" y="2039112"/>
            <a:ext cx="3658110" cy="357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3053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47135" y="365125"/>
            <a:ext cx="11788346" cy="1325563"/>
          </a:xfrm>
        </p:spPr>
        <p:txBody>
          <a:bodyPr/>
          <a:lstStyle/>
          <a:p>
            <a:pPr algn="ctr"/>
            <a:r>
              <a:rPr lang="en-US" dirty="0"/>
              <a:t>Type-I Sets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248DCF1-58F3-4F57-AEFA-5DF53C78B6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52544" y="2039112"/>
            <a:ext cx="3658110" cy="357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0359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47135" y="365125"/>
            <a:ext cx="11788346" cy="1325563"/>
          </a:xfrm>
        </p:spPr>
        <p:txBody>
          <a:bodyPr/>
          <a:lstStyle/>
          <a:p>
            <a:pPr algn="ctr"/>
            <a:r>
              <a:rPr lang="en-US" dirty="0"/>
              <a:t>Type-I Sets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3F5AF12-6395-4725-B0A3-FDF8C6F678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52544" y="2039112"/>
            <a:ext cx="3658110" cy="357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6654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47135" y="365125"/>
            <a:ext cx="11788346" cy="1325563"/>
          </a:xfrm>
        </p:spPr>
        <p:txBody>
          <a:bodyPr/>
          <a:lstStyle/>
          <a:p>
            <a:pPr algn="ctr"/>
            <a:r>
              <a:rPr lang="en-US" dirty="0"/>
              <a:t>Type-I Sets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B193E61-35DD-412F-AC33-56A1BB486B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52544" y="2039112"/>
            <a:ext cx="3658110" cy="357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1311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47135" y="365125"/>
            <a:ext cx="11788346" cy="1325563"/>
          </a:xfrm>
        </p:spPr>
        <p:txBody>
          <a:bodyPr/>
          <a:lstStyle/>
          <a:p>
            <a:pPr algn="ctr"/>
            <a:r>
              <a:rPr lang="en-US" dirty="0"/>
              <a:t>Type-I Sets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7641455-033F-4802-8A34-D2E585A37B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52544" y="2039112"/>
            <a:ext cx="3658110" cy="357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4431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47135" y="365125"/>
            <a:ext cx="11788346" cy="1325563"/>
          </a:xfrm>
        </p:spPr>
        <p:txBody>
          <a:bodyPr/>
          <a:lstStyle/>
          <a:p>
            <a:pPr algn="ctr"/>
            <a:r>
              <a:rPr lang="en-US" dirty="0"/>
              <a:t>Type-I Sets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931CBEF-6B31-4DF0-9DA0-7BD96C5F9B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52544" y="2039112"/>
            <a:ext cx="3658110" cy="357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0032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47135" y="365125"/>
            <a:ext cx="11788346" cy="1325563"/>
          </a:xfrm>
        </p:spPr>
        <p:txBody>
          <a:bodyPr/>
          <a:lstStyle/>
          <a:p>
            <a:pPr algn="ctr"/>
            <a:r>
              <a:rPr lang="en-US" dirty="0"/>
              <a:t>Type-I Sets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DFB0A0B-8326-430A-A77D-CFFD3B6C96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52544" y="2039112"/>
            <a:ext cx="3658110" cy="357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174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Dragonfly Topology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87010F4E-B7AF-48D0-8DB9-1182AB0D19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316" y="1825625"/>
            <a:ext cx="5965367" cy="4351338"/>
          </a:xfrm>
        </p:spPr>
      </p:pic>
    </p:spTree>
    <p:extLst>
      <p:ext uri="{BB962C8B-B14F-4D97-AF65-F5344CB8AC3E}">
        <p14:creationId xmlns:p14="http://schemas.microsoft.com/office/powerpoint/2010/main" val="41274784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47135" y="365125"/>
            <a:ext cx="11788346" cy="1325563"/>
          </a:xfrm>
        </p:spPr>
        <p:txBody>
          <a:bodyPr/>
          <a:lstStyle/>
          <a:p>
            <a:pPr algn="ctr"/>
            <a:r>
              <a:rPr lang="en-US" dirty="0"/>
              <a:t>Type-I Sets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4F90D97-73CC-4ACD-85DE-29C29EE47A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52544" y="2039112"/>
            <a:ext cx="3658110" cy="357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8089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47135" y="365125"/>
            <a:ext cx="11788346" cy="1325563"/>
          </a:xfrm>
        </p:spPr>
        <p:txBody>
          <a:bodyPr/>
          <a:lstStyle/>
          <a:p>
            <a:pPr algn="ctr"/>
            <a:r>
              <a:rPr lang="en-US" dirty="0"/>
              <a:t>Type-I Sets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AFFE99E-639B-49F1-B8BE-9AFC200B12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52544" y="2039112"/>
            <a:ext cx="3658110" cy="357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3461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47135" y="365125"/>
            <a:ext cx="11788346" cy="1325563"/>
          </a:xfrm>
        </p:spPr>
        <p:txBody>
          <a:bodyPr/>
          <a:lstStyle/>
          <a:p>
            <a:pPr algn="ctr"/>
            <a:r>
              <a:rPr lang="en-US" dirty="0"/>
              <a:t>Type-I Sets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7943323-843B-4ECD-874D-1E38AAF984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52544" y="2039112"/>
            <a:ext cx="3658110" cy="357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0400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47135" y="365125"/>
            <a:ext cx="11788346" cy="1325563"/>
          </a:xfrm>
        </p:spPr>
        <p:txBody>
          <a:bodyPr/>
          <a:lstStyle/>
          <a:p>
            <a:pPr algn="ctr"/>
            <a:r>
              <a:rPr lang="en-US" dirty="0"/>
              <a:t>Type-I Sets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Each group shifts to one other group </a:t>
            </a:r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Additionally, nodes in the source group can also shift in a specific way to nodes in the destination group</a:t>
            </a:r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>
                <a:latin typeface="+mn-lt"/>
              </a:rPr>
              <a:t>(g-1)*a</a:t>
            </a:r>
            <a:r>
              <a:rPr lang="en-US" dirty="0"/>
              <a:t> number of possible patterns</a:t>
            </a:r>
          </a:p>
          <a:p>
            <a:pPr marL="0" indent="0">
              <a:lnSpc>
                <a:spcPct val="110000"/>
              </a:lnSpc>
              <a:buNone/>
            </a:pP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9108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47135" y="365125"/>
            <a:ext cx="11788346" cy="1325563"/>
          </a:xfrm>
        </p:spPr>
        <p:txBody>
          <a:bodyPr/>
          <a:lstStyle/>
          <a:p>
            <a:pPr algn="ctr"/>
            <a:r>
              <a:rPr lang="en-US" dirty="0"/>
              <a:t>Type-II Sets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DE41E8E4-0A46-46D6-9CED-68BECD7A79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52544" y="2039112"/>
            <a:ext cx="3658110" cy="357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9430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47135" y="365125"/>
            <a:ext cx="11788346" cy="1325563"/>
          </a:xfrm>
        </p:spPr>
        <p:txBody>
          <a:bodyPr/>
          <a:lstStyle/>
          <a:p>
            <a:pPr algn="ctr"/>
            <a:r>
              <a:rPr lang="en-US" dirty="0"/>
              <a:t>Type-II Sets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020EF79-5CBF-4A15-9195-13D081C962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52544" y="2039112"/>
            <a:ext cx="3658110" cy="357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8138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47135" y="365125"/>
            <a:ext cx="11788346" cy="1325563"/>
          </a:xfrm>
        </p:spPr>
        <p:txBody>
          <a:bodyPr/>
          <a:lstStyle/>
          <a:p>
            <a:pPr algn="ctr"/>
            <a:r>
              <a:rPr lang="en-US" dirty="0"/>
              <a:t>Type-II Sets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24414E2-6790-49B6-A68A-598080A6FE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52544" y="2039112"/>
            <a:ext cx="3658110" cy="357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9306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47135" y="365125"/>
            <a:ext cx="11788346" cy="1325563"/>
          </a:xfrm>
        </p:spPr>
        <p:txBody>
          <a:bodyPr/>
          <a:lstStyle/>
          <a:p>
            <a:pPr algn="ctr"/>
            <a:r>
              <a:rPr lang="en-US" dirty="0"/>
              <a:t>Type-II Sets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D3EFD39-8B09-4565-9C1D-A89F814574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52544" y="2039112"/>
            <a:ext cx="3658110" cy="357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63183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47135" y="365125"/>
            <a:ext cx="11788346" cy="1325563"/>
          </a:xfrm>
        </p:spPr>
        <p:txBody>
          <a:bodyPr/>
          <a:lstStyle/>
          <a:p>
            <a:pPr algn="ctr"/>
            <a:r>
              <a:rPr lang="en-US" dirty="0"/>
              <a:t>Type-II Sets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DF802CD-A4EE-4815-8741-4BE6CC039D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52544" y="2039112"/>
            <a:ext cx="3658110" cy="357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55458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47135" y="365125"/>
            <a:ext cx="11788346" cy="1325563"/>
          </a:xfrm>
        </p:spPr>
        <p:txBody>
          <a:bodyPr/>
          <a:lstStyle/>
          <a:p>
            <a:pPr algn="ctr"/>
            <a:r>
              <a:rPr lang="en-US" dirty="0"/>
              <a:t>Type-II Sets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1281462-06BE-4DE6-96AC-0F8C5D2850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52544" y="2039112"/>
            <a:ext cx="3658110" cy="357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914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A20606"/>
                </a:solidFill>
                <a:latin typeface="Gill Sans MT" panose="020B0502020104020203" pitchFamily="34" charset="0"/>
              </a:rPr>
              <a:t>Dragonfly</a:t>
            </a:r>
          </a:p>
        </p:txBody>
      </p:sp>
      <p:pic>
        <p:nvPicPr>
          <p:cNvPr id="6" name="Content Placeholder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755" y="1494803"/>
            <a:ext cx="5535827" cy="536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76570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47135" y="365125"/>
            <a:ext cx="11788346" cy="1325563"/>
          </a:xfrm>
        </p:spPr>
        <p:txBody>
          <a:bodyPr/>
          <a:lstStyle/>
          <a:p>
            <a:pPr algn="ctr"/>
            <a:r>
              <a:rPr lang="en-US" dirty="0"/>
              <a:t>Type-II Sets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B63C233-F711-4699-8D50-D66C3FA6B5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52544" y="2039112"/>
            <a:ext cx="3658110" cy="357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838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47135" y="365125"/>
            <a:ext cx="11788346" cy="1325563"/>
          </a:xfrm>
        </p:spPr>
        <p:txBody>
          <a:bodyPr/>
          <a:lstStyle/>
          <a:p>
            <a:pPr algn="ctr"/>
            <a:r>
              <a:rPr lang="en-US" dirty="0"/>
              <a:t>Type-II Sets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Type-2 Set:</a:t>
            </a:r>
          </a:p>
          <a:p>
            <a:pPr lvl="1">
              <a:lnSpc>
                <a:spcPct val="110000"/>
              </a:lnSpc>
            </a:pPr>
            <a:endParaRPr lang="en-US" dirty="0"/>
          </a:p>
          <a:p>
            <a:pPr lvl="1">
              <a:lnSpc>
                <a:spcPct val="110000"/>
              </a:lnSpc>
            </a:pPr>
            <a:r>
              <a:rPr lang="en-US" dirty="0"/>
              <a:t>A random permutation is done at group level 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For each group pair, a router level permutation is done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Virtually unlimited number of such permutations are possible.</a:t>
            </a:r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We consider 20 of them, randomly picked.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55220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47135" y="365125"/>
            <a:ext cx="11788346" cy="1325563"/>
          </a:xfrm>
        </p:spPr>
        <p:txBody>
          <a:bodyPr/>
          <a:lstStyle/>
          <a:p>
            <a:pPr algn="ctr"/>
            <a:r>
              <a:rPr lang="en-US" dirty="0"/>
              <a:t>Step II: Coarse-grain Performance Estimation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Starts with many candidate VLB path subsets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Uses a performance model to </a:t>
            </a:r>
            <a:r>
              <a:rPr lang="en-US" b="1" dirty="0">
                <a:solidFill>
                  <a:srgbClr val="A20606"/>
                </a:solidFill>
              </a:rPr>
              <a:t>estimate</a:t>
            </a:r>
            <a:r>
              <a:rPr lang="en-US" dirty="0"/>
              <a:t> the potential throughput of the candidate VLB path subsets, for each traffic pattern selected</a:t>
            </a:r>
          </a:p>
          <a:p>
            <a:pPr lvl="0"/>
            <a:endParaRPr lang="en-US" dirty="0"/>
          </a:p>
          <a:p>
            <a:r>
              <a:rPr lang="en-US" dirty="0"/>
              <a:t>Chooses the ones with best estimated performance as interim candidates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92507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47135" y="365125"/>
            <a:ext cx="11788346" cy="1325563"/>
          </a:xfrm>
        </p:spPr>
        <p:txBody>
          <a:bodyPr/>
          <a:lstStyle/>
          <a:p>
            <a:pPr algn="ctr"/>
            <a:r>
              <a:rPr lang="en-US" dirty="0"/>
              <a:t>Step II: Coarse-grain Performance Estimation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The performance estimation model used is a modified version of model 3 proposed by </a:t>
            </a:r>
            <a:r>
              <a:rPr lang="en-US" dirty="0" err="1"/>
              <a:t>Mollah</a:t>
            </a:r>
            <a:r>
              <a:rPr lang="en-US" dirty="0"/>
              <a:t> et al.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It is quite accurate and efficient</a:t>
            </a:r>
          </a:p>
          <a:p>
            <a:pPr lvl="0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326194" y="5253633"/>
            <a:ext cx="77092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/>
              <a:t>* Md </a:t>
            </a:r>
            <a:r>
              <a:rPr lang="en-US" dirty="0" err="1"/>
              <a:t>Atiqul</a:t>
            </a:r>
            <a:r>
              <a:rPr lang="en-US" dirty="0"/>
              <a:t> </a:t>
            </a:r>
            <a:r>
              <a:rPr lang="en-US" dirty="0" err="1"/>
              <a:t>Mollah</a:t>
            </a:r>
            <a:r>
              <a:rPr lang="en-US" dirty="0"/>
              <a:t> et al., "Modeling UGAL on the Dragonfly Topology," </a:t>
            </a:r>
            <a:r>
              <a:rPr lang="en-US" i="1" dirty="0"/>
              <a:t>the SC17 workshop on Performance Modeling, Benchmarking and Simulation of High Performance Computer Systems (PMBS17)</a:t>
            </a:r>
            <a:r>
              <a:rPr lang="en-US" dirty="0"/>
              <a:t>, Denver, Co, November 11, 2017</a:t>
            </a:r>
          </a:p>
        </p:txBody>
      </p:sp>
    </p:spTree>
    <p:extLst>
      <p:ext uri="{BB962C8B-B14F-4D97-AF65-F5344CB8AC3E}">
        <p14:creationId xmlns:p14="http://schemas.microsoft.com/office/powerpoint/2010/main" val="71265890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47135" y="365125"/>
            <a:ext cx="11788346" cy="1325563"/>
          </a:xfrm>
        </p:spPr>
        <p:txBody>
          <a:bodyPr/>
          <a:lstStyle/>
          <a:p>
            <a:pPr algn="ctr"/>
            <a:r>
              <a:rPr lang="en-US" dirty="0"/>
              <a:t>Step II: Coarse-grain Performance Estimation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798" y="1519882"/>
            <a:ext cx="9069019" cy="4550850"/>
          </a:xfrm>
        </p:spPr>
      </p:pic>
    </p:spTree>
    <p:extLst>
      <p:ext uri="{BB962C8B-B14F-4D97-AF65-F5344CB8AC3E}">
        <p14:creationId xmlns:p14="http://schemas.microsoft.com/office/powerpoint/2010/main" val="25356394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47135" y="365125"/>
            <a:ext cx="11788346" cy="1325563"/>
          </a:xfrm>
        </p:spPr>
        <p:txBody>
          <a:bodyPr/>
          <a:lstStyle/>
          <a:p>
            <a:pPr algn="ctr"/>
            <a:r>
              <a:rPr lang="en-US" dirty="0"/>
              <a:t>Step II: Coarse-grain Performance Estimation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4C3B03DB-7426-40DB-83E3-3ED26DB639A4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984454" y="1467273"/>
          <a:ext cx="10223092" cy="51435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4320">
                  <a:extLst>
                    <a:ext uri="{9D8B030D-6E8A-4147-A177-3AD203B41FA5}">
                      <a16:colId xmlns:a16="http://schemas.microsoft.com/office/drawing/2014/main" val="1572535947"/>
                    </a:ext>
                  </a:extLst>
                </a:gridCol>
                <a:gridCol w="7618772">
                  <a:extLst>
                    <a:ext uri="{9D8B030D-6E8A-4147-A177-3AD203B41FA5}">
                      <a16:colId xmlns:a16="http://schemas.microsoft.com/office/drawing/2014/main" val="1642765792"/>
                    </a:ext>
                  </a:extLst>
                </a:gridCol>
              </a:tblGrid>
              <a:tr h="367399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Notation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Explanation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0743253"/>
                  </a:ext>
                </a:extLst>
              </a:tr>
              <a:tr h="367399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3-hop paths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All paths 3-hop or less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1404751"/>
                  </a:ext>
                </a:extLst>
              </a:tr>
              <a:tr h="367399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10% 4-hop paths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All paths 3-hop or less, plus 10% 4-hop paths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186193"/>
                  </a:ext>
                </a:extLst>
              </a:tr>
              <a:tr h="367399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2916220"/>
                  </a:ext>
                </a:extLst>
              </a:tr>
              <a:tr h="367399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90% 4-hop paths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All paths 3-hop or less, plus 90% 4-hop paths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0962544"/>
                  </a:ext>
                </a:extLst>
              </a:tr>
              <a:tr h="367399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4-hop paths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All paths 4-hop or less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656009"/>
                  </a:ext>
                </a:extLst>
              </a:tr>
              <a:tr h="367399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10% 5-hop paths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All paths 4-hop or less, plus 10% 5-hop paths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0850262"/>
                  </a:ext>
                </a:extLst>
              </a:tr>
              <a:tr h="3673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6411326"/>
                  </a:ext>
                </a:extLst>
              </a:tr>
              <a:tr h="367399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90% 5-hop paths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All paths 4-hop or less, plus 90% 5-hop paths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89035"/>
                  </a:ext>
                </a:extLst>
              </a:tr>
              <a:tr h="367399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5-hop paths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All paths 5-hop or less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1570359"/>
                  </a:ext>
                </a:extLst>
              </a:tr>
              <a:tr h="367399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10% 6-hop paths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All paths 5-hop or less, plus 10% 6-hop paths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902896"/>
                  </a:ext>
                </a:extLst>
              </a:tr>
              <a:tr h="3673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5610637"/>
                  </a:ext>
                </a:extLst>
              </a:tr>
              <a:tr h="367399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90% 6-hop paths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All paths 5-hop or less, plus 90% 6-hop paths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3585827"/>
                  </a:ext>
                </a:extLst>
              </a:tr>
              <a:tr h="367399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6-hop paths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All paths 6-hop or less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74182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393231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47135" y="365125"/>
            <a:ext cx="11788346" cy="1325563"/>
          </a:xfrm>
        </p:spPr>
        <p:txBody>
          <a:bodyPr/>
          <a:lstStyle/>
          <a:p>
            <a:pPr algn="ctr"/>
            <a:r>
              <a:rPr lang="en-US" dirty="0"/>
              <a:t>Step II: Coarse-grain Performance Estimation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327" y="1825625"/>
            <a:ext cx="6811345" cy="4351338"/>
          </a:xfrm>
        </p:spPr>
      </p:pic>
    </p:spTree>
    <p:extLst>
      <p:ext uri="{BB962C8B-B14F-4D97-AF65-F5344CB8AC3E}">
        <p14:creationId xmlns:p14="http://schemas.microsoft.com/office/powerpoint/2010/main" val="91345618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47135" y="365125"/>
            <a:ext cx="11788346" cy="1325563"/>
          </a:xfrm>
        </p:spPr>
        <p:txBody>
          <a:bodyPr/>
          <a:lstStyle/>
          <a:p>
            <a:pPr algn="ctr"/>
            <a:r>
              <a:rPr lang="en-US" dirty="0"/>
              <a:t>Step II: Coarse-grain Performance Estimation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327" y="1825625"/>
            <a:ext cx="6811345" cy="4351338"/>
          </a:xfrm>
        </p:spPr>
      </p:pic>
      <p:sp>
        <p:nvSpPr>
          <p:cNvPr id="3" name="Oval 2"/>
          <p:cNvSpPr/>
          <p:nvPr/>
        </p:nvSpPr>
        <p:spPr>
          <a:xfrm>
            <a:off x="4662615" y="2075935"/>
            <a:ext cx="1433384" cy="568411"/>
          </a:xfrm>
          <a:prstGeom prst="ellipse">
            <a:avLst/>
          </a:prstGeom>
          <a:noFill/>
          <a:ln w="539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20803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47135" y="365125"/>
            <a:ext cx="11788346" cy="1325563"/>
          </a:xfrm>
        </p:spPr>
        <p:txBody>
          <a:bodyPr/>
          <a:lstStyle/>
          <a:p>
            <a:pPr algn="ctr"/>
            <a:r>
              <a:rPr lang="en-US" dirty="0"/>
              <a:t>Step II: Coarse-grain Performance Estimation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327" y="1825625"/>
            <a:ext cx="6811345" cy="4351338"/>
          </a:xfrm>
        </p:spPr>
      </p:pic>
    </p:spTree>
    <p:extLst>
      <p:ext uri="{BB962C8B-B14F-4D97-AF65-F5344CB8AC3E}">
        <p14:creationId xmlns:p14="http://schemas.microsoft.com/office/powerpoint/2010/main" val="418830626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47135" y="365125"/>
            <a:ext cx="11788346" cy="1325563"/>
          </a:xfrm>
        </p:spPr>
        <p:txBody>
          <a:bodyPr/>
          <a:lstStyle/>
          <a:p>
            <a:pPr algn="ctr"/>
            <a:r>
              <a:rPr lang="en-US" dirty="0"/>
              <a:t>Step III: Interim candidate set augmentation and analysis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may add some deterministic “strategic choice” path sets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We were randomly selecting x% of n-hop links before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However, sometimes deterministically selection the paths may lead to better load-balancing</a:t>
            </a:r>
          </a:p>
          <a:p>
            <a:endParaRPr lang="en-US" dirty="0"/>
          </a:p>
          <a:p>
            <a:r>
              <a:rPr lang="en-US" dirty="0"/>
              <a:t>We considered two deterministic 50% 5-hop sets.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974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2928550" y="1727801"/>
            <a:ext cx="6413156" cy="4611215"/>
            <a:chOff x="0" y="0"/>
            <a:chExt cx="5878096" cy="4045173"/>
          </a:xfrm>
        </p:grpSpPr>
        <p:grpSp>
          <p:nvGrpSpPr>
            <p:cNvPr id="28" name="Group 27"/>
            <p:cNvGrpSpPr/>
            <p:nvPr/>
          </p:nvGrpSpPr>
          <p:grpSpPr>
            <a:xfrm>
              <a:off x="0" y="1252847"/>
              <a:ext cx="1359535" cy="1296035"/>
              <a:chOff x="0" y="0"/>
              <a:chExt cx="1359674" cy="1296063"/>
            </a:xfrm>
          </p:grpSpPr>
          <p:sp>
            <p:nvSpPr>
              <p:cNvPr id="70" name="Oval 69"/>
              <p:cNvSpPr/>
              <p:nvPr/>
            </p:nvSpPr>
            <p:spPr>
              <a:xfrm>
                <a:off x="0" y="0"/>
                <a:ext cx="1359674" cy="129606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grpSp>
            <p:nvGrpSpPr>
              <p:cNvPr id="71" name="Group 70"/>
              <p:cNvGrpSpPr/>
              <p:nvPr/>
            </p:nvGrpSpPr>
            <p:grpSpPr>
              <a:xfrm>
                <a:off x="230588" y="318053"/>
                <a:ext cx="945598" cy="786599"/>
                <a:chOff x="0" y="0"/>
                <a:chExt cx="945598" cy="786599"/>
              </a:xfrm>
            </p:grpSpPr>
            <p:sp>
              <p:nvSpPr>
                <p:cNvPr id="72" name="Oval 71"/>
                <p:cNvSpPr/>
                <p:nvPr/>
              </p:nvSpPr>
              <p:spPr>
                <a:xfrm>
                  <a:off x="0" y="7951"/>
                  <a:ext cx="349250" cy="333375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1100" b="1">
                      <a:effectLst/>
                      <a:ea typeface="Calibri" panose="020F0502020204030204" pitchFamily="34" charset="0"/>
                      <a:cs typeface="Vrinda" panose="020B0502040204020203" pitchFamily="34" charset="0"/>
                    </a:rPr>
                    <a:t>S</a:t>
                  </a:r>
                  <a:endParaRPr lang="en-US" sz="1100">
                    <a:effectLst/>
                    <a:ea typeface="Calibri" panose="020F0502020204030204" pitchFamily="34" charset="0"/>
                    <a:cs typeface="Vrinda" panose="020B0502040204020203" pitchFamily="34" charset="0"/>
                  </a:endParaRPr>
                </a:p>
              </p:txBody>
            </p:sp>
            <p:sp>
              <p:nvSpPr>
                <p:cNvPr id="73" name="Oval 72"/>
                <p:cNvSpPr/>
                <p:nvPr/>
              </p:nvSpPr>
              <p:spPr>
                <a:xfrm>
                  <a:off x="596348" y="0"/>
                  <a:ext cx="349250" cy="33337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Oval 73"/>
                <p:cNvSpPr/>
                <p:nvPr/>
              </p:nvSpPr>
              <p:spPr>
                <a:xfrm>
                  <a:off x="286247" y="453224"/>
                  <a:ext cx="349250" cy="33337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29" name="Group 28"/>
            <p:cNvGrpSpPr/>
            <p:nvPr/>
          </p:nvGrpSpPr>
          <p:grpSpPr>
            <a:xfrm>
              <a:off x="4518561" y="1252847"/>
              <a:ext cx="1359535" cy="1296035"/>
              <a:chOff x="0" y="0"/>
              <a:chExt cx="1359674" cy="1296063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0" y="0"/>
                <a:ext cx="1359674" cy="129606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grpSp>
            <p:nvGrpSpPr>
              <p:cNvPr id="66" name="Group 65"/>
              <p:cNvGrpSpPr/>
              <p:nvPr/>
            </p:nvGrpSpPr>
            <p:grpSpPr>
              <a:xfrm>
                <a:off x="230588" y="318053"/>
                <a:ext cx="945598" cy="786599"/>
                <a:chOff x="0" y="0"/>
                <a:chExt cx="945598" cy="786599"/>
              </a:xfrm>
            </p:grpSpPr>
            <p:sp>
              <p:nvSpPr>
                <p:cNvPr id="67" name="Oval 66"/>
                <p:cNvSpPr/>
                <p:nvPr/>
              </p:nvSpPr>
              <p:spPr>
                <a:xfrm>
                  <a:off x="0" y="7951"/>
                  <a:ext cx="349250" cy="33337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Oval 67"/>
                <p:cNvSpPr/>
                <p:nvPr/>
              </p:nvSpPr>
              <p:spPr>
                <a:xfrm>
                  <a:off x="596348" y="0"/>
                  <a:ext cx="349250" cy="333375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1100" b="1">
                      <a:effectLst/>
                      <a:ea typeface="Calibri" panose="020F0502020204030204" pitchFamily="34" charset="0"/>
                      <a:cs typeface="Vrinda" panose="020B0502040204020203" pitchFamily="34" charset="0"/>
                    </a:rPr>
                    <a:t>D</a:t>
                  </a:r>
                  <a:endParaRPr lang="en-US" sz="1100">
                    <a:effectLst/>
                    <a:ea typeface="Calibri" panose="020F0502020204030204" pitchFamily="34" charset="0"/>
                    <a:cs typeface="Vrinda" panose="020B0502040204020203" pitchFamily="34" charset="0"/>
                  </a:endParaRPr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>
                  <a:off x="286247" y="453224"/>
                  <a:ext cx="349250" cy="33337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30" name="Group 29"/>
            <p:cNvGrpSpPr/>
            <p:nvPr/>
          </p:nvGrpSpPr>
          <p:grpSpPr>
            <a:xfrm>
              <a:off x="2208810" y="0"/>
              <a:ext cx="1359535" cy="1296035"/>
              <a:chOff x="0" y="0"/>
              <a:chExt cx="1359674" cy="1296063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0" y="0"/>
                <a:ext cx="1359674" cy="129606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grpSp>
            <p:nvGrpSpPr>
              <p:cNvPr id="38" name="Group 37"/>
              <p:cNvGrpSpPr/>
              <p:nvPr/>
            </p:nvGrpSpPr>
            <p:grpSpPr>
              <a:xfrm>
                <a:off x="230588" y="318053"/>
                <a:ext cx="945598" cy="786599"/>
                <a:chOff x="0" y="0"/>
                <a:chExt cx="945598" cy="786599"/>
              </a:xfrm>
            </p:grpSpPr>
            <p:sp>
              <p:nvSpPr>
                <p:cNvPr id="39" name="Oval 38"/>
                <p:cNvSpPr/>
                <p:nvPr/>
              </p:nvSpPr>
              <p:spPr>
                <a:xfrm>
                  <a:off x="0" y="7951"/>
                  <a:ext cx="349250" cy="33337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" name="Oval 39"/>
                <p:cNvSpPr/>
                <p:nvPr/>
              </p:nvSpPr>
              <p:spPr>
                <a:xfrm>
                  <a:off x="596348" y="0"/>
                  <a:ext cx="349250" cy="33337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" name="Oval 40"/>
                <p:cNvSpPr/>
                <p:nvPr/>
              </p:nvSpPr>
              <p:spPr>
                <a:xfrm>
                  <a:off x="286247" y="453224"/>
                  <a:ext cx="349250" cy="33337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31" name="Group 30"/>
            <p:cNvGrpSpPr/>
            <p:nvPr/>
          </p:nvGrpSpPr>
          <p:grpSpPr>
            <a:xfrm>
              <a:off x="2208810" y="2749138"/>
              <a:ext cx="1359535" cy="1296035"/>
              <a:chOff x="0" y="0"/>
              <a:chExt cx="1359674" cy="1296063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0" y="0"/>
                <a:ext cx="1359674" cy="129606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grpSp>
            <p:nvGrpSpPr>
              <p:cNvPr id="33" name="Group 32"/>
              <p:cNvGrpSpPr/>
              <p:nvPr/>
            </p:nvGrpSpPr>
            <p:grpSpPr>
              <a:xfrm>
                <a:off x="230588" y="318053"/>
                <a:ext cx="945598" cy="786599"/>
                <a:chOff x="0" y="0"/>
                <a:chExt cx="945598" cy="786599"/>
              </a:xfrm>
            </p:grpSpPr>
            <p:sp>
              <p:nvSpPr>
                <p:cNvPr id="34" name="Oval 33"/>
                <p:cNvSpPr/>
                <p:nvPr/>
              </p:nvSpPr>
              <p:spPr>
                <a:xfrm>
                  <a:off x="0" y="7951"/>
                  <a:ext cx="349250" cy="33337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Oval 34"/>
                <p:cNvSpPr/>
                <p:nvPr/>
              </p:nvSpPr>
              <p:spPr>
                <a:xfrm>
                  <a:off x="596348" y="0"/>
                  <a:ext cx="349250" cy="33337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Oval 35"/>
                <p:cNvSpPr/>
                <p:nvPr/>
              </p:nvSpPr>
              <p:spPr>
                <a:xfrm>
                  <a:off x="286247" y="453224"/>
                  <a:ext cx="349250" cy="33337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E0000"/>
                </a:solidFill>
                <a:cs typeface="Arial" panose="020B0604020202020204" pitchFamily="34" charset="0"/>
              </a:rPr>
              <a:t>Minimal Routing in Dragonfly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cxnSp>
        <p:nvCxnSpPr>
          <p:cNvPr id="4" name="Straight Arrow Connector 3"/>
          <p:cNvCxnSpPr>
            <a:endCxn id="74" idx="1"/>
          </p:cNvCxnSpPr>
          <p:nvPr/>
        </p:nvCxnSpPr>
        <p:spPr>
          <a:xfrm>
            <a:off x="3492373" y="3893163"/>
            <a:ext cx="55796" cy="197630"/>
          </a:xfrm>
          <a:prstGeom prst="straightConnector1">
            <a:avLst/>
          </a:prstGeom>
          <a:ln w="508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3877296" y="4242450"/>
            <a:ext cx="4544945" cy="18625"/>
          </a:xfrm>
          <a:prstGeom prst="straightConnector1">
            <a:avLst/>
          </a:prstGeom>
          <a:ln w="508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endCxn id="68" idx="4"/>
          </p:cNvCxnSpPr>
          <p:nvPr/>
        </p:nvCxnSpPr>
        <p:spPr>
          <a:xfrm flipV="1">
            <a:off x="8760535" y="3898525"/>
            <a:ext cx="190501" cy="192268"/>
          </a:xfrm>
          <a:prstGeom prst="straightConnector1">
            <a:avLst/>
          </a:prstGeom>
          <a:ln w="508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614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Sets of paths with 2-hop min paths followed by 3-hop min paths </a:t>
            </a:r>
          </a:p>
          <a:p>
            <a:pPr>
              <a:lnSpc>
                <a:spcPct val="150000"/>
              </a:lnSpc>
            </a:pPr>
            <a:endParaRPr lang="en-US" sz="2800" dirty="0">
              <a:latin typeface="Gill Sans MT" panose="020B0502020104020203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Deterministic Strategic Choice: 1</a:t>
            </a:r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F76D2A0A-3768-4FBF-A6D4-FDBE45ACB8C3}"/>
              </a:ext>
            </a:extLst>
          </p:cNvPr>
          <p:cNvGrpSpPr/>
          <p:nvPr/>
        </p:nvGrpSpPr>
        <p:grpSpPr>
          <a:xfrm>
            <a:off x="1262853" y="3750903"/>
            <a:ext cx="4189730" cy="937260"/>
            <a:chOff x="0" y="0"/>
            <a:chExt cx="4190337" cy="937315"/>
          </a:xfrm>
        </p:grpSpPr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793E6229-3433-4337-8858-C396367470B8}"/>
                </a:ext>
              </a:extLst>
            </p:cNvPr>
            <p:cNvGrpSpPr/>
            <p:nvPr/>
          </p:nvGrpSpPr>
          <p:grpSpPr>
            <a:xfrm>
              <a:off x="0" y="0"/>
              <a:ext cx="4190337" cy="937315"/>
              <a:chOff x="0" y="0"/>
              <a:chExt cx="4190337" cy="937315"/>
            </a:xfrm>
          </p:grpSpPr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06A59671-BD99-4CE1-AF56-D192CDC1BA70}"/>
                  </a:ext>
                </a:extLst>
              </p:cNvPr>
              <p:cNvGrpSpPr/>
              <p:nvPr/>
            </p:nvGrpSpPr>
            <p:grpSpPr>
              <a:xfrm>
                <a:off x="0" y="0"/>
                <a:ext cx="4190337" cy="937315"/>
                <a:chOff x="0" y="0"/>
                <a:chExt cx="4190337" cy="937315"/>
              </a:xfrm>
            </p:grpSpPr>
            <p:grpSp>
              <p:nvGrpSpPr>
                <p:cNvPr id="112" name="Group 111">
                  <a:extLst>
                    <a:ext uri="{FF2B5EF4-FFF2-40B4-BE49-F238E27FC236}">
                      <a16:creationId xmlns:a16="http://schemas.microsoft.com/office/drawing/2014/main" id="{A4688500-D285-4986-ADFB-FE47C136EDF6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4190337" cy="937315"/>
                  <a:chOff x="0" y="0"/>
                  <a:chExt cx="5732752" cy="1304014"/>
                </a:xfrm>
              </p:grpSpPr>
              <p:grpSp>
                <p:nvGrpSpPr>
                  <p:cNvPr id="114" name="Group 113">
                    <a:extLst>
                      <a:ext uri="{FF2B5EF4-FFF2-40B4-BE49-F238E27FC236}">
                        <a16:creationId xmlns:a16="http://schemas.microsoft.com/office/drawing/2014/main" id="{A4A914D6-AEB7-4E2B-B7CF-0398FFCF2090}"/>
                      </a:ext>
                    </a:extLst>
                  </p:cNvPr>
                  <p:cNvGrpSpPr/>
                  <p:nvPr/>
                </p:nvGrpSpPr>
                <p:grpSpPr>
                  <a:xfrm>
                    <a:off x="0" y="0"/>
                    <a:ext cx="5732752" cy="1304014"/>
                    <a:chOff x="0" y="0"/>
                    <a:chExt cx="5732752" cy="1304014"/>
                  </a:xfrm>
                </p:grpSpPr>
                <p:grpSp>
                  <p:nvGrpSpPr>
                    <p:cNvPr id="121" name="Group 120">
                      <a:extLst>
                        <a:ext uri="{FF2B5EF4-FFF2-40B4-BE49-F238E27FC236}">
                          <a16:creationId xmlns:a16="http://schemas.microsoft.com/office/drawing/2014/main" id="{87448DE7-68D1-4557-901B-B7F141DA409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7951"/>
                      <a:ext cx="1359674" cy="1296063"/>
                      <a:chOff x="0" y="0"/>
                      <a:chExt cx="1359674" cy="1296063"/>
                    </a:xfrm>
                  </p:grpSpPr>
                  <p:sp>
                    <p:nvSpPr>
                      <p:cNvPr id="134" name="Oval 133">
                        <a:extLst>
                          <a:ext uri="{FF2B5EF4-FFF2-40B4-BE49-F238E27FC236}">
                            <a16:creationId xmlns:a16="http://schemas.microsoft.com/office/drawing/2014/main" id="{121275F5-F6D2-49C8-A8F3-5A11F5904A8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1359674" cy="1296063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p:spPr>
                    <p:style>
                      <a:lnRef idx="1">
                        <a:schemeClr val="accent1"/>
                      </a:lnRef>
                      <a:fillRef idx="2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135" name="Group 134">
                        <a:extLst>
                          <a:ext uri="{FF2B5EF4-FFF2-40B4-BE49-F238E27FC236}">
                            <a16:creationId xmlns:a16="http://schemas.microsoft.com/office/drawing/2014/main" id="{97829023-3AE3-43A0-A0C1-C9EDB0DF13AF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30588" y="318053"/>
                        <a:ext cx="945598" cy="786599"/>
                        <a:chOff x="0" y="0"/>
                        <a:chExt cx="945598" cy="786599"/>
                      </a:xfrm>
                    </p:grpSpPr>
                    <p:sp>
                      <p:nvSpPr>
                        <p:cNvPr id="239" name="Oval 238">
                          <a:extLst>
                            <a:ext uri="{FF2B5EF4-FFF2-40B4-BE49-F238E27FC236}">
                              <a16:creationId xmlns:a16="http://schemas.microsoft.com/office/drawing/2014/main" id="{103A897B-8B7E-4332-B31E-00CD9347A9E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0" y="7951"/>
                          <a:ext cx="349250" cy="333375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>
                          <a:solidFill>
                            <a:schemeClr val="accent2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2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  <a:ea typeface="Calibri" panose="020F0502020204030204" pitchFamily="34" charset="0"/>
                              <a:cs typeface="Vrinda" panose="020B0502040204020203" pitchFamily="34" charset="0"/>
                            </a:rPr>
                            <a:t> </a:t>
                          </a:r>
                        </a:p>
                      </p:txBody>
                    </p:sp>
                    <p:sp>
                      <p:nvSpPr>
                        <p:cNvPr id="240" name="Oval 239">
                          <a:extLst>
                            <a:ext uri="{FF2B5EF4-FFF2-40B4-BE49-F238E27FC236}">
                              <a16:creationId xmlns:a16="http://schemas.microsoft.com/office/drawing/2014/main" id="{72DC3925-A5A4-4F34-AAF6-3C94A04E019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96348" y="0"/>
                          <a:ext cx="349250" cy="333375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>
                          <a:solidFill>
                            <a:schemeClr val="accent2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2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41" name="Oval 240">
                          <a:extLst>
                            <a:ext uri="{FF2B5EF4-FFF2-40B4-BE49-F238E27FC236}">
                              <a16:creationId xmlns:a16="http://schemas.microsoft.com/office/drawing/2014/main" id="{A2FEBFDA-903E-4A66-B761-3BB15A9BBCD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86247" y="453224"/>
                          <a:ext cx="349250" cy="333375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>
                          <a:solidFill>
                            <a:schemeClr val="accent2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2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22" name="Group 121">
                      <a:extLst>
                        <a:ext uri="{FF2B5EF4-FFF2-40B4-BE49-F238E27FC236}">
                          <a16:creationId xmlns:a16="http://schemas.microsoft.com/office/drawing/2014/main" id="{95A2FE57-B03C-4913-8739-078BA3982C0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46852" y="7951"/>
                      <a:ext cx="1359535" cy="1296035"/>
                      <a:chOff x="0" y="0"/>
                      <a:chExt cx="1359674" cy="1296063"/>
                    </a:xfrm>
                  </p:grpSpPr>
                  <p:sp>
                    <p:nvSpPr>
                      <p:cNvPr id="129" name="Oval 128">
                        <a:extLst>
                          <a:ext uri="{FF2B5EF4-FFF2-40B4-BE49-F238E27FC236}">
                            <a16:creationId xmlns:a16="http://schemas.microsoft.com/office/drawing/2014/main" id="{19348528-7DE1-43A4-A818-801002C444B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1359674" cy="1296063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p:spPr>
                    <p:style>
                      <a:lnRef idx="1">
                        <a:schemeClr val="accent1"/>
                      </a:lnRef>
                      <a:fillRef idx="2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130" name="Group 129">
                        <a:extLst>
                          <a:ext uri="{FF2B5EF4-FFF2-40B4-BE49-F238E27FC236}">
                            <a16:creationId xmlns:a16="http://schemas.microsoft.com/office/drawing/2014/main" id="{1F29B7AC-1D44-493A-8485-5475C1A4934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30588" y="318053"/>
                        <a:ext cx="945598" cy="786599"/>
                        <a:chOff x="0" y="0"/>
                        <a:chExt cx="945598" cy="786599"/>
                      </a:xfrm>
                    </p:grpSpPr>
                    <p:sp>
                      <p:nvSpPr>
                        <p:cNvPr id="131" name="Oval 130">
                          <a:extLst>
                            <a:ext uri="{FF2B5EF4-FFF2-40B4-BE49-F238E27FC236}">
                              <a16:creationId xmlns:a16="http://schemas.microsoft.com/office/drawing/2014/main" id="{D6E492E9-3218-43CA-A50F-E362D0C7B15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0" y="7951"/>
                          <a:ext cx="349250" cy="333375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>
                          <a:solidFill>
                            <a:schemeClr val="accent2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2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32" name="Oval 131">
                          <a:extLst>
                            <a:ext uri="{FF2B5EF4-FFF2-40B4-BE49-F238E27FC236}">
                              <a16:creationId xmlns:a16="http://schemas.microsoft.com/office/drawing/2014/main" id="{5E34DC5A-BDF5-4F2C-857B-5AAF03097B3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96348" y="0"/>
                          <a:ext cx="349250" cy="333375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>
                          <a:solidFill>
                            <a:schemeClr val="accent2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2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33" name="Oval 132">
                          <a:extLst>
                            <a:ext uri="{FF2B5EF4-FFF2-40B4-BE49-F238E27FC236}">
                              <a16:creationId xmlns:a16="http://schemas.microsoft.com/office/drawing/2014/main" id="{3166F23E-E17E-4C5F-8AA4-906F3D96B61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86247" y="453224"/>
                          <a:ext cx="349250" cy="333375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>
                          <a:solidFill>
                            <a:schemeClr val="accent2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2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23" name="Group 122">
                      <a:extLst>
                        <a:ext uri="{FF2B5EF4-FFF2-40B4-BE49-F238E27FC236}">
                          <a16:creationId xmlns:a16="http://schemas.microsoft.com/office/drawing/2014/main" id="{F55729BA-5E64-43FF-ABC4-D25E4ACE031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373217" y="0"/>
                      <a:ext cx="1359535" cy="1296035"/>
                      <a:chOff x="0" y="0"/>
                      <a:chExt cx="1359674" cy="1296063"/>
                    </a:xfrm>
                  </p:grpSpPr>
                  <p:sp>
                    <p:nvSpPr>
                      <p:cNvPr id="124" name="Oval 123">
                        <a:extLst>
                          <a:ext uri="{FF2B5EF4-FFF2-40B4-BE49-F238E27FC236}">
                            <a16:creationId xmlns:a16="http://schemas.microsoft.com/office/drawing/2014/main" id="{BA940BFA-1A03-4D9C-A0B2-93B94F2298F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1359674" cy="1296063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p:spPr>
                    <p:style>
                      <a:lnRef idx="1">
                        <a:schemeClr val="accent1"/>
                      </a:lnRef>
                      <a:fillRef idx="2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125" name="Group 124">
                        <a:extLst>
                          <a:ext uri="{FF2B5EF4-FFF2-40B4-BE49-F238E27FC236}">
                            <a16:creationId xmlns:a16="http://schemas.microsoft.com/office/drawing/2014/main" id="{6AA5F871-77D1-47B0-B5B6-A96C86C86B7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30588" y="318053"/>
                        <a:ext cx="945598" cy="786599"/>
                        <a:chOff x="0" y="0"/>
                        <a:chExt cx="945598" cy="786599"/>
                      </a:xfrm>
                    </p:grpSpPr>
                    <p:sp>
                      <p:nvSpPr>
                        <p:cNvPr id="126" name="Oval 125">
                          <a:extLst>
                            <a:ext uri="{FF2B5EF4-FFF2-40B4-BE49-F238E27FC236}">
                              <a16:creationId xmlns:a16="http://schemas.microsoft.com/office/drawing/2014/main" id="{353AD39E-5863-4BA8-AD7F-45E470ED9C8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0" y="7951"/>
                          <a:ext cx="349250" cy="333375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>
                          <a:solidFill>
                            <a:schemeClr val="accent2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2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7" name="Oval 126">
                          <a:extLst>
                            <a:ext uri="{FF2B5EF4-FFF2-40B4-BE49-F238E27FC236}">
                              <a16:creationId xmlns:a16="http://schemas.microsoft.com/office/drawing/2014/main" id="{EF48E68D-9D96-408D-BEB3-41BE464CB57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96348" y="0"/>
                          <a:ext cx="349250" cy="333375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>
                          <a:solidFill>
                            <a:schemeClr val="accent2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2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8" name="Oval 127">
                          <a:extLst>
                            <a:ext uri="{FF2B5EF4-FFF2-40B4-BE49-F238E27FC236}">
                              <a16:creationId xmlns:a16="http://schemas.microsoft.com/office/drawing/2014/main" id="{51119BD0-C7E8-4DB5-931B-E87BBBEAD89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86247" y="453224"/>
                          <a:ext cx="349250" cy="333375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>
                          <a:solidFill>
                            <a:schemeClr val="accent2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2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115" name="Group 114">
                    <a:extLst>
                      <a:ext uri="{FF2B5EF4-FFF2-40B4-BE49-F238E27FC236}">
                        <a16:creationId xmlns:a16="http://schemas.microsoft.com/office/drawing/2014/main" id="{3A992E4D-1A92-4B5D-B1BE-6A2092F8F995}"/>
                      </a:ext>
                    </a:extLst>
                  </p:cNvPr>
                  <p:cNvGrpSpPr/>
                  <p:nvPr/>
                </p:nvGrpSpPr>
                <p:grpSpPr>
                  <a:xfrm>
                    <a:off x="1160890" y="270344"/>
                    <a:ext cx="4142630" cy="708015"/>
                    <a:chOff x="683812" y="0"/>
                    <a:chExt cx="4142630" cy="708015"/>
                  </a:xfrm>
                </p:grpSpPr>
                <p:cxnSp>
                  <p:nvCxnSpPr>
                    <p:cNvPr id="116" name="Straight Connector 115">
                      <a:extLst>
                        <a:ext uri="{FF2B5EF4-FFF2-40B4-BE49-F238E27FC236}">
                          <a16:creationId xmlns:a16="http://schemas.microsoft.com/office/drawing/2014/main" id="{44539E52-CF99-485B-88E2-3413A989ACEC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83812" y="227275"/>
                      <a:ext cx="1176793" cy="4058"/>
                    </a:xfrm>
                    <a:prstGeom prst="line">
                      <a:avLst/>
                    </a:prstGeom>
                    <a:ln w="25400">
                      <a:solidFill>
                        <a:srgbClr val="FF0000"/>
                      </a:solidFill>
                      <a:prstDash val="solid"/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17" name="Freeform 847">
                      <a:extLst>
                        <a:ext uri="{FF2B5EF4-FFF2-40B4-BE49-F238E27FC236}">
                          <a16:creationId xmlns:a16="http://schemas.microsoft.com/office/drawing/2014/main" id="{137B9BA7-044F-4113-B75E-D712D3F2C168}"/>
                        </a:ext>
                      </a:extLst>
                    </p:cNvPr>
                    <p:cNvSpPr/>
                    <p:nvPr/>
                  </p:nvSpPr>
                  <p:spPr>
                    <a:xfrm rot="3041255" flipV="1">
                      <a:off x="1896469" y="485610"/>
                      <a:ext cx="343412" cy="85137"/>
                    </a:xfrm>
                    <a:custGeom>
                      <a:avLst/>
                      <a:gdLst>
                        <a:gd name="connsiteX0" fmla="*/ 0 w 2977286"/>
                        <a:gd name="connsiteY0" fmla="*/ 515179 h 529809"/>
                        <a:gd name="connsiteX1" fmla="*/ 746150 w 2977286"/>
                        <a:gd name="connsiteY1" fmla="*/ 83582 h 529809"/>
                        <a:gd name="connsiteX2" fmla="*/ 2099462 w 2977286"/>
                        <a:gd name="connsiteY2" fmla="*/ 39691 h 529809"/>
                        <a:gd name="connsiteX3" fmla="*/ 2977286 w 2977286"/>
                        <a:gd name="connsiteY3" fmla="*/ 529809 h 529809"/>
                        <a:gd name="connsiteX4" fmla="*/ 2977286 w 2977286"/>
                        <a:gd name="connsiteY4" fmla="*/ 529809 h 52980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977286" h="529809">
                          <a:moveTo>
                            <a:pt x="0" y="515179"/>
                          </a:moveTo>
                          <a:cubicBezTo>
                            <a:pt x="198120" y="339004"/>
                            <a:pt x="396240" y="162830"/>
                            <a:pt x="746150" y="83582"/>
                          </a:cubicBezTo>
                          <a:cubicBezTo>
                            <a:pt x="1096060" y="4334"/>
                            <a:pt x="1727606" y="-34680"/>
                            <a:pt x="2099462" y="39691"/>
                          </a:cubicBezTo>
                          <a:cubicBezTo>
                            <a:pt x="2471318" y="114062"/>
                            <a:pt x="2977286" y="529809"/>
                            <a:pt x="2977286" y="529809"/>
                          </a:cubicBezTo>
                          <a:lnTo>
                            <a:pt x="2977286" y="529809"/>
                          </a:lnTo>
                        </a:path>
                      </a:pathLst>
                    </a:custGeom>
                    <a:noFill/>
                    <a:ln w="25400" cap="flat">
                      <a:solidFill>
                        <a:srgbClr val="FF0000"/>
                      </a:solidFill>
                      <a:prstDash val="solid"/>
                      <a:tailEnd type="triangle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8" name="Freeform 847">
                      <a:extLst>
                        <a:ext uri="{FF2B5EF4-FFF2-40B4-BE49-F238E27FC236}">
                          <a16:creationId xmlns:a16="http://schemas.microsoft.com/office/drawing/2014/main" id="{753588BE-CF68-4209-ABC9-B5230412262F}"/>
                        </a:ext>
                      </a:extLst>
                    </p:cNvPr>
                    <p:cNvSpPr/>
                    <p:nvPr/>
                  </p:nvSpPr>
                  <p:spPr>
                    <a:xfrm rot="18798231" flipV="1">
                      <a:off x="2510031" y="493740"/>
                      <a:ext cx="343412" cy="85137"/>
                    </a:xfrm>
                    <a:custGeom>
                      <a:avLst/>
                      <a:gdLst>
                        <a:gd name="connsiteX0" fmla="*/ 0 w 2977286"/>
                        <a:gd name="connsiteY0" fmla="*/ 515179 h 529809"/>
                        <a:gd name="connsiteX1" fmla="*/ 746150 w 2977286"/>
                        <a:gd name="connsiteY1" fmla="*/ 83582 h 529809"/>
                        <a:gd name="connsiteX2" fmla="*/ 2099462 w 2977286"/>
                        <a:gd name="connsiteY2" fmla="*/ 39691 h 529809"/>
                        <a:gd name="connsiteX3" fmla="*/ 2977286 w 2977286"/>
                        <a:gd name="connsiteY3" fmla="*/ 529809 h 529809"/>
                        <a:gd name="connsiteX4" fmla="*/ 2977286 w 2977286"/>
                        <a:gd name="connsiteY4" fmla="*/ 529809 h 52980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977286" h="529809">
                          <a:moveTo>
                            <a:pt x="0" y="515179"/>
                          </a:moveTo>
                          <a:cubicBezTo>
                            <a:pt x="198120" y="339004"/>
                            <a:pt x="396240" y="162830"/>
                            <a:pt x="746150" y="83582"/>
                          </a:cubicBezTo>
                          <a:cubicBezTo>
                            <a:pt x="1096060" y="4334"/>
                            <a:pt x="1727606" y="-34680"/>
                            <a:pt x="2099462" y="39691"/>
                          </a:cubicBezTo>
                          <a:cubicBezTo>
                            <a:pt x="2471318" y="114062"/>
                            <a:pt x="2977286" y="529809"/>
                            <a:pt x="2977286" y="529809"/>
                          </a:cubicBezTo>
                          <a:lnTo>
                            <a:pt x="2977286" y="529809"/>
                          </a:lnTo>
                        </a:path>
                      </a:pathLst>
                    </a:custGeom>
                    <a:noFill/>
                    <a:ln w="25400" cap="flat">
                      <a:solidFill>
                        <a:srgbClr val="FF0000"/>
                      </a:solidFill>
                      <a:prstDash val="solid"/>
                      <a:tailEnd type="triangle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cxnSp>
                  <p:nvCxnSpPr>
                    <p:cNvPr id="119" name="Straight Connector 118">
                      <a:extLst>
                        <a:ext uri="{FF2B5EF4-FFF2-40B4-BE49-F238E27FC236}">
                          <a16:creationId xmlns:a16="http://schemas.microsoft.com/office/drawing/2014/main" id="{E38AD4A6-1470-42CC-98D7-E1914BB337DF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2854519" y="227275"/>
                      <a:ext cx="1255795" cy="6046"/>
                    </a:xfrm>
                    <a:prstGeom prst="line">
                      <a:avLst/>
                    </a:prstGeom>
                    <a:ln w="25400">
                      <a:solidFill>
                        <a:srgbClr val="FF0000"/>
                      </a:solidFill>
                      <a:prstDash val="solid"/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20" name="Freeform 847">
                      <a:extLst>
                        <a:ext uri="{FF2B5EF4-FFF2-40B4-BE49-F238E27FC236}">
                          <a16:creationId xmlns:a16="http://schemas.microsoft.com/office/drawing/2014/main" id="{03F430CA-0EE8-4C40-A124-D8045AE512B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97072" y="0"/>
                      <a:ext cx="429370" cy="79027"/>
                    </a:xfrm>
                    <a:custGeom>
                      <a:avLst/>
                      <a:gdLst>
                        <a:gd name="connsiteX0" fmla="*/ 0 w 2977286"/>
                        <a:gd name="connsiteY0" fmla="*/ 515179 h 529809"/>
                        <a:gd name="connsiteX1" fmla="*/ 746150 w 2977286"/>
                        <a:gd name="connsiteY1" fmla="*/ 83582 h 529809"/>
                        <a:gd name="connsiteX2" fmla="*/ 2099462 w 2977286"/>
                        <a:gd name="connsiteY2" fmla="*/ 39691 h 529809"/>
                        <a:gd name="connsiteX3" fmla="*/ 2977286 w 2977286"/>
                        <a:gd name="connsiteY3" fmla="*/ 529809 h 529809"/>
                        <a:gd name="connsiteX4" fmla="*/ 2977286 w 2977286"/>
                        <a:gd name="connsiteY4" fmla="*/ 529809 h 52980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977286" h="529809">
                          <a:moveTo>
                            <a:pt x="0" y="515179"/>
                          </a:moveTo>
                          <a:cubicBezTo>
                            <a:pt x="198120" y="339004"/>
                            <a:pt x="396240" y="162830"/>
                            <a:pt x="746150" y="83582"/>
                          </a:cubicBezTo>
                          <a:cubicBezTo>
                            <a:pt x="1096060" y="4334"/>
                            <a:pt x="1727606" y="-34680"/>
                            <a:pt x="2099462" y="39691"/>
                          </a:cubicBezTo>
                          <a:cubicBezTo>
                            <a:pt x="2471318" y="114062"/>
                            <a:pt x="2977286" y="529809"/>
                            <a:pt x="2977286" y="529809"/>
                          </a:cubicBezTo>
                          <a:lnTo>
                            <a:pt x="2977286" y="529809"/>
                          </a:lnTo>
                        </a:path>
                      </a:pathLst>
                    </a:custGeom>
                    <a:noFill/>
                    <a:ln w="25400" cap="flat">
                      <a:solidFill>
                        <a:srgbClr val="FF0000"/>
                      </a:solidFill>
                      <a:prstDash val="solid"/>
                      <a:tailEnd type="triangle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113" name="Text Box 3253">
                  <a:extLst>
                    <a:ext uri="{FF2B5EF4-FFF2-40B4-BE49-F238E27FC236}">
                      <a16:creationId xmlns:a16="http://schemas.microsoft.com/office/drawing/2014/main" id="{6BF2726A-BB91-4B4A-85FB-0467D25A4AC6}"/>
                    </a:ext>
                  </a:extLst>
                </p:cNvPr>
                <p:cNvSpPr txBox="1"/>
                <p:nvPr/>
              </p:nvSpPr>
              <p:spPr>
                <a:xfrm>
                  <a:off x="1995777" y="596348"/>
                  <a:ext cx="190500" cy="174625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0" tIns="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1200" b="1">
                      <a:solidFill>
                        <a:srgbClr val="1F4E79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Vrinda" panose="020B0502040204020203" pitchFamily="34" charset="0"/>
                    </a:rPr>
                    <a:t>I</a:t>
                  </a:r>
                  <a:endParaRPr lang="en-US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Vrinda" panose="020B0502040204020203" pitchFamily="34" charset="0"/>
                  </a:endParaRPr>
                </a:p>
              </p:txBody>
            </p:sp>
          </p:grpSp>
          <p:sp>
            <p:nvSpPr>
              <p:cNvPr id="111" name="Text Box 3255">
                <a:extLst>
                  <a:ext uri="{FF2B5EF4-FFF2-40B4-BE49-F238E27FC236}">
                    <a16:creationId xmlns:a16="http://schemas.microsoft.com/office/drawing/2014/main" id="{F461EFDC-CB06-476F-AF04-B63B60F2B2B2}"/>
                  </a:ext>
                </a:extLst>
              </p:cNvPr>
              <p:cNvSpPr txBox="1"/>
              <p:nvPr/>
            </p:nvSpPr>
            <p:spPr>
              <a:xfrm>
                <a:off x="3824577" y="254442"/>
                <a:ext cx="190776" cy="174909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200" b="1">
                    <a:solidFill>
                      <a:srgbClr val="1F4E7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Vrinda" panose="020B0502040204020203" pitchFamily="34" charset="0"/>
                  </a:rPr>
                  <a:t>D</a:t>
                </a:r>
                <a:endPara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Vrinda" panose="020B0502040204020203" pitchFamily="34" charset="0"/>
                </a:endParaRPr>
              </a:p>
            </p:txBody>
          </p:sp>
        </p:grpSp>
        <p:sp>
          <p:nvSpPr>
            <p:cNvPr id="109" name="Text Box 3254">
              <a:extLst>
                <a:ext uri="{FF2B5EF4-FFF2-40B4-BE49-F238E27FC236}">
                  <a16:creationId xmlns:a16="http://schemas.microsoft.com/office/drawing/2014/main" id="{0BD25965-5202-4BF8-9229-E3E51191CB07}"/>
                </a:ext>
              </a:extLst>
            </p:cNvPr>
            <p:cNvSpPr txBox="1"/>
            <p:nvPr/>
          </p:nvSpPr>
          <p:spPr>
            <a:xfrm>
              <a:off x="628153" y="270344"/>
              <a:ext cx="190776" cy="174909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b="1">
                  <a:solidFill>
                    <a:srgbClr val="1F4E79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Vrinda" panose="020B0502040204020203" pitchFamily="34" charset="0"/>
                </a:rPr>
                <a:t>S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Vrinda" panose="020B0502040204020203" pitchFamily="34" charset="0"/>
              </a:endParaRPr>
            </a:p>
          </p:txBody>
        </p:sp>
      </p:grpSp>
      <p:grpSp>
        <p:nvGrpSpPr>
          <p:cNvPr id="242" name="Group 241">
            <a:extLst>
              <a:ext uri="{FF2B5EF4-FFF2-40B4-BE49-F238E27FC236}">
                <a16:creationId xmlns:a16="http://schemas.microsoft.com/office/drawing/2014/main" id="{3EF28FB3-3B5D-4438-8E4F-38387CFE5C01}"/>
              </a:ext>
            </a:extLst>
          </p:cNvPr>
          <p:cNvGrpSpPr/>
          <p:nvPr/>
        </p:nvGrpSpPr>
        <p:grpSpPr>
          <a:xfrm>
            <a:off x="6814674" y="3749040"/>
            <a:ext cx="4189730" cy="937260"/>
            <a:chOff x="0" y="0"/>
            <a:chExt cx="4190337" cy="937315"/>
          </a:xfrm>
        </p:grpSpPr>
        <p:grpSp>
          <p:nvGrpSpPr>
            <p:cNvPr id="243" name="Group 242">
              <a:extLst>
                <a:ext uri="{FF2B5EF4-FFF2-40B4-BE49-F238E27FC236}">
                  <a16:creationId xmlns:a16="http://schemas.microsoft.com/office/drawing/2014/main" id="{F139838E-9009-474C-AB8B-7EB1CD75B599}"/>
                </a:ext>
              </a:extLst>
            </p:cNvPr>
            <p:cNvGrpSpPr/>
            <p:nvPr/>
          </p:nvGrpSpPr>
          <p:grpSpPr>
            <a:xfrm>
              <a:off x="0" y="0"/>
              <a:ext cx="4190337" cy="937315"/>
              <a:chOff x="0" y="0"/>
              <a:chExt cx="4190337" cy="937315"/>
            </a:xfrm>
          </p:grpSpPr>
          <p:grpSp>
            <p:nvGrpSpPr>
              <p:cNvPr id="245" name="Group 244">
                <a:extLst>
                  <a:ext uri="{FF2B5EF4-FFF2-40B4-BE49-F238E27FC236}">
                    <a16:creationId xmlns:a16="http://schemas.microsoft.com/office/drawing/2014/main" id="{D5E01AE9-B3A4-4A49-B051-0EB7FB40B4E9}"/>
                  </a:ext>
                </a:extLst>
              </p:cNvPr>
              <p:cNvGrpSpPr/>
              <p:nvPr/>
            </p:nvGrpSpPr>
            <p:grpSpPr>
              <a:xfrm>
                <a:off x="0" y="0"/>
                <a:ext cx="4190337" cy="937315"/>
                <a:chOff x="0" y="0"/>
                <a:chExt cx="4190337" cy="937315"/>
              </a:xfrm>
            </p:grpSpPr>
            <p:grpSp>
              <p:nvGrpSpPr>
                <p:cNvPr id="247" name="Group 246">
                  <a:extLst>
                    <a:ext uri="{FF2B5EF4-FFF2-40B4-BE49-F238E27FC236}">
                      <a16:creationId xmlns:a16="http://schemas.microsoft.com/office/drawing/2014/main" id="{31B86141-699B-4B2F-84BF-62A5C4573703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4190337" cy="937315"/>
                  <a:chOff x="0" y="0"/>
                  <a:chExt cx="4190337" cy="937315"/>
                </a:xfrm>
              </p:grpSpPr>
              <p:grpSp>
                <p:nvGrpSpPr>
                  <p:cNvPr id="249" name="Group 248">
                    <a:extLst>
                      <a:ext uri="{FF2B5EF4-FFF2-40B4-BE49-F238E27FC236}">
                        <a16:creationId xmlns:a16="http://schemas.microsoft.com/office/drawing/2014/main" id="{04129B7E-4E9C-4688-A8B2-A3789D658207}"/>
                      </a:ext>
                    </a:extLst>
                  </p:cNvPr>
                  <p:cNvGrpSpPr/>
                  <p:nvPr/>
                </p:nvGrpSpPr>
                <p:grpSpPr>
                  <a:xfrm>
                    <a:off x="0" y="0"/>
                    <a:ext cx="4190337" cy="937315"/>
                    <a:chOff x="0" y="0"/>
                    <a:chExt cx="5732752" cy="1304014"/>
                  </a:xfrm>
                </p:grpSpPr>
                <p:grpSp>
                  <p:nvGrpSpPr>
                    <p:cNvPr id="251" name="Group 250">
                      <a:extLst>
                        <a:ext uri="{FF2B5EF4-FFF2-40B4-BE49-F238E27FC236}">
                          <a16:creationId xmlns:a16="http://schemas.microsoft.com/office/drawing/2014/main" id="{57E2CAB5-4965-4101-B53A-2D3AC16C653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5732752" cy="1304014"/>
                      <a:chOff x="0" y="0"/>
                      <a:chExt cx="5732752" cy="1304014"/>
                    </a:xfrm>
                  </p:grpSpPr>
                  <p:grpSp>
                    <p:nvGrpSpPr>
                      <p:cNvPr id="257" name="Group 256">
                        <a:extLst>
                          <a:ext uri="{FF2B5EF4-FFF2-40B4-BE49-F238E27FC236}">
                            <a16:creationId xmlns:a16="http://schemas.microsoft.com/office/drawing/2014/main" id="{7D0E5607-4AFC-45AA-83F6-971E55D5E5E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0" y="7951"/>
                        <a:ext cx="1359674" cy="1296063"/>
                        <a:chOff x="0" y="0"/>
                        <a:chExt cx="1359674" cy="1296063"/>
                      </a:xfrm>
                    </p:grpSpPr>
                    <p:sp>
                      <p:nvSpPr>
                        <p:cNvPr id="270" name="Oval 269">
                          <a:extLst>
                            <a:ext uri="{FF2B5EF4-FFF2-40B4-BE49-F238E27FC236}">
                              <a16:creationId xmlns:a16="http://schemas.microsoft.com/office/drawing/2014/main" id="{FC8DCFE3-FB4A-4924-9C82-9F540C48801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0" y="0"/>
                          <a:ext cx="1359674" cy="1296063"/>
                        </a:xfrm>
                        <a:prstGeom prst="ellipse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p:spPr>
                      <p:style>
                        <a:lnRef idx="1">
                          <a:schemeClr val="accent1"/>
                        </a:lnRef>
                        <a:fillRef idx="2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grpSp>
                      <p:nvGrpSpPr>
                        <p:cNvPr id="271" name="Group 270">
                          <a:extLst>
                            <a:ext uri="{FF2B5EF4-FFF2-40B4-BE49-F238E27FC236}">
                              <a16:creationId xmlns:a16="http://schemas.microsoft.com/office/drawing/2014/main" id="{775572DF-8516-4109-ADF0-EB43320776F9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30588" y="318053"/>
                          <a:ext cx="945598" cy="786599"/>
                          <a:chOff x="0" y="0"/>
                          <a:chExt cx="945598" cy="786599"/>
                        </a:xfrm>
                      </p:grpSpPr>
                      <p:sp>
                        <p:nvSpPr>
                          <p:cNvPr id="272" name="Oval 271">
                            <a:extLst>
                              <a:ext uri="{FF2B5EF4-FFF2-40B4-BE49-F238E27FC236}">
                                <a16:creationId xmlns:a16="http://schemas.microsoft.com/office/drawing/2014/main" id="{83798E0A-1FB2-462B-92A2-3EC1B2C8C07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0" y="7951"/>
                            <a:ext cx="349250" cy="333375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solidFill>
                              <a:schemeClr val="accent2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2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marL="0" marR="0" algn="ctr">
                              <a:lnSpc>
                                <a:spcPct val="107000"/>
                              </a:lnSpc>
                              <a:spcBef>
                                <a:spcPts val="0"/>
                              </a:spcBef>
                              <a:spcAft>
                                <a:spcPts val="800"/>
                              </a:spcAft>
                            </a:pPr>
                            <a:r>
                              <a:rPr lang="en-US" sz="1100">
                                <a:effectLst/>
                                <a:ea typeface="Calibri" panose="020F0502020204030204" pitchFamily="34" charset="0"/>
                                <a:cs typeface="Vrinda" panose="020B0502040204020203" pitchFamily="34" charset="0"/>
                              </a:rPr>
                              <a:t> </a:t>
                            </a:r>
                          </a:p>
                        </p:txBody>
                      </p:sp>
                      <p:sp>
                        <p:nvSpPr>
                          <p:cNvPr id="273" name="Oval 272">
                            <a:extLst>
                              <a:ext uri="{FF2B5EF4-FFF2-40B4-BE49-F238E27FC236}">
                                <a16:creationId xmlns:a16="http://schemas.microsoft.com/office/drawing/2014/main" id="{1CC2ADAC-918D-4FC1-A796-D11EBEC2845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96348" y="0"/>
                            <a:ext cx="349250" cy="333375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solidFill>
                              <a:schemeClr val="accent2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2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74" name="Oval 273">
                            <a:extLst>
                              <a:ext uri="{FF2B5EF4-FFF2-40B4-BE49-F238E27FC236}">
                                <a16:creationId xmlns:a16="http://schemas.microsoft.com/office/drawing/2014/main" id="{36D1CA5C-0FBB-4AC8-90D7-20DD599E243C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286247" y="453224"/>
                            <a:ext cx="349250" cy="333375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solidFill>
                              <a:schemeClr val="accent2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2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</p:grpSp>
                  </p:grpSp>
                  <p:grpSp>
                    <p:nvGrpSpPr>
                      <p:cNvPr id="258" name="Group 257">
                        <a:extLst>
                          <a:ext uri="{FF2B5EF4-FFF2-40B4-BE49-F238E27FC236}">
                            <a16:creationId xmlns:a16="http://schemas.microsoft.com/office/drawing/2014/main" id="{1851B645-5E78-4E88-8786-30AA9D3476C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146852" y="7951"/>
                        <a:ext cx="1359535" cy="1296035"/>
                        <a:chOff x="0" y="0"/>
                        <a:chExt cx="1359674" cy="1296063"/>
                      </a:xfrm>
                    </p:grpSpPr>
                    <p:sp>
                      <p:nvSpPr>
                        <p:cNvPr id="265" name="Oval 264">
                          <a:extLst>
                            <a:ext uri="{FF2B5EF4-FFF2-40B4-BE49-F238E27FC236}">
                              <a16:creationId xmlns:a16="http://schemas.microsoft.com/office/drawing/2014/main" id="{A1D6A94B-8B8C-4495-8278-BDCD8E2BA58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0" y="0"/>
                          <a:ext cx="1359674" cy="1296063"/>
                        </a:xfrm>
                        <a:prstGeom prst="ellipse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p:spPr>
                      <p:style>
                        <a:lnRef idx="1">
                          <a:schemeClr val="accent1"/>
                        </a:lnRef>
                        <a:fillRef idx="2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grpSp>
                      <p:nvGrpSpPr>
                        <p:cNvPr id="266" name="Group 265">
                          <a:extLst>
                            <a:ext uri="{FF2B5EF4-FFF2-40B4-BE49-F238E27FC236}">
                              <a16:creationId xmlns:a16="http://schemas.microsoft.com/office/drawing/2014/main" id="{B2A34398-819F-4DE8-B3AB-F93A32D7C6B2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30588" y="318053"/>
                          <a:ext cx="945598" cy="786599"/>
                          <a:chOff x="0" y="0"/>
                          <a:chExt cx="945598" cy="786599"/>
                        </a:xfrm>
                      </p:grpSpPr>
                      <p:sp>
                        <p:nvSpPr>
                          <p:cNvPr id="267" name="Oval 266">
                            <a:extLst>
                              <a:ext uri="{FF2B5EF4-FFF2-40B4-BE49-F238E27FC236}">
                                <a16:creationId xmlns:a16="http://schemas.microsoft.com/office/drawing/2014/main" id="{80F9640F-6230-43AB-A42C-7AC203BEEDB9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0" y="7951"/>
                            <a:ext cx="349250" cy="333375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solidFill>
                              <a:schemeClr val="accent2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2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68" name="Oval 267">
                            <a:extLst>
                              <a:ext uri="{FF2B5EF4-FFF2-40B4-BE49-F238E27FC236}">
                                <a16:creationId xmlns:a16="http://schemas.microsoft.com/office/drawing/2014/main" id="{ECD00C73-5353-43D5-8401-D5773811FBE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96348" y="0"/>
                            <a:ext cx="349250" cy="333375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solidFill>
                              <a:schemeClr val="accent2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2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69" name="Oval 268">
                            <a:extLst>
                              <a:ext uri="{FF2B5EF4-FFF2-40B4-BE49-F238E27FC236}">
                                <a16:creationId xmlns:a16="http://schemas.microsoft.com/office/drawing/2014/main" id="{A063AE02-D03F-48D0-A758-E2092793C2B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286247" y="453224"/>
                            <a:ext cx="349250" cy="333375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solidFill>
                              <a:schemeClr val="accent2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2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</p:grpSp>
                  </p:grpSp>
                  <p:grpSp>
                    <p:nvGrpSpPr>
                      <p:cNvPr id="259" name="Group 258">
                        <a:extLst>
                          <a:ext uri="{FF2B5EF4-FFF2-40B4-BE49-F238E27FC236}">
                            <a16:creationId xmlns:a16="http://schemas.microsoft.com/office/drawing/2014/main" id="{CFAE7EBF-5BC6-481D-94AC-1D51C6811BC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373217" y="0"/>
                        <a:ext cx="1359535" cy="1296035"/>
                        <a:chOff x="0" y="0"/>
                        <a:chExt cx="1359674" cy="1296063"/>
                      </a:xfrm>
                    </p:grpSpPr>
                    <p:sp>
                      <p:nvSpPr>
                        <p:cNvPr id="260" name="Oval 259">
                          <a:extLst>
                            <a:ext uri="{FF2B5EF4-FFF2-40B4-BE49-F238E27FC236}">
                              <a16:creationId xmlns:a16="http://schemas.microsoft.com/office/drawing/2014/main" id="{5EF004C7-0C27-4084-AA8B-DB290A0DC42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0" y="0"/>
                          <a:ext cx="1359674" cy="1296063"/>
                        </a:xfrm>
                        <a:prstGeom prst="ellipse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p:spPr>
                      <p:style>
                        <a:lnRef idx="1">
                          <a:schemeClr val="accent1"/>
                        </a:lnRef>
                        <a:fillRef idx="2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grpSp>
                      <p:nvGrpSpPr>
                        <p:cNvPr id="261" name="Group 260">
                          <a:extLst>
                            <a:ext uri="{FF2B5EF4-FFF2-40B4-BE49-F238E27FC236}">
                              <a16:creationId xmlns:a16="http://schemas.microsoft.com/office/drawing/2014/main" id="{20394C31-3989-4B2E-B0CD-345A32192F16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30588" y="318053"/>
                          <a:ext cx="945598" cy="786599"/>
                          <a:chOff x="0" y="0"/>
                          <a:chExt cx="945598" cy="786599"/>
                        </a:xfrm>
                      </p:grpSpPr>
                      <p:sp>
                        <p:nvSpPr>
                          <p:cNvPr id="262" name="Oval 261">
                            <a:extLst>
                              <a:ext uri="{FF2B5EF4-FFF2-40B4-BE49-F238E27FC236}">
                                <a16:creationId xmlns:a16="http://schemas.microsoft.com/office/drawing/2014/main" id="{84FC02FC-0534-4DAE-B621-C1F095E7EA5A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0" y="7951"/>
                            <a:ext cx="349250" cy="333375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solidFill>
                              <a:schemeClr val="accent2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2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63" name="Oval 262">
                            <a:extLst>
                              <a:ext uri="{FF2B5EF4-FFF2-40B4-BE49-F238E27FC236}">
                                <a16:creationId xmlns:a16="http://schemas.microsoft.com/office/drawing/2014/main" id="{311D1005-6040-4792-9FE5-39D90265744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96348" y="0"/>
                            <a:ext cx="349250" cy="333375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solidFill>
                              <a:schemeClr val="accent2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2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64" name="Oval 263">
                            <a:extLst>
                              <a:ext uri="{FF2B5EF4-FFF2-40B4-BE49-F238E27FC236}">
                                <a16:creationId xmlns:a16="http://schemas.microsoft.com/office/drawing/2014/main" id="{45FA709F-21D7-4CEE-AC0D-858002DF5EF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286247" y="453224"/>
                            <a:ext cx="349250" cy="333375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solidFill>
                              <a:schemeClr val="accent2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2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252" name="Group 251">
                      <a:extLst>
                        <a:ext uri="{FF2B5EF4-FFF2-40B4-BE49-F238E27FC236}">
                          <a16:creationId xmlns:a16="http://schemas.microsoft.com/office/drawing/2014/main" id="{F40F8608-CAE5-4758-8644-92400AF2549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77078" y="270344"/>
                      <a:ext cx="4826442" cy="233321"/>
                      <a:chOff x="0" y="0"/>
                      <a:chExt cx="4826442" cy="233321"/>
                    </a:xfrm>
                  </p:grpSpPr>
                  <p:cxnSp>
                    <p:nvCxnSpPr>
                      <p:cNvPr id="253" name="Straight Connector 252">
                        <a:extLst>
                          <a:ext uri="{FF2B5EF4-FFF2-40B4-BE49-F238E27FC236}">
                            <a16:creationId xmlns:a16="http://schemas.microsoft.com/office/drawing/2014/main" id="{EFDE59A6-E486-4C38-8A89-0661DAEEC186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83812" y="227275"/>
                        <a:ext cx="1176793" cy="4058"/>
                      </a:xfrm>
                      <a:prstGeom prst="line">
                        <a:avLst/>
                      </a:prstGeom>
                      <a:ln w="25400">
                        <a:solidFill>
                          <a:srgbClr val="FF0000"/>
                        </a:solidFill>
                        <a:prstDash val="solid"/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54" name="Freeform 847">
                        <a:extLst>
                          <a:ext uri="{FF2B5EF4-FFF2-40B4-BE49-F238E27FC236}">
                            <a16:creationId xmlns:a16="http://schemas.microsoft.com/office/drawing/2014/main" id="{152E7B44-29A9-4ED9-BA1D-6C1AF452FF5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7952"/>
                        <a:ext cx="429370" cy="79027"/>
                      </a:xfrm>
                      <a:custGeom>
                        <a:avLst/>
                        <a:gdLst>
                          <a:gd name="connsiteX0" fmla="*/ 0 w 2977286"/>
                          <a:gd name="connsiteY0" fmla="*/ 515179 h 529809"/>
                          <a:gd name="connsiteX1" fmla="*/ 746150 w 2977286"/>
                          <a:gd name="connsiteY1" fmla="*/ 83582 h 529809"/>
                          <a:gd name="connsiteX2" fmla="*/ 2099462 w 2977286"/>
                          <a:gd name="connsiteY2" fmla="*/ 39691 h 529809"/>
                          <a:gd name="connsiteX3" fmla="*/ 2977286 w 2977286"/>
                          <a:gd name="connsiteY3" fmla="*/ 529809 h 529809"/>
                          <a:gd name="connsiteX4" fmla="*/ 2977286 w 2977286"/>
                          <a:gd name="connsiteY4" fmla="*/ 529809 h 52980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977286" h="529809">
                            <a:moveTo>
                              <a:pt x="0" y="515179"/>
                            </a:moveTo>
                            <a:cubicBezTo>
                              <a:pt x="198120" y="339004"/>
                              <a:pt x="396240" y="162830"/>
                              <a:pt x="746150" y="83582"/>
                            </a:cubicBezTo>
                            <a:cubicBezTo>
                              <a:pt x="1096060" y="4334"/>
                              <a:pt x="1727606" y="-34680"/>
                              <a:pt x="2099462" y="39691"/>
                            </a:cubicBezTo>
                            <a:cubicBezTo>
                              <a:pt x="2471318" y="114062"/>
                              <a:pt x="2977286" y="529809"/>
                              <a:pt x="2977286" y="529809"/>
                            </a:cubicBezTo>
                            <a:lnTo>
                              <a:pt x="2977286" y="529809"/>
                            </a:lnTo>
                          </a:path>
                        </a:pathLst>
                      </a:custGeom>
                      <a:noFill/>
                      <a:ln w="25400" cap="flat">
                        <a:solidFill>
                          <a:srgbClr val="FF0000"/>
                        </a:solidFill>
                        <a:prstDash val="solid"/>
                        <a:tailEnd type="triangle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  <p:cxnSp>
                    <p:nvCxnSpPr>
                      <p:cNvPr id="255" name="Straight Connector 254">
                        <a:extLst>
                          <a:ext uri="{FF2B5EF4-FFF2-40B4-BE49-F238E27FC236}">
                            <a16:creationId xmlns:a16="http://schemas.microsoft.com/office/drawing/2014/main" id="{3DC5EF75-F91C-4C6F-B6E2-380DFCA6F9B8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2854519" y="227275"/>
                        <a:ext cx="1255795" cy="6046"/>
                      </a:xfrm>
                      <a:prstGeom prst="line">
                        <a:avLst/>
                      </a:prstGeom>
                      <a:ln w="25400">
                        <a:solidFill>
                          <a:srgbClr val="FF0000"/>
                        </a:solidFill>
                        <a:prstDash val="solid"/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56" name="Freeform 847">
                        <a:extLst>
                          <a:ext uri="{FF2B5EF4-FFF2-40B4-BE49-F238E27FC236}">
                            <a16:creationId xmlns:a16="http://schemas.microsoft.com/office/drawing/2014/main" id="{FE78CF7A-C884-4F0E-9578-33BB7BECF46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397072" y="0"/>
                        <a:ext cx="429370" cy="79027"/>
                      </a:xfrm>
                      <a:custGeom>
                        <a:avLst/>
                        <a:gdLst>
                          <a:gd name="connsiteX0" fmla="*/ 0 w 2977286"/>
                          <a:gd name="connsiteY0" fmla="*/ 515179 h 529809"/>
                          <a:gd name="connsiteX1" fmla="*/ 746150 w 2977286"/>
                          <a:gd name="connsiteY1" fmla="*/ 83582 h 529809"/>
                          <a:gd name="connsiteX2" fmla="*/ 2099462 w 2977286"/>
                          <a:gd name="connsiteY2" fmla="*/ 39691 h 529809"/>
                          <a:gd name="connsiteX3" fmla="*/ 2977286 w 2977286"/>
                          <a:gd name="connsiteY3" fmla="*/ 529809 h 529809"/>
                          <a:gd name="connsiteX4" fmla="*/ 2977286 w 2977286"/>
                          <a:gd name="connsiteY4" fmla="*/ 529809 h 52980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977286" h="529809">
                            <a:moveTo>
                              <a:pt x="0" y="515179"/>
                            </a:moveTo>
                            <a:cubicBezTo>
                              <a:pt x="198120" y="339004"/>
                              <a:pt x="396240" y="162830"/>
                              <a:pt x="746150" y="83582"/>
                            </a:cubicBezTo>
                            <a:cubicBezTo>
                              <a:pt x="1096060" y="4334"/>
                              <a:pt x="1727606" y="-34680"/>
                              <a:pt x="2099462" y="39691"/>
                            </a:cubicBezTo>
                            <a:cubicBezTo>
                              <a:pt x="2471318" y="114062"/>
                              <a:pt x="2977286" y="529809"/>
                              <a:pt x="2977286" y="529809"/>
                            </a:cubicBezTo>
                            <a:lnTo>
                              <a:pt x="2977286" y="529809"/>
                            </a:lnTo>
                          </a:path>
                        </a:pathLst>
                      </a:custGeom>
                      <a:noFill/>
                      <a:ln w="25400" cap="flat">
                        <a:solidFill>
                          <a:srgbClr val="FF0000"/>
                        </a:solidFill>
                        <a:prstDash val="solid"/>
                        <a:tailEnd type="triangle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250" name="Freeform 847">
                    <a:extLst>
                      <a:ext uri="{FF2B5EF4-FFF2-40B4-BE49-F238E27FC236}">
                        <a16:creationId xmlns:a16="http://schemas.microsoft.com/office/drawing/2014/main" id="{445E18E3-E921-4BF1-A0F8-CFD6B843102A}"/>
                      </a:ext>
                    </a:extLst>
                  </p:cNvPr>
                  <p:cNvSpPr/>
                  <p:nvPr/>
                </p:nvSpPr>
                <p:spPr>
                  <a:xfrm>
                    <a:off x="1924215" y="198782"/>
                    <a:ext cx="313802" cy="56801"/>
                  </a:xfrm>
                  <a:custGeom>
                    <a:avLst/>
                    <a:gdLst>
                      <a:gd name="connsiteX0" fmla="*/ 0 w 2977286"/>
                      <a:gd name="connsiteY0" fmla="*/ 515179 h 529809"/>
                      <a:gd name="connsiteX1" fmla="*/ 746150 w 2977286"/>
                      <a:gd name="connsiteY1" fmla="*/ 83582 h 529809"/>
                      <a:gd name="connsiteX2" fmla="*/ 2099462 w 2977286"/>
                      <a:gd name="connsiteY2" fmla="*/ 39691 h 529809"/>
                      <a:gd name="connsiteX3" fmla="*/ 2977286 w 2977286"/>
                      <a:gd name="connsiteY3" fmla="*/ 529809 h 529809"/>
                      <a:gd name="connsiteX4" fmla="*/ 2977286 w 2977286"/>
                      <a:gd name="connsiteY4" fmla="*/ 529809 h 5298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77286" h="529809">
                        <a:moveTo>
                          <a:pt x="0" y="515179"/>
                        </a:moveTo>
                        <a:cubicBezTo>
                          <a:pt x="198120" y="339004"/>
                          <a:pt x="396240" y="162830"/>
                          <a:pt x="746150" y="83582"/>
                        </a:cubicBezTo>
                        <a:cubicBezTo>
                          <a:pt x="1096060" y="4334"/>
                          <a:pt x="1727606" y="-34680"/>
                          <a:pt x="2099462" y="39691"/>
                        </a:cubicBezTo>
                        <a:cubicBezTo>
                          <a:pt x="2471318" y="114062"/>
                          <a:pt x="2977286" y="529809"/>
                          <a:pt x="2977286" y="529809"/>
                        </a:cubicBezTo>
                        <a:lnTo>
                          <a:pt x="2977286" y="529809"/>
                        </a:lnTo>
                      </a:path>
                    </a:pathLst>
                  </a:custGeom>
                  <a:noFill/>
                  <a:ln w="25400" cap="flat">
                    <a:solidFill>
                      <a:srgbClr val="FF0000"/>
                    </a:solidFill>
                    <a:prstDash val="solid"/>
                    <a:tailEnd type="triangle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248" name="Text Box 3213">
                  <a:extLst>
                    <a:ext uri="{FF2B5EF4-FFF2-40B4-BE49-F238E27FC236}">
                      <a16:creationId xmlns:a16="http://schemas.microsoft.com/office/drawing/2014/main" id="{AF73AFB8-B41D-4676-A771-720C105C8D53}"/>
                    </a:ext>
                  </a:extLst>
                </p:cNvPr>
                <p:cNvSpPr txBox="1"/>
                <p:nvPr/>
              </p:nvSpPr>
              <p:spPr>
                <a:xfrm>
                  <a:off x="206734" y="262393"/>
                  <a:ext cx="190500" cy="174625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0" tIns="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1200" b="1">
                      <a:solidFill>
                        <a:srgbClr val="1F4E79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Vrinda" panose="020B0502040204020203" pitchFamily="34" charset="0"/>
                    </a:rPr>
                    <a:t>S</a:t>
                  </a:r>
                  <a:endParaRPr lang="en-US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Vrinda" panose="020B0502040204020203" pitchFamily="34" charset="0"/>
                  </a:endParaRPr>
                </a:p>
              </p:txBody>
            </p:sp>
          </p:grpSp>
          <p:sp>
            <p:nvSpPr>
              <p:cNvPr id="246" name="Text Box 3215">
                <a:extLst>
                  <a:ext uri="{FF2B5EF4-FFF2-40B4-BE49-F238E27FC236}">
                    <a16:creationId xmlns:a16="http://schemas.microsoft.com/office/drawing/2014/main" id="{3E8C551B-B4B9-41CB-90CF-5E4B79475732}"/>
                  </a:ext>
                </a:extLst>
              </p:cNvPr>
              <p:cNvSpPr txBox="1"/>
              <p:nvPr/>
            </p:nvSpPr>
            <p:spPr>
              <a:xfrm>
                <a:off x="1773141" y="262393"/>
                <a:ext cx="190804" cy="174919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200" b="1">
                    <a:solidFill>
                      <a:srgbClr val="1F4E7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Vrinda" panose="020B0502040204020203" pitchFamily="34" charset="0"/>
                  </a:rPr>
                  <a:t>I</a:t>
                </a:r>
                <a:endPara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Vrinda" panose="020B0502040204020203" pitchFamily="34" charset="0"/>
                </a:endParaRPr>
              </a:p>
            </p:txBody>
          </p:sp>
        </p:grpSp>
        <p:sp>
          <p:nvSpPr>
            <p:cNvPr id="244" name="Text Box 3217">
              <a:extLst>
                <a:ext uri="{FF2B5EF4-FFF2-40B4-BE49-F238E27FC236}">
                  <a16:creationId xmlns:a16="http://schemas.microsoft.com/office/drawing/2014/main" id="{EBFB65D6-42E5-417C-B8D7-1364F4C13C4A}"/>
                </a:ext>
              </a:extLst>
            </p:cNvPr>
            <p:cNvSpPr txBox="1"/>
            <p:nvPr/>
          </p:nvSpPr>
          <p:spPr>
            <a:xfrm>
              <a:off x="3824577" y="262393"/>
              <a:ext cx="190804" cy="174919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b="1">
                  <a:solidFill>
                    <a:srgbClr val="1F4E79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Vrinda" panose="020B0502040204020203" pitchFamily="34" charset="0"/>
                </a:rPr>
                <a:t>D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Vrinda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407807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Sets of paths with 3-hop min paths followed by 2-hop min paths </a:t>
            </a:r>
          </a:p>
          <a:p>
            <a:pPr>
              <a:lnSpc>
                <a:spcPct val="150000"/>
              </a:lnSpc>
            </a:pPr>
            <a:endParaRPr lang="en-US" sz="2800" dirty="0">
              <a:latin typeface="Gill Sans MT" panose="020B0502020104020203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Deterministic Strategic Choice: 1I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3DC7A46B-28CD-4DD5-8378-4F44CE10A945}"/>
              </a:ext>
            </a:extLst>
          </p:cNvPr>
          <p:cNvGrpSpPr/>
          <p:nvPr/>
        </p:nvGrpSpPr>
        <p:grpSpPr>
          <a:xfrm>
            <a:off x="1261872" y="3749040"/>
            <a:ext cx="4189730" cy="937260"/>
            <a:chOff x="0" y="0"/>
            <a:chExt cx="4190337" cy="937315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DD478840-BB59-4F9E-ABE9-EE312F6C8877}"/>
                </a:ext>
              </a:extLst>
            </p:cNvPr>
            <p:cNvGrpSpPr/>
            <p:nvPr/>
          </p:nvGrpSpPr>
          <p:grpSpPr>
            <a:xfrm>
              <a:off x="0" y="0"/>
              <a:ext cx="4190337" cy="937315"/>
              <a:chOff x="0" y="0"/>
              <a:chExt cx="4190337" cy="937315"/>
            </a:xfrm>
          </p:grpSpPr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3D7C3216-E9CD-4422-B22C-FAEC4CA539B4}"/>
                  </a:ext>
                </a:extLst>
              </p:cNvPr>
              <p:cNvGrpSpPr/>
              <p:nvPr/>
            </p:nvGrpSpPr>
            <p:grpSpPr>
              <a:xfrm>
                <a:off x="0" y="0"/>
                <a:ext cx="4190337" cy="937315"/>
                <a:chOff x="0" y="0"/>
                <a:chExt cx="4190337" cy="937315"/>
              </a:xfrm>
            </p:grpSpPr>
            <p:grpSp>
              <p:nvGrpSpPr>
                <p:cNvPr id="74" name="Group 73">
                  <a:extLst>
                    <a:ext uri="{FF2B5EF4-FFF2-40B4-BE49-F238E27FC236}">
                      <a16:creationId xmlns:a16="http://schemas.microsoft.com/office/drawing/2014/main" id="{3B4DAF9E-67E2-4BED-B9A5-3927C88C9E0D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4190337" cy="937315"/>
                  <a:chOff x="0" y="0"/>
                  <a:chExt cx="4190337" cy="937315"/>
                </a:xfrm>
              </p:grpSpPr>
              <p:grpSp>
                <p:nvGrpSpPr>
                  <p:cNvPr id="76" name="Group 75">
                    <a:extLst>
                      <a:ext uri="{FF2B5EF4-FFF2-40B4-BE49-F238E27FC236}">
                        <a16:creationId xmlns:a16="http://schemas.microsoft.com/office/drawing/2014/main" id="{90127A86-9228-4A5E-B8CF-776C84E92D74}"/>
                      </a:ext>
                    </a:extLst>
                  </p:cNvPr>
                  <p:cNvGrpSpPr/>
                  <p:nvPr/>
                </p:nvGrpSpPr>
                <p:grpSpPr>
                  <a:xfrm>
                    <a:off x="0" y="0"/>
                    <a:ext cx="4190337" cy="937315"/>
                    <a:chOff x="0" y="0"/>
                    <a:chExt cx="5732752" cy="1304014"/>
                  </a:xfrm>
                </p:grpSpPr>
                <p:grpSp>
                  <p:nvGrpSpPr>
                    <p:cNvPr id="78" name="Group 77">
                      <a:extLst>
                        <a:ext uri="{FF2B5EF4-FFF2-40B4-BE49-F238E27FC236}">
                          <a16:creationId xmlns:a16="http://schemas.microsoft.com/office/drawing/2014/main" id="{F6B72226-0D87-4F52-BC28-0021AD637D9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5732752" cy="1304014"/>
                      <a:chOff x="0" y="0"/>
                      <a:chExt cx="5732752" cy="1304014"/>
                    </a:xfrm>
                  </p:grpSpPr>
                  <p:grpSp>
                    <p:nvGrpSpPr>
                      <p:cNvPr id="84" name="Group 83">
                        <a:extLst>
                          <a:ext uri="{FF2B5EF4-FFF2-40B4-BE49-F238E27FC236}">
                            <a16:creationId xmlns:a16="http://schemas.microsoft.com/office/drawing/2014/main" id="{FFFB8458-E214-4E71-9645-50B86074FFA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0" y="7951"/>
                        <a:ext cx="1359674" cy="1296063"/>
                        <a:chOff x="0" y="0"/>
                        <a:chExt cx="1359674" cy="1296063"/>
                      </a:xfrm>
                    </p:grpSpPr>
                    <p:sp>
                      <p:nvSpPr>
                        <p:cNvPr id="97" name="Oval 96">
                          <a:extLst>
                            <a:ext uri="{FF2B5EF4-FFF2-40B4-BE49-F238E27FC236}">
                              <a16:creationId xmlns:a16="http://schemas.microsoft.com/office/drawing/2014/main" id="{DFC7833E-1123-4575-B5B2-FC4812B1ED3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0" y="0"/>
                          <a:ext cx="1359674" cy="1296063"/>
                        </a:xfrm>
                        <a:prstGeom prst="ellipse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p:spPr>
                      <p:style>
                        <a:lnRef idx="1">
                          <a:schemeClr val="accent1"/>
                        </a:lnRef>
                        <a:fillRef idx="2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grpSp>
                      <p:nvGrpSpPr>
                        <p:cNvPr id="98" name="Group 97">
                          <a:extLst>
                            <a:ext uri="{FF2B5EF4-FFF2-40B4-BE49-F238E27FC236}">
                              <a16:creationId xmlns:a16="http://schemas.microsoft.com/office/drawing/2014/main" id="{EAC89F2A-FC7A-4684-BCC9-3D9B384CFE0B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30588" y="318053"/>
                          <a:ext cx="945598" cy="786599"/>
                          <a:chOff x="0" y="0"/>
                          <a:chExt cx="945598" cy="786599"/>
                        </a:xfrm>
                      </p:grpSpPr>
                      <p:sp>
                        <p:nvSpPr>
                          <p:cNvPr id="99" name="Oval 98">
                            <a:extLst>
                              <a:ext uri="{FF2B5EF4-FFF2-40B4-BE49-F238E27FC236}">
                                <a16:creationId xmlns:a16="http://schemas.microsoft.com/office/drawing/2014/main" id="{289AB334-4EDC-4F05-9428-C4406A2F18B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0" y="7951"/>
                            <a:ext cx="349250" cy="333375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solidFill>
                              <a:schemeClr val="accent2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2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marL="0" marR="0" algn="ctr">
                              <a:lnSpc>
                                <a:spcPct val="107000"/>
                              </a:lnSpc>
                              <a:spcBef>
                                <a:spcPts val="0"/>
                              </a:spcBef>
                              <a:spcAft>
                                <a:spcPts val="800"/>
                              </a:spcAft>
                            </a:pPr>
                            <a:r>
                              <a:rPr lang="en-US" sz="1100">
                                <a:effectLst/>
                                <a:ea typeface="Calibri" panose="020F0502020204030204" pitchFamily="34" charset="0"/>
                                <a:cs typeface="Vrinda" panose="020B0502040204020203" pitchFamily="34" charset="0"/>
                              </a:rPr>
                              <a:t> </a:t>
                            </a:r>
                          </a:p>
                        </p:txBody>
                      </p:sp>
                      <p:sp>
                        <p:nvSpPr>
                          <p:cNvPr id="100" name="Oval 99">
                            <a:extLst>
                              <a:ext uri="{FF2B5EF4-FFF2-40B4-BE49-F238E27FC236}">
                                <a16:creationId xmlns:a16="http://schemas.microsoft.com/office/drawing/2014/main" id="{14968C78-C10E-42BE-AC67-9BA7AF443CE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96348" y="0"/>
                            <a:ext cx="349250" cy="333375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solidFill>
                              <a:schemeClr val="accent2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2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101" name="Oval 100">
                            <a:extLst>
                              <a:ext uri="{FF2B5EF4-FFF2-40B4-BE49-F238E27FC236}">
                                <a16:creationId xmlns:a16="http://schemas.microsoft.com/office/drawing/2014/main" id="{F91F3995-E50A-4579-AF3F-826B40E03FD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286247" y="453224"/>
                            <a:ext cx="349250" cy="333375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solidFill>
                              <a:schemeClr val="accent2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2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</p:grpSp>
                  </p:grpSp>
                  <p:grpSp>
                    <p:nvGrpSpPr>
                      <p:cNvPr id="85" name="Group 84">
                        <a:extLst>
                          <a:ext uri="{FF2B5EF4-FFF2-40B4-BE49-F238E27FC236}">
                            <a16:creationId xmlns:a16="http://schemas.microsoft.com/office/drawing/2014/main" id="{BE54252B-B6E7-4F87-903D-3F6C4E0ABB1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146852" y="7951"/>
                        <a:ext cx="1359535" cy="1296035"/>
                        <a:chOff x="0" y="0"/>
                        <a:chExt cx="1359674" cy="1296063"/>
                      </a:xfrm>
                    </p:grpSpPr>
                    <p:sp>
                      <p:nvSpPr>
                        <p:cNvPr id="92" name="Oval 91">
                          <a:extLst>
                            <a:ext uri="{FF2B5EF4-FFF2-40B4-BE49-F238E27FC236}">
                              <a16:creationId xmlns:a16="http://schemas.microsoft.com/office/drawing/2014/main" id="{6FF14F12-73C3-49D0-B84D-52581313556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0" y="0"/>
                          <a:ext cx="1359674" cy="1296063"/>
                        </a:xfrm>
                        <a:prstGeom prst="ellipse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p:spPr>
                      <p:style>
                        <a:lnRef idx="1">
                          <a:schemeClr val="accent1"/>
                        </a:lnRef>
                        <a:fillRef idx="2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grpSp>
                      <p:nvGrpSpPr>
                        <p:cNvPr id="93" name="Group 92">
                          <a:extLst>
                            <a:ext uri="{FF2B5EF4-FFF2-40B4-BE49-F238E27FC236}">
                              <a16:creationId xmlns:a16="http://schemas.microsoft.com/office/drawing/2014/main" id="{F1FD925F-3BA0-4E88-B480-0DC34A3010CA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30588" y="318053"/>
                          <a:ext cx="945598" cy="786599"/>
                          <a:chOff x="0" y="0"/>
                          <a:chExt cx="945598" cy="786599"/>
                        </a:xfrm>
                      </p:grpSpPr>
                      <p:sp>
                        <p:nvSpPr>
                          <p:cNvPr id="94" name="Oval 93">
                            <a:extLst>
                              <a:ext uri="{FF2B5EF4-FFF2-40B4-BE49-F238E27FC236}">
                                <a16:creationId xmlns:a16="http://schemas.microsoft.com/office/drawing/2014/main" id="{D3132BC7-6289-4FB8-8C52-B27DB826436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0" y="7951"/>
                            <a:ext cx="349250" cy="333375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solidFill>
                              <a:schemeClr val="accent2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2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95" name="Oval 94">
                            <a:extLst>
                              <a:ext uri="{FF2B5EF4-FFF2-40B4-BE49-F238E27FC236}">
                                <a16:creationId xmlns:a16="http://schemas.microsoft.com/office/drawing/2014/main" id="{E5AFC44C-31F2-451E-A95F-778E48F56B2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96348" y="0"/>
                            <a:ext cx="349250" cy="333375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solidFill>
                              <a:schemeClr val="accent2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2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96" name="Oval 95">
                            <a:extLst>
                              <a:ext uri="{FF2B5EF4-FFF2-40B4-BE49-F238E27FC236}">
                                <a16:creationId xmlns:a16="http://schemas.microsoft.com/office/drawing/2014/main" id="{39004536-A756-40B9-B6C7-FD8BA958AA0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286247" y="453224"/>
                            <a:ext cx="349250" cy="333375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solidFill>
                              <a:schemeClr val="accent2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2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</p:grpSp>
                  </p:grpSp>
                  <p:grpSp>
                    <p:nvGrpSpPr>
                      <p:cNvPr id="86" name="Group 85">
                        <a:extLst>
                          <a:ext uri="{FF2B5EF4-FFF2-40B4-BE49-F238E27FC236}">
                            <a16:creationId xmlns:a16="http://schemas.microsoft.com/office/drawing/2014/main" id="{D0BFBAC0-3F94-4399-B7FD-AD6D0F8B5E1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373217" y="0"/>
                        <a:ext cx="1359535" cy="1296035"/>
                        <a:chOff x="0" y="0"/>
                        <a:chExt cx="1359674" cy="1296063"/>
                      </a:xfrm>
                    </p:grpSpPr>
                    <p:sp>
                      <p:nvSpPr>
                        <p:cNvPr id="87" name="Oval 86">
                          <a:extLst>
                            <a:ext uri="{FF2B5EF4-FFF2-40B4-BE49-F238E27FC236}">
                              <a16:creationId xmlns:a16="http://schemas.microsoft.com/office/drawing/2014/main" id="{66073FDB-D361-4C08-B3A8-E7D7BC08778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0" y="0"/>
                          <a:ext cx="1359674" cy="1296063"/>
                        </a:xfrm>
                        <a:prstGeom prst="ellipse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p:spPr>
                      <p:style>
                        <a:lnRef idx="1">
                          <a:schemeClr val="accent1"/>
                        </a:lnRef>
                        <a:fillRef idx="2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grpSp>
                      <p:nvGrpSpPr>
                        <p:cNvPr id="88" name="Group 87">
                          <a:extLst>
                            <a:ext uri="{FF2B5EF4-FFF2-40B4-BE49-F238E27FC236}">
                              <a16:creationId xmlns:a16="http://schemas.microsoft.com/office/drawing/2014/main" id="{713ACABF-E63A-448C-AD87-33D7E71E7E58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30588" y="318053"/>
                          <a:ext cx="945598" cy="786599"/>
                          <a:chOff x="0" y="0"/>
                          <a:chExt cx="945598" cy="786599"/>
                        </a:xfrm>
                      </p:grpSpPr>
                      <p:sp>
                        <p:nvSpPr>
                          <p:cNvPr id="89" name="Oval 88">
                            <a:extLst>
                              <a:ext uri="{FF2B5EF4-FFF2-40B4-BE49-F238E27FC236}">
                                <a16:creationId xmlns:a16="http://schemas.microsoft.com/office/drawing/2014/main" id="{BDF10016-B441-419E-AD51-22C20232AFA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0" y="7951"/>
                            <a:ext cx="349250" cy="333375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solidFill>
                              <a:schemeClr val="accent2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2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90" name="Oval 89">
                            <a:extLst>
                              <a:ext uri="{FF2B5EF4-FFF2-40B4-BE49-F238E27FC236}">
                                <a16:creationId xmlns:a16="http://schemas.microsoft.com/office/drawing/2014/main" id="{474C9DC6-86AF-4E20-8D3B-8D08AC16932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96348" y="0"/>
                            <a:ext cx="349250" cy="333375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solidFill>
                              <a:schemeClr val="accent2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2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91" name="Oval 90">
                            <a:extLst>
                              <a:ext uri="{FF2B5EF4-FFF2-40B4-BE49-F238E27FC236}">
                                <a16:creationId xmlns:a16="http://schemas.microsoft.com/office/drawing/2014/main" id="{863A56CE-7F04-420D-A46C-62D0EEE5F59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286247" y="453224"/>
                            <a:ext cx="349250" cy="333375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solidFill>
                              <a:schemeClr val="accent2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2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79" name="Group 78">
                      <a:extLst>
                        <a:ext uri="{FF2B5EF4-FFF2-40B4-BE49-F238E27FC236}">
                          <a16:creationId xmlns:a16="http://schemas.microsoft.com/office/drawing/2014/main" id="{280DCA6E-6A25-46A9-8869-11F179C10A3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77078" y="270344"/>
                      <a:ext cx="4826442" cy="233321"/>
                      <a:chOff x="0" y="0"/>
                      <a:chExt cx="4826442" cy="233321"/>
                    </a:xfrm>
                  </p:grpSpPr>
                  <p:cxnSp>
                    <p:nvCxnSpPr>
                      <p:cNvPr id="80" name="Straight Connector 79">
                        <a:extLst>
                          <a:ext uri="{FF2B5EF4-FFF2-40B4-BE49-F238E27FC236}">
                            <a16:creationId xmlns:a16="http://schemas.microsoft.com/office/drawing/2014/main" id="{8C664D5E-0D28-4523-BB0A-EF7C970372D9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83812" y="227275"/>
                        <a:ext cx="1176793" cy="4058"/>
                      </a:xfrm>
                      <a:prstGeom prst="line">
                        <a:avLst/>
                      </a:prstGeom>
                      <a:ln w="25400">
                        <a:solidFill>
                          <a:srgbClr val="FF0000"/>
                        </a:solidFill>
                        <a:prstDash val="solid"/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81" name="Freeform 847">
                        <a:extLst>
                          <a:ext uri="{FF2B5EF4-FFF2-40B4-BE49-F238E27FC236}">
                            <a16:creationId xmlns:a16="http://schemas.microsoft.com/office/drawing/2014/main" id="{A95EBC69-5427-4AA0-9145-54FA3E464EA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7952"/>
                        <a:ext cx="429370" cy="79027"/>
                      </a:xfrm>
                      <a:custGeom>
                        <a:avLst/>
                        <a:gdLst>
                          <a:gd name="connsiteX0" fmla="*/ 0 w 2977286"/>
                          <a:gd name="connsiteY0" fmla="*/ 515179 h 529809"/>
                          <a:gd name="connsiteX1" fmla="*/ 746150 w 2977286"/>
                          <a:gd name="connsiteY1" fmla="*/ 83582 h 529809"/>
                          <a:gd name="connsiteX2" fmla="*/ 2099462 w 2977286"/>
                          <a:gd name="connsiteY2" fmla="*/ 39691 h 529809"/>
                          <a:gd name="connsiteX3" fmla="*/ 2977286 w 2977286"/>
                          <a:gd name="connsiteY3" fmla="*/ 529809 h 529809"/>
                          <a:gd name="connsiteX4" fmla="*/ 2977286 w 2977286"/>
                          <a:gd name="connsiteY4" fmla="*/ 529809 h 52980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977286" h="529809">
                            <a:moveTo>
                              <a:pt x="0" y="515179"/>
                            </a:moveTo>
                            <a:cubicBezTo>
                              <a:pt x="198120" y="339004"/>
                              <a:pt x="396240" y="162830"/>
                              <a:pt x="746150" y="83582"/>
                            </a:cubicBezTo>
                            <a:cubicBezTo>
                              <a:pt x="1096060" y="4334"/>
                              <a:pt x="1727606" y="-34680"/>
                              <a:pt x="2099462" y="39691"/>
                            </a:cubicBezTo>
                            <a:cubicBezTo>
                              <a:pt x="2471318" y="114062"/>
                              <a:pt x="2977286" y="529809"/>
                              <a:pt x="2977286" y="529809"/>
                            </a:cubicBezTo>
                            <a:lnTo>
                              <a:pt x="2977286" y="529809"/>
                            </a:lnTo>
                          </a:path>
                        </a:pathLst>
                      </a:custGeom>
                      <a:noFill/>
                      <a:ln w="25400" cap="flat">
                        <a:solidFill>
                          <a:srgbClr val="FF0000"/>
                        </a:solidFill>
                        <a:prstDash val="solid"/>
                        <a:tailEnd type="triangle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  <p:cxnSp>
                    <p:nvCxnSpPr>
                      <p:cNvPr id="82" name="Straight Connector 81">
                        <a:extLst>
                          <a:ext uri="{FF2B5EF4-FFF2-40B4-BE49-F238E27FC236}">
                            <a16:creationId xmlns:a16="http://schemas.microsoft.com/office/drawing/2014/main" id="{2E9F4285-9B61-413D-884D-22D2CF7E3FFF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2854519" y="227275"/>
                        <a:ext cx="1255795" cy="6046"/>
                      </a:xfrm>
                      <a:prstGeom prst="line">
                        <a:avLst/>
                      </a:prstGeom>
                      <a:ln w="25400">
                        <a:solidFill>
                          <a:srgbClr val="FF0000"/>
                        </a:solidFill>
                        <a:prstDash val="solid"/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83" name="Freeform 847">
                        <a:extLst>
                          <a:ext uri="{FF2B5EF4-FFF2-40B4-BE49-F238E27FC236}">
                            <a16:creationId xmlns:a16="http://schemas.microsoft.com/office/drawing/2014/main" id="{66D7F4B1-5929-48B3-911D-49240C464B1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397072" y="0"/>
                        <a:ext cx="429370" cy="79027"/>
                      </a:xfrm>
                      <a:custGeom>
                        <a:avLst/>
                        <a:gdLst>
                          <a:gd name="connsiteX0" fmla="*/ 0 w 2977286"/>
                          <a:gd name="connsiteY0" fmla="*/ 515179 h 529809"/>
                          <a:gd name="connsiteX1" fmla="*/ 746150 w 2977286"/>
                          <a:gd name="connsiteY1" fmla="*/ 83582 h 529809"/>
                          <a:gd name="connsiteX2" fmla="*/ 2099462 w 2977286"/>
                          <a:gd name="connsiteY2" fmla="*/ 39691 h 529809"/>
                          <a:gd name="connsiteX3" fmla="*/ 2977286 w 2977286"/>
                          <a:gd name="connsiteY3" fmla="*/ 529809 h 529809"/>
                          <a:gd name="connsiteX4" fmla="*/ 2977286 w 2977286"/>
                          <a:gd name="connsiteY4" fmla="*/ 529809 h 52980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977286" h="529809">
                            <a:moveTo>
                              <a:pt x="0" y="515179"/>
                            </a:moveTo>
                            <a:cubicBezTo>
                              <a:pt x="198120" y="339004"/>
                              <a:pt x="396240" y="162830"/>
                              <a:pt x="746150" y="83582"/>
                            </a:cubicBezTo>
                            <a:cubicBezTo>
                              <a:pt x="1096060" y="4334"/>
                              <a:pt x="1727606" y="-34680"/>
                              <a:pt x="2099462" y="39691"/>
                            </a:cubicBezTo>
                            <a:cubicBezTo>
                              <a:pt x="2471318" y="114062"/>
                              <a:pt x="2977286" y="529809"/>
                              <a:pt x="2977286" y="529809"/>
                            </a:cubicBezTo>
                            <a:lnTo>
                              <a:pt x="2977286" y="529809"/>
                            </a:lnTo>
                          </a:path>
                        </a:pathLst>
                      </a:custGeom>
                      <a:noFill/>
                      <a:ln w="25400" cap="flat">
                        <a:solidFill>
                          <a:srgbClr val="FF0000"/>
                        </a:solidFill>
                        <a:prstDash val="solid"/>
                        <a:tailEnd type="triangle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77" name="Freeform 847">
                    <a:extLst>
                      <a:ext uri="{FF2B5EF4-FFF2-40B4-BE49-F238E27FC236}">
                        <a16:creationId xmlns:a16="http://schemas.microsoft.com/office/drawing/2014/main" id="{AA0BDAB5-6D37-4088-A4D1-287F9B5F2AC0}"/>
                      </a:ext>
                    </a:extLst>
                  </p:cNvPr>
                  <p:cNvSpPr/>
                  <p:nvPr/>
                </p:nvSpPr>
                <p:spPr>
                  <a:xfrm>
                    <a:off x="1924215" y="198782"/>
                    <a:ext cx="313802" cy="56801"/>
                  </a:xfrm>
                  <a:custGeom>
                    <a:avLst/>
                    <a:gdLst>
                      <a:gd name="connsiteX0" fmla="*/ 0 w 2977286"/>
                      <a:gd name="connsiteY0" fmla="*/ 515179 h 529809"/>
                      <a:gd name="connsiteX1" fmla="*/ 746150 w 2977286"/>
                      <a:gd name="connsiteY1" fmla="*/ 83582 h 529809"/>
                      <a:gd name="connsiteX2" fmla="*/ 2099462 w 2977286"/>
                      <a:gd name="connsiteY2" fmla="*/ 39691 h 529809"/>
                      <a:gd name="connsiteX3" fmla="*/ 2977286 w 2977286"/>
                      <a:gd name="connsiteY3" fmla="*/ 529809 h 529809"/>
                      <a:gd name="connsiteX4" fmla="*/ 2977286 w 2977286"/>
                      <a:gd name="connsiteY4" fmla="*/ 529809 h 5298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77286" h="529809">
                        <a:moveTo>
                          <a:pt x="0" y="515179"/>
                        </a:moveTo>
                        <a:cubicBezTo>
                          <a:pt x="198120" y="339004"/>
                          <a:pt x="396240" y="162830"/>
                          <a:pt x="746150" y="83582"/>
                        </a:cubicBezTo>
                        <a:cubicBezTo>
                          <a:pt x="1096060" y="4334"/>
                          <a:pt x="1727606" y="-34680"/>
                          <a:pt x="2099462" y="39691"/>
                        </a:cubicBezTo>
                        <a:cubicBezTo>
                          <a:pt x="2471318" y="114062"/>
                          <a:pt x="2977286" y="529809"/>
                          <a:pt x="2977286" y="529809"/>
                        </a:cubicBezTo>
                        <a:lnTo>
                          <a:pt x="2977286" y="529809"/>
                        </a:lnTo>
                      </a:path>
                    </a:pathLst>
                  </a:custGeom>
                  <a:noFill/>
                  <a:ln w="25400" cap="flat">
                    <a:solidFill>
                      <a:srgbClr val="FF0000"/>
                    </a:solidFill>
                    <a:prstDash val="solid"/>
                    <a:tailEnd type="triangle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75" name="Text Box 3249">
                  <a:extLst>
                    <a:ext uri="{FF2B5EF4-FFF2-40B4-BE49-F238E27FC236}">
                      <a16:creationId xmlns:a16="http://schemas.microsoft.com/office/drawing/2014/main" id="{401FFAB0-328B-46DA-B8DA-CF2367F6C208}"/>
                    </a:ext>
                  </a:extLst>
                </p:cNvPr>
                <p:cNvSpPr txBox="1"/>
                <p:nvPr/>
              </p:nvSpPr>
              <p:spPr>
                <a:xfrm>
                  <a:off x="206734" y="262393"/>
                  <a:ext cx="190500" cy="174625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0" tIns="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1200" b="1">
                      <a:solidFill>
                        <a:srgbClr val="1F4E79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Vrinda" panose="020B0502040204020203" pitchFamily="34" charset="0"/>
                    </a:rPr>
                    <a:t>S</a:t>
                  </a:r>
                  <a:endParaRPr lang="en-US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Vrinda" panose="020B0502040204020203" pitchFamily="34" charset="0"/>
                  </a:endParaRPr>
                </a:p>
              </p:txBody>
            </p:sp>
          </p:grpSp>
          <p:sp>
            <p:nvSpPr>
              <p:cNvPr id="73" name="Text Box 3250">
                <a:extLst>
                  <a:ext uri="{FF2B5EF4-FFF2-40B4-BE49-F238E27FC236}">
                    <a16:creationId xmlns:a16="http://schemas.microsoft.com/office/drawing/2014/main" id="{A4D05604-F40D-4134-80E3-595A4BF1C9ED}"/>
                  </a:ext>
                </a:extLst>
              </p:cNvPr>
              <p:cNvSpPr txBox="1"/>
              <p:nvPr/>
            </p:nvSpPr>
            <p:spPr>
              <a:xfrm>
                <a:off x="2213318" y="262393"/>
                <a:ext cx="190804" cy="174919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200" b="1">
                    <a:solidFill>
                      <a:srgbClr val="1F4E7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Vrinda" panose="020B0502040204020203" pitchFamily="34" charset="0"/>
                  </a:rPr>
                  <a:t>I</a:t>
                </a:r>
                <a:endPara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Vrinda" panose="020B0502040204020203" pitchFamily="34" charset="0"/>
                </a:endParaRPr>
              </a:p>
            </p:txBody>
          </p:sp>
        </p:grpSp>
        <p:sp>
          <p:nvSpPr>
            <p:cNvPr id="71" name="Text Box 3251">
              <a:extLst>
                <a:ext uri="{FF2B5EF4-FFF2-40B4-BE49-F238E27FC236}">
                  <a16:creationId xmlns:a16="http://schemas.microsoft.com/office/drawing/2014/main" id="{22A5162C-AD18-4D92-AA1A-AA55E8E51CB0}"/>
                </a:ext>
              </a:extLst>
            </p:cNvPr>
            <p:cNvSpPr txBox="1"/>
            <p:nvPr/>
          </p:nvSpPr>
          <p:spPr>
            <a:xfrm>
              <a:off x="3824577" y="262393"/>
              <a:ext cx="190804" cy="174919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b="1">
                  <a:solidFill>
                    <a:srgbClr val="1F4E79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Vrinda" panose="020B0502040204020203" pitchFamily="34" charset="0"/>
                </a:rPr>
                <a:t>D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Vrinda" panose="020B0502040204020203" pitchFamily="34" charset="0"/>
              </a:endParaRP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41F42AED-8CDB-4E2F-8B37-DD0B34EDA3F9}"/>
              </a:ext>
            </a:extLst>
          </p:cNvPr>
          <p:cNvGrpSpPr/>
          <p:nvPr/>
        </p:nvGrpSpPr>
        <p:grpSpPr>
          <a:xfrm>
            <a:off x="6812280" y="3749040"/>
            <a:ext cx="4189730" cy="937260"/>
            <a:chOff x="0" y="0"/>
            <a:chExt cx="4190337" cy="937315"/>
          </a:xfrm>
        </p:grpSpPr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D156A779-3C85-4264-BE1D-27CF5D0F66A0}"/>
                </a:ext>
              </a:extLst>
            </p:cNvPr>
            <p:cNvGrpSpPr/>
            <p:nvPr/>
          </p:nvGrpSpPr>
          <p:grpSpPr>
            <a:xfrm>
              <a:off x="0" y="0"/>
              <a:ext cx="4190337" cy="937315"/>
              <a:chOff x="0" y="0"/>
              <a:chExt cx="4190337" cy="937315"/>
            </a:xfrm>
          </p:grpSpPr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1336789A-7E94-4161-915C-5E4ECC10AB46}"/>
                  </a:ext>
                </a:extLst>
              </p:cNvPr>
              <p:cNvGrpSpPr/>
              <p:nvPr/>
            </p:nvGrpSpPr>
            <p:grpSpPr>
              <a:xfrm>
                <a:off x="0" y="0"/>
                <a:ext cx="4190337" cy="937315"/>
                <a:chOff x="0" y="0"/>
                <a:chExt cx="4190337" cy="937315"/>
              </a:xfrm>
            </p:grpSpPr>
            <p:grpSp>
              <p:nvGrpSpPr>
                <p:cNvPr id="136" name="Group 135">
                  <a:extLst>
                    <a:ext uri="{FF2B5EF4-FFF2-40B4-BE49-F238E27FC236}">
                      <a16:creationId xmlns:a16="http://schemas.microsoft.com/office/drawing/2014/main" id="{D457D615-2669-4499-BBEA-D279F30D9CB3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4190337" cy="937315"/>
                  <a:chOff x="0" y="0"/>
                  <a:chExt cx="5732752" cy="1304014"/>
                </a:xfrm>
              </p:grpSpPr>
              <p:grpSp>
                <p:nvGrpSpPr>
                  <p:cNvPr id="138" name="Group 137">
                    <a:extLst>
                      <a:ext uri="{FF2B5EF4-FFF2-40B4-BE49-F238E27FC236}">
                        <a16:creationId xmlns:a16="http://schemas.microsoft.com/office/drawing/2014/main" id="{5C002A3A-3B08-4601-9198-183AA01C2C25}"/>
                      </a:ext>
                    </a:extLst>
                  </p:cNvPr>
                  <p:cNvGrpSpPr/>
                  <p:nvPr/>
                </p:nvGrpSpPr>
                <p:grpSpPr>
                  <a:xfrm>
                    <a:off x="0" y="0"/>
                    <a:ext cx="5732752" cy="1304014"/>
                    <a:chOff x="0" y="0"/>
                    <a:chExt cx="5732752" cy="1304014"/>
                  </a:xfrm>
                </p:grpSpPr>
                <p:grpSp>
                  <p:nvGrpSpPr>
                    <p:cNvPr id="145" name="Group 144">
                      <a:extLst>
                        <a:ext uri="{FF2B5EF4-FFF2-40B4-BE49-F238E27FC236}">
                          <a16:creationId xmlns:a16="http://schemas.microsoft.com/office/drawing/2014/main" id="{CFC47784-AF04-4436-B85A-5354FFB3C30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7951"/>
                      <a:ext cx="1359674" cy="1296063"/>
                      <a:chOff x="0" y="0"/>
                      <a:chExt cx="1359674" cy="1296063"/>
                    </a:xfrm>
                  </p:grpSpPr>
                  <p:sp>
                    <p:nvSpPr>
                      <p:cNvPr id="158" name="Oval 157">
                        <a:extLst>
                          <a:ext uri="{FF2B5EF4-FFF2-40B4-BE49-F238E27FC236}">
                            <a16:creationId xmlns:a16="http://schemas.microsoft.com/office/drawing/2014/main" id="{92F69E72-AE7A-4C95-B4BD-084DA6410E0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1359674" cy="1296063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p:spPr>
                    <p:style>
                      <a:lnRef idx="1">
                        <a:schemeClr val="accent1"/>
                      </a:lnRef>
                      <a:fillRef idx="2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159" name="Group 158">
                        <a:extLst>
                          <a:ext uri="{FF2B5EF4-FFF2-40B4-BE49-F238E27FC236}">
                            <a16:creationId xmlns:a16="http://schemas.microsoft.com/office/drawing/2014/main" id="{2A6FAF5E-9E31-45DB-8E8E-0FDEA478EB6F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30588" y="318053"/>
                        <a:ext cx="945598" cy="786599"/>
                        <a:chOff x="0" y="0"/>
                        <a:chExt cx="945598" cy="786599"/>
                      </a:xfrm>
                    </p:grpSpPr>
                    <p:sp>
                      <p:nvSpPr>
                        <p:cNvPr id="160" name="Oval 159">
                          <a:extLst>
                            <a:ext uri="{FF2B5EF4-FFF2-40B4-BE49-F238E27FC236}">
                              <a16:creationId xmlns:a16="http://schemas.microsoft.com/office/drawing/2014/main" id="{6DBE288F-3B12-4FEB-98BD-879FF34FE45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0" y="7951"/>
                          <a:ext cx="349250" cy="333375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>
                          <a:solidFill>
                            <a:schemeClr val="accent2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2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  <a:ea typeface="Calibri" panose="020F0502020204030204" pitchFamily="34" charset="0"/>
                              <a:cs typeface="Vrinda" panose="020B0502040204020203" pitchFamily="34" charset="0"/>
                            </a:rPr>
                            <a:t> </a:t>
                          </a:r>
                        </a:p>
                      </p:txBody>
                    </p:sp>
                    <p:sp>
                      <p:nvSpPr>
                        <p:cNvPr id="161" name="Oval 160">
                          <a:extLst>
                            <a:ext uri="{FF2B5EF4-FFF2-40B4-BE49-F238E27FC236}">
                              <a16:creationId xmlns:a16="http://schemas.microsoft.com/office/drawing/2014/main" id="{7D6FF63A-5071-4EF6-9334-D3C7BB8DFF9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96348" y="0"/>
                          <a:ext cx="349250" cy="333375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>
                          <a:solidFill>
                            <a:schemeClr val="accent2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2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62" name="Oval 161">
                          <a:extLst>
                            <a:ext uri="{FF2B5EF4-FFF2-40B4-BE49-F238E27FC236}">
                              <a16:creationId xmlns:a16="http://schemas.microsoft.com/office/drawing/2014/main" id="{51EE60F5-8D3A-4485-B79F-E53129D47EC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86247" y="453224"/>
                          <a:ext cx="349250" cy="333375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>
                          <a:solidFill>
                            <a:schemeClr val="accent2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2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46" name="Group 145">
                      <a:extLst>
                        <a:ext uri="{FF2B5EF4-FFF2-40B4-BE49-F238E27FC236}">
                          <a16:creationId xmlns:a16="http://schemas.microsoft.com/office/drawing/2014/main" id="{244E5783-F28B-4B7C-A195-C0187A4CA60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46852" y="7951"/>
                      <a:ext cx="1359535" cy="1296035"/>
                      <a:chOff x="0" y="0"/>
                      <a:chExt cx="1359674" cy="1296063"/>
                    </a:xfrm>
                  </p:grpSpPr>
                  <p:sp>
                    <p:nvSpPr>
                      <p:cNvPr id="153" name="Oval 152">
                        <a:extLst>
                          <a:ext uri="{FF2B5EF4-FFF2-40B4-BE49-F238E27FC236}">
                            <a16:creationId xmlns:a16="http://schemas.microsoft.com/office/drawing/2014/main" id="{004C7FC3-342D-4FBF-9970-7BC8C01708E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1359674" cy="1296063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p:spPr>
                    <p:style>
                      <a:lnRef idx="1">
                        <a:schemeClr val="accent1"/>
                      </a:lnRef>
                      <a:fillRef idx="2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154" name="Group 153">
                        <a:extLst>
                          <a:ext uri="{FF2B5EF4-FFF2-40B4-BE49-F238E27FC236}">
                            <a16:creationId xmlns:a16="http://schemas.microsoft.com/office/drawing/2014/main" id="{4E8C95C5-439A-4549-BA9C-944FCC152F1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30588" y="318053"/>
                        <a:ext cx="945598" cy="786599"/>
                        <a:chOff x="0" y="0"/>
                        <a:chExt cx="945598" cy="786599"/>
                      </a:xfrm>
                    </p:grpSpPr>
                    <p:sp>
                      <p:nvSpPr>
                        <p:cNvPr id="155" name="Oval 154">
                          <a:extLst>
                            <a:ext uri="{FF2B5EF4-FFF2-40B4-BE49-F238E27FC236}">
                              <a16:creationId xmlns:a16="http://schemas.microsoft.com/office/drawing/2014/main" id="{01B1ABF6-F83E-4C64-BE54-2A5A3C235FB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0" y="7951"/>
                          <a:ext cx="349250" cy="333375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>
                          <a:solidFill>
                            <a:schemeClr val="accent2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2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56" name="Oval 155">
                          <a:extLst>
                            <a:ext uri="{FF2B5EF4-FFF2-40B4-BE49-F238E27FC236}">
                              <a16:creationId xmlns:a16="http://schemas.microsoft.com/office/drawing/2014/main" id="{7E67F400-A274-43C0-B1D9-25A28D26602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96348" y="0"/>
                          <a:ext cx="349250" cy="333375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>
                          <a:solidFill>
                            <a:schemeClr val="accent2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2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57" name="Oval 156">
                          <a:extLst>
                            <a:ext uri="{FF2B5EF4-FFF2-40B4-BE49-F238E27FC236}">
                              <a16:creationId xmlns:a16="http://schemas.microsoft.com/office/drawing/2014/main" id="{EB95AA25-0323-4F12-828E-0B9C4060A31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86247" y="453224"/>
                          <a:ext cx="349250" cy="333375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>
                          <a:solidFill>
                            <a:schemeClr val="accent2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2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47" name="Group 146">
                      <a:extLst>
                        <a:ext uri="{FF2B5EF4-FFF2-40B4-BE49-F238E27FC236}">
                          <a16:creationId xmlns:a16="http://schemas.microsoft.com/office/drawing/2014/main" id="{3A06A7E0-BA3D-44ED-AEE2-4B3070D17B1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373217" y="0"/>
                      <a:ext cx="1359535" cy="1296035"/>
                      <a:chOff x="0" y="0"/>
                      <a:chExt cx="1359674" cy="1296063"/>
                    </a:xfrm>
                  </p:grpSpPr>
                  <p:sp>
                    <p:nvSpPr>
                      <p:cNvPr id="148" name="Oval 147">
                        <a:extLst>
                          <a:ext uri="{FF2B5EF4-FFF2-40B4-BE49-F238E27FC236}">
                            <a16:creationId xmlns:a16="http://schemas.microsoft.com/office/drawing/2014/main" id="{84D53134-CFFB-4900-ABD6-635B69F9202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1359674" cy="1296063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p:spPr>
                    <p:style>
                      <a:lnRef idx="1">
                        <a:schemeClr val="accent1"/>
                      </a:lnRef>
                      <a:fillRef idx="2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149" name="Group 148">
                        <a:extLst>
                          <a:ext uri="{FF2B5EF4-FFF2-40B4-BE49-F238E27FC236}">
                            <a16:creationId xmlns:a16="http://schemas.microsoft.com/office/drawing/2014/main" id="{AD2B2654-4B35-4B62-9932-4520FB064A1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30588" y="318053"/>
                        <a:ext cx="945598" cy="786599"/>
                        <a:chOff x="0" y="0"/>
                        <a:chExt cx="945598" cy="786599"/>
                      </a:xfrm>
                    </p:grpSpPr>
                    <p:sp>
                      <p:nvSpPr>
                        <p:cNvPr id="150" name="Oval 149">
                          <a:extLst>
                            <a:ext uri="{FF2B5EF4-FFF2-40B4-BE49-F238E27FC236}">
                              <a16:creationId xmlns:a16="http://schemas.microsoft.com/office/drawing/2014/main" id="{F42474A3-8315-48AC-946D-46CCD0A4786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0" y="7951"/>
                          <a:ext cx="349250" cy="333375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>
                          <a:solidFill>
                            <a:schemeClr val="accent2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2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51" name="Oval 150">
                          <a:extLst>
                            <a:ext uri="{FF2B5EF4-FFF2-40B4-BE49-F238E27FC236}">
                              <a16:creationId xmlns:a16="http://schemas.microsoft.com/office/drawing/2014/main" id="{EBC68E11-A282-4FDF-8F2F-4326A203D20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96348" y="0"/>
                          <a:ext cx="349250" cy="333375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>
                          <a:solidFill>
                            <a:schemeClr val="accent2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2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52" name="Oval 151">
                          <a:extLst>
                            <a:ext uri="{FF2B5EF4-FFF2-40B4-BE49-F238E27FC236}">
                              <a16:creationId xmlns:a16="http://schemas.microsoft.com/office/drawing/2014/main" id="{3FD0F909-3B4B-43EB-B25B-E7CFC9AD4A7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86247" y="453224"/>
                          <a:ext cx="349250" cy="333375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>
                          <a:solidFill>
                            <a:schemeClr val="accent2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2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139" name="Group 138">
                    <a:extLst>
                      <a:ext uri="{FF2B5EF4-FFF2-40B4-BE49-F238E27FC236}">
                        <a16:creationId xmlns:a16="http://schemas.microsoft.com/office/drawing/2014/main" id="{C261752D-5E83-41D3-B416-EE12C79FF130}"/>
                      </a:ext>
                    </a:extLst>
                  </p:cNvPr>
                  <p:cNvGrpSpPr/>
                  <p:nvPr/>
                </p:nvGrpSpPr>
                <p:grpSpPr>
                  <a:xfrm>
                    <a:off x="477078" y="278296"/>
                    <a:ext cx="4110314" cy="700063"/>
                    <a:chOff x="0" y="7952"/>
                    <a:chExt cx="4110314" cy="700063"/>
                  </a:xfrm>
                </p:grpSpPr>
                <p:cxnSp>
                  <p:nvCxnSpPr>
                    <p:cNvPr id="140" name="Straight Connector 139">
                      <a:extLst>
                        <a:ext uri="{FF2B5EF4-FFF2-40B4-BE49-F238E27FC236}">
                          <a16:creationId xmlns:a16="http://schemas.microsoft.com/office/drawing/2014/main" id="{88E3C718-D1A3-48E5-8CC7-50A4CD818720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83812" y="227275"/>
                      <a:ext cx="1176793" cy="4058"/>
                    </a:xfrm>
                    <a:prstGeom prst="line">
                      <a:avLst/>
                    </a:prstGeom>
                    <a:ln w="25400">
                      <a:solidFill>
                        <a:srgbClr val="FF0000"/>
                      </a:solidFill>
                      <a:prstDash val="solid"/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41" name="Freeform 847">
                      <a:extLst>
                        <a:ext uri="{FF2B5EF4-FFF2-40B4-BE49-F238E27FC236}">
                          <a16:creationId xmlns:a16="http://schemas.microsoft.com/office/drawing/2014/main" id="{0DAEFBC6-FC5A-4F76-906D-B7E7995E9E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7952"/>
                      <a:ext cx="429370" cy="79027"/>
                    </a:xfrm>
                    <a:custGeom>
                      <a:avLst/>
                      <a:gdLst>
                        <a:gd name="connsiteX0" fmla="*/ 0 w 2977286"/>
                        <a:gd name="connsiteY0" fmla="*/ 515179 h 529809"/>
                        <a:gd name="connsiteX1" fmla="*/ 746150 w 2977286"/>
                        <a:gd name="connsiteY1" fmla="*/ 83582 h 529809"/>
                        <a:gd name="connsiteX2" fmla="*/ 2099462 w 2977286"/>
                        <a:gd name="connsiteY2" fmla="*/ 39691 h 529809"/>
                        <a:gd name="connsiteX3" fmla="*/ 2977286 w 2977286"/>
                        <a:gd name="connsiteY3" fmla="*/ 529809 h 529809"/>
                        <a:gd name="connsiteX4" fmla="*/ 2977286 w 2977286"/>
                        <a:gd name="connsiteY4" fmla="*/ 529809 h 52980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977286" h="529809">
                          <a:moveTo>
                            <a:pt x="0" y="515179"/>
                          </a:moveTo>
                          <a:cubicBezTo>
                            <a:pt x="198120" y="339004"/>
                            <a:pt x="396240" y="162830"/>
                            <a:pt x="746150" y="83582"/>
                          </a:cubicBezTo>
                          <a:cubicBezTo>
                            <a:pt x="1096060" y="4334"/>
                            <a:pt x="1727606" y="-34680"/>
                            <a:pt x="2099462" y="39691"/>
                          </a:cubicBezTo>
                          <a:cubicBezTo>
                            <a:pt x="2471318" y="114062"/>
                            <a:pt x="2977286" y="529809"/>
                            <a:pt x="2977286" y="529809"/>
                          </a:cubicBezTo>
                          <a:lnTo>
                            <a:pt x="2977286" y="529809"/>
                          </a:lnTo>
                        </a:path>
                      </a:pathLst>
                    </a:custGeom>
                    <a:noFill/>
                    <a:ln w="25400" cap="flat">
                      <a:solidFill>
                        <a:srgbClr val="FF0000"/>
                      </a:solidFill>
                      <a:prstDash val="solid"/>
                      <a:tailEnd type="triangle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2" name="Freeform 847">
                      <a:extLst>
                        <a:ext uri="{FF2B5EF4-FFF2-40B4-BE49-F238E27FC236}">
                          <a16:creationId xmlns:a16="http://schemas.microsoft.com/office/drawing/2014/main" id="{6BAACEE0-3AC4-4F2C-A466-7824FFAFDB8C}"/>
                        </a:ext>
                      </a:extLst>
                    </p:cNvPr>
                    <p:cNvSpPr/>
                    <p:nvPr/>
                  </p:nvSpPr>
                  <p:spPr>
                    <a:xfrm rot="3041255" flipV="1">
                      <a:off x="1896469" y="485610"/>
                      <a:ext cx="343412" cy="85137"/>
                    </a:xfrm>
                    <a:custGeom>
                      <a:avLst/>
                      <a:gdLst>
                        <a:gd name="connsiteX0" fmla="*/ 0 w 2977286"/>
                        <a:gd name="connsiteY0" fmla="*/ 515179 h 529809"/>
                        <a:gd name="connsiteX1" fmla="*/ 746150 w 2977286"/>
                        <a:gd name="connsiteY1" fmla="*/ 83582 h 529809"/>
                        <a:gd name="connsiteX2" fmla="*/ 2099462 w 2977286"/>
                        <a:gd name="connsiteY2" fmla="*/ 39691 h 529809"/>
                        <a:gd name="connsiteX3" fmla="*/ 2977286 w 2977286"/>
                        <a:gd name="connsiteY3" fmla="*/ 529809 h 529809"/>
                        <a:gd name="connsiteX4" fmla="*/ 2977286 w 2977286"/>
                        <a:gd name="connsiteY4" fmla="*/ 529809 h 52980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977286" h="529809">
                          <a:moveTo>
                            <a:pt x="0" y="515179"/>
                          </a:moveTo>
                          <a:cubicBezTo>
                            <a:pt x="198120" y="339004"/>
                            <a:pt x="396240" y="162830"/>
                            <a:pt x="746150" y="83582"/>
                          </a:cubicBezTo>
                          <a:cubicBezTo>
                            <a:pt x="1096060" y="4334"/>
                            <a:pt x="1727606" y="-34680"/>
                            <a:pt x="2099462" y="39691"/>
                          </a:cubicBezTo>
                          <a:cubicBezTo>
                            <a:pt x="2471318" y="114062"/>
                            <a:pt x="2977286" y="529809"/>
                            <a:pt x="2977286" y="529809"/>
                          </a:cubicBezTo>
                          <a:lnTo>
                            <a:pt x="2977286" y="529809"/>
                          </a:lnTo>
                        </a:path>
                      </a:pathLst>
                    </a:custGeom>
                    <a:noFill/>
                    <a:ln w="25400" cap="flat">
                      <a:solidFill>
                        <a:srgbClr val="FF0000"/>
                      </a:solidFill>
                      <a:prstDash val="solid"/>
                      <a:tailEnd type="triangle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3" name="Freeform 847">
                      <a:extLst>
                        <a:ext uri="{FF2B5EF4-FFF2-40B4-BE49-F238E27FC236}">
                          <a16:creationId xmlns:a16="http://schemas.microsoft.com/office/drawing/2014/main" id="{E6B93A13-4A4D-402A-B80D-3B9B5ABFC16B}"/>
                        </a:ext>
                      </a:extLst>
                    </p:cNvPr>
                    <p:cNvSpPr/>
                    <p:nvPr/>
                  </p:nvSpPr>
                  <p:spPr>
                    <a:xfrm rot="18798231" flipV="1">
                      <a:off x="2510031" y="493740"/>
                      <a:ext cx="343412" cy="85137"/>
                    </a:xfrm>
                    <a:custGeom>
                      <a:avLst/>
                      <a:gdLst>
                        <a:gd name="connsiteX0" fmla="*/ 0 w 2977286"/>
                        <a:gd name="connsiteY0" fmla="*/ 515179 h 529809"/>
                        <a:gd name="connsiteX1" fmla="*/ 746150 w 2977286"/>
                        <a:gd name="connsiteY1" fmla="*/ 83582 h 529809"/>
                        <a:gd name="connsiteX2" fmla="*/ 2099462 w 2977286"/>
                        <a:gd name="connsiteY2" fmla="*/ 39691 h 529809"/>
                        <a:gd name="connsiteX3" fmla="*/ 2977286 w 2977286"/>
                        <a:gd name="connsiteY3" fmla="*/ 529809 h 529809"/>
                        <a:gd name="connsiteX4" fmla="*/ 2977286 w 2977286"/>
                        <a:gd name="connsiteY4" fmla="*/ 529809 h 52980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977286" h="529809">
                          <a:moveTo>
                            <a:pt x="0" y="515179"/>
                          </a:moveTo>
                          <a:cubicBezTo>
                            <a:pt x="198120" y="339004"/>
                            <a:pt x="396240" y="162830"/>
                            <a:pt x="746150" y="83582"/>
                          </a:cubicBezTo>
                          <a:cubicBezTo>
                            <a:pt x="1096060" y="4334"/>
                            <a:pt x="1727606" y="-34680"/>
                            <a:pt x="2099462" y="39691"/>
                          </a:cubicBezTo>
                          <a:cubicBezTo>
                            <a:pt x="2471318" y="114062"/>
                            <a:pt x="2977286" y="529809"/>
                            <a:pt x="2977286" y="529809"/>
                          </a:cubicBezTo>
                          <a:lnTo>
                            <a:pt x="2977286" y="529809"/>
                          </a:lnTo>
                        </a:path>
                      </a:pathLst>
                    </a:custGeom>
                    <a:noFill/>
                    <a:ln w="25400" cap="flat">
                      <a:solidFill>
                        <a:srgbClr val="FF0000"/>
                      </a:solidFill>
                      <a:prstDash val="solid"/>
                      <a:tailEnd type="triangle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cxnSp>
                  <p:nvCxnSpPr>
                    <p:cNvPr id="144" name="Straight Connector 143">
                      <a:extLst>
                        <a:ext uri="{FF2B5EF4-FFF2-40B4-BE49-F238E27FC236}">
                          <a16:creationId xmlns:a16="http://schemas.microsoft.com/office/drawing/2014/main" id="{B5D1747A-EAB5-49FF-8019-C442750A05C8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2854519" y="227275"/>
                      <a:ext cx="1255795" cy="6046"/>
                    </a:xfrm>
                    <a:prstGeom prst="line">
                      <a:avLst/>
                    </a:prstGeom>
                    <a:ln w="25400">
                      <a:solidFill>
                        <a:srgbClr val="FF0000"/>
                      </a:solidFill>
                      <a:prstDash val="solid"/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137" name="Text Box 3259">
                  <a:extLst>
                    <a:ext uri="{FF2B5EF4-FFF2-40B4-BE49-F238E27FC236}">
                      <a16:creationId xmlns:a16="http://schemas.microsoft.com/office/drawing/2014/main" id="{1715F6FF-93D4-4673-A0D8-161EA269A6AB}"/>
                    </a:ext>
                  </a:extLst>
                </p:cNvPr>
                <p:cNvSpPr txBox="1"/>
                <p:nvPr/>
              </p:nvSpPr>
              <p:spPr>
                <a:xfrm>
                  <a:off x="198782" y="254441"/>
                  <a:ext cx="190748" cy="174899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0" tIns="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1200" b="1">
                      <a:solidFill>
                        <a:srgbClr val="1F4E79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Vrinda" panose="020B0502040204020203" pitchFamily="34" charset="0"/>
                    </a:rPr>
                    <a:t>S</a:t>
                  </a:r>
                  <a:endParaRPr lang="en-US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Vrinda" panose="020B0502040204020203" pitchFamily="34" charset="0"/>
                  </a:endParaRPr>
                </a:p>
              </p:txBody>
            </p:sp>
          </p:grpSp>
          <p:sp>
            <p:nvSpPr>
              <p:cNvPr id="106" name="Text Box 3261">
                <a:extLst>
                  <a:ext uri="{FF2B5EF4-FFF2-40B4-BE49-F238E27FC236}">
                    <a16:creationId xmlns:a16="http://schemas.microsoft.com/office/drawing/2014/main" id="{9F3B45C6-45DB-4151-B5D7-F5D05B6F865D}"/>
                  </a:ext>
                </a:extLst>
              </p:cNvPr>
              <p:cNvSpPr txBox="1"/>
              <p:nvPr/>
            </p:nvSpPr>
            <p:spPr>
              <a:xfrm>
                <a:off x="1979874" y="588396"/>
                <a:ext cx="190748" cy="174899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200" b="1">
                    <a:solidFill>
                      <a:srgbClr val="1F4E7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Vrinda" panose="020B0502040204020203" pitchFamily="34" charset="0"/>
                  </a:rPr>
                  <a:t>I</a:t>
                </a:r>
                <a:endPara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Vrinda" panose="020B0502040204020203" pitchFamily="34" charset="0"/>
                </a:endParaRPr>
              </a:p>
            </p:txBody>
          </p:sp>
        </p:grpSp>
        <p:sp>
          <p:nvSpPr>
            <p:cNvPr id="104" name="Text Box 3264">
              <a:extLst>
                <a:ext uri="{FF2B5EF4-FFF2-40B4-BE49-F238E27FC236}">
                  <a16:creationId xmlns:a16="http://schemas.microsoft.com/office/drawing/2014/main" id="{3AC8D61C-27C1-41EA-ADE6-2DBA7AF3E8D2}"/>
                </a:ext>
              </a:extLst>
            </p:cNvPr>
            <p:cNvSpPr txBox="1"/>
            <p:nvPr/>
          </p:nvSpPr>
          <p:spPr>
            <a:xfrm>
              <a:off x="3387255" y="270344"/>
              <a:ext cx="190748" cy="174899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b="1">
                  <a:solidFill>
                    <a:srgbClr val="1F4E79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Vrinda" panose="020B0502040204020203" pitchFamily="34" charset="0"/>
                </a:rPr>
                <a:t>D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Vrinda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666295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47135" y="365125"/>
            <a:ext cx="11788346" cy="1325563"/>
          </a:xfrm>
        </p:spPr>
        <p:txBody>
          <a:bodyPr/>
          <a:lstStyle/>
          <a:p>
            <a:pPr algn="ctr"/>
            <a:r>
              <a:rPr lang="en-US" dirty="0"/>
              <a:t>Step III: Interim candidate set augmentation and analysis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each interim candidate set:</a:t>
            </a:r>
          </a:p>
          <a:p>
            <a:endParaRPr lang="en-US" dirty="0"/>
          </a:p>
          <a:p>
            <a:pPr lvl="1"/>
            <a:r>
              <a:rPr lang="en-US" dirty="0"/>
              <a:t>Perform load-balance analysis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Perform load-balance adjustments</a:t>
            </a:r>
          </a:p>
          <a:p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43591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47135" y="365125"/>
            <a:ext cx="11788346" cy="1325563"/>
          </a:xfrm>
        </p:spPr>
        <p:txBody>
          <a:bodyPr/>
          <a:lstStyle/>
          <a:p>
            <a:pPr algn="ctr"/>
            <a:r>
              <a:rPr lang="en-US" dirty="0"/>
              <a:t>Step IV: Simulation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Finalize T-VLB through simulation.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lvl="0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720" y="2724912"/>
            <a:ext cx="7304639" cy="378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796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Sets of paths with 2-hop min paths followed by 3-hop min paths </a:t>
            </a:r>
          </a:p>
          <a:p>
            <a:pPr>
              <a:lnSpc>
                <a:spcPct val="150000"/>
              </a:lnSpc>
            </a:pPr>
            <a:endParaRPr lang="en-US" sz="2800" dirty="0">
              <a:latin typeface="Gill Sans MT" panose="020B0502020104020203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Deterministic Strategic Choice: 1</a:t>
            </a:r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F76D2A0A-3768-4FBF-A6D4-FDBE45ACB8C3}"/>
              </a:ext>
            </a:extLst>
          </p:cNvPr>
          <p:cNvGrpSpPr/>
          <p:nvPr/>
        </p:nvGrpSpPr>
        <p:grpSpPr>
          <a:xfrm>
            <a:off x="1262853" y="3750903"/>
            <a:ext cx="4189730" cy="937260"/>
            <a:chOff x="0" y="0"/>
            <a:chExt cx="4190337" cy="937315"/>
          </a:xfrm>
        </p:grpSpPr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793E6229-3433-4337-8858-C396367470B8}"/>
                </a:ext>
              </a:extLst>
            </p:cNvPr>
            <p:cNvGrpSpPr/>
            <p:nvPr/>
          </p:nvGrpSpPr>
          <p:grpSpPr>
            <a:xfrm>
              <a:off x="0" y="0"/>
              <a:ext cx="4190337" cy="937315"/>
              <a:chOff x="0" y="0"/>
              <a:chExt cx="4190337" cy="937315"/>
            </a:xfrm>
          </p:grpSpPr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06A59671-BD99-4CE1-AF56-D192CDC1BA70}"/>
                  </a:ext>
                </a:extLst>
              </p:cNvPr>
              <p:cNvGrpSpPr/>
              <p:nvPr/>
            </p:nvGrpSpPr>
            <p:grpSpPr>
              <a:xfrm>
                <a:off x="0" y="0"/>
                <a:ext cx="4190337" cy="937315"/>
                <a:chOff x="0" y="0"/>
                <a:chExt cx="4190337" cy="937315"/>
              </a:xfrm>
            </p:grpSpPr>
            <p:grpSp>
              <p:nvGrpSpPr>
                <p:cNvPr id="112" name="Group 111">
                  <a:extLst>
                    <a:ext uri="{FF2B5EF4-FFF2-40B4-BE49-F238E27FC236}">
                      <a16:creationId xmlns:a16="http://schemas.microsoft.com/office/drawing/2014/main" id="{A4688500-D285-4986-ADFB-FE47C136EDF6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4190337" cy="937315"/>
                  <a:chOff x="0" y="0"/>
                  <a:chExt cx="5732752" cy="1304014"/>
                </a:xfrm>
              </p:grpSpPr>
              <p:grpSp>
                <p:nvGrpSpPr>
                  <p:cNvPr id="114" name="Group 113">
                    <a:extLst>
                      <a:ext uri="{FF2B5EF4-FFF2-40B4-BE49-F238E27FC236}">
                        <a16:creationId xmlns:a16="http://schemas.microsoft.com/office/drawing/2014/main" id="{A4A914D6-AEB7-4E2B-B7CF-0398FFCF2090}"/>
                      </a:ext>
                    </a:extLst>
                  </p:cNvPr>
                  <p:cNvGrpSpPr/>
                  <p:nvPr/>
                </p:nvGrpSpPr>
                <p:grpSpPr>
                  <a:xfrm>
                    <a:off x="0" y="0"/>
                    <a:ext cx="5732752" cy="1304014"/>
                    <a:chOff x="0" y="0"/>
                    <a:chExt cx="5732752" cy="1304014"/>
                  </a:xfrm>
                </p:grpSpPr>
                <p:grpSp>
                  <p:nvGrpSpPr>
                    <p:cNvPr id="121" name="Group 120">
                      <a:extLst>
                        <a:ext uri="{FF2B5EF4-FFF2-40B4-BE49-F238E27FC236}">
                          <a16:creationId xmlns:a16="http://schemas.microsoft.com/office/drawing/2014/main" id="{87448DE7-68D1-4557-901B-B7F141DA409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7951"/>
                      <a:ext cx="1359674" cy="1296063"/>
                      <a:chOff x="0" y="0"/>
                      <a:chExt cx="1359674" cy="1296063"/>
                    </a:xfrm>
                  </p:grpSpPr>
                  <p:sp>
                    <p:nvSpPr>
                      <p:cNvPr id="134" name="Oval 133">
                        <a:extLst>
                          <a:ext uri="{FF2B5EF4-FFF2-40B4-BE49-F238E27FC236}">
                            <a16:creationId xmlns:a16="http://schemas.microsoft.com/office/drawing/2014/main" id="{121275F5-F6D2-49C8-A8F3-5A11F5904A8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1359674" cy="1296063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p:spPr>
                    <p:style>
                      <a:lnRef idx="1">
                        <a:schemeClr val="accent1"/>
                      </a:lnRef>
                      <a:fillRef idx="2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135" name="Group 134">
                        <a:extLst>
                          <a:ext uri="{FF2B5EF4-FFF2-40B4-BE49-F238E27FC236}">
                            <a16:creationId xmlns:a16="http://schemas.microsoft.com/office/drawing/2014/main" id="{97829023-3AE3-43A0-A0C1-C9EDB0DF13AF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30588" y="318053"/>
                        <a:ext cx="945598" cy="786599"/>
                        <a:chOff x="0" y="0"/>
                        <a:chExt cx="945598" cy="786599"/>
                      </a:xfrm>
                    </p:grpSpPr>
                    <p:sp>
                      <p:nvSpPr>
                        <p:cNvPr id="239" name="Oval 238">
                          <a:extLst>
                            <a:ext uri="{FF2B5EF4-FFF2-40B4-BE49-F238E27FC236}">
                              <a16:creationId xmlns:a16="http://schemas.microsoft.com/office/drawing/2014/main" id="{103A897B-8B7E-4332-B31E-00CD9347A9E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0" y="7951"/>
                          <a:ext cx="349250" cy="333375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>
                          <a:solidFill>
                            <a:schemeClr val="accent2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2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  <a:ea typeface="Calibri" panose="020F0502020204030204" pitchFamily="34" charset="0"/>
                              <a:cs typeface="Vrinda" panose="020B0502040204020203" pitchFamily="34" charset="0"/>
                            </a:rPr>
                            <a:t> </a:t>
                          </a:r>
                        </a:p>
                      </p:txBody>
                    </p:sp>
                    <p:sp>
                      <p:nvSpPr>
                        <p:cNvPr id="240" name="Oval 239">
                          <a:extLst>
                            <a:ext uri="{FF2B5EF4-FFF2-40B4-BE49-F238E27FC236}">
                              <a16:creationId xmlns:a16="http://schemas.microsoft.com/office/drawing/2014/main" id="{72DC3925-A5A4-4F34-AAF6-3C94A04E019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96348" y="0"/>
                          <a:ext cx="349250" cy="333375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>
                          <a:solidFill>
                            <a:schemeClr val="accent2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2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41" name="Oval 240">
                          <a:extLst>
                            <a:ext uri="{FF2B5EF4-FFF2-40B4-BE49-F238E27FC236}">
                              <a16:creationId xmlns:a16="http://schemas.microsoft.com/office/drawing/2014/main" id="{A2FEBFDA-903E-4A66-B761-3BB15A9BBCD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86247" y="453224"/>
                          <a:ext cx="349250" cy="333375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>
                          <a:solidFill>
                            <a:schemeClr val="accent2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2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22" name="Group 121">
                      <a:extLst>
                        <a:ext uri="{FF2B5EF4-FFF2-40B4-BE49-F238E27FC236}">
                          <a16:creationId xmlns:a16="http://schemas.microsoft.com/office/drawing/2014/main" id="{95A2FE57-B03C-4913-8739-078BA3982C0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46852" y="7951"/>
                      <a:ext cx="1359535" cy="1296035"/>
                      <a:chOff x="0" y="0"/>
                      <a:chExt cx="1359674" cy="1296063"/>
                    </a:xfrm>
                  </p:grpSpPr>
                  <p:sp>
                    <p:nvSpPr>
                      <p:cNvPr id="129" name="Oval 128">
                        <a:extLst>
                          <a:ext uri="{FF2B5EF4-FFF2-40B4-BE49-F238E27FC236}">
                            <a16:creationId xmlns:a16="http://schemas.microsoft.com/office/drawing/2014/main" id="{19348528-7DE1-43A4-A818-801002C444B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1359674" cy="1296063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p:spPr>
                    <p:style>
                      <a:lnRef idx="1">
                        <a:schemeClr val="accent1"/>
                      </a:lnRef>
                      <a:fillRef idx="2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130" name="Group 129">
                        <a:extLst>
                          <a:ext uri="{FF2B5EF4-FFF2-40B4-BE49-F238E27FC236}">
                            <a16:creationId xmlns:a16="http://schemas.microsoft.com/office/drawing/2014/main" id="{1F29B7AC-1D44-493A-8485-5475C1A4934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30588" y="318053"/>
                        <a:ext cx="945598" cy="786599"/>
                        <a:chOff x="0" y="0"/>
                        <a:chExt cx="945598" cy="786599"/>
                      </a:xfrm>
                    </p:grpSpPr>
                    <p:sp>
                      <p:nvSpPr>
                        <p:cNvPr id="131" name="Oval 130">
                          <a:extLst>
                            <a:ext uri="{FF2B5EF4-FFF2-40B4-BE49-F238E27FC236}">
                              <a16:creationId xmlns:a16="http://schemas.microsoft.com/office/drawing/2014/main" id="{D6E492E9-3218-43CA-A50F-E362D0C7B15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0" y="7951"/>
                          <a:ext cx="349250" cy="333375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>
                          <a:solidFill>
                            <a:schemeClr val="accent2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2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32" name="Oval 131">
                          <a:extLst>
                            <a:ext uri="{FF2B5EF4-FFF2-40B4-BE49-F238E27FC236}">
                              <a16:creationId xmlns:a16="http://schemas.microsoft.com/office/drawing/2014/main" id="{5E34DC5A-BDF5-4F2C-857B-5AAF03097B3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96348" y="0"/>
                          <a:ext cx="349250" cy="333375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>
                          <a:solidFill>
                            <a:schemeClr val="accent2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2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33" name="Oval 132">
                          <a:extLst>
                            <a:ext uri="{FF2B5EF4-FFF2-40B4-BE49-F238E27FC236}">
                              <a16:creationId xmlns:a16="http://schemas.microsoft.com/office/drawing/2014/main" id="{3166F23E-E17E-4C5F-8AA4-906F3D96B61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86247" y="453224"/>
                          <a:ext cx="349250" cy="333375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>
                          <a:solidFill>
                            <a:schemeClr val="accent2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2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23" name="Group 122">
                      <a:extLst>
                        <a:ext uri="{FF2B5EF4-FFF2-40B4-BE49-F238E27FC236}">
                          <a16:creationId xmlns:a16="http://schemas.microsoft.com/office/drawing/2014/main" id="{F55729BA-5E64-43FF-ABC4-D25E4ACE031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373217" y="0"/>
                      <a:ext cx="1359535" cy="1296035"/>
                      <a:chOff x="0" y="0"/>
                      <a:chExt cx="1359674" cy="1296063"/>
                    </a:xfrm>
                  </p:grpSpPr>
                  <p:sp>
                    <p:nvSpPr>
                      <p:cNvPr id="124" name="Oval 123">
                        <a:extLst>
                          <a:ext uri="{FF2B5EF4-FFF2-40B4-BE49-F238E27FC236}">
                            <a16:creationId xmlns:a16="http://schemas.microsoft.com/office/drawing/2014/main" id="{BA940BFA-1A03-4D9C-A0B2-93B94F2298F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1359674" cy="1296063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p:spPr>
                    <p:style>
                      <a:lnRef idx="1">
                        <a:schemeClr val="accent1"/>
                      </a:lnRef>
                      <a:fillRef idx="2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125" name="Group 124">
                        <a:extLst>
                          <a:ext uri="{FF2B5EF4-FFF2-40B4-BE49-F238E27FC236}">
                            <a16:creationId xmlns:a16="http://schemas.microsoft.com/office/drawing/2014/main" id="{6AA5F871-77D1-47B0-B5B6-A96C86C86B7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30588" y="318053"/>
                        <a:ext cx="945598" cy="786599"/>
                        <a:chOff x="0" y="0"/>
                        <a:chExt cx="945598" cy="786599"/>
                      </a:xfrm>
                    </p:grpSpPr>
                    <p:sp>
                      <p:nvSpPr>
                        <p:cNvPr id="126" name="Oval 125">
                          <a:extLst>
                            <a:ext uri="{FF2B5EF4-FFF2-40B4-BE49-F238E27FC236}">
                              <a16:creationId xmlns:a16="http://schemas.microsoft.com/office/drawing/2014/main" id="{353AD39E-5863-4BA8-AD7F-45E470ED9C8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0" y="7951"/>
                          <a:ext cx="349250" cy="333375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>
                          <a:solidFill>
                            <a:schemeClr val="accent2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2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7" name="Oval 126">
                          <a:extLst>
                            <a:ext uri="{FF2B5EF4-FFF2-40B4-BE49-F238E27FC236}">
                              <a16:creationId xmlns:a16="http://schemas.microsoft.com/office/drawing/2014/main" id="{EF48E68D-9D96-408D-BEB3-41BE464CB57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96348" y="0"/>
                          <a:ext cx="349250" cy="333375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>
                          <a:solidFill>
                            <a:schemeClr val="accent2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2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8" name="Oval 127">
                          <a:extLst>
                            <a:ext uri="{FF2B5EF4-FFF2-40B4-BE49-F238E27FC236}">
                              <a16:creationId xmlns:a16="http://schemas.microsoft.com/office/drawing/2014/main" id="{51119BD0-C7E8-4DB5-931B-E87BBBEAD89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86247" y="453224"/>
                          <a:ext cx="349250" cy="333375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>
                          <a:solidFill>
                            <a:schemeClr val="accent2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2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115" name="Group 114">
                    <a:extLst>
                      <a:ext uri="{FF2B5EF4-FFF2-40B4-BE49-F238E27FC236}">
                        <a16:creationId xmlns:a16="http://schemas.microsoft.com/office/drawing/2014/main" id="{3A992E4D-1A92-4B5D-B1BE-6A2092F8F995}"/>
                      </a:ext>
                    </a:extLst>
                  </p:cNvPr>
                  <p:cNvGrpSpPr/>
                  <p:nvPr/>
                </p:nvGrpSpPr>
                <p:grpSpPr>
                  <a:xfrm>
                    <a:off x="1160890" y="270344"/>
                    <a:ext cx="4142630" cy="708015"/>
                    <a:chOff x="683812" y="0"/>
                    <a:chExt cx="4142630" cy="708015"/>
                  </a:xfrm>
                </p:grpSpPr>
                <p:cxnSp>
                  <p:nvCxnSpPr>
                    <p:cNvPr id="116" name="Straight Connector 115">
                      <a:extLst>
                        <a:ext uri="{FF2B5EF4-FFF2-40B4-BE49-F238E27FC236}">
                          <a16:creationId xmlns:a16="http://schemas.microsoft.com/office/drawing/2014/main" id="{44539E52-CF99-485B-88E2-3413A989ACEC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83812" y="227275"/>
                      <a:ext cx="1176793" cy="4058"/>
                    </a:xfrm>
                    <a:prstGeom prst="line">
                      <a:avLst/>
                    </a:prstGeom>
                    <a:ln w="25400">
                      <a:solidFill>
                        <a:srgbClr val="FF0000"/>
                      </a:solidFill>
                      <a:prstDash val="solid"/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17" name="Freeform 847">
                      <a:extLst>
                        <a:ext uri="{FF2B5EF4-FFF2-40B4-BE49-F238E27FC236}">
                          <a16:creationId xmlns:a16="http://schemas.microsoft.com/office/drawing/2014/main" id="{137B9BA7-044F-4113-B75E-D712D3F2C168}"/>
                        </a:ext>
                      </a:extLst>
                    </p:cNvPr>
                    <p:cNvSpPr/>
                    <p:nvPr/>
                  </p:nvSpPr>
                  <p:spPr>
                    <a:xfrm rot="3041255" flipV="1">
                      <a:off x="1896469" y="485610"/>
                      <a:ext cx="343412" cy="85137"/>
                    </a:xfrm>
                    <a:custGeom>
                      <a:avLst/>
                      <a:gdLst>
                        <a:gd name="connsiteX0" fmla="*/ 0 w 2977286"/>
                        <a:gd name="connsiteY0" fmla="*/ 515179 h 529809"/>
                        <a:gd name="connsiteX1" fmla="*/ 746150 w 2977286"/>
                        <a:gd name="connsiteY1" fmla="*/ 83582 h 529809"/>
                        <a:gd name="connsiteX2" fmla="*/ 2099462 w 2977286"/>
                        <a:gd name="connsiteY2" fmla="*/ 39691 h 529809"/>
                        <a:gd name="connsiteX3" fmla="*/ 2977286 w 2977286"/>
                        <a:gd name="connsiteY3" fmla="*/ 529809 h 529809"/>
                        <a:gd name="connsiteX4" fmla="*/ 2977286 w 2977286"/>
                        <a:gd name="connsiteY4" fmla="*/ 529809 h 52980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977286" h="529809">
                          <a:moveTo>
                            <a:pt x="0" y="515179"/>
                          </a:moveTo>
                          <a:cubicBezTo>
                            <a:pt x="198120" y="339004"/>
                            <a:pt x="396240" y="162830"/>
                            <a:pt x="746150" y="83582"/>
                          </a:cubicBezTo>
                          <a:cubicBezTo>
                            <a:pt x="1096060" y="4334"/>
                            <a:pt x="1727606" y="-34680"/>
                            <a:pt x="2099462" y="39691"/>
                          </a:cubicBezTo>
                          <a:cubicBezTo>
                            <a:pt x="2471318" y="114062"/>
                            <a:pt x="2977286" y="529809"/>
                            <a:pt x="2977286" y="529809"/>
                          </a:cubicBezTo>
                          <a:lnTo>
                            <a:pt x="2977286" y="529809"/>
                          </a:lnTo>
                        </a:path>
                      </a:pathLst>
                    </a:custGeom>
                    <a:noFill/>
                    <a:ln w="25400" cap="flat">
                      <a:solidFill>
                        <a:srgbClr val="FF0000"/>
                      </a:solidFill>
                      <a:prstDash val="solid"/>
                      <a:tailEnd type="triangle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8" name="Freeform 847">
                      <a:extLst>
                        <a:ext uri="{FF2B5EF4-FFF2-40B4-BE49-F238E27FC236}">
                          <a16:creationId xmlns:a16="http://schemas.microsoft.com/office/drawing/2014/main" id="{753588BE-CF68-4209-ABC9-B5230412262F}"/>
                        </a:ext>
                      </a:extLst>
                    </p:cNvPr>
                    <p:cNvSpPr/>
                    <p:nvPr/>
                  </p:nvSpPr>
                  <p:spPr>
                    <a:xfrm rot="18798231" flipV="1">
                      <a:off x="2510031" y="493740"/>
                      <a:ext cx="343412" cy="85137"/>
                    </a:xfrm>
                    <a:custGeom>
                      <a:avLst/>
                      <a:gdLst>
                        <a:gd name="connsiteX0" fmla="*/ 0 w 2977286"/>
                        <a:gd name="connsiteY0" fmla="*/ 515179 h 529809"/>
                        <a:gd name="connsiteX1" fmla="*/ 746150 w 2977286"/>
                        <a:gd name="connsiteY1" fmla="*/ 83582 h 529809"/>
                        <a:gd name="connsiteX2" fmla="*/ 2099462 w 2977286"/>
                        <a:gd name="connsiteY2" fmla="*/ 39691 h 529809"/>
                        <a:gd name="connsiteX3" fmla="*/ 2977286 w 2977286"/>
                        <a:gd name="connsiteY3" fmla="*/ 529809 h 529809"/>
                        <a:gd name="connsiteX4" fmla="*/ 2977286 w 2977286"/>
                        <a:gd name="connsiteY4" fmla="*/ 529809 h 52980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977286" h="529809">
                          <a:moveTo>
                            <a:pt x="0" y="515179"/>
                          </a:moveTo>
                          <a:cubicBezTo>
                            <a:pt x="198120" y="339004"/>
                            <a:pt x="396240" y="162830"/>
                            <a:pt x="746150" y="83582"/>
                          </a:cubicBezTo>
                          <a:cubicBezTo>
                            <a:pt x="1096060" y="4334"/>
                            <a:pt x="1727606" y="-34680"/>
                            <a:pt x="2099462" y="39691"/>
                          </a:cubicBezTo>
                          <a:cubicBezTo>
                            <a:pt x="2471318" y="114062"/>
                            <a:pt x="2977286" y="529809"/>
                            <a:pt x="2977286" y="529809"/>
                          </a:cubicBezTo>
                          <a:lnTo>
                            <a:pt x="2977286" y="529809"/>
                          </a:lnTo>
                        </a:path>
                      </a:pathLst>
                    </a:custGeom>
                    <a:noFill/>
                    <a:ln w="25400" cap="flat">
                      <a:solidFill>
                        <a:srgbClr val="FF0000"/>
                      </a:solidFill>
                      <a:prstDash val="solid"/>
                      <a:tailEnd type="triangle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cxnSp>
                  <p:nvCxnSpPr>
                    <p:cNvPr id="119" name="Straight Connector 118">
                      <a:extLst>
                        <a:ext uri="{FF2B5EF4-FFF2-40B4-BE49-F238E27FC236}">
                          <a16:creationId xmlns:a16="http://schemas.microsoft.com/office/drawing/2014/main" id="{E38AD4A6-1470-42CC-98D7-E1914BB337DF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2854519" y="227275"/>
                      <a:ext cx="1255795" cy="6046"/>
                    </a:xfrm>
                    <a:prstGeom prst="line">
                      <a:avLst/>
                    </a:prstGeom>
                    <a:ln w="25400">
                      <a:solidFill>
                        <a:srgbClr val="FF0000"/>
                      </a:solidFill>
                      <a:prstDash val="solid"/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20" name="Freeform 847">
                      <a:extLst>
                        <a:ext uri="{FF2B5EF4-FFF2-40B4-BE49-F238E27FC236}">
                          <a16:creationId xmlns:a16="http://schemas.microsoft.com/office/drawing/2014/main" id="{03F430CA-0EE8-4C40-A124-D8045AE512B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97072" y="0"/>
                      <a:ext cx="429370" cy="79027"/>
                    </a:xfrm>
                    <a:custGeom>
                      <a:avLst/>
                      <a:gdLst>
                        <a:gd name="connsiteX0" fmla="*/ 0 w 2977286"/>
                        <a:gd name="connsiteY0" fmla="*/ 515179 h 529809"/>
                        <a:gd name="connsiteX1" fmla="*/ 746150 w 2977286"/>
                        <a:gd name="connsiteY1" fmla="*/ 83582 h 529809"/>
                        <a:gd name="connsiteX2" fmla="*/ 2099462 w 2977286"/>
                        <a:gd name="connsiteY2" fmla="*/ 39691 h 529809"/>
                        <a:gd name="connsiteX3" fmla="*/ 2977286 w 2977286"/>
                        <a:gd name="connsiteY3" fmla="*/ 529809 h 529809"/>
                        <a:gd name="connsiteX4" fmla="*/ 2977286 w 2977286"/>
                        <a:gd name="connsiteY4" fmla="*/ 529809 h 52980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977286" h="529809">
                          <a:moveTo>
                            <a:pt x="0" y="515179"/>
                          </a:moveTo>
                          <a:cubicBezTo>
                            <a:pt x="198120" y="339004"/>
                            <a:pt x="396240" y="162830"/>
                            <a:pt x="746150" y="83582"/>
                          </a:cubicBezTo>
                          <a:cubicBezTo>
                            <a:pt x="1096060" y="4334"/>
                            <a:pt x="1727606" y="-34680"/>
                            <a:pt x="2099462" y="39691"/>
                          </a:cubicBezTo>
                          <a:cubicBezTo>
                            <a:pt x="2471318" y="114062"/>
                            <a:pt x="2977286" y="529809"/>
                            <a:pt x="2977286" y="529809"/>
                          </a:cubicBezTo>
                          <a:lnTo>
                            <a:pt x="2977286" y="529809"/>
                          </a:lnTo>
                        </a:path>
                      </a:pathLst>
                    </a:custGeom>
                    <a:noFill/>
                    <a:ln w="25400" cap="flat">
                      <a:solidFill>
                        <a:srgbClr val="FF0000"/>
                      </a:solidFill>
                      <a:prstDash val="solid"/>
                      <a:tailEnd type="triangle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113" name="Text Box 3253">
                  <a:extLst>
                    <a:ext uri="{FF2B5EF4-FFF2-40B4-BE49-F238E27FC236}">
                      <a16:creationId xmlns:a16="http://schemas.microsoft.com/office/drawing/2014/main" id="{6BF2726A-BB91-4B4A-85FB-0467D25A4AC6}"/>
                    </a:ext>
                  </a:extLst>
                </p:cNvPr>
                <p:cNvSpPr txBox="1"/>
                <p:nvPr/>
              </p:nvSpPr>
              <p:spPr>
                <a:xfrm>
                  <a:off x="1995777" y="596348"/>
                  <a:ext cx="190500" cy="174625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0" tIns="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1200" b="1">
                      <a:solidFill>
                        <a:srgbClr val="1F4E79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Vrinda" panose="020B0502040204020203" pitchFamily="34" charset="0"/>
                    </a:rPr>
                    <a:t>I</a:t>
                  </a:r>
                  <a:endParaRPr lang="en-US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Vrinda" panose="020B0502040204020203" pitchFamily="34" charset="0"/>
                  </a:endParaRPr>
                </a:p>
              </p:txBody>
            </p:sp>
          </p:grpSp>
          <p:sp>
            <p:nvSpPr>
              <p:cNvPr id="111" name="Text Box 3255">
                <a:extLst>
                  <a:ext uri="{FF2B5EF4-FFF2-40B4-BE49-F238E27FC236}">
                    <a16:creationId xmlns:a16="http://schemas.microsoft.com/office/drawing/2014/main" id="{F461EFDC-CB06-476F-AF04-B63B60F2B2B2}"/>
                  </a:ext>
                </a:extLst>
              </p:cNvPr>
              <p:cNvSpPr txBox="1"/>
              <p:nvPr/>
            </p:nvSpPr>
            <p:spPr>
              <a:xfrm>
                <a:off x="3824577" y="254442"/>
                <a:ext cx="190776" cy="174909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200" b="1">
                    <a:solidFill>
                      <a:srgbClr val="1F4E7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Vrinda" panose="020B0502040204020203" pitchFamily="34" charset="0"/>
                  </a:rPr>
                  <a:t>D</a:t>
                </a:r>
                <a:endPara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Vrinda" panose="020B0502040204020203" pitchFamily="34" charset="0"/>
                </a:endParaRPr>
              </a:p>
            </p:txBody>
          </p:sp>
        </p:grpSp>
        <p:sp>
          <p:nvSpPr>
            <p:cNvPr id="109" name="Text Box 3254">
              <a:extLst>
                <a:ext uri="{FF2B5EF4-FFF2-40B4-BE49-F238E27FC236}">
                  <a16:creationId xmlns:a16="http://schemas.microsoft.com/office/drawing/2014/main" id="{0BD25965-5202-4BF8-9229-E3E51191CB07}"/>
                </a:ext>
              </a:extLst>
            </p:cNvPr>
            <p:cNvSpPr txBox="1"/>
            <p:nvPr/>
          </p:nvSpPr>
          <p:spPr>
            <a:xfrm>
              <a:off x="628153" y="270344"/>
              <a:ext cx="190776" cy="174909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b="1">
                  <a:solidFill>
                    <a:srgbClr val="1F4E79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Vrinda" panose="020B0502040204020203" pitchFamily="34" charset="0"/>
                </a:rPr>
                <a:t>S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Vrinda" panose="020B0502040204020203" pitchFamily="34" charset="0"/>
              </a:endParaRPr>
            </a:p>
          </p:txBody>
        </p:sp>
      </p:grpSp>
      <p:grpSp>
        <p:nvGrpSpPr>
          <p:cNvPr id="242" name="Group 241">
            <a:extLst>
              <a:ext uri="{FF2B5EF4-FFF2-40B4-BE49-F238E27FC236}">
                <a16:creationId xmlns:a16="http://schemas.microsoft.com/office/drawing/2014/main" id="{3EF28FB3-3B5D-4438-8E4F-38387CFE5C01}"/>
              </a:ext>
            </a:extLst>
          </p:cNvPr>
          <p:cNvGrpSpPr/>
          <p:nvPr/>
        </p:nvGrpSpPr>
        <p:grpSpPr>
          <a:xfrm>
            <a:off x="6814674" y="3749040"/>
            <a:ext cx="4189730" cy="937260"/>
            <a:chOff x="0" y="0"/>
            <a:chExt cx="4190337" cy="937315"/>
          </a:xfrm>
        </p:grpSpPr>
        <p:grpSp>
          <p:nvGrpSpPr>
            <p:cNvPr id="243" name="Group 242">
              <a:extLst>
                <a:ext uri="{FF2B5EF4-FFF2-40B4-BE49-F238E27FC236}">
                  <a16:creationId xmlns:a16="http://schemas.microsoft.com/office/drawing/2014/main" id="{F139838E-9009-474C-AB8B-7EB1CD75B599}"/>
                </a:ext>
              </a:extLst>
            </p:cNvPr>
            <p:cNvGrpSpPr/>
            <p:nvPr/>
          </p:nvGrpSpPr>
          <p:grpSpPr>
            <a:xfrm>
              <a:off x="0" y="0"/>
              <a:ext cx="4190337" cy="937315"/>
              <a:chOff x="0" y="0"/>
              <a:chExt cx="4190337" cy="937315"/>
            </a:xfrm>
          </p:grpSpPr>
          <p:grpSp>
            <p:nvGrpSpPr>
              <p:cNvPr id="245" name="Group 244">
                <a:extLst>
                  <a:ext uri="{FF2B5EF4-FFF2-40B4-BE49-F238E27FC236}">
                    <a16:creationId xmlns:a16="http://schemas.microsoft.com/office/drawing/2014/main" id="{D5E01AE9-B3A4-4A49-B051-0EB7FB40B4E9}"/>
                  </a:ext>
                </a:extLst>
              </p:cNvPr>
              <p:cNvGrpSpPr/>
              <p:nvPr/>
            </p:nvGrpSpPr>
            <p:grpSpPr>
              <a:xfrm>
                <a:off x="0" y="0"/>
                <a:ext cx="4190337" cy="937315"/>
                <a:chOff x="0" y="0"/>
                <a:chExt cx="4190337" cy="937315"/>
              </a:xfrm>
            </p:grpSpPr>
            <p:grpSp>
              <p:nvGrpSpPr>
                <p:cNvPr id="247" name="Group 246">
                  <a:extLst>
                    <a:ext uri="{FF2B5EF4-FFF2-40B4-BE49-F238E27FC236}">
                      <a16:creationId xmlns:a16="http://schemas.microsoft.com/office/drawing/2014/main" id="{31B86141-699B-4B2F-84BF-62A5C4573703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4190337" cy="937315"/>
                  <a:chOff x="0" y="0"/>
                  <a:chExt cx="4190337" cy="937315"/>
                </a:xfrm>
              </p:grpSpPr>
              <p:grpSp>
                <p:nvGrpSpPr>
                  <p:cNvPr id="249" name="Group 248">
                    <a:extLst>
                      <a:ext uri="{FF2B5EF4-FFF2-40B4-BE49-F238E27FC236}">
                        <a16:creationId xmlns:a16="http://schemas.microsoft.com/office/drawing/2014/main" id="{04129B7E-4E9C-4688-A8B2-A3789D658207}"/>
                      </a:ext>
                    </a:extLst>
                  </p:cNvPr>
                  <p:cNvGrpSpPr/>
                  <p:nvPr/>
                </p:nvGrpSpPr>
                <p:grpSpPr>
                  <a:xfrm>
                    <a:off x="0" y="0"/>
                    <a:ext cx="4190337" cy="937315"/>
                    <a:chOff x="0" y="0"/>
                    <a:chExt cx="5732752" cy="1304014"/>
                  </a:xfrm>
                </p:grpSpPr>
                <p:grpSp>
                  <p:nvGrpSpPr>
                    <p:cNvPr id="251" name="Group 250">
                      <a:extLst>
                        <a:ext uri="{FF2B5EF4-FFF2-40B4-BE49-F238E27FC236}">
                          <a16:creationId xmlns:a16="http://schemas.microsoft.com/office/drawing/2014/main" id="{57E2CAB5-4965-4101-B53A-2D3AC16C653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5732752" cy="1304014"/>
                      <a:chOff x="0" y="0"/>
                      <a:chExt cx="5732752" cy="1304014"/>
                    </a:xfrm>
                  </p:grpSpPr>
                  <p:grpSp>
                    <p:nvGrpSpPr>
                      <p:cNvPr id="257" name="Group 256">
                        <a:extLst>
                          <a:ext uri="{FF2B5EF4-FFF2-40B4-BE49-F238E27FC236}">
                            <a16:creationId xmlns:a16="http://schemas.microsoft.com/office/drawing/2014/main" id="{7D0E5607-4AFC-45AA-83F6-971E55D5E5E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0" y="7951"/>
                        <a:ext cx="1359674" cy="1296063"/>
                        <a:chOff x="0" y="0"/>
                        <a:chExt cx="1359674" cy="1296063"/>
                      </a:xfrm>
                    </p:grpSpPr>
                    <p:sp>
                      <p:nvSpPr>
                        <p:cNvPr id="270" name="Oval 269">
                          <a:extLst>
                            <a:ext uri="{FF2B5EF4-FFF2-40B4-BE49-F238E27FC236}">
                              <a16:creationId xmlns:a16="http://schemas.microsoft.com/office/drawing/2014/main" id="{FC8DCFE3-FB4A-4924-9C82-9F540C48801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0" y="0"/>
                          <a:ext cx="1359674" cy="1296063"/>
                        </a:xfrm>
                        <a:prstGeom prst="ellipse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p:spPr>
                      <p:style>
                        <a:lnRef idx="1">
                          <a:schemeClr val="accent1"/>
                        </a:lnRef>
                        <a:fillRef idx="2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grpSp>
                      <p:nvGrpSpPr>
                        <p:cNvPr id="271" name="Group 270">
                          <a:extLst>
                            <a:ext uri="{FF2B5EF4-FFF2-40B4-BE49-F238E27FC236}">
                              <a16:creationId xmlns:a16="http://schemas.microsoft.com/office/drawing/2014/main" id="{775572DF-8516-4109-ADF0-EB43320776F9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30588" y="318053"/>
                          <a:ext cx="945598" cy="786599"/>
                          <a:chOff x="0" y="0"/>
                          <a:chExt cx="945598" cy="786599"/>
                        </a:xfrm>
                      </p:grpSpPr>
                      <p:sp>
                        <p:nvSpPr>
                          <p:cNvPr id="272" name="Oval 271">
                            <a:extLst>
                              <a:ext uri="{FF2B5EF4-FFF2-40B4-BE49-F238E27FC236}">
                                <a16:creationId xmlns:a16="http://schemas.microsoft.com/office/drawing/2014/main" id="{83798E0A-1FB2-462B-92A2-3EC1B2C8C07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0" y="7951"/>
                            <a:ext cx="349250" cy="333375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solidFill>
                              <a:schemeClr val="accent2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2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marL="0" marR="0" algn="ctr">
                              <a:lnSpc>
                                <a:spcPct val="107000"/>
                              </a:lnSpc>
                              <a:spcBef>
                                <a:spcPts val="0"/>
                              </a:spcBef>
                              <a:spcAft>
                                <a:spcPts val="800"/>
                              </a:spcAft>
                            </a:pPr>
                            <a:r>
                              <a:rPr lang="en-US" sz="1100">
                                <a:effectLst/>
                                <a:ea typeface="Calibri" panose="020F0502020204030204" pitchFamily="34" charset="0"/>
                                <a:cs typeface="Vrinda" panose="020B0502040204020203" pitchFamily="34" charset="0"/>
                              </a:rPr>
                              <a:t> </a:t>
                            </a:r>
                          </a:p>
                        </p:txBody>
                      </p:sp>
                      <p:sp>
                        <p:nvSpPr>
                          <p:cNvPr id="273" name="Oval 272">
                            <a:extLst>
                              <a:ext uri="{FF2B5EF4-FFF2-40B4-BE49-F238E27FC236}">
                                <a16:creationId xmlns:a16="http://schemas.microsoft.com/office/drawing/2014/main" id="{1CC2ADAC-918D-4FC1-A796-D11EBEC2845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96348" y="0"/>
                            <a:ext cx="349250" cy="333375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solidFill>
                              <a:schemeClr val="accent2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2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74" name="Oval 273">
                            <a:extLst>
                              <a:ext uri="{FF2B5EF4-FFF2-40B4-BE49-F238E27FC236}">
                                <a16:creationId xmlns:a16="http://schemas.microsoft.com/office/drawing/2014/main" id="{36D1CA5C-0FBB-4AC8-90D7-20DD599E243C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286247" y="453224"/>
                            <a:ext cx="349250" cy="333375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solidFill>
                              <a:schemeClr val="accent2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2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</p:grpSp>
                  </p:grpSp>
                  <p:grpSp>
                    <p:nvGrpSpPr>
                      <p:cNvPr id="258" name="Group 257">
                        <a:extLst>
                          <a:ext uri="{FF2B5EF4-FFF2-40B4-BE49-F238E27FC236}">
                            <a16:creationId xmlns:a16="http://schemas.microsoft.com/office/drawing/2014/main" id="{1851B645-5E78-4E88-8786-30AA9D3476C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146852" y="7951"/>
                        <a:ext cx="1359535" cy="1296035"/>
                        <a:chOff x="0" y="0"/>
                        <a:chExt cx="1359674" cy="1296063"/>
                      </a:xfrm>
                    </p:grpSpPr>
                    <p:sp>
                      <p:nvSpPr>
                        <p:cNvPr id="265" name="Oval 264">
                          <a:extLst>
                            <a:ext uri="{FF2B5EF4-FFF2-40B4-BE49-F238E27FC236}">
                              <a16:creationId xmlns:a16="http://schemas.microsoft.com/office/drawing/2014/main" id="{A1D6A94B-8B8C-4495-8278-BDCD8E2BA58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0" y="0"/>
                          <a:ext cx="1359674" cy="1296063"/>
                        </a:xfrm>
                        <a:prstGeom prst="ellipse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p:spPr>
                      <p:style>
                        <a:lnRef idx="1">
                          <a:schemeClr val="accent1"/>
                        </a:lnRef>
                        <a:fillRef idx="2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grpSp>
                      <p:nvGrpSpPr>
                        <p:cNvPr id="266" name="Group 265">
                          <a:extLst>
                            <a:ext uri="{FF2B5EF4-FFF2-40B4-BE49-F238E27FC236}">
                              <a16:creationId xmlns:a16="http://schemas.microsoft.com/office/drawing/2014/main" id="{B2A34398-819F-4DE8-B3AB-F93A32D7C6B2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30588" y="318053"/>
                          <a:ext cx="945598" cy="786599"/>
                          <a:chOff x="0" y="0"/>
                          <a:chExt cx="945598" cy="786599"/>
                        </a:xfrm>
                      </p:grpSpPr>
                      <p:sp>
                        <p:nvSpPr>
                          <p:cNvPr id="267" name="Oval 266">
                            <a:extLst>
                              <a:ext uri="{FF2B5EF4-FFF2-40B4-BE49-F238E27FC236}">
                                <a16:creationId xmlns:a16="http://schemas.microsoft.com/office/drawing/2014/main" id="{80F9640F-6230-43AB-A42C-7AC203BEEDB9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0" y="7951"/>
                            <a:ext cx="349250" cy="333375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solidFill>
                              <a:schemeClr val="accent2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2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68" name="Oval 267">
                            <a:extLst>
                              <a:ext uri="{FF2B5EF4-FFF2-40B4-BE49-F238E27FC236}">
                                <a16:creationId xmlns:a16="http://schemas.microsoft.com/office/drawing/2014/main" id="{ECD00C73-5353-43D5-8401-D5773811FBE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96348" y="0"/>
                            <a:ext cx="349250" cy="333375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solidFill>
                              <a:schemeClr val="accent2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2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69" name="Oval 268">
                            <a:extLst>
                              <a:ext uri="{FF2B5EF4-FFF2-40B4-BE49-F238E27FC236}">
                                <a16:creationId xmlns:a16="http://schemas.microsoft.com/office/drawing/2014/main" id="{A063AE02-D03F-48D0-A758-E2092793C2B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286247" y="453224"/>
                            <a:ext cx="349250" cy="333375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solidFill>
                              <a:schemeClr val="accent2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2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</p:grpSp>
                  </p:grpSp>
                  <p:grpSp>
                    <p:nvGrpSpPr>
                      <p:cNvPr id="259" name="Group 258">
                        <a:extLst>
                          <a:ext uri="{FF2B5EF4-FFF2-40B4-BE49-F238E27FC236}">
                            <a16:creationId xmlns:a16="http://schemas.microsoft.com/office/drawing/2014/main" id="{CFAE7EBF-5BC6-481D-94AC-1D51C6811BC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373217" y="0"/>
                        <a:ext cx="1359535" cy="1296035"/>
                        <a:chOff x="0" y="0"/>
                        <a:chExt cx="1359674" cy="1296063"/>
                      </a:xfrm>
                    </p:grpSpPr>
                    <p:sp>
                      <p:nvSpPr>
                        <p:cNvPr id="260" name="Oval 259">
                          <a:extLst>
                            <a:ext uri="{FF2B5EF4-FFF2-40B4-BE49-F238E27FC236}">
                              <a16:creationId xmlns:a16="http://schemas.microsoft.com/office/drawing/2014/main" id="{5EF004C7-0C27-4084-AA8B-DB290A0DC42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0" y="0"/>
                          <a:ext cx="1359674" cy="1296063"/>
                        </a:xfrm>
                        <a:prstGeom prst="ellipse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p:spPr>
                      <p:style>
                        <a:lnRef idx="1">
                          <a:schemeClr val="accent1"/>
                        </a:lnRef>
                        <a:fillRef idx="2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grpSp>
                      <p:nvGrpSpPr>
                        <p:cNvPr id="261" name="Group 260">
                          <a:extLst>
                            <a:ext uri="{FF2B5EF4-FFF2-40B4-BE49-F238E27FC236}">
                              <a16:creationId xmlns:a16="http://schemas.microsoft.com/office/drawing/2014/main" id="{20394C31-3989-4B2E-B0CD-345A32192F16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30588" y="318053"/>
                          <a:ext cx="945598" cy="786599"/>
                          <a:chOff x="0" y="0"/>
                          <a:chExt cx="945598" cy="786599"/>
                        </a:xfrm>
                      </p:grpSpPr>
                      <p:sp>
                        <p:nvSpPr>
                          <p:cNvPr id="262" name="Oval 261">
                            <a:extLst>
                              <a:ext uri="{FF2B5EF4-FFF2-40B4-BE49-F238E27FC236}">
                                <a16:creationId xmlns:a16="http://schemas.microsoft.com/office/drawing/2014/main" id="{84FC02FC-0534-4DAE-B621-C1F095E7EA5A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0" y="7951"/>
                            <a:ext cx="349250" cy="333375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solidFill>
                              <a:schemeClr val="accent2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2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63" name="Oval 262">
                            <a:extLst>
                              <a:ext uri="{FF2B5EF4-FFF2-40B4-BE49-F238E27FC236}">
                                <a16:creationId xmlns:a16="http://schemas.microsoft.com/office/drawing/2014/main" id="{311D1005-6040-4792-9FE5-39D90265744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96348" y="0"/>
                            <a:ext cx="349250" cy="333375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solidFill>
                              <a:schemeClr val="accent2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2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64" name="Oval 263">
                            <a:extLst>
                              <a:ext uri="{FF2B5EF4-FFF2-40B4-BE49-F238E27FC236}">
                                <a16:creationId xmlns:a16="http://schemas.microsoft.com/office/drawing/2014/main" id="{45FA709F-21D7-4CEE-AC0D-858002DF5EF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286247" y="453224"/>
                            <a:ext cx="349250" cy="333375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solidFill>
                              <a:schemeClr val="accent2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2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252" name="Group 251">
                      <a:extLst>
                        <a:ext uri="{FF2B5EF4-FFF2-40B4-BE49-F238E27FC236}">
                          <a16:creationId xmlns:a16="http://schemas.microsoft.com/office/drawing/2014/main" id="{F40F8608-CAE5-4758-8644-92400AF2549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77078" y="270344"/>
                      <a:ext cx="4826442" cy="233321"/>
                      <a:chOff x="0" y="0"/>
                      <a:chExt cx="4826442" cy="233321"/>
                    </a:xfrm>
                  </p:grpSpPr>
                  <p:cxnSp>
                    <p:nvCxnSpPr>
                      <p:cNvPr id="253" name="Straight Connector 252">
                        <a:extLst>
                          <a:ext uri="{FF2B5EF4-FFF2-40B4-BE49-F238E27FC236}">
                            <a16:creationId xmlns:a16="http://schemas.microsoft.com/office/drawing/2014/main" id="{EFDE59A6-E486-4C38-8A89-0661DAEEC186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83812" y="227275"/>
                        <a:ext cx="1176793" cy="4058"/>
                      </a:xfrm>
                      <a:prstGeom prst="line">
                        <a:avLst/>
                      </a:prstGeom>
                      <a:ln w="25400">
                        <a:solidFill>
                          <a:srgbClr val="FF0000"/>
                        </a:solidFill>
                        <a:prstDash val="solid"/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54" name="Freeform 847">
                        <a:extLst>
                          <a:ext uri="{FF2B5EF4-FFF2-40B4-BE49-F238E27FC236}">
                            <a16:creationId xmlns:a16="http://schemas.microsoft.com/office/drawing/2014/main" id="{152E7B44-29A9-4ED9-BA1D-6C1AF452FF5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7952"/>
                        <a:ext cx="429370" cy="79027"/>
                      </a:xfrm>
                      <a:custGeom>
                        <a:avLst/>
                        <a:gdLst>
                          <a:gd name="connsiteX0" fmla="*/ 0 w 2977286"/>
                          <a:gd name="connsiteY0" fmla="*/ 515179 h 529809"/>
                          <a:gd name="connsiteX1" fmla="*/ 746150 w 2977286"/>
                          <a:gd name="connsiteY1" fmla="*/ 83582 h 529809"/>
                          <a:gd name="connsiteX2" fmla="*/ 2099462 w 2977286"/>
                          <a:gd name="connsiteY2" fmla="*/ 39691 h 529809"/>
                          <a:gd name="connsiteX3" fmla="*/ 2977286 w 2977286"/>
                          <a:gd name="connsiteY3" fmla="*/ 529809 h 529809"/>
                          <a:gd name="connsiteX4" fmla="*/ 2977286 w 2977286"/>
                          <a:gd name="connsiteY4" fmla="*/ 529809 h 52980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977286" h="529809">
                            <a:moveTo>
                              <a:pt x="0" y="515179"/>
                            </a:moveTo>
                            <a:cubicBezTo>
                              <a:pt x="198120" y="339004"/>
                              <a:pt x="396240" y="162830"/>
                              <a:pt x="746150" y="83582"/>
                            </a:cubicBezTo>
                            <a:cubicBezTo>
                              <a:pt x="1096060" y="4334"/>
                              <a:pt x="1727606" y="-34680"/>
                              <a:pt x="2099462" y="39691"/>
                            </a:cubicBezTo>
                            <a:cubicBezTo>
                              <a:pt x="2471318" y="114062"/>
                              <a:pt x="2977286" y="529809"/>
                              <a:pt x="2977286" y="529809"/>
                            </a:cubicBezTo>
                            <a:lnTo>
                              <a:pt x="2977286" y="529809"/>
                            </a:lnTo>
                          </a:path>
                        </a:pathLst>
                      </a:custGeom>
                      <a:noFill/>
                      <a:ln w="25400" cap="flat">
                        <a:solidFill>
                          <a:srgbClr val="FF0000"/>
                        </a:solidFill>
                        <a:prstDash val="solid"/>
                        <a:tailEnd type="triangle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  <p:cxnSp>
                    <p:nvCxnSpPr>
                      <p:cNvPr id="255" name="Straight Connector 254">
                        <a:extLst>
                          <a:ext uri="{FF2B5EF4-FFF2-40B4-BE49-F238E27FC236}">
                            <a16:creationId xmlns:a16="http://schemas.microsoft.com/office/drawing/2014/main" id="{3DC5EF75-F91C-4C6F-B6E2-380DFCA6F9B8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2854519" y="227275"/>
                        <a:ext cx="1255795" cy="6046"/>
                      </a:xfrm>
                      <a:prstGeom prst="line">
                        <a:avLst/>
                      </a:prstGeom>
                      <a:ln w="25400">
                        <a:solidFill>
                          <a:srgbClr val="FF0000"/>
                        </a:solidFill>
                        <a:prstDash val="solid"/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56" name="Freeform 847">
                        <a:extLst>
                          <a:ext uri="{FF2B5EF4-FFF2-40B4-BE49-F238E27FC236}">
                            <a16:creationId xmlns:a16="http://schemas.microsoft.com/office/drawing/2014/main" id="{FE78CF7A-C884-4F0E-9578-33BB7BECF46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397072" y="0"/>
                        <a:ext cx="429370" cy="79027"/>
                      </a:xfrm>
                      <a:custGeom>
                        <a:avLst/>
                        <a:gdLst>
                          <a:gd name="connsiteX0" fmla="*/ 0 w 2977286"/>
                          <a:gd name="connsiteY0" fmla="*/ 515179 h 529809"/>
                          <a:gd name="connsiteX1" fmla="*/ 746150 w 2977286"/>
                          <a:gd name="connsiteY1" fmla="*/ 83582 h 529809"/>
                          <a:gd name="connsiteX2" fmla="*/ 2099462 w 2977286"/>
                          <a:gd name="connsiteY2" fmla="*/ 39691 h 529809"/>
                          <a:gd name="connsiteX3" fmla="*/ 2977286 w 2977286"/>
                          <a:gd name="connsiteY3" fmla="*/ 529809 h 529809"/>
                          <a:gd name="connsiteX4" fmla="*/ 2977286 w 2977286"/>
                          <a:gd name="connsiteY4" fmla="*/ 529809 h 52980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977286" h="529809">
                            <a:moveTo>
                              <a:pt x="0" y="515179"/>
                            </a:moveTo>
                            <a:cubicBezTo>
                              <a:pt x="198120" y="339004"/>
                              <a:pt x="396240" y="162830"/>
                              <a:pt x="746150" y="83582"/>
                            </a:cubicBezTo>
                            <a:cubicBezTo>
                              <a:pt x="1096060" y="4334"/>
                              <a:pt x="1727606" y="-34680"/>
                              <a:pt x="2099462" y="39691"/>
                            </a:cubicBezTo>
                            <a:cubicBezTo>
                              <a:pt x="2471318" y="114062"/>
                              <a:pt x="2977286" y="529809"/>
                              <a:pt x="2977286" y="529809"/>
                            </a:cubicBezTo>
                            <a:lnTo>
                              <a:pt x="2977286" y="529809"/>
                            </a:lnTo>
                          </a:path>
                        </a:pathLst>
                      </a:custGeom>
                      <a:noFill/>
                      <a:ln w="25400" cap="flat">
                        <a:solidFill>
                          <a:srgbClr val="FF0000"/>
                        </a:solidFill>
                        <a:prstDash val="solid"/>
                        <a:tailEnd type="triangle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250" name="Freeform 847">
                    <a:extLst>
                      <a:ext uri="{FF2B5EF4-FFF2-40B4-BE49-F238E27FC236}">
                        <a16:creationId xmlns:a16="http://schemas.microsoft.com/office/drawing/2014/main" id="{445E18E3-E921-4BF1-A0F8-CFD6B843102A}"/>
                      </a:ext>
                    </a:extLst>
                  </p:cNvPr>
                  <p:cNvSpPr/>
                  <p:nvPr/>
                </p:nvSpPr>
                <p:spPr>
                  <a:xfrm>
                    <a:off x="1924215" y="198782"/>
                    <a:ext cx="313802" cy="56801"/>
                  </a:xfrm>
                  <a:custGeom>
                    <a:avLst/>
                    <a:gdLst>
                      <a:gd name="connsiteX0" fmla="*/ 0 w 2977286"/>
                      <a:gd name="connsiteY0" fmla="*/ 515179 h 529809"/>
                      <a:gd name="connsiteX1" fmla="*/ 746150 w 2977286"/>
                      <a:gd name="connsiteY1" fmla="*/ 83582 h 529809"/>
                      <a:gd name="connsiteX2" fmla="*/ 2099462 w 2977286"/>
                      <a:gd name="connsiteY2" fmla="*/ 39691 h 529809"/>
                      <a:gd name="connsiteX3" fmla="*/ 2977286 w 2977286"/>
                      <a:gd name="connsiteY3" fmla="*/ 529809 h 529809"/>
                      <a:gd name="connsiteX4" fmla="*/ 2977286 w 2977286"/>
                      <a:gd name="connsiteY4" fmla="*/ 529809 h 5298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77286" h="529809">
                        <a:moveTo>
                          <a:pt x="0" y="515179"/>
                        </a:moveTo>
                        <a:cubicBezTo>
                          <a:pt x="198120" y="339004"/>
                          <a:pt x="396240" y="162830"/>
                          <a:pt x="746150" y="83582"/>
                        </a:cubicBezTo>
                        <a:cubicBezTo>
                          <a:pt x="1096060" y="4334"/>
                          <a:pt x="1727606" y="-34680"/>
                          <a:pt x="2099462" y="39691"/>
                        </a:cubicBezTo>
                        <a:cubicBezTo>
                          <a:pt x="2471318" y="114062"/>
                          <a:pt x="2977286" y="529809"/>
                          <a:pt x="2977286" y="529809"/>
                        </a:cubicBezTo>
                        <a:lnTo>
                          <a:pt x="2977286" y="529809"/>
                        </a:lnTo>
                      </a:path>
                    </a:pathLst>
                  </a:custGeom>
                  <a:noFill/>
                  <a:ln w="25400" cap="flat">
                    <a:solidFill>
                      <a:srgbClr val="FF0000"/>
                    </a:solidFill>
                    <a:prstDash val="solid"/>
                    <a:tailEnd type="triangle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248" name="Text Box 3213">
                  <a:extLst>
                    <a:ext uri="{FF2B5EF4-FFF2-40B4-BE49-F238E27FC236}">
                      <a16:creationId xmlns:a16="http://schemas.microsoft.com/office/drawing/2014/main" id="{AF73AFB8-B41D-4676-A771-720C105C8D53}"/>
                    </a:ext>
                  </a:extLst>
                </p:cNvPr>
                <p:cNvSpPr txBox="1"/>
                <p:nvPr/>
              </p:nvSpPr>
              <p:spPr>
                <a:xfrm>
                  <a:off x="206734" y="262393"/>
                  <a:ext cx="190500" cy="174625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0" tIns="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1200" b="1">
                      <a:solidFill>
                        <a:srgbClr val="1F4E79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Vrinda" panose="020B0502040204020203" pitchFamily="34" charset="0"/>
                    </a:rPr>
                    <a:t>S</a:t>
                  </a:r>
                  <a:endParaRPr lang="en-US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Vrinda" panose="020B0502040204020203" pitchFamily="34" charset="0"/>
                  </a:endParaRPr>
                </a:p>
              </p:txBody>
            </p:sp>
          </p:grpSp>
          <p:sp>
            <p:nvSpPr>
              <p:cNvPr id="246" name="Text Box 3215">
                <a:extLst>
                  <a:ext uri="{FF2B5EF4-FFF2-40B4-BE49-F238E27FC236}">
                    <a16:creationId xmlns:a16="http://schemas.microsoft.com/office/drawing/2014/main" id="{3E8C551B-B4B9-41CB-90CF-5E4B79475732}"/>
                  </a:ext>
                </a:extLst>
              </p:cNvPr>
              <p:cNvSpPr txBox="1"/>
              <p:nvPr/>
            </p:nvSpPr>
            <p:spPr>
              <a:xfrm>
                <a:off x="1773141" y="262393"/>
                <a:ext cx="190804" cy="174919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200" b="1">
                    <a:solidFill>
                      <a:srgbClr val="1F4E7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Vrinda" panose="020B0502040204020203" pitchFamily="34" charset="0"/>
                  </a:rPr>
                  <a:t>I</a:t>
                </a:r>
                <a:endPara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Vrinda" panose="020B0502040204020203" pitchFamily="34" charset="0"/>
                </a:endParaRPr>
              </a:p>
            </p:txBody>
          </p:sp>
        </p:grpSp>
        <p:sp>
          <p:nvSpPr>
            <p:cNvPr id="244" name="Text Box 3217">
              <a:extLst>
                <a:ext uri="{FF2B5EF4-FFF2-40B4-BE49-F238E27FC236}">
                  <a16:creationId xmlns:a16="http://schemas.microsoft.com/office/drawing/2014/main" id="{EBFB65D6-42E5-417C-B8D7-1364F4C13C4A}"/>
                </a:ext>
              </a:extLst>
            </p:cNvPr>
            <p:cNvSpPr txBox="1"/>
            <p:nvPr/>
          </p:nvSpPr>
          <p:spPr>
            <a:xfrm>
              <a:off x="3824577" y="262393"/>
              <a:ext cx="190804" cy="174919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b="1">
                  <a:solidFill>
                    <a:srgbClr val="1F4E79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Vrinda" panose="020B0502040204020203" pitchFamily="34" charset="0"/>
                </a:rPr>
                <a:t>D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Vrinda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675479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47135" y="365125"/>
            <a:ext cx="11788346" cy="1325563"/>
          </a:xfrm>
        </p:spPr>
        <p:txBody>
          <a:bodyPr/>
          <a:lstStyle/>
          <a:p>
            <a:pPr algn="ctr"/>
            <a:r>
              <a:rPr lang="en-US" dirty="0"/>
              <a:t>Step IV: Simulation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Finalize T-VLB through simulation.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lvl="0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720" y="2724912"/>
            <a:ext cx="7304639" cy="378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95177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47135" y="365125"/>
            <a:ext cx="11788346" cy="1325563"/>
          </a:xfrm>
        </p:spPr>
        <p:txBody>
          <a:bodyPr/>
          <a:lstStyle/>
          <a:p>
            <a:pPr algn="ctr"/>
            <a:r>
              <a:rPr lang="en-US" dirty="0"/>
              <a:t>Step IV: Simulation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Finalize T-VLB through simulation.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lvl="0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720" y="2724912"/>
            <a:ext cx="7091365" cy="378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09337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47135" y="365125"/>
            <a:ext cx="11788346" cy="1325563"/>
          </a:xfrm>
        </p:spPr>
        <p:txBody>
          <a:bodyPr/>
          <a:lstStyle/>
          <a:p>
            <a:pPr algn="ctr"/>
            <a:r>
              <a:rPr lang="en-US" dirty="0"/>
              <a:t>Performance Study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Performance of T-UGAL was analyzed and validated through simulation</a:t>
            </a:r>
          </a:p>
          <a:p>
            <a:endParaRPr lang="en-US" dirty="0"/>
          </a:p>
          <a:p>
            <a:r>
              <a:rPr lang="en-US" dirty="0"/>
              <a:t>Varying parameters:</a:t>
            </a:r>
          </a:p>
          <a:p>
            <a:endParaRPr lang="en-US" dirty="0"/>
          </a:p>
          <a:p>
            <a:pPr lvl="1"/>
            <a:r>
              <a:rPr lang="en-US" dirty="0"/>
              <a:t>Dragonfly topology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Adaptive routing scheme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Traffic pattern</a:t>
            </a:r>
          </a:p>
          <a:p>
            <a:pPr lvl="1"/>
            <a:endParaRPr lang="en-US" dirty="0"/>
          </a:p>
          <a:p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1662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47135" y="365125"/>
            <a:ext cx="11788346" cy="1325563"/>
          </a:xfrm>
        </p:spPr>
        <p:txBody>
          <a:bodyPr/>
          <a:lstStyle/>
          <a:p>
            <a:pPr algn="ctr"/>
            <a:r>
              <a:rPr lang="en-US" dirty="0"/>
              <a:t>Dragonfly Topology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en-US" dirty="0"/>
          </a:p>
          <a:p>
            <a:endParaRPr lang="en-US" dirty="0"/>
          </a:p>
          <a:p>
            <a:pPr lvl="0"/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13EE60E-6F33-48AD-B9A8-0AD1A1E9C9E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31604" y="2147094"/>
          <a:ext cx="1015672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7165">
                  <a:extLst>
                    <a:ext uri="{9D8B030D-6E8A-4147-A177-3AD203B41FA5}">
                      <a16:colId xmlns:a16="http://schemas.microsoft.com/office/drawing/2014/main" val="1325090636"/>
                    </a:ext>
                  </a:extLst>
                </a:gridCol>
                <a:gridCol w="1505524">
                  <a:extLst>
                    <a:ext uri="{9D8B030D-6E8A-4147-A177-3AD203B41FA5}">
                      <a16:colId xmlns:a16="http://schemas.microsoft.com/office/drawing/2014/main" val="743089295"/>
                    </a:ext>
                  </a:extLst>
                </a:gridCol>
                <a:gridCol w="2031345">
                  <a:extLst>
                    <a:ext uri="{9D8B030D-6E8A-4147-A177-3AD203B41FA5}">
                      <a16:colId xmlns:a16="http://schemas.microsoft.com/office/drawing/2014/main" val="3328470723"/>
                    </a:ext>
                  </a:extLst>
                </a:gridCol>
                <a:gridCol w="1663619">
                  <a:extLst>
                    <a:ext uri="{9D8B030D-6E8A-4147-A177-3AD203B41FA5}">
                      <a16:colId xmlns:a16="http://schemas.microsoft.com/office/drawing/2014/main" val="1695268021"/>
                    </a:ext>
                  </a:extLst>
                </a:gridCol>
                <a:gridCol w="2399071">
                  <a:extLst>
                    <a:ext uri="{9D8B030D-6E8A-4147-A177-3AD203B41FA5}">
                      <a16:colId xmlns:a16="http://schemas.microsoft.com/office/drawing/2014/main" val="15731492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Topology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No. of PEs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No. of switches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No. of groups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Links per group pair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49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err="1"/>
                        <a:t>dfly</a:t>
                      </a:r>
                      <a:r>
                        <a:rPr lang="en-US" dirty="0"/>
                        <a:t>(4,8,4,33)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90051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err="1"/>
                        <a:t>dfly</a:t>
                      </a:r>
                      <a:r>
                        <a:rPr lang="en-US" dirty="0"/>
                        <a:t>(4,8,4,17)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7048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err="1"/>
                        <a:t>dfly</a:t>
                      </a:r>
                      <a:r>
                        <a:rPr lang="en-US" dirty="0"/>
                        <a:t>(4,8,4,9)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50138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err="1"/>
                        <a:t>dfly</a:t>
                      </a:r>
                      <a:r>
                        <a:rPr lang="en-US" dirty="0"/>
                        <a:t>(13,26,13,27)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9126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98003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541801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47135" y="365125"/>
            <a:ext cx="11788346" cy="1325563"/>
          </a:xfrm>
        </p:spPr>
        <p:txBody>
          <a:bodyPr/>
          <a:lstStyle/>
          <a:p>
            <a:pPr algn="ctr"/>
            <a:r>
              <a:rPr lang="en-US" dirty="0"/>
              <a:t>Adaptive Routing Schemes</a:t>
            </a:r>
          </a:p>
        </p:txBody>
      </p:sp>
      <p:graphicFrame>
        <p:nvGraphicFramePr>
          <p:cNvPr id="16" name="Content Placeholder 15">
            <a:extLst>
              <a:ext uri="{FF2B5EF4-FFF2-40B4-BE49-F238E27FC236}">
                <a16:creationId xmlns:a16="http://schemas.microsoft.com/office/drawing/2014/main" id="{11B19695-23F5-4DB7-A434-9B35A2E6D203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2942301" y="1945640"/>
          <a:ext cx="626069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0345">
                  <a:extLst>
                    <a:ext uri="{9D8B030D-6E8A-4147-A177-3AD203B41FA5}">
                      <a16:colId xmlns:a16="http://schemas.microsoft.com/office/drawing/2014/main" val="1125353026"/>
                    </a:ext>
                  </a:extLst>
                </a:gridCol>
                <a:gridCol w="3130345">
                  <a:extLst>
                    <a:ext uri="{9D8B030D-6E8A-4147-A177-3AD203B41FA5}">
                      <a16:colId xmlns:a16="http://schemas.microsoft.com/office/drawing/2014/main" val="20424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Existing Routing Scheme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Upgraded Routing Scheme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04847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UGAL-L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T-UGAL-L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588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UGAL-G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T-UGAL-G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5732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PAR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T-PAR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12916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7298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E0000"/>
                </a:solidFill>
                <a:cs typeface="Arial" panose="020B0604020202020204" pitchFamily="34" charset="0"/>
              </a:rPr>
              <a:t>Non-Minimal (VLB) Routing in Dragonfly</a:t>
            </a:r>
            <a:endParaRPr lang="en-US" dirty="0">
              <a:solidFill>
                <a:srgbClr val="A20606"/>
              </a:solidFill>
              <a:latin typeface="Gill Sans MT" panose="020B0502020104020203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926080" y="1728216"/>
            <a:ext cx="6409944" cy="4608576"/>
            <a:chOff x="0" y="0"/>
            <a:chExt cx="5878096" cy="4045173"/>
          </a:xfrm>
        </p:grpSpPr>
        <p:grpSp>
          <p:nvGrpSpPr>
            <p:cNvPr id="8" name="Group 7"/>
            <p:cNvGrpSpPr/>
            <p:nvPr/>
          </p:nvGrpSpPr>
          <p:grpSpPr>
            <a:xfrm>
              <a:off x="0" y="1252847"/>
              <a:ext cx="1359535" cy="1296035"/>
              <a:chOff x="0" y="0"/>
              <a:chExt cx="1359674" cy="1296063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0" y="0"/>
                <a:ext cx="1359674" cy="129606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grpSp>
            <p:nvGrpSpPr>
              <p:cNvPr id="28" name="Group 27"/>
              <p:cNvGrpSpPr/>
              <p:nvPr/>
            </p:nvGrpSpPr>
            <p:grpSpPr>
              <a:xfrm>
                <a:off x="230588" y="318053"/>
                <a:ext cx="945598" cy="786599"/>
                <a:chOff x="0" y="0"/>
                <a:chExt cx="945598" cy="786599"/>
              </a:xfrm>
            </p:grpSpPr>
            <p:sp>
              <p:nvSpPr>
                <p:cNvPr id="29" name="Oval 28"/>
                <p:cNvSpPr/>
                <p:nvPr/>
              </p:nvSpPr>
              <p:spPr>
                <a:xfrm>
                  <a:off x="0" y="7951"/>
                  <a:ext cx="349250" cy="333375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1100" b="1">
                      <a:effectLst/>
                      <a:ea typeface="Calibri" panose="020F0502020204030204" pitchFamily="34" charset="0"/>
                      <a:cs typeface="Vrinda" panose="020B0502040204020203" pitchFamily="34" charset="0"/>
                    </a:rPr>
                    <a:t>S</a:t>
                  </a:r>
                  <a:endParaRPr lang="en-US" sz="1100">
                    <a:effectLst/>
                    <a:ea typeface="Calibri" panose="020F0502020204030204" pitchFamily="34" charset="0"/>
                    <a:cs typeface="Vrinda" panose="020B0502040204020203" pitchFamily="34" charset="0"/>
                  </a:endParaRPr>
                </a:p>
              </p:txBody>
            </p:sp>
            <p:sp>
              <p:nvSpPr>
                <p:cNvPr id="30" name="Oval 29"/>
                <p:cNvSpPr/>
                <p:nvPr/>
              </p:nvSpPr>
              <p:spPr>
                <a:xfrm>
                  <a:off x="596348" y="0"/>
                  <a:ext cx="349250" cy="33337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286247" y="453224"/>
                  <a:ext cx="349250" cy="33337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9" name="Group 8"/>
            <p:cNvGrpSpPr/>
            <p:nvPr/>
          </p:nvGrpSpPr>
          <p:grpSpPr>
            <a:xfrm>
              <a:off x="4518561" y="1252847"/>
              <a:ext cx="1359535" cy="1296035"/>
              <a:chOff x="0" y="0"/>
              <a:chExt cx="1359674" cy="1296063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0" y="0"/>
                <a:ext cx="1359674" cy="129606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grpSp>
            <p:nvGrpSpPr>
              <p:cNvPr id="23" name="Group 22"/>
              <p:cNvGrpSpPr/>
              <p:nvPr/>
            </p:nvGrpSpPr>
            <p:grpSpPr>
              <a:xfrm>
                <a:off x="230588" y="318053"/>
                <a:ext cx="945598" cy="786599"/>
                <a:chOff x="0" y="0"/>
                <a:chExt cx="945598" cy="786599"/>
              </a:xfrm>
            </p:grpSpPr>
            <p:sp>
              <p:nvSpPr>
                <p:cNvPr id="24" name="Oval 23"/>
                <p:cNvSpPr/>
                <p:nvPr/>
              </p:nvSpPr>
              <p:spPr>
                <a:xfrm>
                  <a:off x="0" y="7951"/>
                  <a:ext cx="349250" cy="33337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596348" y="0"/>
                  <a:ext cx="349250" cy="333375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1100" b="1">
                      <a:effectLst/>
                      <a:ea typeface="Calibri" panose="020F0502020204030204" pitchFamily="34" charset="0"/>
                      <a:cs typeface="Vrinda" panose="020B0502040204020203" pitchFamily="34" charset="0"/>
                    </a:rPr>
                    <a:t>D</a:t>
                  </a:r>
                  <a:endParaRPr lang="en-US" sz="1100">
                    <a:effectLst/>
                    <a:ea typeface="Calibri" panose="020F0502020204030204" pitchFamily="34" charset="0"/>
                    <a:cs typeface="Vrinda" panose="020B0502040204020203" pitchFamily="34" charset="0"/>
                  </a:endParaRPr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286247" y="453224"/>
                  <a:ext cx="349250" cy="33337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0" name="Group 9"/>
            <p:cNvGrpSpPr/>
            <p:nvPr/>
          </p:nvGrpSpPr>
          <p:grpSpPr>
            <a:xfrm>
              <a:off x="2208810" y="0"/>
              <a:ext cx="1359535" cy="1296035"/>
              <a:chOff x="0" y="0"/>
              <a:chExt cx="1359674" cy="1296063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0" y="0"/>
                <a:ext cx="1359674" cy="129606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grpSp>
            <p:nvGrpSpPr>
              <p:cNvPr id="18" name="Group 17"/>
              <p:cNvGrpSpPr/>
              <p:nvPr/>
            </p:nvGrpSpPr>
            <p:grpSpPr>
              <a:xfrm>
                <a:off x="230588" y="318053"/>
                <a:ext cx="945598" cy="786599"/>
                <a:chOff x="0" y="0"/>
                <a:chExt cx="945598" cy="786599"/>
              </a:xfrm>
            </p:grpSpPr>
            <p:sp>
              <p:nvSpPr>
                <p:cNvPr id="19" name="Oval 18"/>
                <p:cNvSpPr/>
                <p:nvPr/>
              </p:nvSpPr>
              <p:spPr>
                <a:xfrm>
                  <a:off x="0" y="7951"/>
                  <a:ext cx="349250" cy="33337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>
                  <a:off x="596348" y="0"/>
                  <a:ext cx="349250" cy="33337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Oval 20"/>
                <p:cNvSpPr/>
                <p:nvPr/>
              </p:nvSpPr>
              <p:spPr>
                <a:xfrm>
                  <a:off x="286247" y="453224"/>
                  <a:ext cx="349250" cy="333375"/>
                </a:xfrm>
                <a:prstGeom prst="ellipse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1200" b="1">
                      <a:effectLst/>
                      <a:ea typeface="Calibri" panose="020F0502020204030204" pitchFamily="34" charset="0"/>
                      <a:cs typeface="Vrinda" panose="020B0502040204020203" pitchFamily="34" charset="0"/>
                    </a:rPr>
                    <a:t>I</a:t>
                  </a:r>
                  <a:r>
                    <a:rPr lang="en-US" sz="1200" b="1" baseline="-25000">
                      <a:effectLst/>
                      <a:ea typeface="Calibri" panose="020F0502020204030204" pitchFamily="34" charset="0"/>
                      <a:cs typeface="Vrinda" panose="020B0502040204020203" pitchFamily="34" charset="0"/>
                    </a:rPr>
                    <a:t>1</a:t>
                  </a:r>
                  <a:endParaRPr lang="en-US" sz="1100">
                    <a:effectLst/>
                    <a:ea typeface="Calibri" panose="020F0502020204030204" pitchFamily="34" charset="0"/>
                    <a:cs typeface="Vrinda" panose="020B0502040204020203" pitchFamily="34" charset="0"/>
                  </a:endParaRPr>
                </a:p>
              </p:txBody>
            </p:sp>
          </p:grpSp>
        </p:grpSp>
        <p:grpSp>
          <p:nvGrpSpPr>
            <p:cNvPr id="11" name="Group 10"/>
            <p:cNvGrpSpPr/>
            <p:nvPr/>
          </p:nvGrpSpPr>
          <p:grpSpPr>
            <a:xfrm>
              <a:off x="2208810" y="2749138"/>
              <a:ext cx="1359535" cy="1296035"/>
              <a:chOff x="0" y="0"/>
              <a:chExt cx="1359674" cy="1296063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0" y="0"/>
                <a:ext cx="1359674" cy="129606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grpSp>
            <p:nvGrpSpPr>
              <p:cNvPr id="13" name="Group 12"/>
              <p:cNvGrpSpPr/>
              <p:nvPr/>
            </p:nvGrpSpPr>
            <p:grpSpPr>
              <a:xfrm>
                <a:off x="230588" y="318053"/>
                <a:ext cx="945598" cy="786599"/>
                <a:chOff x="0" y="0"/>
                <a:chExt cx="945598" cy="786599"/>
              </a:xfrm>
            </p:grpSpPr>
            <p:sp>
              <p:nvSpPr>
                <p:cNvPr id="14" name="Oval 13"/>
                <p:cNvSpPr/>
                <p:nvPr/>
              </p:nvSpPr>
              <p:spPr>
                <a:xfrm>
                  <a:off x="0" y="7951"/>
                  <a:ext cx="349250" cy="33337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Oval 14"/>
                <p:cNvSpPr/>
                <p:nvPr/>
              </p:nvSpPr>
              <p:spPr>
                <a:xfrm>
                  <a:off x="596348" y="0"/>
                  <a:ext cx="349250" cy="33337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Oval 15"/>
                <p:cNvSpPr/>
                <p:nvPr/>
              </p:nvSpPr>
              <p:spPr>
                <a:xfrm>
                  <a:off x="286247" y="453224"/>
                  <a:ext cx="349250" cy="33337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1200" b="1">
                      <a:solidFill>
                        <a:srgbClr val="FFFFFF"/>
                      </a:solidFill>
                      <a:effectLst/>
                      <a:ea typeface="Calibri" panose="020F0502020204030204" pitchFamily="34" charset="0"/>
                      <a:cs typeface="Vrinda" panose="020B0502040204020203" pitchFamily="34" charset="0"/>
                    </a:rPr>
                    <a:t> </a:t>
                  </a:r>
                  <a:endParaRPr lang="en-US" sz="1100">
                    <a:effectLst/>
                    <a:ea typeface="Calibri" panose="020F0502020204030204" pitchFamily="34" charset="0"/>
                    <a:cs typeface="Vrinda" panose="020B0502040204020203" pitchFamily="34" charset="0"/>
                  </a:endParaRPr>
                </a:p>
              </p:txBody>
            </p:sp>
          </p:grpSp>
        </p:grpSp>
      </p:grpSp>
      <p:cxnSp>
        <p:nvCxnSpPr>
          <p:cNvPr id="32" name="Straight Arrow Connector 31"/>
          <p:cNvCxnSpPr>
            <a:endCxn id="19" idx="3"/>
          </p:cNvCxnSpPr>
          <p:nvPr/>
        </p:nvCxnSpPr>
        <p:spPr>
          <a:xfrm flipV="1">
            <a:off x="4189411" y="2423795"/>
            <a:ext cx="1452525" cy="1238659"/>
          </a:xfrm>
          <a:prstGeom prst="straightConnector1">
            <a:avLst/>
          </a:prstGeom>
          <a:ln w="508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3558317" y="3698445"/>
            <a:ext cx="312114" cy="5508"/>
          </a:xfrm>
          <a:prstGeom prst="straightConnector1">
            <a:avLst/>
          </a:prstGeom>
          <a:ln w="508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21" idx="1"/>
          </p:cNvCxnSpPr>
          <p:nvPr/>
        </p:nvCxnSpPr>
        <p:spPr>
          <a:xfrm>
            <a:off x="5873281" y="2466488"/>
            <a:ext cx="80770" cy="196028"/>
          </a:xfrm>
          <a:prstGeom prst="straightConnector1">
            <a:avLst/>
          </a:prstGeom>
          <a:ln w="508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6170185" y="2479415"/>
            <a:ext cx="187756" cy="163776"/>
          </a:xfrm>
          <a:prstGeom prst="straightConnector1">
            <a:avLst/>
          </a:prstGeom>
          <a:ln w="508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6590886" y="2391010"/>
            <a:ext cx="1514019" cy="1271444"/>
          </a:xfrm>
          <a:prstGeom prst="straightConnector1">
            <a:avLst/>
          </a:prstGeom>
          <a:ln w="508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8470179" y="3714103"/>
            <a:ext cx="312114" cy="5508"/>
          </a:xfrm>
          <a:prstGeom prst="straightConnector1">
            <a:avLst/>
          </a:prstGeom>
          <a:ln w="508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4081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Traffic Patterns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36937EEC-6E50-4F7A-8BB8-A750022DD7EF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3903409" y="2268077"/>
          <a:ext cx="440485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4851">
                  <a:extLst>
                    <a:ext uri="{9D8B030D-6E8A-4147-A177-3AD203B41FA5}">
                      <a16:colId xmlns:a16="http://schemas.microsoft.com/office/drawing/2014/main" val="14928359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Traffic Patterns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272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Adversarial Shift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5110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Uniform Random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3098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Random Permutation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3166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Shift + Uniform mixed (Space-domain)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716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Shift + Uniform mixed (Time-domain)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84883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808734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Booksim</a:t>
            </a:r>
            <a:r>
              <a:rPr lang="en-US" dirty="0"/>
              <a:t> 2.0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D62E2A44-3DAD-44B2-AD12-F0963B50BD18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291834359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8452819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4717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No. of virtual channels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4 for UGAL-L and UGAL-G</a:t>
                      </a:r>
                      <a:br>
                        <a:rPr lang="en-US" dirty="0"/>
                      </a:br>
                      <a:r>
                        <a:rPr lang="en-US" dirty="0"/>
                        <a:t>5 for PAR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4722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Buffer 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587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Link latency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10 cycles (local)</a:t>
                      </a:r>
                    </a:p>
                    <a:p>
                      <a:pPr algn="l"/>
                      <a:r>
                        <a:rPr lang="en-US" dirty="0"/>
                        <a:t>15 cycles (global)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5862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Router internal speedup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84619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123561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A20606"/>
                </a:solidFill>
                <a:latin typeface="Gill Sans MT" panose="020B0502020104020203" pitchFamily="34" charset="0"/>
              </a:rPr>
              <a:t>Shift(2,0), </a:t>
            </a:r>
            <a:r>
              <a:rPr lang="en-US" dirty="0" err="1">
                <a:solidFill>
                  <a:srgbClr val="A20606"/>
                </a:solidFill>
                <a:latin typeface="Gill Sans MT" panose="020B0502020104020203" pitchFamily="34" charset="0"/>
              </a:rPr>
              <a:t>df</a:t>
            </a:r>
            <a:r>
              <a:rPr lang="en-US" dirty="0">
                <a:solidFill>
                  <a:srgbClr val="A20606"/>
                </a:solidFill>
                <a:latin typeface="Gill Sans MT" panose="020B0502020104020203" pitchFamily="34" charset="0"/>
              </a:rPr>
              <a:t>(4,8,4,9)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3446283-A2B6-4166-B4BF-241A75B9B3F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81208"/>
            <a:ext cx="5181600" cy="3440172"/>
          </a:xfr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20474560-5CD2-49C5-A641-6289DF4D6DA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81208"/>
            <a:ext cx="5181600" cy="3440172"/>
          </a:xfrm>
        </p:spPr>
      </p:pic>
    </p:spTree>
    <p:extLst>
      <p:ext uri="{BB962C8B-B14F-4D97-AF65-F5344CB8AC3E}">
        <p14:creationId xmlns:p14="http://schemas.microsoft.com/office/powerpoint/2010/main" val="36105409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A20606"/>
                </a:solidFill>
                <a:latin typeface="Gill Sans MT" panose="020B0502020104020203" pitchFamily="34" charset="0"/>
              </a:rPr>
              <a:t>Random Permutation, </a:t>
            </a:r>
            <a:r>
              <a:rPr lang="en-US" dirty="0" err="1">
                <a:solidFill>
                  <a:srgbClr val="A20606"/>
                </a:solidFill>
                <a:latin typeface="Gill Sans MT" panose="020B0502020104020203" pitchFamily="34" charset="0"/>
              </a:rPr>
              <a:t>df</a:t>
            </a:r>
            <a:r>
              <a:rPr lang="en-US" dirty="0">
                <a:solidFill>
                  <a:srgbClr val="A20606"/>
                </a:solidFill>
                <a:latin typeface="Gill Sans MT" panose="020B0502020104020203" pitchFamily="34" charset="0"/>
              </a:rPr>
              <a:t>(4,8,4,9)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AEFB8EE-6C02-4ECC-894F-3D00E62C340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67805"/>
            <a:ext cx="5181600" cy="3666978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54AFFD9-3EC3-4C19-94CA-ECC935F3A1D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167805"/>
            <a:ext cx="5181600" cy="3666978"/>
          </a:xfrm>
        </p:spPr>
      </p:pic>
    </p:spTree>
    <p:extLst>
      <p:ext uri="{BB962C8B-B14F-4D97-AF65-F5344CB8AC3E}">
        <p14:creationId xmlns:p14="http://schemas.microsoft.com/office/powerpoint/2010/main" val="27398829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96561" y="365125"/>
            <a:ext cx="11578281" cy="1325563"/>
          </a:xfrm>
        </p:spPr>
        <p:txBody>
          <a:bodyPr/>
          <a:lstStyle/>
          <a:p>
            <a:r>
              <a:rPr lang="en-US" dirty="0" err="1">
                <a:solidFill>
                  <a:srgbClr val="A20606"/>
                </a:solidFill>
                <a:latin typeface="Gill Sans MT" panose="020B0502020104020203" pitchFamily="34" charset="0"/>
              </a:rPr>
              <a:t>Shift+Uniform</a:t>
            </a:r>
            <a:r>
              <a:rPr lang="en-US" dirty="0">
                <a:solidFill>
                  <a:srgbClr val="A20606"/>
                </a:solidFill>
                <a:latin typeface="Gill Sans MT" panose="020B0502020104020203" pitchFamily="34" charset="0"/>
              </a:rPr>
              <a:t> Mixed (Space Domain), </a:t>
            </a:r>
            <a:r>
              <a:rPr lang="en-US" dirty="0" err="1">
                <a:solidFill>
                  <a:srgbClr val="A20606"/>
                </a:solidFill>
                <a:latin typeface="Gill Sans MT" panose="020B0502020104020203" pitchFamily="34" charset="0"/>
              </a:rPr>
              <a:t>df</a:t>
            </a:r>
            <a:r>
              <a:rPr lang="en-US" dirty="0">
                <a:solidFill>
                  <a:srgbClr val="A20606"/>
                </a:solidFill>
                <a:latin typeface="Gill Sans MT" panose="020B0502020104020203" pitchFamily="34" charset="0"/>
              </a:rPr>
              <a:t>(4,8,4,17)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3E70895-1EC8-48AC-ABB9-4EBA6A5233A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16521"/>
            <a:ext cx="5181600" cy="3569546"/>
          </a:xfr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594B95DD-7E6C-4136-A5CB-70218B891E0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16521"/>
            <a:ext cx="5181600" cy="3569546"/>
          </a:xfrm>
        </p:spPr>
      </p:pic>
    </p:spTree>
    <p:extLst>
      <p:ext uri="{BB962C8B-B14F-4D97-AF65-F5344CB8AC3E}">
        <p14:creationId xmlns:p14="http://schemas.microsoft.com/office/powerpoint/2010/main" val="175056777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58346" y="365125"/>
            <a:ext cx="11405286" cy="1325563"/>
          </a:xfrm>
        </p:spPr>
        <p:txBody>
          <a:bodyPr/>
          <a:lstStyle/>
          <a:p>
            <a:pPr algn="ctr"/>
            <a:r>
              <a:rPr lang="en-US" dirty="0" err="1">
                <a:solidFill>
                  <a:srgbClr val="A20606"/>
                </a:solidFill>
                <a:latin typeface="Gill Sans MT" panose="020B0502020104020203" pitchFamily="34" charset="0"/>
              </a:rPr>
              <a:t>Shift+Uniform</a:t>
            </a:r>
            <a:r>
              <a:rPr lang="en-US" dirty="0">
                <a:solidFill>
                  <a:srgbClr val="A20606"/>
                </a:solidFill>
                <a:latin typeface="Gill Sans MT" panose="020B0502020104020203" pitchFamily="34" charset="0"/>
              </a:rPr>
              <a:t> Mixed (Time Domain), </a:t>
            </a:r>
            <a:r>
              <a:rPr lang="en-US" dirty="0" err="1">
                <a:solidFill>
                  <a:srgbClr val="A20606"/>
                </a:solidFill>
                <a:latin typeface="Gill Sans MT" panose="020B0502020104020203" pitchFamily="34" charset="0"/>
              </a:rPr>
              <a:t>df</a:t>
            </a:r>
            <a:r>
              <a:rPr lang="en-US" dirty="0">
                <a:solidFill>
                  <a:srgbClr val="A20606"/>
                </a:solidFill>
                <a:latin typeface="Gill Sans MT" panose="020B0502020104020203" pitchFamily="34" charset="0"/>
              </a:rPr>
              <a:t>(4,8,4,17)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4503883-64CC-4AB7-B277-C91EE973023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17570"/>
            <a:ext cx="5181600" cy="3367447"/>
          </a:xfr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E08EA787-6AC1-4DB7-9C18-90ED397BCDF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317570"/>
            <a:ext cx="5181600" cy="3367447"/>
          </a:xfrm>
        </p:spPr>
      </p:pic>
    </p:spTree>
    <p:extLst>
      <p:ext uri="{BB962C8B-B14F-4D97-AF65-F5344CB8AC3E}">
        <p14:creationId xmlns:p14="http://schemas.microsoft.com/office/powerpoint/2010/main" val="254209038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solidFill>
                  <a:srgbClr val="A20606"/>
                </a:solidFill>
                <a:latin typeface="Gill Sans MT" panose="020B0502020104020203" pitchFamily="34" charset="0"/>
              </a:rPr>
              <a:t>df</a:t>
            </a:r>
            <a:r>
              <a:rPr lang="en-US" dirty="0">
                <a:solidFill>
                  <a:srgbClr val="A20606"/>
                </a:solidFill>
                <a:latin typeface="Gill Sans MT" panose="020B0502020104020203" pitchFamily="34" charset="0"/>
              </a:rPr>
              <a:t>(13,26,13,27)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AC2F833-B172-4AEC-ADA9-69C0C6A119B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17570"/>
            <a:ext cx="5181600" cy="3367447"/>
          </a:xfr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8AB6355B-F216-438D-913B-389DEC8232C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53581"/>
            <a:ext cx="5181600" cy="3495426"/>
          </a:xfrm>
        </p:spPr>
      </p:pic>
    </p:spTree>
    <p:extLst>
      <p:ext uri="{BB962C8B-B14F-4D97-AF65-F5344CB8AC3E}">
        <p14:creationId xmlns:p14="http://schemas.microsoft.com/office/powerpoint/2010/main" val="249005226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Summary:  T-UGAL in Dragonfly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proposed T-UGAL routing for Dragonfly</a:t>
            </a:r>
          </a:p>
          <a:p>
            <a:endParaRPr lang="en-US" dirty="0"/>
          </a:p>
          <a:p>
            <a:r>
              <a:rPr lang="en-US" dirty="0"/>
              <a:t>We developed a general scheme for any DF topology to obtain the set of VLB paths, T-VLB, to be used in T-UGAL</a:t>
            </a:r>
          </a:p>
          <a:p>
            <a:endParaRPr lang="en-US" dirty="0"/>
          </a:p>
          <a:p>
            <a:r>
              <a:rPr lang="en-US" dirty="0"/>
              <a:t>We demonstrated that T-UGAL achieves significant performance improvement over UGAL for a broad range of DF topologies </a:t>
            </a:r>
          </a:p>
        </p:txBody>
      </p:sp>
    </p:spTree>
    <p:extLst>
      <p:ext uri="{BB962C8B-B14F-4D97-AF65-F5344CB8AC3E}">
        <p14:creationId xmlns:p14="http://schemas.microsoft.com/office/powerpoint/2010/main" val="355140489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b="1" dirty="0">
              <a:solidFill>
                <a:schemeClr val="accent2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692" y="2091100"/>
            <a:ext cx="2663069" cy="3052057"/>
          </a:xfrm>
        </p:spPr>
      </p:pic>
    </p:spTree>
    <p:extLst>
      <p:ext uri="{BB962C8B-B14F-4D97-AF65-F5344CB8AC3E}">
        <p14:creationId xmlns:p14="http://schemas.microsoft.com/office/powerpoint/2010/main" val="1788386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2926080" y="1728216"/>
            <a:ext cx="6409944" cy="4608576"/>
            <a:chOff x="0" y="0"/>
            <a:chExt cx="5878096" cy="4045173"/>
          </a:xfrm>
        </p:grpSpPr>
        <p:grpSp>
          <p:nvGrpSpPr>
            <p:cNvPr id="37" name="Group 36"/>
            <p:cNvGrpSpPr/>
            <p:nvPr/>
          </p:nvGrpSpPr>
          <p:grpSpPr>
            <a:xfrm>
              <a:off x="0" y="1252847"/>
              <a:ext cx="1359535" cy="1296035"/>
              <a:chOff x="0" y="0"/>
              <a:chExt cx="1359674" cy="1296063"/>
            </a:xfrm>
          </p:grpSpPr>
          <p:sp>
            <p:nvSpPr>
              <p:cNvPr id="59" name="Oval 58"/>
              <p:cNvSpPr/>
              <p:nvPr/>
            </p:nvSpPr>
            <p:spPr>
              <a:xfrm>
                <a:off x="0" y="0"/>
                <a:ext cx="1359674" cy="129606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grpSp>
            <p:nvGrpSpPr>
              <p:cNvPr id="60" name="Group 59"/>
              <p:cNvGrpSpPr/>
              <p:nvPr/>
            </p:nvGrpSpPr>
            <p:grpSpPr>
              <a:xfrm>
                <a:off x="230588" y="318053"/>
                <a:ext cx="945598" cy="786599"/>
                <a:chOff x="0" y="0"/>
                <a:chExt cx="945598" cy="786599"/>
              </a:xfrm>
            </p:grpSpPr>
            <p:sp>
              <p:nvSpPr>
                <p:cNvPr id="61" name="Oval 60"/>
                <p:cNvSpPr/>
                <p:nvPr/>
              </p:nvSpPr>
              <p:spPr>
                <a:xfrm>
                  <a:off x="0" y="7951"/>
                  <a:ext cx="349250" cy="333375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1100" b="1">
                      <a:effectLst/>
                      <a:ea typeface="Calibri" panose="020F0502020204030204" pitchFamily="34" charset="0"/>
                      <a:cs typeface="Vrinda" panose="020B0502040204020203" pitchFamily="34" charset="0"/>
                    </a:rPr>
                    <a:t>S</a:t>
                  </a:r>
                  <a:endParaRPr lang="en-US" sz="1100">
                    <a:effectLst/>
                    <a:ea typeface="Calibri" panose="020F0502020204030204" pitchFamily="34" charset="0"/>
                    <a:cs typeface="Vrinda" panose="020B0502040204020203" pitchFamily="34" charset="0"/>
                  </a:endParaRPr>
                </a:p>
              </p:txBody>
            </p:sp>
            <p:sp>
              <p:nvSpPr>
                <p:cNvPr id="62" name="Oval 61"/>
                <p:cNvSpPr/>
                <p:nvPr/>
              </p:nvSpPr>
              <p:spPr>
                <a:xfrm>
                  <a:off x="596348" y="0"/>
                  <a:ext cx="349250" cy="33337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Oval 62"/>
                <p:cNvSpPr/>
                <p:nvPr/>
              </p:nvSpPr>
              <p:spPr>
                <a:xfrm>
                  <a:off x="286247" y="453224"/>
                  <a:ext cx="349250" cy="33337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38" name="Group 37"/>
            <p:cNvGrpSpPr/>
            <p:nvPr/>
          </p:nvGrpSpPr>
          <p:grpSpPr>
            <a:xfrm>
              <a:off x="4518561" y="1252847"/>
              <a:ext cx="1359535" cy="1296035"/>
              <a:chOff x="0" y="0"/>
              <a:chExt cx="1359674" cy="1296063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0" y="0"/>
                <a:ext cx="1359674" cy="129606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grpSp>
            <p:nvGrpSpPr>
              <p:cNvPr id="55" name="Group 54"/>
              <p:cNvGrpSpPr/>
              <p:nvPr/>
            </p:nvGrpSpPr>
            <p:grpSpPr>
              <a:xfrm>
                <a:off x="230588" y="318053"/>
                <a:ext cx="945598" cy="786599"/>
                <a:chOff x="0" y="0"/>
                <a:chExt cx="945598" cy="786599"/>
              </a:xfrm>
            </p:grpSpPr>
            <p:sp>
              <p:nvSpPr>
                <p:cNvPr id="56" name="Oval 55"/>
                <p:cNvSpPr/>
                <p:nvPr/>
              </p:nvSpPr>
              <p:spPr>
                <a:xfrm>
                  <a:off x="0" y="7951"/>
                  <a:ext cx="349250" cy="33337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Oval 56"/>
                <p:cNvSpPr/>
                <p:nvPr/>
              </p:nvSpPr>
              <p:spPr>
                <a:xfrm>
                  <a:off x="596348" y="0"/>
                  <a:ext cx="349250" cy="333375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1100" b="1">
                      <a:effectLst/>
                      <a:ea typeface="Calibri" panose="020F0502020204030204" pitchFamily="34" charset="0"/>
                      <a:cs typeface="Vrinda" panose="020B0502040204020203" pitchFamily="34" charset="0"/>
                    </a:rPr>
                    <a:t>D</a:t>
                  </a:r>
                  <a:endParaRPr lang="en-US" sz="1100">
                    <a:effectLst/>
                    <a:ea typeface="Calibri" panose="020F0502020204030204" pitchFamily="34" charset="0"/>
                    <a:cs typeface="Vrinda" panose="020B0502040204020203" pitchFamily="34" charset="0"/>
                  </a:endParaRPr>
                </a:p>
              </p:txBody>
            </p:sp>
            <p:sp>
              <p:nvSpPr>
                <p:cNvPr id="58" name="Oval 57"/>
                <p:cNvSpPr/>
                <p:nvPr/>
              </p:nvSpPr>
              <p:spPr>
                <a:xfrm>
                  <a:off x="286247" y="453224"/>
                  <a:ext cx="349250" cy="33337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40" name="Group 39"/>
            <p:cNvGrpSpPr/>
            <p:nvPr/>
          </p:nvGrpSpPr>
          <p:grpSpPr>
            <a:xfrm>
              <a:off x="2208810" y="0"/>
              <a:ext cx="1359535" cy="1296035"/>
              <a:chOff x="0" y="0"/>
              <a:chExt cx="1359674" cy="1296063"/>
            </a:xfrm>
          </p:grpSpPr>
          <p:sp>
            <p:nvSpPr>
              <p:cNvPr id="49" name="Oval 48"/>
              <p:cNvSpPr/>
              <p:nvPr/>
            </p:nvSpPr>
            <p:spPr>
              <a:xfrm>
                <a:off x="0" y="0"/>
                <a:ext cx="1359674" cy="129606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grpSp>
            <p:nvGrpSpPr>
              <p:cNvPr id="50" name="Group 49"/>
              <p:cNvGrpSpPr/>
              <p:nvPr/>
            </p:nvGrpSpPr>
            <p:grpSpPr>
              <a:xfrm>
                <a:off x="230588" y="318053"/>
                <a:ext cx="945598" cy="786599"/>
                <a:chOff x="0" y="0"/>
                <a:chExt cx="945598" cy="786599"/>
              </a:xfrm>
            </p:grpSpPr>
            <p:sp>
              <p:nvSpPr>
                <p:cNvPr id="51" name="Oval 50"/>
                <p:cNvSpPr/>
                <p:nvPr/>
              </p:nvSpPr>
              <p:spPr>
                <a:xfrm>
                  <a:off x="0" y="7951"/>
                  <a:ext cx="349250" cy="33337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Oval 51"/>
                <p:cNvSpPr/>
                <p:nvPr/>
              </p:nvSpPr>
              <p:spPr>
                <a:xfrm>
                  <a:off x="596348" y="0"/>
                  <a:ext cx="349250" cy="33337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Oval 52"/>
                <p:cNvSpPr/>
                <p:nvPr/>
              </p:nvSpPr>
              <p:spPr>
                <a:xfrm>
                  <a:off x="286247" y="453224"/>
                  <a:ext cx="349250" cy="333375"/>
                </a:xfrm>
                <a:prstGeom prst="ellipse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1200" b="1">
                      <a:effectLst/>
                      <a:ea typeface="Calibri" panose="020F0502020204030204" pitchFamily="34" charset="0"/>
                      <a:cs typeface="Vrinda" panose="020B0502040204020203" pitchFamily="34" charset="0"/>
                    </a:rPr>
                    <a:t>I</a:t>
                  </a:r>
                  <a:r>
                    <a:rPr lang="en-US" sz="1200" b="1" baseline="-25000">
                      <a:effectLst/>
                      <a:ea typeface="Calibri" panose="020F0502020204030204" pitchFamily="34" charset="0"/>
                      <a:cs typeface="Vrinda" panose="020B0502040204020203" pitchFamily="34" charset="0"/>
                    </a:rPr>
                    <a:t>1</a:t>
                  </a:r>
                  <a:endParaRPr lang="en-US" sz="1100">
                    <a:effectLst/>
                    <a:ea typeface="Calibri" panose="020F0502020204030204" pitchFamily="34" charset="0"/>
                    <a:cs typeface="Vrinda" panose="020B0502040204020203" pitchFamily="34" charset="0"/>
                  </a:endParaRPr>
                </a:p>
              </p:txBody>
            </p:sp>
          </p:grpSp>
        </p:grpSp>
        <p:grpSp>
          <p:nvGrpSpPr>
            <p:cNvPr id="41" name="Group 40"/>
            <p:cNvGrpSpPr/>
            <p:nvPr/>
          </p:nvGrpSpPr>
          <p:grpSpPr>
            <a:xfrm>
              <a:off x="2208810" y="2749138"/>
              <a:ext cx="1359535" cy="1296035"/>
              <a:chOff x="0" y="0"/>
              <a:chExt cx="1359674" cy="1296063"/>
            </a:xfrm>
          </p:grpSpPr>
          <p:sp>
            <p:nvSpPr>
              <p:cNvPr id="43" name="Oval 42"/>
              <p:cNvSpPr/>
              <p:nvPr/>
            </p:nvSpPr>
            <p:spPr>
              <a:xfrm>
                <a:off x="0" y="0"/>
                <a:ext cx="1359674" cy="129606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grpSp>
            <p:nvGrpSpPr>
              <p:cNvPr id="44" name="Group 43"/>
              <p:cNvGrpSpPr/>
              <p:nvPr/>
            </p:nvGrpSpPr>
            <p:grpSpPr>
              <a:xfrm>
                <a:off x="230588" y="318053"/>
                <a:ext cx="945598" cy="786599"/>
                <a:chOff x="0" y="0"/>
                <a:chExt cx="945598" cy="786599"/>
              </a:xfrm>
            </p:grpSpPr>
            <p:sp>
              <p:nvSpPr>
                <p:cNvPr id="46" name="Oval 45"/>
                <p:cNvSpPr/>
                <p:nvPr/>
              </p:nvSpPr>
              <p:spPr>
                <a:xfrm>
                  <a:off x="0" y="7951"/>
                  <a:ext cx="349250" cy="33337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Oval 46"/>
                <p:cNvSpPr/>
                <p:nvPr/>
              </p:nvSpPr>
              <p:spPr>
                <a:xfrm>
                  <a:off x="596348" y="0"/>
                  <a:ext cx="349250" cy="33337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Oval 47"/>
                <p:cNvSpPr/>
                <p:nvPr/>
              </p:nvSpPr>
              <p:spPr>
                <a:xfrm>
                  <a:off x="286247" y="453224"/>
                  <a:ext cx="349250" cy="333375"/>
                </a:xfrm>
                <a:prstGeom prst="ellipse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1200" b="1">
                      <a:effectLst/>
                      <a:ea typeface="Calibri" panose="020F0502020204030204" pitchFamily="34" charset="0"/>
                      <a:cs typeface="Vrinda" panose="020B0502040204020203" pitchFamily="34" charset="0"/>
                    </a:rPr>
                    <a:t>I</a:t>
                  </a:r>
                  <a:r>
                    <a:rPr lang="en-US" sz="1200" b="1" baseline="-25000">
                      <a:effectLst/>
                      <a:ea typeface="Calibri" panose="020F0502020204030204" pitchFamily="34" charset="0"/>
                      <a:cs typeface="Vrinda" panose="020B0502040204020203" pitchFamily="34" charset="0"/>
                    </a:rPr>
                    <a:t>2</a:t>
                  </a:r>
                  <a:endParaRPr lang="en-US" sz="1100">
                    <a:effectLst/>
                    <a:ea typeface="Calibri" panose="020F0502020204030204" pitchFamily="34" charset="0"/>
                    <a:cs typeface="Vrinda" panose="020B0502040204020203" pitchFamily="34" charset="0"/>
                  </a:endParaRPr>
                </a:p>
              </p:txBody>
            </p:sp>
          </p:grpSp>
        </p:grp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E0000"/>
                </a:solidFill>
                <a:cs typeface="Arial" panose="020B0604020202020204" pitchFamily="34" charset="0"/>
              </a:rPr>
              <a:t>Non-Minimal (VLB) Routing in Dragonfly</a:t>
            </a:r>
            <a:endParaRPr lang="en-US" dirty="0">
              <a:solidFill>
                <a:srgbClr val="A20606"/>
              </a:solidFill>
              <a:latin typeface="Gill Sans MT" panose="020B0502020104020203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32" name="Straight Arrow Connector 31"/>
          <p:cNvCxnSpPr>
            <a:endCxn id="19" idx="3"/>
          </p:cNvCxnSpPr>
          <p:nvPr/>
        </p:nvCxnSpPr>
        <p:spPr>
          <a:xfrm flipV="1">
            <a:off x="4189411" y="2423795"/>
            <a:ext cx="1452525" cy="1238659"/>
          </a:xfrm>
          <a:prstGeom prst="straightConnector1">
            <a:avLst/>
          </a:prstGeom>
          <a:ln w="508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3558317" y="3698445"/>
            <a:ext cx="312114" cy="5508"/>
          </a:xfrm>
          <a:prstGeom prst="straightConnector1">
            <a:avLst/>
          </a:prstGeom>
          <a:ln w="508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21" idx="1"/>
          </p:cNvCxnSpPr>
          <p:nvPr/>
        </p:nvCxnSpPr>
        <p:spPr>
          <a:xfrm>
            <a:off x="5873281" y="2466488"/>
            <a:ext cx="80770" cy="196028"/>
          </a:xfrm>
          <a:prstGeom prst="straightConnector1">
            <a:avLst/>
          </a:prstGeom>
          <a:ln w="508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6170185" y="2479415"/>
            <a:ext cx="187756" cy="163776"/>
          </a:xfrm>
          <a:prstGeom prst="straightConnector1">
            <a:avLst/>
          </a:prstGeom>
          <a:ln w="508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6590886" y="2391010"/>
            <a:ext cx="1514019" cy="1271444"/>
          </a:xfrm>
          <a:prstGeom prst="straightConnector1">
            <a:avLst/>
          </a:prstGeom>
          <a:ln w="508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8470179" y="3714103"/>
            <a:ext cx="312114" cy="5508"/>
          </a:xfrm>
          <a:prstGeom prst="straightConnector1">
            <a:avLst/>
          </a:prstGeom>
          <a:ln w="508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3456282" y="3893637"/>
            <a:ext cx="80692" cy="181717"/>
          </a:xfrm>
          <a:prstGeom prst="straightConnector1">
            <a:avLst/>
          </a:prstGeom>
          <a:ln w="508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3827745" y="4325370"/>
            <a:ext cx="1814191" cy="1038493"/>
          </a:xfrm>
          <a:prstGeom prst="straightConnector1">
            <a:avLst/>
          </a:prstGeom>
          <a:ln w="508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5857447" y="5591456"/>
            <a:ext cx="109532" cy="167285"/>
          </a:xfrm>
          <a:prstGeom prst="straightConnector1">
            <a:avLst/>
          </a:prstGeom>
          <a:ln w="508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V="1">
            <a:off x="6218405" y="5588993"/>
            <a:ext cx="139536" cy="169748"/>
          </a:xfrm>
          <a:prstGeom prst="straightConnector1">
            <a:avLst/>
          </a:prstGeom>
          <a:ln w="508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V="1">
            <a:off x="6617218" y="4305940"/>
            <a:ext cx="1799802" cy="1090709"/>
          </a:xfrm>
          <a:prstGeom prst="straightConnector1">
            <a:avLst/>
          </a:prstGeom>
          <a:ln w="508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V="1">
            <a:off x="8712525" y="3851769"/>
            <a:ext cx="139536" cy="223585"/>
          </a:xfrm>
          <a:prstGeom prst="straightConnector1">
            <a:avLst/>
          </a:prstGeom>
          <a:ln w="508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070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E0000"/>
                </a:solidFill>
                <a:cs typeface="Arial" panose="020B0604020202020204" pitchFamily="34" charset="0"/>
              </a:rPr>
              <a:t>Adaptive (UGAL-L) Routing in Dragonfly</a:t>
            </a:r>
            <a:endParaRPr lang="en-US" dirty="0">
              <a:solidFill>
                <a:srgbClr val="A20606"/>
              </a:solidFill>
              <a:latin typeface="Gill Sans MT" panose="020B0502020104020203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926080" y="1728216"/>
            <a:ext cx="6409944" cy="4608576"/>
            <a:chOff x="0" y="0"/>
            <a:chExt cx="5878096" cy="4045173"/>
          </a:xfrm>
        </p:grpSpPr>
        <p:grpSp>
          <p:nvGrpSpPr>
            <p:cNvPr id="8" name="Group 7"/>
            <p:cNvGrpSpPr/>
            <p:nvPr/>
          </p:nvGrpSpPr>
          <p:grpSpPr>
            <a:xfrm>
              <a:off x="0" y="1252847"/>
              <a:ext cx="1359535" cy="1296035"/>
              <a:chOff x="0" y="0"/>
              <a:chExt cx="1359674" cy="1296063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0" y="0"/>
                <a:ext cx="1359674" cy="129606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grpSp>
            <p:nvGrpSpPr>
              <p:cNvPr id="28" name="Group 27"/>
              <p:cNvGrpSpPr/>
              <p:nvPr/>
            </p:nvGrpSpPr>
            <p:grpSpPr>
              <a:xfrm>
                <a:off x="230588" y="318053"/>
                <a:ext cx="945598" cy="786599"/>
                <a:chOff x="0" y="0"/>
                <a:chExt cx="945598" cy="786599"/>
              </a:xfrm>
            </p:grpSpPr>
            <p:sp>
              <p:nvSpPr>
                <p:cNvPr id="29" name="Oval 28"/>
                <p:cNvSpPr/>
                <p:nvPr/>
              </p:nvSpPr>
              <p:spPr>
                <a:xfrm>
                  <a:off x="0" y="7951"/>
                  <a:ext cx="349250" cy="333375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1100" b="1">
                      <a:effectLst/>
                      <a:ea typeface="Calibri" panose="020F0502020204030204" pitchFamily="34" charset="0"/>
                      <a:cs typeface="Vrinda" panose="020B0502040204020203" pitchFamily="34" charset="0"/>
                    </a:rPr>
                    <a:t>S</a:t>
                  </a:r>
                  <a:endParaRPr lang="en-US" sz="1100">
                    <a:effectLst/>
                    <a:ea typeface="Calibri" panose="020F0502020204030204" pitchFamily="34" charset="0"/>
                    <a:cs typeface="Vrinda" panose="020B0502040204020203" pitchFamily="34" charset="0"/>
                  </a:endParaRPr>
                </a:p>
              </p:txBody>
            </p:sp>
            <p:sp>
              <p:nvSpPr>
                <p:cNvPr id="30" name="Oval 29"/>
                <p:cNvSpPr/>
                <p:nvPr/>
              </p:nvSpPr>
              <p:spPr>
                <a:xfrm>
                  <a:off x="596348" y="0"/>
                  <a:ext cx="349250" cy="33337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286247" y="453224"/>
                  <a:ext cx="349250" cy="33337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9" name="Group 8"/>
            <p:cNvGrpSpPr/>
            <p:nvPr/>
          </p:nvGrpSpPr>
          <p:grpSpPr>
            <a:xfrm>
              <a:off x="4518561" y="1252847"/>
              <a:ext cx="1359535" cy="1296035"/>
              <a:chOff x="0" y="0"/>
              <a:chExt cx="1359674" cy="1296063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0" y="0"/>
                <a:ext cx="1359674" cy="129606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grpSp>
            <p:nvGrpSpPr>
              <p:cNvPr id="23" name="Group 22"/>
              <p:cNvGrpSpPr/>
              <p:nvPr/>
            </p:nvGrpSpPr>
            <p:grpSpPr>
              <a:xfrm>
                <a:off x="230588" y="318053"/>
                <a:ext cx="945598" cy="786599"/>
                <a:chOff x="0" y="0"/>
                <a:chExt cx="945598" cy="786599"/>
              </a:xfrm>
            </p:grpSpPr>
            <p:sp>
              <p:nvSpPr>
                <p:cNvPr id="24" name="Oval 23"/>
                <p:cNvSpPr/>
                <p:nvPr/>
              </p:nvSpPr>
              <p:spPr>
                <a:xfrm>
                  <a:off x="0" y="7951"/>
                  <a:ext cx="349250" cy="33337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596348" y="0"/>
                  <a:ext cx="349250" cy="333375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1100" b="1">
                      <a:effectLst/>
                      <a:ea typeface="Calibri" panose="020F0502020204030204" pitchFamily="34" charset="0"/>
                      <a:cs typeface="Vrinda" panose="020B0502040204020203" pitchFamily="34" charset="0"/>
                    </a:rPr>
                    <a:t>D</a:t>
                  </a:r>
                  <a:endParaRPr lang="en-US" sz="1100">
                    <a:effectLst/>
                    <a:ea typeface="Calibri" panose="020F0502020204030204" pitchFamily="34" charset="0"/>
                    <a:cs typeface="Vrinda" panose="020B0502040204020203" pitchFamily="34" charset="0"/>
                  </a:endParaRPr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286247" y="453224"/>
                  <a:ext cx="349250" cy="33337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0" name="Group 9"/>
            <p:cNvGrpSpPr/>
            <p:nvPr/>
          </p:nvGrpSpPr>
          <p:grpSpPr>
            <a:xfrm>
              <a:off x="2208810" y="0"/>
              <a:ext cx="1359535" cy="1296035"/>
              <a:chOff x="0" y="0"/>
              <a:chExt cx="1359674" cy="1296063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0" y="0"/>
                <a:ext cx="1359674" cy="129606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grpSp>
            <p:nvGrpSpPr>
              <p:cNvPr id="18" name="Group 17"/>
              <p:cNvGrpSpPr/>
              <p:nvPr/>
            </p:nvGrpSpPr>
            <p:grpSpPr>
              <a:xfrm>
                <a:off x="230588" y="318053"/>
                <a:ext cx="945598" cy="786599"/>
                <a:chOff x="0" y="0"/>
                <a:chExt cx="945598" cy="786599"/>
              </a:xfrm>
            </p:grpSpPr>
            <p:sp>
              <p:nvSpPr>
                <p:cNvPr id="19" name="Oval 18"/>
                <p:cNvSpPr/>
                <p:nvPr/>
              </p:nvSpPr>
              <p:spPr>
                <a:xfrm>
                  <a:off x="0" y="7951"/>
                  <a:ext cx="349250" cy="33337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>
                  <a:off x="596348" y="0"/>
                  <a:ext cx="349250" cy="33337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Oval 20"/>
                <p:cNvSpPr/>
                <p:nvPr/>
              </p:nvSpPr>
              <p:spPr>
                <a:xfrm>
                  <a:off x="286247" y="453224"/>
                  <a:ext cx="349250" cy="333375"/>
                </a:xfrm>
                <a:prstGeom prst="ellipse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1200" b="1">
                      <a:effectLst/>
                      <a:ea typeface="Calibri" panose="020F0502020204030204" pitchFamily="34" charset="0"/>
                      <a:cs typeface="Vrinda" panose="020B0502040204020203" pitchFamily="34" charset="0"/>
                    </a:rPr>
                    <a:t>I</a:t>
                  </a:r>
                  <a:r>
                    <a:rPr lang="en-US" sz="1200" b="1" baseline="-25000">
                      <a:effectLst/>
                      <a:ea typeface="Calibri" panose="020F0502020204030204" pitchFamily="34" charset="0"/>
                      <a:cs typeface="Vrinda" panose="020B0502040204020203" pitchFamily="34" charset="0"/>
                    </a:rPr>
                    <a:t>1</a:t>
                  </a:r>
                  <a:endParaRPr lang="en-US" sz="1100">
                    <a:effectLst/>
                    <a:ea typeface="Calibri" panose="020F0502020204030204" pitchFamily="34" charset="0"/>
                    <a:cs typeface="Vrinda" panose="020B0502040204020203" pitchFamily="34" charset="0"/>
                  </a:endParaRPr>
                </a:p>
              </p:txBody>
            </p:sp>
          </p:grpSp>
        </p:grpSp>
        <p:grpSp>
          <p:nvGrpSpPr>
            <p:cNvPr id="11" name="Group 10"/>
            <p:cNvGrpSpPr/>
            <p:nvPr/>
          </p:nvGrpSpPr>
          <p:grpSpPr>
            <a:xfrm>
              <a:off x="2208810" y="2749138"/>
              <a:ext cx="1359535" cy="1296035"/>
              <a:chOff x="0" y="0"/>
              <a:chExt cx="1359674" cy="1296063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0" y="0"/>
                <a:ext cx="1359674" cy="129606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grpSp>
            <p:nvGrpSpPr>
              <p:cNvPr id="13" name="Group 12"/>
              <p:cNvGrpSpPr/>
              <p:nvPr/>
            </p:nvGrpSpPr>
            <p:grpSpPr>
              <a:xfrm>
                <a:off x="230588" y="318053"/>
                <a:ext cx="945598" cy="786599"/>
                <a:chOff x="0" y="0"/>
                <a:chExt cx="945598" cy="786599"/>
              </a:xfrm>
            </p:grpSpPr>
            <p:sp>
              <p:nvSpPr>
                <p:cNvPr id="14" name="Oval 13"/>
                <p:cNvSpPr/>
                <p:nvPr/>
              </p:nvSpPr>
              <p:spPr>
                <a:xfrm>
                  <a:off x="0" y="7951"/>
                  <a:ext cx="349250" cy="33337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Oval 14"/>
                <p:cNvSpPr/>
                <p:nvPr/>
              </p:nvSpPr>
              <p:spPr>
                <a:xfrm>
                  <a:off x="596348" y="0"/>
                  <a:ext cx="349250" cy="33337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Oval 15"/>
                <p:cNvSpPr/>
                <p:nvPr/>
              </p:nvSpPr>
              <p:spPr>
                <a:xfrm>
                  <a:off x="286247" y="453224"/>
                  <a:ext cx="349250" cy="33337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1200" b="1">
                      <a:solidFill>
                        <a:srgbClr val="FFFFFF"/>
                      </a:solidFill>
                      <a:effectLst/>
                      <a:ea typeface="Calibri" panose="020F0502020204030204" pitchFamily="34" charset="0"/>
                      <a:cs typeface="Vrinda" panose="020B0502040204020203" pitchFamily="34" charset="0"/>
                    </a:rPr>
                    <a:t> </a:t>
                  </a:r>
                  <a:endParaRPr lang="en-US" sz="1100">
                    <a:effectLst/>
                    <a:ea typeface="Calibri" panose="020F0502020204030204" pitchFamily="34" charset="0"/>
                    <a:cs typeface="Vrinda" panose="020B0502040204020203" pitchFamily="34" charset="0"/>
                  </a:endParaRPr>
                </a:p>
              </p:txBody>
            </p:sp>
          </p:grpSp>
        </p:grpSp>
      </p:grpSp>
      <p:cxnSp>
        <p:nvCxnSpPr>
          <p:cNvPr id="32" name="Straight Arrow Connector 31"/>
          <p:cNvCxnSpPr>
            <a:endCxn id="19" idx="3"/>
          </p:cNvCxnSpPr>
          <p:nvPr/>
        </p:nvCxnSpPr>
        <p:spPr>
          <a:xfrm flipV="1">
            <a:off x="4189411" y="2423795"/>
            <a:ext cx="1452525" cy="1238659"/>
          </a:xfrm>
          <a:prstGeom prst="straightConnector1">
            <a:avLst/>
          </a:prstGeom>
          <a:ln w="508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3558317" y="3698445"/>
            <a:ext cx="312114" cy="5508"/>
          </a:xfrm>
          <a:prstGeom prst="straightConnector1">
            <a:avLst/>
          </a:prstGeom>
          <a:ln w="508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21" idx="1"/>
          </p:cNvCxnSpPr>
          <p:nvPr/>
        </p:nvCxnSpPr>
        <p:spPr>
          <a:xfrm>
            <a:off x="5873281" y="2466488"/>
            <a:ext cx="80770" cy="196028"/>
          </a:xfrm>
          <a:prstGeom prst="straightConnector1">
            <a:avLst/>
          </a:prstGeom>
          <a:ln w="508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6170185" y="2479415"/>
            <a:ext cx="187756" cy="163776"/>
          </a:xfrm>
          <a:prstGeom prst="straightConnector1">
            <a:avLst/>
          </a:prstGeom>
          <a:ln w="508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6590886" y="2391010"/>
            <a:ext cx="1514019" cy="1271444"/>
          </a:xfrm>
          <a:prstGeom prst="straightConnector1">
            <a:avLst/>
          </a:prstGeom>
          <a:ln w="508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8470179" y="3714103"/>
            <a:ext cx="312114" cy="5508"/>
          </a:xfrm>
          <a:prstGeom prst="straightConnector1">
            <a:avLst/>
          </a:prstGeom>
          <a:ln w="508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3492373" y="3893163"/>
            <a:ext cx="55796" cy="197630"/>
          </a:xfrm>
          <a:prstGeom prst="straightConnector1">
            <a:avLst/>
          </a:prstGeom>
          <a:ln w="508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3877296" y="4242450"/>
            <a:ext cx="4544945" cy="18625"/>
          </a:xfrm>
          <a:prstGeom prst="straightConnector1">
            <a:avLst/>
          </a:prstGeom>
          <a:ln w="508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8760535" y="3898525"/>
            <a:ext cx="190501" cy="192268"/>
          </a:xfrm>
          <a:prstGeom prst="straightConnector1">
            <a:avLst/>
          </a:prstGeom>
          <a:ln w="508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22111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17338</TotalTime>
  <Words>2033</Words>
  <Application>Microsoft Office PowerPoint</Application>
  <PresentationFormat>Widescreen</PresentationFormat>
  <Paragraphs>486</Paragraphs>
  <Slides>78</Slides>
  <Notes>77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86" baseType="lpstr">
      <vt:lpstr>Arial</vt:lpstr>
      <vt:lpstr>Arial Rounded MT Bold</vt:lpstr>
      <vt:lpstr>Calibri</vt:lpstr>
      <vt:lpstr>Calibri Light</vt:lpstr>
      <vt:lpstr>Gill Sans MT</vt:lpstr>
      <vt:lpstr>Vrinda</vt:lpstr>
      <vt:lpstr>Wingdings</vt:lpstr>
      <vt:lpstr>Office Theme</vt:lpstr>
      <vt:lpstr>Topology-Custom UGAL Routing on Dragonfly</vt:lpstr>
      <vt:lpstr>Contributions</vt:lpstr>
      <vt:lpstr>Contributions</vt:lpstr>
      <vt:lpstr>Dragonfly Topology</vt:lpstr>
      <vt:lpstr>Dragonfly</vt:lpstr>
      <vt:lpstr>Minimal Routing in Dragonfly</vt:lpstr>
      <vt:lpstr>Non-Minimal (VLB) Routing in Dragonfly</vt:lpstr>
      <vt:lpstr>Non-Minimal (VLB) Routing in Dragonfly</vt:lpstr>
      <vt:lpstr>Adaptive (UGAL-L) Routing in Dragonfly</vt:lpstr>
      <vt:lpstr>Adaptive (UGAL-L) Routing in Dragonfly</vt:lpstr>
      <vt:lpstr>Adaptive (UGAL-L) Routing in Dragonfly</vt:lpstr>
      <vt:lpstr>Routing in Dragonfly</vt:lpstr>
      <vt:lpstr>Intuition</vt:lpstr>
      <vt:lpstr>Intuition</vt:lpstr>
      <vt:lpstr>Intuition</vt:lpstr>
      <vt:lpstr>Intuition</vt:lpstr>
      <vt:lpstr>Intuition</vt:lpstr>
      <vt:lpstr>Intuition</vt:lpstr>
      <vt:lpstr>Intuition</vt:lpstr>
      <vt:lpstr>Intuition</vt:lpstr>
      <vt:lpstr>Challenge</vt:lpstr>
      <vt:lpstr>Challenge</vt:lpstr>
      <vt:lpstr>Shift Traffic Pattern in DF</vt:lpstr>
      <vt:lpstr>Shift Traffic Pattern in DF</vt:lpstr>
      <vt:lpstr>Shift Traffic Pattern in DF</vt:lpstr>
      <vt:lpstr>Shift Traffic Pattern in DF</vt:lpstr>
      <vt:lpstr>Shift Traffic Pattern in DF</vt:lpstr>
      <vt:lpstr>Shift Traffic Pattern in DF</vt:lpstr>
      <vt:lpstr>T-UGAL: Properties</vt:lpstr>
      <vt:lpstr>Computing T-VLB: Steps</vt:lpstr>
      <vt:lpstr>Computing T-VLB: Steps</vt:lpstr>
      <vt:lpstr>Step 1: Identify the Most Demanding Traffic Patterns</vt:lpstr>
      <vt:lpstr>Type-I Sets</vt:lpstr>
      <vt:lpstr>Type-I Sets</vt:lpstr>
      <vt:lpstr>Type-I Sets</vt:lpstr>
      <vt:lpstr>Type-I Sets</vt:lpstr>
      <vt:lpstr>Type-I Sets</vt:lpstr>
      <vt:lpstr>Type-I Sets</vt:lpstr>
      <vt:lpstr>Type-I Sets</vt:lpstr>
      <vt:lpstr>Type-I Sets</vt:lpstr>
      <vt:lpstr>Type-I Sets</vt:lpstr>
      <vt:lpstr>Type-I Sets</vt:lpstr>
      <vt:lpstr>Type-I Sets</vt:lpstr>
      <vt:lpstr>Type-II Sets</vt:lpstr>
      <vt:lpstr>Type-II Sets</vt:lpstr>
      <vt:lpstr>Type-II Sets</vt:lpstr>
      <vt:lpstr>Type-II Sets</vt:lpstr>
      <vt:lpstr>Type-II Sets</vt:lpstr>
      <vt:lpstr>Type-II Sets</vt:lpstr>
      <vt:lpstr>Type-II Sets</vt:lpstr>
      <vt:lpstr>Type-II Sets</vt:lpstr>
      <vt:lpstr>Step II: Coarse-grain Performance Estimation</vt:lpstr>
      <vt:lpstr>Step II: Coarse-grain Performance Estimation</vt:lpstr>
      <vt:lpstr>Step II: Coarse-grain Performance Estimation</vt:lpstr>
      <vt:lpstr>Step II: Coarse-grain Performance Estimation</vt:lpstr>
      <vt:lpstr>Step II: Coarse-grain Performance Estimation</vt:lpstr>
      <vt:lpstr>Step II: Coarse-grain Performance Estimation</vt:lpstr>
      <vt:lpstr>Step II: Coarse-grain Performance Estimation</vt:lpstr>
      <vt:lpstr>Step III: Interim candidate set augmentation and analysis</vt:lpstr>
      <vt:lpstr>Deterministic Strategic Choice: 1</vt:lpstr>
      <vt:lpstr>Deterministic Strategic Choice: 1I</vt:lpstr>
      <vt:lpstr>Step III: Interim candidate set augmentation and analysis</vt:lpstr>
      <vt:lpstr>Step IV: Simulation</vt:lpstr>
      <vt:lpstr>Deterministic Strategic Choice: 1</vt:lpstr>
      <vt:lpstr>Step IV: Simulation</vt:lpstr>
      <vt:lpstr>Step IV: Simulation</vt:lpstr>
      <vt:lpstr>Performance Study</vt:lpstr>
      <vt:lpstr>Dragonfly Topology</vt:lpstr>
      <vt:lpstr>Adaptive Routing Schemes</vt:lpstr>
      <vt:lpstr>Traffic Patterns</vt:lpstr>
      <vt:lpstr>Booksim 2.0</vt:lpstr>
      <vt:lpstr>Shift(2,0), df(4,8,4,9)</vt:lpstr>
      <vt:lpstr>Random Permutation, df(4,8,4,9)</vt:lpstr>
      <vt:lpstr>Shift+Uniform Mixed (Space Domain), df(4,8,4,17) </vt:lpstr>
      <vt:lpstr>Shift+Uniform Mixed (Time Domain), df(4,8,4,17) </vt:lpstr>
      <vt:lpstr>df(13,26,13,27)</vt:lpstr>
      <vt:lpstr>Summary:  T-UGAL in Dragonfly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r-Regular Network Topologies and Multipath Routing</dc:title>
  <dc:creator>peyman</dc:creator>
  <cp:lastModifiedBy>Shafayat R</cp:lastModifiedBy>
  <cp:revision>300</cp:revision>
  <dcterms:created xsi:type="dcterms:W3CDTF">2015-10-28T15:18:53Z</dcterms:created>
  <dcterms:modified xsi:type="dcterms:W3CDTF">2019-11-19T17:19:30Z</dcterms:modified>
</cp:coreProperties>
</file>