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oboto Mon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italic.fntdata"/><Relationship Id="rId20" Type="http://schemas.openxmlformats.org/officeDocument/2006/relationships/slide" Target="slides/slide15.xml"/><Relationship Id="rId41" Type="http://schemas.openxmlformats.org/officeDocument/2006/relationships/font" Target="fonts/RobotoMon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Mono-bold.fntdata"/><Relationship Id="rId16" Type="http://schemas.openxmlformats.org/officeDocument/2006/relationships/slide" Target="slides/slide11.xml"/><Relationship Id="rId38" Type="http://schemas.openxmlformats.org/officeDocument/2006/relationships/font" Target="fonts/RobotoMon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790bf8e1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790bf8e1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790ee413b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90ee413b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90ee413b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90ee413b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90ee413b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90ee413b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term related to iteration can be reused by adding a shift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90ee413b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90ee413b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90ee413b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90ee413b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90ee413b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90ee413b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Commutative monoid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790ee413b3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90ee413b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90ee413b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90ee413b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90ee413b3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90ee413b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90ee413b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90ee413b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Necessary condition of optimal shift: </a:t>
            </a:r>
            <a:endParaRPr sz="1800">
              <a:solidFill>
                <a:schemeClr val="dk2"/>
              </a:solidFill>
            </a:endParaRPr>
          </a:p>
          <a:p>
            <a:pPr indent="-317500" lvl="1" marL="914400" rtl="0" algn="l">
              <a:lnSpc>
                <a:spcPct val="115000"/>
              </a:lnSpc>
              <a:spcBef>
                <a:spcPts val="0"/>
              </a:spcBef>
              <a:spcAft>
                <a:spcPts val="0"/>
              </a:spcAft>
              <a:buClr>
                <a:schemeClr val="dk2"/>
              </a:buClr>
              <a:buSzPts val="1400"/>
              <a:buChar char="○"/>
            </a:pPr>
            <a:r>
              <a:rPr b="1" lang="en" sz="1400">
                <a:solidFill>
                  <a:schemeClr val="dk2"/>
                </a:solidFill>
              </a:rPr>
              <a:t>Either a term have no common input grid with any other term or this term have at least one input reused after applying the shifts</a:t>
            </a:r>
            <a:endParaRPr b="1" sz="1400">
              <a:solidFill>
                <a:schemeClr val="dk2"/>
              </a:solidFill>
            </a:endParaRPr>
          </a:p>
          <a:p>
            <a:pPr indent="-317500" lvl="0" marL="457200" rtl="0" algn="l">
              <a:lnSpc>
                <a:spcPct val="115000"/>
              </a:lnSpc>
              <a:spcBef>
                <a:spcPts val="0"/>
              </a:spcBef>
              <a:spcAft>
                <a:spcPts val="0"/>
              </a:spcAft>
              <a:buClr>
                <a:schemeClr val="dk2"/>
              </a:buClr>
              <a:buSzPts val="1400"/>
              <a:buChar char="●"/>
            </a:pPr>
            <a:r>
              <a:rPr b="1" lang="en" sz="1400">
                <a:solidFill>
                  <a:schemeClr val="dk2"/>
                </a:solidFill>
              </a:rPr>
              <a:t>n^4log n blocking size have no effect</a:t>
            </a:r>
            <a:endParaRPr b="1" sz="1400">
              <a:solidFill>
                <a:schemeClr val="dk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790d2ce9a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90d2ce9a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90ee413b3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90ee413b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790ee413b3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90ee413b3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90ee413b3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90ee413b3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790ee413b3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790ee413b3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790ee413b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790ee413b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790ee413b3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790ee413b3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chemeClr val="dk2"/>
              </a:buClr>
              <a:buSzPts val="1400"/>
              <a:buChar char="○"/>
            </a:pPr>
            <a:r>
              <a:rPr lang="en" sz="1400">
                <a:solidFill>
                  <a:schemeClr val="dk2"/>
                </a:solidFill>
              </a:rPr>
              <a:t>≠ eliminate ghost zone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790ee413b3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790ee413b3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AVX512 2x4 double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790ee413b3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90ee413b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790ee413b3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790ee413b3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implementations.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able to achieve speedup for blocked stencils. Especially when used with data blocking often achieves the best performance across all platforms.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790ee413b3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90ee413b3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Normalized to stores, represent page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90d2ce9ae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90d2ce9ae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Diameter 5, 7, 13</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790ee413b3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790ee413b3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Normalized to stores, represent page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790ee413b3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790ee413b3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790ee413b3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790ee413b3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90d2ce9ae_1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90d2ce9ae_1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90d2ce9ae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90d2ce9ae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90ee413b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90ee413b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90ee413b3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90ee413b3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Small, predictable alignment, fixed-iteration space, flexible computation schedule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90ee413b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90ee413b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90ee413b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90ee413b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SzPts val="2000"/>
              <a:buChar char="●"/>
              <a:defRPr sz="2000"/>
            </a:lvl1pPr>
            <a:lvl2pPr indent="-330200" lvl="1" marL="914400">
              <a:spcBef>
                <a:spcPts val="1600"/>
              </a:spcBef>
              <a:spcAft>
                <a:spcPts val="0"/>
              </a:spcAft>
              <a:buSzPts val="1600"/>
              <a:buChar char="○"/>
              <a:defRPr sz="1600"/>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0" y="4749900"/>
            <a:ext cx="752678" cy="393600"/>
          </a:xfrm>
          <a:prstGeom prst="rect">
            <a:avLst/>
          </a:prstGeom>
          <a:noFill/>
          <a:ln>
            <a:noFill/>
          </a:ln>
        </p:spPr>
      </p:pic>
      <p:pic>
        <p:nvPicPr>
          <p:cNvPr id="21" name="Google Shape;21;p4"/>
          <p:cNvPicPr preferRelativeResize="0"/>
          <p:nvPr/>
        </p:nvPicPr>
        <p:blipFill>
          <a:blip r:embed="rId3">
            <a:alphaModFix/>
          </a:blip>
          <a:stretch>
            <a:fillRect/>
          </a:stretch>
        </p:blipFill>
        <p:spPr>
          <a:xfrm>
            <a:off x="0" y="0"/>
            <a:ext cx="353349" cy="499364"/>
          </a:xfrm>
          <a:prstGeom prst="rect">
            <a:avLst/>
          </a:prstGeom>
          <a:noFill/>
          <a:ln>
            <a:noFill/>
          </a:ln>
        </p:spPr>
      </p:pic>
      <p:pic>
        <p:nvPicPr>
          <p:cNvPr id="22" name="Google Shape;22;p4"/>
          <p:cNvPicPr preferRelativeResize="0"/>
          <p:nvPr/>
        </p:nvPicPr>
        <p:blipFill>
          <a:blip r:embed="rId4">
            <a:alphaModFix/>
          </a:blip>
          <a:stretch>
            <a:fillRect/>
          </a:stretch>
        </p:blipFill>
        <p:spPr>
          <a:xfrm>
            <a:off x="353339" y="8634"/>
            <a:ext cx="667836" cy="49936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gi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Exploiting Reuse and Vectorization in Blocked Stencil Computations </a:t>
            </a:r>
            <a:endParaRPr sz="3600"/>
          </a:p>
          <a:p>
            <a:pPr indent="0" lvl="0" marL="0" rtl="0" algn="ctr">
              <a:spcBef>
                <a:spcPts val="0"/>
              </a:spcBef>
              <a:spcAft>
                <a:spcPts val="0"/>
              </a:spcAft>
              <a:buNone/>
            </a:pPr>
            <a:r>
              <a:rPr lang="en" sz="3600"/>
              <a:t>on CPUs and GPUs</a:t>
            </a:r>
            <a:endParaRPr sz="3600"/>
          </a:p>
        </p:txBody>
      </p:sp>
      <p:sp>
        <p:nvSpPr>
          <p:cNvPr id="58" name="Google Shape;58;p13"/>
          <p:cNvSpPr txBox="1"/>
          <p:nvPr>
            <p:ph idx="1" type="subTitle"/>
          </p:nvPr>
        </p:nvSpPr>
        <p:spPr>
          <a:xfrm>
            <a:off x="311700" y="2834125"/>
            <a:ext cx="8520600" cy="136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chemeClr val="dk1"/>
                </a:solidFill>
              </a:rPr>
              <a:t>Tuowen Zhao</a:t>
            </a:r>
            <a:r>
              <a:rPr baseline="30000" lang="en" sz="1600"/>
              <a:t>1</a:t>
            </a:r>
            <a:r>
              <a:rPr lang="en" sz="1600"/>
              <a:t>, Protonu Basu</a:t>
            </a:r>
            <a:r>
              <a:rPr baseline="30000" lang="en" sz="1600"/>
              <a:t>2</a:t>
            </a:r>
            <a:r>
              <a:rPr lang="en" sz="1600"/>
              <a:t>, Samuel Williams</a:t>
            </a:r>
            <a:r>
              <a:rPr baseline="30000" lang="en" sz="1600"/>
              <a:t>3</a:t>
            </a:r>
            <a:r>
              <a:rPr lang="en" sz="1600"/>
              <a:t>, Mary Hall</a:t>
            </a:r>
            <a:r>
              <a:rPr baseline="30000" lang="en" sz="1600"/>
              <a:t>1</a:t>
            </a:r>
            <a:r>
              <a:rPr lang="en" sz="1600"/>
              <a:t>, Hans Johansen</a:t>
            </a:r>
            <a:r>
              <a:rPr baseline="30000" lang="en" sz="1600"/>
              <a:t>3</a:t>
            </a:r>
            <a:endParaRPr baseline="30000" sz="1600"/>
          </a:p>
          <a:p>
            <a:pPr indent="0" lvl="0" marL="0" rtl="0" algn="ctr">
              <a:spcBef>
                <a:spcPts val="0"/>
              </a:spcBef>
              <a:spcAft>
                <a:spcPts val="0"/>
              </a:spcAft>
              <a:buNone/>
            </a:pPr>
            <a:r>
              <a:rPr baseline="30000" lang="en" sz="1600"/>
              <a:t>1</a:t>
            </a:r>
            <a:r>
              <a:rPr lang="en" sz="1600"/>
              <a:t>University of Utah, {ztuowen,mhall}@cs.utah.edu</a:t>
            </a:r>
            <a:endParaRPr sz="1600"/>
          </a:p>
          <a:p>
            <a:pPr indent="0" lvl="0" marL="0" rtl="0" algn="ctr">
              <a:spcBef>
                <a:spcPts val="0"/>
              </a:spcBef>
              <a:spcAft>
                <a:spcPts val="0"/>
              </a:spcAft>
              <a:buClr>
                <a:schemeClr val="dk1"/>
              </a:buClr>
              <a:buSzPts val="1100"/>
              <a:buFont typeface="Arial"/>
              <a:buNone/>
            </a:pPr>
            <a:r>
              <a:rPr baseline="30000" lang="en" sz="1600"/>
              <a:t>2</a:t>
            </a:r>
            <a:r>
              <a:rPr lang="en" sz="1600"/>
              <a:t>Facebook, protonu@fb.com</a:t>
            </a:r>
            <a:endParaRPr sz="1600"/>
          </a:p>
          <a:p>
            <a:pPr indent="0" lvl="0" marL="0" rtl="0" algn="ctr">
              <a:spcBef>
                <a:spcPts val="0"/>
              </a:spcBef>
              <a:spcAft>
                <a:spcPts val="0"/>
              </a:spcAft>
              <a:buNone/>
            </a:pPr>
            <a:r>
              <a:rPr baseline="30000" lang="en" sz="1600"/>
              <a:t>2</a:t>
            </a:r>
            <a:r>
              <a:rPr lang="en" sz="1600"/>
              <a:t>Lawrence Berkeley National Laboratory, {swwilliams,hjohansen}@lbl.gov</a:t>
            </a:r>
            <a:endParaRPr sz="1600"/>
          </a:p>
        </p:txBody>
      </p:sp>
      <p:pic>
        <p:nvPicPr>
          <p:cNvPr id="59" name="Google Shape;59;p13"/>
          <p:cNvPicPr preferRelativeResize="0"/>
          <p:nvPr/>
        </p:nvPicPr>
        <p:blipFill>
          <a:blip r:embed="rId3">
            <a:alphaModFix/>
          </a:blip>
          <a:stretch>
            <a:fillRect/>
          </a:stretch>
        </p:blipFill>
        <p:spPr>
          <a:xfrm>
            <a:off x="8010776" y="82799"/>
            <a:ext cx="1133226" cy="592600"/>
          </a:xfrm>
          <a:prstGeom prst="rect">
            <a:avLst/>
          </a:prstGeom>
          <a:noFill/>
          <a:ln>
            <a:noFill/>
          </a:ln>
        </p:spPr>
      </p:pic>
      <p:pic>
        <p:nvPicPr>
          <p:cNvPr id="60" name="Google Shape;60;p13"/>
          <p:cNvPicPr preferRelativeResize="0"/>
          <p:nvPr/>
        </p:nvPicPr>
        <p:blipFill>
          <a:blip r:embed="rId4">
            <a:alphaModFix/>
          </a:blip>
          <a:stretch>
            <a:fillRect/>
          </a:stretch>
        </p:blipFill>
        <p:spPr>
          <a:xfrm>
            <a:off x="1" y="0"/>
            <a:ext cx="582076" cy="758175"/>
          </a:xfrm>
          <a:prstGeom prst="rect">
            <a:avLst/>
          </a:prstGeom>
          <a:noFill/>
          <a:ln>
            <a:noFill/>
          </a:ln>
        </p:spPr>
      </p:pic>
      <p:pic>
        <p:nvPicPr>
          <p:cNvPr id="61" name="Google Shape;61;p13"/>
          <p:cNvPicPr preferRelativeResize="0"/>
          <p:nvPr/>
        </p:nvPicPr>
        <p:blipFill>
          <a:blip r:embed="rId5">
            <a:alphaModFix/>
          </a:blip>
          <a:stretch>
            <a:fillRect/>
          </a:stretch>
        </p:blipFill>
        <p:spPr>
          <a:xfrm>
            <a:off x="4031793" y="6800"/>
            <a:ext cx="1080402" cy="744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blocking introduces challenges</a:t>
            </a:r>
            <a:endParaRPr/>
          </a:p>
        </p:txBody>
      </p:sp>
      <p:sp>
        <p:nvSpPr>
          <p:cNvPr id="144" name="Google Shape;144;p22"/>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Extra indexing cost</a:t>
            </a:r>
            <a:endParaRPr sz="2000"/>
          </a:p>
          <a:p>
            <a:pPr indent="-342900" lvl="1" marL="914400" rtl="0" algn="l">
              <a:spcBef>
                <a:spcPts val="0"/>
              </a:spcBef>
              <a:spcAft>
                <a:spcPts val="0"/>
              </a:spcAft>
              <a:buSzPts val="1800"/>
              <a:buChar char="○"/>
            </a:pPr>
            <a:r>
              <a:rPr lang="en" sz="1800"/>
              <a:t>Which data block</a:t>
            </a:r>
            <a:endParaRPr sz="1800"/>
          </a:p>
          <a:p>
            <a:pPr indent="-342900" lvl="1" marL="914400" rtl="0" algn="l">
              <a:spcBef>
                <a:spcPts val="0"/>
              </a:spcBef>
              <a:spcAft>
                <a:spcPts val="0"/>
              </a:spcAft>
              <a:buSzPts val="1800"/>
              <a:buChar char="○"/>
            </a:pPr>
            <a:r>
              <a:rPr lang="en" sz="1800"/>
              <a:t>What is the index within the block</a:t>
            </a:r>
            <a:endParaRPr sz="1800"/>
          </a:p>
          <a:p>
            <a:pPr indent="-355600" lvl="0" marL="457200" rtl="0" algn="l">
              <a:spcBef>
                <a:spcPts val="0"/>
              </a:spcBef>
              <a:spcAft>
                <a:spcPts val="0"/>
              </a:spcAft>
              <a:buSzPts val="2000"/>
              <a:buChar char="●"/>
            </a:pPr>
            <a:r>
              <a:rPr lang="en" sz="2000"/>
              <a:t>Vectorization difficulties</a:t>
            </a:r>
            <a:endParaRPr sz="2000"/>
          </a:p>
          <a:p>
            <a:pPr indent="-342900" lvl="1" marL="914400" rtl="0" algn="l">
              <a:spcBef>
                <a:spcPts val="0"/>
              </a:spcBef>
              <a:spcAft>
                <a:spcPts val="0"/>
              </a:spcAft>
              <a:buSzPts val="1800"/>
              <a:buChar char="○"/>
            </a:pPr>
            <a:r>
              <a:rPr lang="en" sz="1800"/>
              <a:t>Multidimensional</a:t>
            </a:r>
            <a:endParaRPr sz="1800"/>
          </a:p>
          <a:p>
            <a:pPr indent="-342900" lvl="1" marL="914400" rtl="0" algn="l">
              <a:spcBef>
                <a:spcPts val="0"/>
              </a:spcBef>
              <a:spcAft>
                <a:spcPts val="0"/>
              </a:spcAft>
              <a:buSzPts val="1800"/>
              <a:buChar char="○"/>
            </a:pPr>
            <a:r>
              <a:rPr lang="en" sz="1800"/>
              <a:t>Discontinuous</a:t>
            </a:r>
            <a:endParaRPr sz="1800"/>
          </a:p>
          <a:p>
            <a:pPr indent="0" lvl="0" marL="0" rtl="0" algn="l">
              <a:spcBef>
                <a:spcPts val="1600"/>
              </a:spcBef>
              <a:spcAft>
                <a:spcPts val="1600"/>
              </a:spcAft>
              <a:buNone/>
            </a:pPr>
            <a:r>
              <a:t/>
            </a:r>
            <a:endParaRPr/>
          </a:p>
        </p:txBody>
      </p:sp>
      <p:sp>
        <p:nvSpPr>
          <p:cNvPr id="145" name="Google Shape;14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6" name="Google Shape;146;p22"/>
          <p:cNvPicPr preferRelativeResize="0"/>
          <p:nvPr/>
        </p:nvPicPr>
        <p:blipFill>
          <a:blip r:embed="rId3">
            <a:alphaModFix/>
          </a:blip>
          <a:stretch>
            <a:fillRect/>
          </a:stretch>
        </p:blipFill>
        <p:spPr>
          <a:xfrm>
            <a:off x="4903832" y="2591200"/>
            <a:ext cx="2282475" cy="2282475"/>
          </a:xfrm>
          <a:prstGeom prst="rect">
            <a:avLst/>
          </a:prstGeom>
          <a:noFill/>
          <a:ln>
            <a:noFill/>
          </a:ln>
        </p:spPr>
      </p:pic>
      <p:sp>
        <p:nvSpPr>
          <p:cNvPr id="147" name="Google Shape;147;p22"/>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Introduction: Blocking</a:t>
            </a:r>
            <a:endParaRPr b="1">
              <a:solidFill>
                <a:srgbClr val="9999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Contributions</a:t>
            </a:r>
            <a:endParaRPr/>
          </a:p>
        </p:txBody>
      </p:sp>
      <p:sp>
        <p:nvSpPr>
          <p:cNvPr id="153" name="Google Shape;153;p23"/>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Vectorization for </a:t>
            </a:r>
            <a:r>
              <a:rPr lang="en"/>
              <a:t>tiling and fine-grained data blocking</a:t>
            </a:r>
            <a:endParaRPr/>
          </a:p>
          <a:p>
            <a:pPr indent="-330200" lvl="1" marL="914400" rtl="0" algn="l">
              <a:spcBef>
                <a:spcPts val="0"/>
              </a:spcBef>
              <a:spcAft>
                <a:spcPts val="0"/>
              </a:spcAft>
              <a:buSzPts val="1600"/>
              <a:buChar char="○"/>
            </a:pPr>
            <a:r>
              <a:rPr lang="en"/>
              <a:t>Exploit reuse</a:t>
            </a:r>
            <a:endParaRPr/>
          </a:p>
          <a:p>
            <a:pPr indent="-330200" lvl="1" marL="914400" rtl="0" algn="l">
              <a:spcBef>
                <a:spcPts val="0"/>
              </a:spcBef>
              <a:spcAft>
                <a:spcPts val="0"/>
              </a:spcAft>
              <a:buSzPts val="1600"/>
              <a:buChar char="○"/>
            </a:pPr>
            <a:r>
              <a:rPr lang="en"/>
              <a:t>Use multidimensional (folded) vectors abstraction</a:t>
            </a:r>
            <a:endParaRPr/>
          </a:p>
          <a:p>
            <a:pPr indent="-355600" lvl="0" marL="457200" rtl="0" algn="l">
              <a:spcBef>
                <a:spcPts val="0"/>
              </a:spcBef>
              <a:spcAft>
                <a:spcPts val="0"/>
              </a:spcAft>
              <a:buSzPts val="2000"/>
              <a:buChar char="●"/>
            </a:pPr>
            <a:r>
              <a:rPr lang="en"/>
              <a:t>Achieve performance gains and portability for both CPUs and GPUs using fine-grained data blocking</a:t>
            </a:r>
            <a:endParaRPr/>
          </a:p>
          <a:p>
            <a:pPr indent="0" lvl="0" marL="0" rtl="0" algn="l">
              <a:spcBef>
                <a:spcPts val="1600"/>
              </a:spcBef>
              <a:spcAft>
                <a:spcPts val="1600"/>
              </a:spcAft>
              <a:buNone/>
            </a:pPr>
            <a:r>
              <a:rPr lang="en"/>
              <a:t>Leverage </a:t>
            </a:r>
            <a:r>
              <a:rPr b="1" lang="en"/>
              <a:t>associative reordering</a:t>
            </a:r>
            <a:r>
              <a:rPr lang="en"/>
              <a:t> — Some operations are associative and commutative in stencil computation, such as addition</a:t>
            </a:r>
            <a:r>
              <a:rPr baseline="30000" lang="en"/>
              <a:t>*</a:t>
            </a:r>
            <a:r>
              <a:rPr lang="en"/>
              <a:t> and multiplication. </a:t>
            </a:r>
            <a:endParaRPr/>
          </a:p>
        </p:txBody>
      </p:sp>
      <p:sp>
        <p:nvSpPr>
          <p:cNvPr id="154" name="Google Shape;154;p23"/>
          <p:cNvSpPr txBox="1"/>
          <p:nvPr/>
        </p:nvSpPr>
        <p:spPr>
          <a:xfrm>
            <a:off x="595800" y="4358425"/>
            <a:ext cx="7952400" cy="35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aseline="30000" lang="en">
                <a:solidFill>
                  <a:srgbClr val="666666"/>
                </a:solidFill>
              </a:rPr>
              <a:t>*</a:t>
            </a:r>
            <a:r>
              <a:rPr lang="en">
                <a:solidFill>
                  <a:srgbClr val="666666"/>
                </a:solidFill>
              </a:rPr>
              <a:t>Floating point addition are not truly associative.</a:t>
            </a:r>
            <a:endParaRPr>
              <a:solidFill>
                <a:srgbClr val="666666"/>
              </a:solidFill>
            </a:endParaRPr>
          </a:p>
        </p:txBody>
      </p:sp>
      <p:sp>
        <p:nvSpPr>
          <p:cNvPr id="155" name="Google Shape;155;p23"/>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Overview</a:t>
            </a:r>
            <a:endParaRPr b="1">
              <a:solidFill>
                <a:srgbClr val="999999"/>
              </a:solidFill>
            </a:endParaRPr>
          </a:p>
        </p:txBody>
      </p:sp>
      <p:sp>
        <p:nvSpPr>
          <p:cNvPr id="156" name="Google Shape;15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Associative Reordering by Shifting</a:t>
            </a:r>
            <a:endParaRPr/>
          </a:p>
        </p:txBody>
      </p:sp>
      <p:sp>
        <p:nvSpPr>
          <p:cNvPr id="162" name="Google Shape;162;p24"/>
          <p:cNvSpPr txBox="1"/>
          <p:nvPr>
            <p:ph idx="1" type="body"/>
          </p:nvPr>
        </p:nvSpPr>
        <p:spPr>
          <a:xfrm>
            <a:off x="311700" y="1935225"/>
            <a:ext cx="8520600" cy="4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Three terms</a:t>
            </a:r>
            <a:r>
              <a:rPr lang="en"/>
              <a:t>; Shift by -1, -2, 0; </a:t>
            </a:r>
            <a:r>
              <a:rPr lang="en" u="sng"/>
              <a:t>Reused</a:t>
            </a:r>
            <a:r>
              <a:rPr lang="en"/>
              <a:t>!</a:t>
            </a:r>
            <a:endParaRPr/>
          </a:p>
          <a:p>
            <a:pPr indent="0" lvl="0" marL="0" rtl="0" algn="l">
              <a:spcBef>
                <a:spcPts val="1600"/>
              </a:spcBef>
              <a:spcAft>
                <a:spcPts val="1600"/>
              </a:spcAft>
              <a:buNone/>
            </a:pPr>
            <a:r>
              <a:t/>
            </a:r>
            <a:endParaRPr/>
          </a:p>
        </p:txBody>
      </p:sp>
      <p:sp>
        <p:nvSpPr>
          <p:cNvPr id="163" name="Google Shape;163;p24"/>
          <p:cNvSpPr txBox="1"/>
          <p:nvPr/>
        </p:nvSpPr>
        <p:spPr>
          <a:xfrm>
            <a:off x="972875" y="1152475"/>
            <a:ext cx="7859400" cy="8619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Clr>
                <a:schemeClr val="dk1"/>
              </a:buClr>
              <a:buSzPts val="1100"/>
              <a:buFont typeface="Arial"/>
              <a:buNone/>
            </a:pPr>
            <a:r>
              <a:rPr b="1" lang="en" sz="1200">
                <a:solidFill>
                  <a:srgbClr val="091E42"/>
                </a:solidFill>
                <a:highlight>
                  <a:srgbClr val="FFFFFE"/>
                </a:highlight>
                <a:latin typeface="Roboto Mono"/>
                <a:ea typeface="Roboto Mono"/>
                <a:cs typeface="Roboto Mono"/>
                <a:sym typeface="Roboto Mono"/>
              </a:rPr>
              <a:t>for</a:t>
            </a:r>
            <a:r>
              <a:rPr lang="en" sz="1200">
                <a:solidFill>
                  <a:schemeClr val="dk1"/>
                </a:solidFill>
                <a:highlight>
                  <a:srgbClr val="FFFFFE"/>
                </a:highlight>
                <a:latin typeface="Roboto Mono"/>
                <a:ea typeface="Roboto Mono"/>
                <a:cs typeface="Roboto Mono"/>
                <a:sym typeface="Roboto Mono"/>
              </a:rPr>
              <a:t> (</a:t>
            </a:r>
            <a:r>
              <a:rPr b="1" lang="en" sz="1200">
                <a:solidFill>
                  <a:srgbClr val="091E42"/>
                </a:solidFill>
                <a:highlight>
                  <a:srgbClr val="FFFFFE"/>
                </a:highlight>
                <a:latin typeface="Roboto Mono"/>
                <a:ea typeface="Roboto Mono"/>
                <a:cs typeface="Roboto Mono"/>
                <a:sym typeface="Roboto Mono"/>
              </a:rPr>
              <a:t>long</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ti</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&lt; ti + </a:t>
            </a:r>
            <a:r>
              <a:rPr lang="en" sz="1200">
                <a:solidFill>
                  <a:srgbClr val="6554C0"/>
                </a:solidFill>
                <a:highlight>
                  <a:srgbClr val="FFFFFE"/>
                </a:highlight>
                <a:latin typeface="Roboto Mono"/>
                <a:ea typeface="Roboto Mono"/>
                <a:cs typeface="Roboto Mono"/>
                <a:sym typeface="Roboto Mono"/>
              </a:rPr>
              <a:t>8</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Out</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 </a:t>
            </a:r>
            <a:r>
              <a:rPr lang="en" sz="1200" u="sng">
                <a:solidFill>
                  <a:srgbClr val="202020"/>
                </a:solidFill>
                <a:highlight>
                  <a:srgbClr val="FFFFFE"/>
                </a:highlight>
                <a:latin typeface="Roboto Mono"/>
                <a:ea typeface="Roboto Mono"/>
                <a:cs typeface="Roboto Mono"/>
                <a:sym typeface="Roboto Mono"/>
              </a:rPr>
              <a:t>In</a:t>
            </a:r>
            <a:r>
              <a:rPr lang="en" sz="1200" u="sng">
                <a:solidFill>
                  <a:schemeClr val="dk1"/>
                </a:solidFill>
                <a:highlight>
                  <a:srgbClr val="FFFFFE"/>
                </a:highlight>
                <a:latin typeface="Roboto Mono"/>
                <a:ea typeface="Roboto Mono"/>
                <a:cs typeface="Roboto Mono"/>
                <a:sym typeface="Roboto Mono"/>
              </a:rPr>
              <a:t>[</a:t>
            </a:r>
            <a:r>
              <a:rPr lang="en" sz="1200" u="sng">
                <a:solidFill>
                  <a:srgbClr val="202020"/>
                </a:solidFill>
                <a:highlight>
                  <a:srgbClr val="FFFFFE"/>
                </a:highlight>
                <a:latin typeface="Roboto Mono"/>
                <a:ea typeface="Roboto Mono"/>
                <a:cs typeface="Roboto Mono"/>
                <a:sym typeface="Roboto Mono"/>
              </a:rPr>
              <a:t>i</a:t>
            </a:r>
            <a:r>
              <a:rPr lang="en" sz="1200" u="sng">
                <a:solidFill>
                  <a:schemeClr val="dk1"/>
                </a:solidFill>
                <a:highlight>
                  <a:srgbClr val="FFFFFE"/>
                </a:highlight>
                <a:latin typeface="Roboto Mono"/>
                <a:ea typeface="Roboto Mono"/>
                <a:cs typeface="Roboto Mono"/>
                <a:sym typeface="Roboto Mono"/>
              </a:rPr>
              <a:t>] * </a:t>
            </a:r>
            <a:r>
              <a:rPr lang="en" sz="1200" u="sng">
                <a:solidFill>
                  <a:srgbClr val="202020"/>
                </a:solidFill>
                <a:highlight>
                  <a:srgbClr val="FFFFFE"/>
                </a:highlight>
                <a:latin typeface="Roboto Mono"/>
                <a:ea typeface="Roboto Mono"/>
                <a:cs typeface="Roboto Mono"/>
                <a:sym typeface="Roboto Mono"/>
              </a:rPr>
              <a:t>coeff</a:t>
            </a:r>
            <a:r>
              <a:rPr lang="en" sz="1200" u="sng">
                <a:solidFill>
                  <a:schemeClr val="dk1"/>
                </a:solidFill>
                <a:highlight>
                  <a:srgbClr val="FFFFFE"/>
                </a:highlight>
                <a:latin typeface="Roboto Mono"/>
                <a:ea typeface="Roboto Mono"/>
                <a:cs typeface="Roboto Mono"/>
                <a:sym typeface="Roboto Mono"/>
              </a:rPr>
              <a:t>[</a:t>
            </a:r>
            <a:r>
              <a:rPr lang="en" sz="1200" u="sng">
                <a:solidFill>
                  <a:srgbClr val="6554C0"/>
                </a:solidFill>
                <a:highlight>
                  <a:srgbClr val="FFFFFE"/>
                </a:highlight>
                <a:latin typeface="Roboto Mono"/>
                <a:ea typeface="Roboto Mono"/>
                <a:cs typeface="Roboto Mono"/>
                <a:sym typeface="Roboto Mono"/>
              </a:rPr>
              <a:t>0</a:t>
            </a:r>
            <a:r>
              <a:rPr lang="en" sz="1200" u="sng">
                <a:solidFill>
                  <a:schemeClr val="dk1"/>
                </a:solidFill>
                <a:highlight>
                  <a:srgbClr val="FFFFFE"/>
                </a:highlight>
                <a:latin typeface="Roboto Mono"/>
                <a:ea typeface="Roboto Mono"/>
                <a:cs typeface="Roboto Mono"/>
                <a:sym typeface="Roboto Mono"/>
              </a:rPr>
              <a:t>]</a:t>
            </a:r>
            <a:r>
              <a:rPr lang="en" sz="1200">
                <a:solidFill>
                  <a:schemeClr val="dk1"/>
                </a:solidFill>
                <a:highlight>
                  <a:srgbClr val="FFFFFE"/>
                </a:highlight>
                <a:latin typeface="Roboto Mono"/>
                <a:ea typeface="Roboto Mono"/>
                <a:cs typeface="Roboto Mono"/>
                <a:sym typeface="Roboto Mono"/>
              </a:rPr>
              <a:t> + </a:t>
            </a:r>
            <a:r>
              <a:rPr lang="en" sz="1200" u="sng">
                <a:solidFill>
                  <a:srgbClr val="202020"/>
                </a:solidFill>
                <a:highlight>
                  <a:srgbClr val="FFFFFE"/>
                </a:highlight>
                <a:latin typeface="Roboto Mono"/>
                <a:ea typeface="Roboto Mono"/>
                <a:cs typeface="Roboto Mono"/>
                <a:sym typeface="Roboto Mono"/>
              </a:rPr>
              <a:t>In</a:t>
            </a:r>
            <a:r>
              <a:rPr lang="en" sz="1200" u="sng">
                <a:solidFill>
                  <a:schemeClr val="dk1"/>
                </a:solidFill>
                <a:highlight>
                  <a:srgbClr val="FFFFFE"/>
                </a:highlight>
                <a:latin typeface="Roboto Mono"/>
                <a:ea typeface="Roboto Mono"/>
                <a:cs typeface="Roboto Mono"/>
                <a:sym typeface="Roboto Mono"/>
              </a:rPr>
              <a:t>[</a:t>
            </a:r>
            <a:r>
              <a:rPr lang="en" sz="1200" u="sng">
                <a:solidFill>
                  <a:srgbClr val="202020"/>
                </a:solidFill>
                <a:highlight>
                  <a:srgbClr val="FFFFFE"/>
                </a:highlight>
                <a:latin typeface="Roboto Mono"/>
                <a:ea typeface="Roboto Mono"/>
                <a:cs typeface="Roboto Mono"/>
                <a:sym typeface="Roboto Mono"/>
              </a:rPr>
              <a:t>i</a:t>
            </a:r>
            <a:r>
              <a:rPr lang="en" sz="1200" u="sng">
                <a:solidFill>
                  <a:schemeClr val="dk1"/>
                </a:solidFill>
                <a:highlight>
                  <a:srgbClr val="FFFFFE"/>
                </a:highlight>
                <a:latin typeface="Roboto Mono"/>
                <a:ea typeface="Roboto Mono"/>
                <a:cs typeface="Roboto Mono"/>
                <a:sym typeface="Roboto Mono"/>
              </a:rPr>
              <a:t>+</a:t>
            </a:r>
            <a:r>
              <a:rPr lang="en" sz="1200" u="sng">
                <a:solidFill>
                  <a:srgbClr val="6554C0"/>
                </a:solidFill>
                <a:highlight>
                  <a:srgbClr val="FFFFFE"/>
                </a:highlight>
                <a:latin typeface="Roboto Mono"/>
                <a:ea typeface="Roboto Mono"/>
                <a:cs typeface="Roboto Mono"/>
                <a:sym typeface="Roboto Mono"/>
              </a:rPr>
              <a:t>1</a:t>
            </a:r>
            <a:r>
              <a:rPr lang="en" sz="1200" u="sng">
                <a:solidFill>
                  <a:schemeClr val="dk1"/>
                </a:solidFill>
                <a:highlight>
                  <a:srgbClr val="FFFFFE"/>
                </a:highlight>
                <a:latin typeface="Roboto Mono"/>
                <a:ea typeface="Roboto Mono"/>
                <a:cs typeface="Roboto Mono"/>
                <a:sym typeface="Roboto Mono"/>
              </a:rPr>
              <a:t>] * </a:t>
            </a:r>
            <a:r>
              <a:rPr lang="en" sz="1200" u="sng">
                <a:solidFill>
                  <a:srgbClr val="202020"/>
                </a:solidFill>
                <a:highlight>
                  <a:srgbClr val="FFFFFE"/>
                </a:highlight>
                <a:latin typeface="Roboto Mono"/>
                <a:ea typeface="Roboto Mono"/>
                <a:cs typeface="Roboto Mono"/>
                <a:sym typeface="Roboto Mono"/>
              </a:rPr>
              <a:t>coeff</a:t>
            </a:r>
            <a:r>
              <a:rPr lang="en" sz="1200" u="sng">
                <a:solidFill>
                  <a:schemeClr val="dk1"/>
                </a:solidFill>
                <a:highlight>
                  <a:srgbClr val="FFFFFE"/>
                </a:highlight>
                <a:latin typeface="Roboto Mono"/>
                <a:ea typeface="Roboto Mono"/>
                <a:cs typeface="Roboto Mono"/>
                <a:sym typeface="Roboto Mono"/>
              </a:rPr>
              <a:t>[</a:t>
            </a:r>
            <a:r>
              <a:rPr lang="en" sz="1200" u="sng">
                <a:solidFill>
                  <a:srgbClr val="6554C0"/>
                </a:solidFill>
                <a:highlight>
                  <a:srgbClr val="FFFFFE"/>
                </a:highlight>
                <a:latin typeface="Roboto Mono"/>
                <a:ea typeface="Roboto Mono"/>
                <a:cs typeface="Roboto Mono"/>
                <a:sym typeface="Roboto Mono"/>
              </a:rPr>
              <a:t>1</a:t>
            </a:r>
            <a:r>
              <a:rPr lang="en" sz="1200" u="sng">
                <a:solidFill>
                  <a:schemeClr val="dk1"/>
                </a:solidFill>
                <a:highlight>
                  <a:srgbClr val="FFFFFE"/>
                </a:highlight>
                <a:latin typeface="Roboto Mono"/>
                <a:ea typeface="Roboto Mono"/>
                <a:cs typeface="Roboto Mono"/>
                <a:sym typeface="Roboto Mono"/>
              </a:rPr>
              <a:t>]</a:t>
            </a:r>
            <a:r>
              <a:rPr lang="en" sz="1200">
                <a:solidFill>
                  <a:schemeClr val="dk1"/>
                </a:solidFill>
                <a:highlight>
                  <a:srgbClr val="FFFFFE"/>
                </a:highlight>
                <a:latin typeface="Roboto Mono"/>
                <a:ea typeface="Roboto Mono"/>
                <a:cs typeface="Roboto Mono"/>
                <a:sym typeface="Roboto Mono"/>
              </a:rPr>
              <a:t> + </a:t>
            </a:r>
            <a:r>
              <a:rPr lang="en" sz="1200" u="sng">
                <a:solidFill>
                  <a:srgbClr val="202020"/>
                </a:solidFill>
                <a:highlight>
                  <a:srgbClr val="FFFFFE"/>
                </a:highlight>
                <a:latin typeface="Roboto Mono"/>
                <a:ea typeface="Roboto Mono"/>
                <a:cs typeface="Roboto Mono"/>
                <a:sym typeface="Roboto Mono"/>
              </a:rPr>
              <a:t>In</a:t>
            </a:r>
            <a:r>
              <a:rPr lang="en" sz="1200" u="sng">
                <a:solidFill>
                  <a:schemeClr val="dk1"/>
                </a:solidFill>
                <a:highlight>
                  <a:srgbClr val="FFFFFE"/>
                </a:highlight>
                <a:latin typeface="Roboto Mono"/>
                <a:ea typeface="Roboto Mono"/>
                <a:cs typeface="Roboto Mono"/>
                <a:sym typeface="Roboto Mono"/>
              </a:rPr>
              <a:t>[</a:t>
            </a:r>
            <a:r>
              <a:rPr lang="en" sz="1200" u="sng">
                <a:solidFill>
                  <a:srgbClr val="202020"/>
                </a:solidFill>
                <a:highlight>
                  <a:srgbClr val="FFFFFE"/>
                </a:highlight>
                <a:latin typeface="Roboto Mono"/>
                <a:ea typeface="Roboto Mono"/>
                <a:cs typeface="Roboto Mono"/>
                <a:sym typeface="Roboto Mono"/>
              </a:rPr>
              <a:t>i</a:t>
            </a:r>
            <a:r>
              <a:rPr lang="en" sz="1200" u="sng">
                <a:solidFill>
                  <a:schemeClr val="dk1"/>
                </a:solidFill>
                <a:highlight>
                  <a:srgbClr val="FFFFFE"/>
                </a:highlight>
                <a:latin typeface="Roboto Mono"/>
                <a:ea typeface="Roboto Mono"/>
                <a:cs typeface="Roboto Mono"/>
                <a:sym typeface="Roboto Mono"/>
              </a:rPr>
              <a:t>-</a:t>
            </a:r>
            <a:r>
              <a:rPr lang="en" sz="1200" u="sng">
                <a:solidFill>
                  <a:srgbClr val="6554C0"/>
                </a:solidFill>
                <a:highlight>
                  <a:srgbClr val="FFFFFE"/>
                </a:highlight>
                <a:latin typeface="Roboto Mono"/>
                <a:ea typeface="Roboto Mono"/>
                <a:cs typeface="Roboto Mono"/>
                <a:sym typeface="Roboto Mono"/>
              </a:rPr>
              <a:t>1</a:t>
            </a:r>
            <a:r>
              <a:rPr lang="en" sz="1200" u="sng">
                <a:solidFill>
                  <a:schemeClr val="dk1"/>
                </a:solidFill>
                <a:highlight>
                  <a:srgbClr val="FFFFFE"/>
                </a:highlight>
                <a:latin typeface="Roboto Mono"/>
                <a:ea typeface="Roboto Mono"/>
                <a:cs typeface="Roboto Mono"/>
                <a:sym typeface="Roboto Mono"/>
              </a:rPr>
              <a:t>] * </a:t>
            </a:r>
            <a:r>
              <a:rPr lang="en" sz="1200" u="sng">
                <a:solidFill>
                  <a:srgbClr val="202020"/>
                </a:solidFill>
                <a:highlight>
                  <a:srgbClr val="FFFFFE"/>
                </a:highlight>
                <a:latin typeface="Roboto Mono"/>
                <a:ea typeface="Roboto Mono"/>
                <a:cs typeface="Roboto Mono"/>
                <a:sym typeface="Roboto Mono"/>
              </a:rPr>
              <a:t>coeff</a:t>
            </a:r>
            <a:r>
              <a:rPr lang="en" sz="1200" u="sng">
                <a:solidFill>
                  <a:schemeClr val="dk1"/>
                </a:solidFill>
                <a:highlight>
                  <a:srgbClr val="FFFFFE"/>
                </a:highlight>
                <a:latin typeface="Roboto Mono"/>
                <a:ea typeface="Roboto Mono"/>
                <a:cs typeface="Roboto Mono"/>
                <a:sym typeface="Roboto Mono"/>
              </a:rPr>
              <a:t>[</a:t>
            </a:r>
            <a:r>
              <a:rPr lang="en" sz="1200" u="sng">
                <a:solidFill>
                  <a:srgbClr val="6554C0"/>
                </a:solidFill>
                <a:highlight>
                  <a:srgbClr val="FFFFFE"/>
                </a:highlight>
                <a:latin typeface="Roboto Mono"/>
                <a:ea typeface="Roboto Mono"/>
                <a:cs typeface="Roboto Mono"/>
                <a:sym typeface="Roboto Mono"/>
              </a:rPr>
              <a:t>2</a:t>
            </a:r>
            <a:r>
              <a:rPr lang="en" sz="1200" u="sng">
                <a:solidFill>
                  <a:schemeClr val="dk1"/>
                </a:solidFill>
                <a:highlight>
                  <a:srgbClr val="FFFFFE"/>
                </a:highlight>
                <a:latin typeface="Roboto Mono"/>
                <a:ea typeface="Roboto Mono"/>
                <a:cs typeface="Roboto Mono"/>
                <a:sym typeface="Roboto Mono"/>
              </a:rPr>
              <a:t>]</a:t>
            </a:r>
            <a:r>
              <a:rPr lang="en" sz="1200">
                <a:solidFill>
                  <a:schemeClr val="dk1"/>
                </a:solidFill>
                <a:highlight>
                  <a:srgbClr val="FFFFFE"/>
                </a:highlight>
                <a:latin typeface="Roboto Mono"/>
                <a:ea typeface="Roboto Mono"/>
                <a:cs typeface="Roboto Mono"/>
                <a:sym typeface="Roboto Mono"/>
              </a:rPr>
              <a:t>;</a:t>
            </a:r>
            <a:endParaRPr sz="1200">
              <a:solidFill>
                <a:schemeClr val="dk1"/>
              </a:solidFill>
              <a:highlight>
                <a:srgbClr val="FFFFFE"/>
              </a:highlight>
              <a:latin typeface="Roboto Mono"/>
              <a:ea typeface="Roboto Mono"/>
              <a:cs typeface="Roboto Mono"/>
              <a:sym typeface="Roboto Mono"/>
            </a:endParaRPr>
          </a:p>
          <a:p>
            <a:pPr indent="0" lvl="0" marL="0" rtl="0" algn="l">
              <a:spcBef>
                <a:spcPts val="0"/>
              </a:spcBef>
              <a:spcAft>
                <a:spcPts val="0"/>
              </a:spcAft>
              <a:buNone/>
            </a:pPr>
            <a:r>
              <a:t/>
            </a:r>
            <a:endParaRPr sz="1200"/>
          </a:p>
        </p:txBody>
      </p:sp>
      <p:sp>
        <p:nvSpPr>
          <p:cNvPr id="164" name="Google Shape;164;p24"/>
          <p:cNvSpPr txBox="1"/>
          <p:nvPr/>
        </p:nvSpPr>
        <p:spPr>
          <a:xfrm>
            <a:off x="972875" y="2564175"/>
            <a:ext cx="7292700" cy="21210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Clr>
                <a:schemeClr val="dk1"/>
              </a:buClr>
              <a:buSzPts val="1100"/>
              <a:buFont typeface="Arial"/>
              <a:buNone/>
            </a:pPr>
            <a:r>
              <a:rPr b="1" lang="en" sz="1200">
                <a:solidFill>
                  <a:srgbClr val="091E42"/>
                </a:solidFill>
                <a:highlight>
                  <a:srgbClr val="FFFFFE"/>
                </a:highlight>
                <a:latin typeface="Roboto Mono"/>
                <a:ea typeface="Roboto Mono"/>
                <a:cs typeface="Roboto Mono"/>
                <a:sym typeface="Roboto Mono"/>
              </a:rPr>
              <a:t>double</a:t>
            </a:r>
            <a:r>
              <a:rPr lang="en" sz="1200">
                <a:solidFill>
                  <a:schemeClr val="dk1"/>
                </a:solidFill>
                <a:highlight>
                  <a:srgbClr val="FFFFFE"/>
                </a:highlight>
                <a:latin typeface="Roboto Mono"/>
                <a:ea typeface="Roboto Mono"/>
                <a:cs typeface="Roboto Mono"/>
                <a:sym typeface="Roboto Mono"/>
              </a:rPr>
              <a:t> buf[</a:t>
            </a:r>
            <a:r>
              <a:rPr lang="en" sz="1200">
                <a:solidFill>
                  <a:srgbClr val="6554C0"/>
                </a:solidFill>
                <a:highlight>
                  <a:srgbClr val="FFFFFE"/>
                </a:highlight>
                <a:latin typeface="Roboto Mono"/>
                <a:ea typeface="Roboto Mono"/>
                <a:cs typeface="Roboto Mono"/>
                <a:sym typeface="Roboto Mono"/>
              </a:rPr>
              <a:t>8</a:t>
            </a:r>
            <a:r>
              <a:rPr lang="en" sz="1200">
                <a:solidFill>
                  <a:schemeClr val="dk1"/>
                </a:solidFill>
                <a:highlight>
                  <a:srgbClr val="FFFFFE"/>
                </a:highlight>
                <a:latin typeface="Roboto Mono"/>
                <a:ea typeface="Roboto Mono"/>
                <a:cs typeface="Roboto Mono"/>
                <a:sym typeface="Roboto Mono"/>
              </a:rPr>
              <a:t>];                     // buffer for partial results</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Clr>
                <a:schemeClr val="dk1"/>
              </a:buClr>
              <a:buSzPts val="1100"/>
              <a:buFont typeface="Arial"/>
              <a:buNone/>
            </a:pPr>
            <a:r>
              <a:rPr lang="en" sz="1200">
                <a:solidFill>
                  <a:schemeClr val="dk1"/>
                </a:solidFill>
                <a:highlight>
                  <a:srgbClr val="FFFFFE"/>
                </a:highlight>
                <a:latin typeface="Roboto Mono"/>
                <a:ea typeface="Roboto Mono"/>
                <a:cs typeface="Roboto Mono"/>
                <a:sym typeface="Roboto Mono"/>
              </a:rPr>
              <a:t>buf[</a:t>
            </a:r>
            <a:r>
              <a:rPr lang="en" sz="1200">
                <a:solidFill>
                  <a:srgbClr val="6554C0"/>
                </a:solidFill>
                <a:highlight>
                  <a:srgbClr val="FFFFFE"/>
                </a:highlight>
                <a:latin typeface="Roboto Mono"/>
                <a:ea typeface="Roboto Mono"/>
                <a:cs typeface="Roboto Mono"/>
                <a:sym typeface="Roboto Mono"/>
              </a:rPr>
              <a:t>0</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In</a:t>
            </a:r>
            <a:r>
              <a:rPr lang="en" sz="1200">
                <a:solidFill>
                  <a:schemeClr val="dk1"/>
                </a:solidFill>
                <a:highlight>
                  <a:srgbClr val="FFFFFE"/>
                </a:highlight>
                <a:latin typeface="Roboto Mono"/>
                <a:ea typeface="Roboto Mono"/>
                <a:cs typeface="Roboto Mono"/>
                <a:sym typeface="Roboto Mono"/>
              </a:rPr>
              <a:t>[ti-</a:t>
            </a:r>
            <a:r>
              <a:rPr lang="en" sz="1200">
                <a:solidFill>
                  <a:srgbClr val="6554C0"/>
                </a:solidFill>
                <a:highlight>
                  <a:srgbClr val="FFFFFE"/>
                </a:highlight>
                <a:latin typeface="Roboto Mono"/>
                <a:ea typeface="Roboto Mono"/>
                <a:cs typeface="Roboto Mono"/>
                <a:sym typeface="Roboto Mono"/>
              </a:rPr>
              <a:t>1</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coeff</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2</a:t>
            </a:r>
            <a:r>
              <a:rPr lang="en" sz="1200">
                <a:solidFill>
                  <a:schemeClr val="dk1"/>
                </a:solidFill>
                <a:highlight>
                  <a:srgbClr val="FFFFFE"/>
                </a:highlight>
                <a:latin typeface="Roboto Mono"/>
                <a:ea typeface="Roboto Mono"/>
                <a:cs typeface="Roboto Mono"/>
                <a:sym typeface="Roboto Mono"/>
              </a:rPr>
              <a:t>]; ... // 2 peeled iterations</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Clr>
                <a:schemeClr val="dk1"/>
              </a:buClr>
              <a:buSzPts val="1100"/>
              <a:buFont typeface="Arial"/>
              <a:buNone/>
            </a:pPr>
            <a:r>
              <a:rPr b="1" lang="en" sz="1200">
                <a:solidFill>
                  <a:srgbClr val="091E42"/>
                </a:solidFill>
                <a:highlight>
                  <a:srgbClr val="FFFFFE"/>
                </a:highlight>
                <a:latin typeface="Roboto Mono"/>
                <a:ea typeface="Roboto Mono"/>
                <a:cs typeface="Roboto Mono"/>
                <a:sym typeface="Roboto Mono"/>
              </a:rPr>
              <a:t>for</a:t>
            </a:r>
            <a:r>
              <a:rPr lang="en" sz="1200">
                <a:solidFill>
                  <a:schemeClr val="dk1"/>
                </a:solidFill>
                <a:highlight>
                  <a:srgbClr val="FFFFFE"/>
                </a:highlight>
                <a:latin typeface="Roboto Mono"/>
                <a:ea typeface="Roboto Mono"/>
                <a:cs typeface="Roboto Mono"/>
                <a:sym typeface="Roboto Mono"/>
              </a:rPr>
              <a:t> (</a:t>
            </a:r>
            <a:r>
              <a:rPr b="1" lang="en" sz="1200">
                <a:solidFill>
                  <a:srgbClr val="091E42"/>
                </a:solidFill>
                <a:highlight>
                  <a:srgbClr val="FFFFFE"/>
                </a:highlight>
                <a:latin typeface="Roboto Mono"/>
                <a:ea typeface="Roboto Mono"/>
                <a:cs typeface="Roboto Mono"/>
                <a:sym typeface="Roboto Mono"/>
              </a:rPr>
              <a:t>long</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2</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&lt; </a:t>
            </a:r>
            <a:r>
              <a:rPr lang="en" sz="1200">
                <a:solidFill>
                  <a:srgbClr val="6554C0"/>
                </a:solidFill>
                <a:highlight>
                  <a:srgbClr val="FFFFFE"/>
                </a:highlight>
                <a:latin typeface="Roboto Mono"/>
                <a:ea typeface="Roboto Mono"/>
                <a:cs typeface="Roboto Mono"/>
                <a:sym typeface="Roboto Mono"/>
              </a:rPr>
              <a:t>8</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buf</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i-1</a:t>
            </a:r>
            <a:r>
              <a:rPr lang="en" sz="1200">
                <a:solidFill>
                  <a:schemeClr val="dk1"/>
                </a:solidFill>
                <a:highlight>
                  <a:srgbClr val="FFFFFE"/>
                </a:highlight>
                <a:latin typeface="Roboto Mono"/>
                <a:ea typeface="Roboto Mono"/>
                <a:cs typeface="Roboto Mono"/>
                <a:sym typeface="Roboto Mono"/>
              </a:rPr>
              <a:t>] += </a:t>
            </a:r>
            <a:r>
              <a:rPr lang="en" sz="1200" u="sng">
                <a:solidFill>
                  <a:srgbClr val="202020"/>
                </a:solidFill>
                <a:highlight>
                  <a:srgbClr val="FFFFFE"/>
                </a:highlight>
                <a:latin typeface="Roboto Mono"/>
                <a:ea typeface="Roboto Mono"/>
                <a:cs typeface="Roboto Mono"/>
                <a:sym typeface="Roboto Mono"/>
              </a:rPr>
              <a:t>In</a:t>
            </a:r>
            <a:r>
              <a:rPr lang="en" sz="1200" u="sng">
                <a:solidFill>
                  <a:schemeClr val="dk1"/>
                </a:solidFill>
                <a:highlight>
                  <a:srgbClr val="FFFFFE"/>
                </a:highlight>
                <a:latin typeface="Roboto Mono"/>
                <a:ea typeface="Roboto Mono"/>
                <a:cs typeface="Roboto Mono"/>
                <a:sym typeface="Roboto Mono"/>
              </a:rPr>
              <a:t>[ti+</a:t>
            </a:r>
            <a:r>
              <a:rPr lang="en" sz="1200" u="sng">
                <a:solidFill>
                  <a:srgbClr val="202020"/>
                </a:solidFill>
                <a:highlight>
                  <a:srgbClr val="FFFFFE"/>
                </a:highlight>
                <a:latin typeface="Roboto Mono"/>
                <a:ea typeface="Roboto Mono"/>
                <a:cs typeface="Roboto Mono"/>
                <a:sym typeface="Roboto Mono"/>
              </a:rPr>
              <a:t>i-</a:t>
            </a:r>
            <a:r>
              <a:rPr lang="en" sz="1200" u="sng">
                <a:solidFill>
                  <a:srgbClr val="6554C0"/>
                </a:solidFill>
                <a:highlight>
                  <a:srgbClr val="FFFFFE"/>
                </a:highlight>
                <a:latin typeface="Roboto Mono"/>
                <a:ea typeface="Roboto Mono"/>
                <a:cs typeface="Roboto Mono"/>
                <a:sym typeface="Roboto Mono"/>
              </a:rPr>
              <a:t>1</a:t>
            </a:r>
            <a:r>
              <a:rPr lang="en" sz="1200" u="sng">
                <a:solidFill>
                  <a:schemeClr val="dk1"/>
                </a:solidFill>
                <a:highlight>
                  <a:srgbClr val="FFFFFE"/>
                </a:highlight>
                <a:latin typeface="Roboto Mono"/>
                <a:ea typeface="Roboto Mono"/>
                <a:cs typeface="Roboto Mono"/>
                <a:sym typeface="Roboto Mono"/>
              </a:rPr>
              <a:t>]</a:t>
            </a:r>
            <a:r>
              <a:rPr lang="en" sz="1200">
                <a:solidFill>
                  <a:schemeClr val="dk1"/>
                </a:solidFill>
                <a:highlight>
                  <a:srgbClr val="FFFFFE"/>
                </a:highlight>
                <a:latin typeface="Roboto Mono"/>
                <a:ea typeface="Roboto Mono"/>
                <a:cs typeface="Roboto Mono"/>
                <a:sym typeface="Roboto Mono"/>
              </a:rPr>
              <a:t> * </a:t>
            </a:r>
            <a:r>
              <a:rPr i="1" lang="en" sz="1200">
                <a:solidFill>
                  <a:srgbClr val="202020"/>
                </a:solidFill>
                <a:highlight>
                  <a:srgbClr val="FFFFFE"/>
                </a:highlight>
                <a:latin typeface="Roboto Mono"/>
                <a:ea typeface="Roboto Mono"/>
                <a:cs typeface="Roboto Mono"/>
                <a:sym typeface="Roboto Mono"/>
              </a:rPr>
              <a:t>coeff</a:t>
            </a:r>
            <a:r>
              <a:rPr i="1" lang="en" sz="1200">
                <a:solidFill>
                  <a:schemeClr val="dk1"/>
                </a:solidFill>
                <a:highlight>
                  <a:srgbClr val="FFFFFE"/>
                </a:highlight>
                <a:latin typeface="Roboto Mono"/>
                <a:ea typeface="Roboto Mono"/>
                <a:cs typeface="Roboto Mono"/>
                <a:sym typeface="Roboto Mono"/>
              </a:rPr>
              <a:t>[</a:t>
            </a:r>
            <a:r>
              <a:rPr i="1" lang="en" sz="1200">
                <a:solidFill>
                  <a:srgbClr val="6554C0"/>
                </a:solidFill>
                <a:highlight>
                  <a:srgbClr val="FFFFFE"/>
                </a:highlight>
                <a:latin typeface="Roboto Mono"/>
                <a:ea typeface="Roboto Mono"/>
                <a:cs typeface="Roboto Mono"/>
                <a:sym typeface="Roboto Mono"/>
              </a:rPr>
              <a:t>0</a:t>
            </a:r>
            <a:r>
              <a:rPr i="1" lang="en" sz="1200">
                <a:solidFill>
                  <a:schemeClr val="dk1"/>
                </a:solidFill>
                <a:highlight>
                  <a:srgbClr val="FFFFFE"/>
                </a:highlight>
                <a:latin typeface="Roboto Mono"/>
                <a:ea typeface="Roboto Mono"/>
                <a:cs typeface="Roboto Mono"/>
                <a:sym typeface="Roboto Mono"/>
              </a:rPr>
              <a:t>]</a:t>
            </a:r>
            <a:r>
              <a:rPr lang="en" sz="1200">
                <a:solidFill>
                  <a:schemeClr val="dk1"/>
                </a:solidFill>
                <a:highlight>
                  <a:srgbClr val="FFFFFE"/>
                </a:highlight>
                <a:latin typeface="Roboto Mono"/>
                <a:ea typeface="Roboto Mono"/>
                <a:cs typeface="Roboto Mono"/>
                <a:sym typeface="Roboto Mono"/>
              </a:rPr>
              <a:t>; </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  buf</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i-2</a:t>
            </a:r>
            <a:r>
              <a:rPr lang="en" sz="1200">
                <a:solidFill>
                  <a:schemeClr val="dk1"/>
                </a:solidFill>
                <a:highlight>
                  <a:srgbClr val="FFFFFE"/>
                </a:highlight>
                <a:latin typeface="Roboto Mono"/>
                <a:ea typeface="Roboto Mono"/>
                <a:cs typeface="Roboto Mono"/>
                <a:sym typeface="Roboto Mono"/>
              </a:rPr>
              <a:t>] += </a:t>
            </a:r>
            <a:r>
              <a:rPr lang="en" sz="1200" u="sng">
                <a:solidFill>
                  <a:srgbClr val="202020"/>
                </a:solidFill>
                <a:highlight>
                  <a:srgbClr val="FFFFFE"/>
                </a:highlight>
                <a:latin typeface="Roboto Mono"/>
                <a:ea typeface="Roboto Mono"/>
                <a:cs typeface="Roboto Mono"/>
                <a:sym typeface="Roboto Mono"/>
              </a:rPr>
              <a:t>In</a:t>
            </a:r>
            <a:r>
              <a:rPr lang="en" sz="1200" u="sng">
                <a:solidFill>
                  <a:schemeClr val="dk1"/>
                </a:solidFill>
                <a:highlight>
                  <a:srgbClr val="FFFFFE"/>
                </a:highlight>
                <a:latin typeface="Roboto Mono"/>
                <a:ea typeface="Roboto Mono"/>
                <a:cs typeface="Roboto Mono"/>
                <a:sym typeface="Roboto Mono"/>
              </a:rPr>
              <a:t>[ti+</a:t>
            </a:r>
            <a:r>
              <a:rPr lang="en" sz="1200" u="sng">
                <a:solidFill>
                  <a:srgbClr val="202020"/>
                </a:solidFill>
                <a:highlight>
                  <a:srgbClr val="FFFFFE"/>
                </a:highlight>
                <a:latin typeface="Roboto Mono"/>
                <a:ea typeface="Roboto Mono"/>
                <a:cs typeface="Roboto Mono"/>
                <a:sym typeface="Roboto Mono"/>
              </a:rPr>
              <a:t>i</a:t>
            </a:r>
            <a:r>
              <a:rPr lang="en" sz="1200" u="sng">
                <a:solidFill>
                  <a:schemeClr val="dk1"/>
                </a:solidFill>
                <a:highlight>
                  <a:srgbClr val="FFFFFE"/>
                </a:highlight>
                <a:latin typeface="Roboto Mono"/>
                <a:ea typeface="Roboto Mono"/>
                <a:cs typeface="Roboto Mono"/>
                <a:sym typeface="Roboto Mono"/>
              </a:rPr>
              <a:t>-</a:t>
            </a:r>
            <a:r>
              <a:rPr lang="en" sz="1200" u="sng">
                <a:solidFill>
                  <a:srgbClr val="6554C0"/>
                </a:solidFill>
                <a:highlight>
                  <a:srgbClr val="FFFFFE"/>
                </a:highlight>
                <a:latin typeface="Roboto Mono"/>
                <a:ea typeface="Roboto Mono"/>
                <a:cs typeface="Roboto Mono"/>
                <a:sym typeface="Roboto Mono"/>
              </a:rPr>
              <a:t>1</a:t>
            </a:r>
            <a:r>
              <a:rPr lang="en" sz="1200" u="sng">
                <a:solidFill>
                  <a:schemeClr val="dk1"/>
                </a:solidFill>
                <a:highlight>
                  <a:srgbClr val="FFFFFE"/>
                </a:highlight>
                <a:latin typeface="Roboto Mono"/>
                <a:ea typeface="Roboto Mono"/>
                <a:cs typeface="Roboto Mono"/>
                <a:sym typeface="Roboto Mono"/>
              </a:rPr>
              <a:t>]</a:t>
            </a:r>
            <a:r>
              <a:rPr lang="en" sz="1200">
                <a:solidFill>
                  <a:schemeClr val="dk1"/>
                </a:solidFill>
                <a:highlight>
                  <a:srgbClr val="FFFFFE"/>
                </a:highlight>
                <a:latin typeface="Roboto Mono"/>
                <a:ea typeface="Roboto Mono"/>
                <a:cs typeface="Roboto Mono"/>
                <a:sym typeface="Roboto Mono"/>
              </a:rPr>
              <a:t> * </a:t>
            </a:r>
            <a:r>
              <a:rPr i="1" lang="en" sz="1200">
                <a:solidFill>
                  <a:srgbClr val="202020"/>
                </a:solidFill>
                <a:highlight>
                  <a:srgbClr val="FFFFFE"/>
                </a:highlight>
                <a:latin typeface="Roboto Mono"/>
                <a:ea typeface="Roboto Mono"/>
                <a:cs typeface="Roboto Mono"/>
                <a:sym typeface="Roboto Mono"/>
              </a:rPr>
              <a:t>coeff</a:t>
            </a:r>
            <a:r>
              <a:rPr i="1" lang="en" sz="1200">
                <a:solidFill>
                  <a:schemeClr val="dk1"/>
                </a:solidFill>
                <a:highlight>
                  <a:srgbClr val="FFFFFE"/>
                </a:highlight>
                <a:latin typeface="Roboto Mono"/>
                <a:ea typeface="Roboto Mono"/>
                <a:cs typeface="Roboto Mono"/>
                <a:sym typeface="Roboto Mono"/>
              </a:rPr>
              <a:t>[</a:t>
            </a:r>
            <a:r>
              <a:rPr i="1" lang="en" sz="1200">
                <a:solidFill>
                  <a:srgbClr val="6554C0"/>
                </a:solidFill>
                <a:highlight>
                  <a:srgbClr val="FFFFFE"/>
                </a:highlight>
                <a:latin typeface="Roboto Mono"/>
                <a:ea typeface="Roboto Mono"/>
                <a:cs typeface="Roboto Mono"/>
                <a:sym typeface="Roboto Mono"/>
              </a:rPr>
              <a:t>1</a:t>
            </a:r>
            <a:r>
              <a:rPr i="1" lang="en" sz="1200">
                <a:solidFill>
                  <a:schemeClr val="dk1"/>
                </a:solidFill>
                <a:highlight>
                  <a:srgbClr val="FFFFFE"/>
                </a:highlight>
                <a:latin typeface="Roboto Mono"/>
                <a:ea typeface="Roboto Mono"/>
                <a:cs typeface="Roboto Mono"/>
                <a:sym typeface="Roboto Mono"/>
              </a:rPr>
              <a:t>]</a:t>
            </a:r>
            <a:r>
              <a:rPr lang="en" sz="1200">
                <a:solidFill>
                  <a:schemeClr val="dk1"/>
                </a:solidFill>
                <a:highlight>
                  <a:srgbClr val="FFFFFE"/>
                </a:highlight>
                <a:latin typeface="Roboto Mono"/>
                <a:ea typeface="Roboto Mono"/>
                <a:cs typeface="Roboto Mono"/>
                <a:sym typeface="Roboto Mono"/>
              </a:rPr>
              <a:t>;</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chemeClr val="dk1"/>
                </a:solidFill>
                <a:highlight>
                  <a:srgbClr val="FFFFFE"/>
                </a:highlight>
                <a:latin typeface="Roboto Mono"/>
                <a:ea typeface="Roboto Mono"/>
                <a:cs typeface="Roboto Mono"/>
                <a:sym typeface="Roboto Mono"/>
              </a:rPr>
              <a:t>  buf[i] += </a:t>
            </a:r>
            <a:r>
              <a:rPr lang="en" sz="1200" u="sng">
                <a:solidFill>
                  <a:srgbClr val="202020"/>
                </a:solidFill>
                <a:highlight>
                  <a:srgbClr val="FFFFFE"/>
                </a:highlight>
                <a:latin typeface="Roboto Mono"/>
                <a:ea typeface="Roboto Mono"/>
                <a:cs typeface="Roboto Mono"/>
                <a:sym typeface="Roboto Mono"/>
              </a:rPr>
              <a:t>In</a:t>
            </a:r>
            <a:r>
              <a:rPr lang="en" sz="1200" u="sng">
                <a:solidFill>
                  <a:schemeClr val="dk1"/>
                </a:solidFill>
                <a:highlight>
                  <a:srgbClr val="FFFFFE"/>
                </a:highlight>
                <a:latin typeface="Roboto Mono"/>
                <a:ea typeface="Roboto Mono"/>
                <a:cs typeface="Roboto Mono"/>
                <a:sym typeface="Roboto Mono"/>
              </a:rPr>
              <a:t>[ti+</a:t>
            </a:r>
            <a:r>
              <a:rPr lang="en" sz="1200" u="sng">
                <a:solidFill>
                  <a:srgbClr val="202020"/>
                </a:solidFill>
                <a:highlight>
                  <a:srgbClr val="FFFFFE"/>
                </a:highlight>
                <a:latin typeface="Roboto Mono"/>
                <a:ea typeface="Roboto Mono"/>
                <a:cs typeface="Roboto Mono"/>
                <a:sym typeface="Roboto Mono"/>
              </a:rPr>
              <a:t>i</a:t>
            </a:r>
            <a:r>
              <a:rPr lang="en" sz="1200" u="sng">
                <a:solidFill>
                  <a:schemeClr val="dk1"/>
                </a:solidFill>
                <a:highlight>
                  <a:srgbClr val="FFFFFE"/>
                </a:highlight>
                <a:latin typeface="Roboto Mono"/>
                <a:ea typeface="Roboto Mono"/>
                <a:cs typeface="Roboto Mono"/>
                <a:sym typeface="Roboto Mono"/>
              </a:rPr>
              <a:t>-</a:t>
            </a:r>
            <a:r>
              <a:rPr lang="en" sz="1200" u="sng">
                <a:solidFill>
                  <a:srgbClr val="6554C0"/>
                </a:solidFill>
                <a:highlight>
                  <a:srgbClr val="FFFFFE"/>
                </a:highlight>
                <a:latin typeface="Roboto Mono"/>
                <a:ea typeface="Roboto Mono"/>
                <a:cs typeface="Roboto Mono"/>
                <a:sym typeface="Roboto Mono"/>
              </a:rPr>
              <a:t>1</a:t>
            </a:r>
            <a:r>
              <a:rPr lang="en" sz="1200" u="sng">
                <a:solidFill>
                  <a:schemeClr val="dk1"/>
                </a:solidFill>
                <a:highlight>
                  <a:srgbClr val="FFFFFE"/>
                </a:highlight>
                <a:latin typeface="Roboto Mono"/>
                <a:ea typeface="Roboto Mono"/>
                <a:cs typeface="Roboto Mono"/>
                <a:sym typeface="Roboto Mono"/>
              </a:rPr>
              <a:t>]</a:t>
            </a:r>
            <a:r>
              <a:rPr lang="en" sz="1200">
                <a:solidFill>
                  <a:schemeClr val="dk1"/>
                </a:solidFill>
                <a:highlight>
                  <a:srgbClr val="FFFFFE"/>
                </a:highlight>
                <a:latin typeface="Roboto Mono"/>
                <a:ea typeface="Roboto Mono"/>
                <a:cs typeface="Roboto Mono"/>
                <a:sym typeface="Roboto Mono"/>
              </a:rPr>
              <a:t> * </a:t>
            </a:r>
            <a:r>
              <a:rPr i="1" lang="en" sz="1200">
                <a:solidFill>
                  <a:srgbClr val="202020"/>
                </a:solidFill>
                <a:highlight>
                  <a:srgbClr val="FFFFFE"/>
                </a:highlight>
                <a:latin typeface="Roboto Mono"/>
                <a:ea typeface="Roboto Mono"/>
                <a:cs typeface="Roboto Mono"/>
                <a:sym typeface="Roboto Mono"/>
              </a:rPr>
              <a:t>coeff</a:t>
            </a:r>
            <a:r>
              <a:rPr i="1" lang="en" sz="1200">
                <a:solidFill>
                  <a:schemeClr val="dk1"/>
                </a:solidFill>
                <a:highlight>
                  <a:srgbClr val="FFFFFE"/>
                </a:highlight>
                <a:latin typeface="Roboto Mono"/>
                <a:ea typeface="Roboto Mono"/>
                <a:cs typeface="Roboto Mono"/>
                <a:sym typeface="Roboto Mono"/>
              </a:rPr>
              <a:t>[</a:t>
            </a:r>
            <a:r>
              <a:rPr i="1" lang="en" sz="1200">
                <a:solidFill>
                  <a:srgbClr val="6554C0"/>
                </a:solidFill>
                <a:highlight>
                  <a:srgbClr val="FFFFFE"/>
                </a:highlight>
                <a:latin typeface="Roboto Mono"/>
                <a:ea typeface="Roboto Mono"/>
                <a:cs typeface="Roboto Mono"/>
                <a:sym typeface="Roboto Mono"/>
              </a:rPr>
              <a:t>2</a:t>
            </a:r>
            <a:r>
              <a:rPr i="1" lang="en" sz="1200">
                <a:solidFill>
                  <a:schemeClr val="dk1"/>
                </a:solidFill>
                <a:highlight>
                  <a:srgbClr val="FFFFFE"/>
                </a:highlight>
                <a:latin typeface="Roboto Mono"/>
                <a:ea typeface="Roboto Mono"/>
                <a:cs typeface="Roboto Mono"/>
                <a:sym typeface="Roboto Mono"/>
              </a:rPr>
              <a:t>]</a:t>
            </a:r>
            <a:r>
              <a:rPr lang="en" sz="1200">
                <a:solidFill>
                  <a:schemeClr val="dk1"/>
                </a:solidFill>
                <a:highlight>
                  <a:srgbClr val="FFFFFE"/>
                </a:highlight>
                <a:latin typeface="Roboto Mono"/>
                <a:ea typeface="Roboto Mono"/>
                <a:cs typeface="Roboto Mono"/>
                <a:sym typeface="Roboto Mono"/>
              </a:rPr>
              <a:t>;</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chemeClr val="dk1"/>
                </a:solidFill>
                <a:highlight>
                  <a:srgbClr val="FFFFFE"/>
                </a:highlight>
                <a:latin typeface="Roboto Mono"/>
                <a:ea typeface="Roboto Mono"/>
                <a:cs typeface="Roboto Mono"/>
                <a:sym typeface="Roboto Mono"/>
              </a:rPr>
              <a:t>}</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chemeClr val="dk1"/>
                </a:solidFill>
                <a:highlight>
                  <a:srgbClr val="FFFFFE"/>
                </a:highlight>
                <a:latin typeface="Roboto Mono"/>
                <a:ea typeface="Roboto Mono"/>
                <a:cs typeface="Roboto Mono"/>
                <a:sym typeface="Roboto Mono"/>
              </a:rPr>
              <a:t>buf[</a:t>
            </a:r>
            <a:r>
              <a:rPr lang="en" sz="1200">
                <a:solidFill>
                  <a:srgbClr val="6554C0"/>
                </a:solidFill>
                <a:highlight>
                  <a:srgbClr val="FFFFFE"/>
                </a:highlight>
                <a:latin typeface="Roboto Mono"/>
                <a:ea typeface="Roboto Mono"/>
                <a:cs typeface="Roboto Mono"/>
                <a:sym typeface="Roboto Mono"/>
              </a:rPr>
              <a:t>8</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In</a:t>
            </a:r>
            <a:r>
              <a:rPr lang="en" sz="1200">
                <a:solidFill>
                  <a:schemeClr val="dk1"/>
                </a:solidFill>
                <a:highlight>
                  <a:srgbClr val="FFFFFE"/>
                </a:highlight>
                <a:latin typeface="Roboto Mono"/>
                <a:ea typeface="Roboto Mono"/>
                <a:cs typeface="Roboto Mono"/>
                <a:sym typeface="Roboto Mono"/>
              </a:rPr>
              <a:t>[ti+</a:t>
            </a:r>
            <a:r>
              <a:rPr lang="en" sz="1200">
                <a:solidFill>
                  <a:srgbClr val="6554C0"/>
                </a:solidFill>
                <a:highlight>
                  <a:srgbClr val="FFFFFE"/>
                </a:highlight>
                <a:latin typeface="Roboto Mono"/>
                <a:ea typeface="Roboto Mono"/>
                <a:cs typeface="Roboto Mono"/>
                <a:sym typeface="Roboto Mono"/>
              </a:rPr>
              <a:t>8</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coeff</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0</a:t>
            </a:r>
            <a:r>
              <a:rPr lang="en" sz="1200">
                <a:solidFill>
                  <a:schemeClr val="dk1"/>
                </a:solidFill>
                <a:highlight>
                  <a:srgbClr val="FFFFFE"/>
                </a:highlight>
                <a:latin typeface="Roboto Mono"/>
                <a:ea typeface="Roboto Mono"/>
                <a:cs typeface="Roboto Mono"/>
                <a:sym typeface="Roboto Mono"/>
              </a:rPr>
              <a:t>]; ... // 2 peeled iterations</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chemeClr val="dk1"/>
                </a:solidFill>
                <a:highlight>
                  <a:srgbClr val="FFFFFE"/>
                </a:highlight>
                <a:latin typeface="Roboto Mono"/>
                <a:ea typeface="Roboto Mono"/>
                <a:cs typeface="Roboto Mono"/>
                <a:sym typeface="Roboto Mono"/>
              </a:rPr>
              <a:t>out[ti:ti+</a:t>
            </a:r>
            <a:r>
              <a:rPr lang="en" sz="1200">
                <a:solidFill>
                  <a:srgbClr val="6554C0"/>
                </a:solidFill>
                <a:highlight>
                  <a:srgbClr val="FFFFFE"/>
                </a:highlight>
                <a:latin typeface="Roboto Mono"/>
                <a:ea typeface="Roboto Mono"/>
                <a:cs typeface="Roboto Mono"/>
                <a:sym typeface="Roboto Mono"/>
              </a:rPr>
              <a:t>8</a:t>
            </a:r>
            <a:r>
              <a:rPr lang="en" sz="1200">
                <a:solidFill>
                  <a:schemeClr val="dk1"/>
                </a:solidFill>
                <a:highlight>
                  <a:srgbClr val="FFFFFE"/>
                </a:highlight>
                <a:latin typeface="Roboto Mono"/>
                <a:ea typeface="Roboto Mono"/>
                <a:cs typeface="Roboto Mono"/>
                <a:sym typeface="Roboto Mono"/>
              </a:rPr>
              <a:t>] = buf[</a:t>
            </a:r>
            <a:r>
              <a:rPr lang="en" sz="1200">
                <a:solidFill>
                  <a:srgbClr val="6554C0"/>
                </a:solidFill>
                <a:highlight>
                  <a:srgbClr val="FFFFFE"/>
                </a:highlight>
                <a:latin typeface="Roboto Mono"/>
                <a:ea typeface="Roboto Mono"/>
                <a:cs typeface="Roboto Mono"/>
                <a:sym typeface="Roboto Mono"/>
              </a:rPr>
              <a:t>0</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8</a:t>
            </a:r>
            <a:r>
              <a:rPr lang="en" sz="1200">
                <a:solidFill>
                  <a:schemeClr val="dk1"/>
                </a:solidFill>
                <a:highlight>
                  <a:srgbClr val="FFFFFE"/>
                </a:highlight>
                <a:latin typeface="Roboto Mono"/>
                <a:ea typeface="Roboto Mono"/>
                <a:cs typeface="Roboto Mono"/>
                <a:sym typeface="Roboto Mono"/>
              </a:rPr>
              <a:t>];           // write back</a:t>
            </a:r>
            <a:endParaRPr sz="1200">
              <a:solidFill>
                <a:schemeClr val="dk1"/>
              </a:solidFill>
              <a:highlight>
                <a:srgbClr val="FFFFFE"/>
              </a:highlight>
              <a:latin typeface="Roboto Mono"/>
              <a:ea typeface="Roboto Mono"/>
              <a:cs typeface="Roboto Mono"/>
              <a:sym typeface="Roboto Mono"/>
            </a:endParaRPr>
          </a:p>
          <a:p>
            <a:pPr indent="0" lvl="0" marL="0" rtl="0" algn="l">
              <a:spcBef>
                <a:spcPts val="0"/>
              </a:spcBef>
              <a:spcAft>
                <a:spcPts val="0"/>
              </a:spcAft>
              <a:buNone/>
            </a:pPr>
            <a:r>
              <a:t/>
            </a:r>
            <a:endParaRPr sz="1200"/>
          </a:p>
        </p:txBody>
      </p:sp>
      <p:sp>
        <p:nvSpPr>
          <p:cNvPr id="165" name="Google Shape;16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166" name="Google Shape;166;p24"/>
          <p:cNvCxnSpPr/>
          <p:nvPr/>
        </p:nvCxnSpPr>
        <p:spPr>
          <a:xfrm>
            <a:off x="1151150" y="3345150"/>
            <a:ext cx="0" cy="769800"/>
          </a:xfrm>
          <a:prstGeom prst="straightConnector1">
            <a:avLst/>
          </a:prstGeom>
          <a:noFill/>
          <a:ln cap="flat" cmpd="sng" w="28575">
            <a:solidFill>
              <a:srgbClr val="4A86E8"/>
            </a:solidFill>
            <a:prstDash val="solid"/>
            <a:round/>
            <a:headEnd len="med" w="med" type="none"/>
            <a:tailEnd len="med" w="med" type="none"/>
          </a:ln>
        </p:spPr>
      </p:cxnSp>
      <p:sp>
        <p:nvSpPr>
          <p:cNvPr id="167" name="Google Shape;167;p24"/>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Overview</a:t>
            </a:r>
            <a:endParaRPr b="1">
              <a:solidFill>
                <a:srgbClr val="9999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complex stencil kernel</a:t>
            </a:r>
            <a:endParaRPr/>
          </a:p>
        </p:txBody>
      </p:sp>
      <p:sp>
        <p:nvSpPr>
          <p:cNvPr id="173" name="Google Shape;173;p25"/>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Stencil kernel might not be associative as a whole</a:t>
            </a:r>
            <a:endParaRPr/>
          </a:p>
          <a:p>
            <a:pPr indent="-355600" lvl="0" marL="457200" rtl="0" algn="l">
              <a:spcBef>
                <a:spcPts val="0"/>
              </a:spcBef>
              <a:spcAft>
                <a:spcPts val="0"/>
              </a:spcAft>
              <a:buSzPts val="2000"/>
              <a:buChar char="●"/>
            </a:pPr>
            <a:r>
              <a:rPr lang="en"/>
              <a:t>Need per-operator way of identifying and leveraging associativity</a:t>
            </a:r>
            <a:endParaRPr/>
          </a:p>
        </p:txBody>
      </p:sp>
      <p:sp>
        <p:nvSpPr>
          <p:cNvPr id="174" name="Google Shape;174;p25"/>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Overview</a:t>
            </a:r>
            <a:endParaRPr b="1">
              <a:solidFill>
                <a:srgbClr val="999999"/>
              </a:solidFill>
            </a:endParaRPr>
          </a:p>
        </p:txBody>
      </p:sp>
      <p:sp>
        <p:nvSpPr>
          <p:cNvPr id="175" name="Google Shape;175;p25"/>
          <p:cNvSpPr txBox="1"/>
          <p:nvPr/>
        </p:nvSpPr>
        <p:spPr>
          <a:xfrm>
            <a:off x="1390950" y="4035475"/>
            <a:ext cx="6362100" cy="39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chemeClr val="dk2"/>
                </a:solidFill>
              </a:rPr>
              <a:t>Hypterm kernel from Compressible Navier-Stokes computation (CNS)</a:t>
            </a:r>
            <a:endParaRPr/>
          </a:p>
        </p:txBody>
      </p:sp>
      <p:sp>
        <p:nvSpPr>
          <p:cNvPr id="176" name="Google Shape;17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p25"/>
          <p:cNvSpPr txBox="1"/>
          <p:nvPr/>
        </p:nvSpPr>
        <p:spPr>
          <a:xfrm>
            <a:off x="1390950" y="1984300"/>
            <a:ext cx="6362100" cy="17811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flux[irho][k][j][i] =</a:t>
            </a:r>
            <a:endParaRPr sz="1200">
              <a:solidFill>
                <a:srgbClr val="202020"/>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    -dxinv0 * (</a:t>
            </a:r>
            <a:endParaRPr sz="1200">
              <a:solidFill>
                <a:srgbClr val="202020"/>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      ALP * cons[imx][k][j][i + </a:t>
            </a:r>
            <a:r>
              <a:rPr lang="en" sz="1200">
                <a:solidFill>
                  <a:srgbClr val="6554C0"/>
                </a:solidFill>
                <a:highlight>
                  <a:srgbClr val="FFFFFE"/>
                </a:highlight>
                <a:latin typeface="Roboto Mono"/>
                <a:ea typeface="Roboto Mono"/>
                <a:cs typeface="Roboto Mono"/>
                <a:sym typeface="Roboto Mono"/>
              </a:rPr>
              <a:t>1</a:t>
            </a:r>
            <a:r>
              <a:rPr lang="en" sz="1200">
                <a:solidFill>
                  <a:srgbClr val="202020"/>
                </a:solidFill>
                <a:highlight>
                  <a:srgbClr val="FFFFFE"/>
                </a:highlight>
                <a:latin typeface="Roboto Mono"/>
                <a:ea typeface="Roboto Mono"/>
                <a:cs typeface="Roboto Mono"/>
                <a:sym typeface="Roboto Mono"/>
              </a:rPr>
              <a:t>] - ALP * cons[imx][k][j][i - </a:t>
            </a:r>
            <a:r>
              <a:rPr lang="en" sz="1200">
                <a:solidFill>
                  <a:srgbClr val="6554C0"/>
                </a:solidFill>
                <a:highlight>
                  <a:srgbClr val="FFFFFE"/>
                </a:highlight>
                <a:latin typeface="Roboto Mono"/>
                <a:ea typeface="Roboto Mono"/>
                <a:cs typeface="Roboto Mono"/>
                <a:sym typeface="Roboto Mono"/>
              </a:rPr>
              <a:t>1</a:t>
            </a:r>
            <a:r>
              <a:rPr lang="en" sz="1200">
                <a:solidFill>
                  <a:srgbClr val="202020"/>
                </a:solidFill>
                <a:highlight>
                  <a:srgbClr val="FFFFFE"/>
                </a:highlight>
                <a:latin typeface="Roboto Mono"/>
                <a:ea typeface="Roboto Mono"/>
                <a:cs typeface="Roboto Mono"/>
                <a:sym typeface="Roboto Mono"/>
              </a:rPr>
              <a:t>] +</a:t>
            </a:r>
            <a:endParaRPr sz="1200">
              <a:solidFill>
                <a:srgbClr val="202020"/>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      BET * cons[imx][k][j][i + </a:t>
            </a:r>
            <a:r>
              <a:rPr lang="en" sz="1200">
                <a:solidFill>
                  <a:srgbClr val="6554C0"/>
                </a:solidFill>
                <a:highlight>
                  <a:srgbClr val="FFFFFE"/>
                </a:highlight>
                <a:latin typeface="Roboto Mono"/>
                <a:ea typeface="Roboto Mono"/>
                <a:cs typeface="Roboto Mono"/>
                <a:sym typeface="Roboto Mono"/>
              </a:rPr>
              <a:t>2</a:t>
            </a:r>
            <a:r>
              <a:rPr lang="en" sz="1200">
                <a:solidFill>
                  <a:srgbClr val="202020"/>
                </a:solidFill>
                <a:highlight>
                  <a:srgbClr val="FFFFFE"/>
                </a:highlight>
                <a:latin typeface="Roboto Mono"/>
                <a:ea typeface="Roboto Mono"/>
                <a:cs typeface="Roboto Mono"/>
                <a:sym typeface="Roboto Mono"/>
              </a:rPr>
              <a:t>] - BET * cons[imx][k][j][i - </a:t>
            </a:r>
            <a:r>
              <a:rPr lang="en" sz="1200">
                <a:solidFill>
                  <a:srgbClr val="6554C0"/>
                </a:solidFill>
                <a:highlight>
                  <a:srgbClr val="FFFFFE"/>
                </a:highlight>
                <a:latin typeface="Roboto Mono"/>
                <a:ea typeface="Roboto Mono"/>
                <a:cs typeface="Roboto Mono"/>
                <a:sym typeface="Roboto Mono"/>
              </a:rPr>
              <a:t>2</a:t>
            </a:r>
            <a:r>
              <a:rPr lang="en" sz="1200">
                <a:solidFill>
                  <a:srgbClr val="202020"/>
                </a:solidFill>
                <a:highlight>
                  <a:srgbClr val="FFFFFE"/>
                </a:highlight>
                <a:latin typeface="Roboto Mono"/>
                <a:ea typeface="Roboto Mono"/>
                <a:cs typeface="Roboto Mono"/>
                <a:sym typeface="Roboto Mono"/>
              </a:rPr>
              <a:t>] +</a:t>
            </a:r>
            <a:endParaRPr sz="1200">
              <a:solidFill>
                <a:srgbClr val="202020"/>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      GAM * cons[imx][k][j][i + </a:t>
            </a:r>
            <a:r>
              <a:rPr lang="en" sz="1200">
                <a:solidFill>
                  <a:srgbClr val="6554C0"/>
                </a:solidFill>
                <a:highlight>
                  <a:srgbClr val="FFFFFE"/>
                </a:highlight>
                <a:latin typeface="Roboto Mono"/>
                <a:ea typeface="Roboto Mono"/>
                <a:cs typeface="Roboto Mono"/>
                <a:sym typeface="Roboto Mono"/>
              </a:rPr>
              <a:t>3</a:t>
            </a:r>
            <a:r>
              <a:rPr lang="en" sz="1200">
                <a:solidFill>
                  <a:srgbClr val="202020"/>
                </a:solidFill>
                <a:highlight>
                  <a:srgbClr val="FFFFFE"/>
                </a:highlight>
                <a:latin typeface="Roboto Mono"/>
                <a:ea typeface="Roboto Mono"/>
                <a:cs typeface="Roboto Mono"/>
                <a:sym typeface="Roboto Mono"/>
              </a:rPr>
              <a:t>] - GAM * cons[imx][k][j][i - </a:t>
            </a:r>
            <a:r>
              <a:rPr lang="en" sz="1200">
                <a:solidFill>
                  <a:srgbClr val="6554C0"/>
                </a:solidFill>
                <a:highlight>
                  <a:srgbClr val="FFFFFE"/>
                </a:highlight>
                <a:latin typeface="Roboto Mono"/>
                <a:ea typeface="Roboto Mono"/>
                <a:cs typeface="Roboto Mono"/>
                <a:sym typeface="Roboto Mono"/>
              </a:rPr>
              <a:t>3</a:t>
            </a:r>
            <a:r>
              <a:rPr lang="en" sz="1200">
                <a:solidFill>
                  <a:srgbClr val="202020"/>
                </a:solidFill>
                <a:highlight>
                  <a:srgbClr val="FFFFFE"/>
                </a:highlight>
                <a:latin typeface="Roboto Mono"/>
                <a:ea typeface="Roboto Mono"/>
                <a:cs typeface="Roboto Mono"/>
                <a:sym typeface="Roboto Mono"/>
              </a:rPr>
              <a:t>] +</a:t>
            </a:r>
            <a:endParaRPr sz="1200">
              <a:solidFill>
                <a:srgbClr val="202020"/>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      DEL * cons[imx][k][j][i + </a:t>
            </a:r>
            <a:r>
              <a:rPr lang="en" sz="1200">
                <a:solidFill>
                  <a:srgbClr val="6554C0"/>
                </a:solidFill>
                <a:highlight>
                  <a:srgbClr val="FFFFFE"/>
                </a:highlight>
                <a:latin typeface="Roboto Mono"/>
                <a:ea typeface="Roboto Mono"/>
                <a:cs typeface="Roboto Mono"/>
                <a:sym typeface="Roboto Mono"/>
              </a:rPr>
              <a:t>4</a:t>
            </a:r>
            <a:r>
              <a:rPr lang="en" sz="1200">
                <a:solidFill>
                  <a:srgbClr val="202020"/>
                </a:solidFill>
                <a:highlight>
                  <a:srgbClr val="FFFFFE"/>
                </a:highlight>
                <a:latin typeface="Roboto Mono"/>
                <a:ea typeface="Roboto Mono"/>
                <a:cs typeface="Roboto Mono"/>
                <a:sym typeface="Roboto Mono"/>
              </a:rPr>
              <a:t>] - DEL * cons[imx][k][j][i - </a:t>
            </a:r>
            <a:r>
              <a:rPr lang="en" sz="1200">
                <a:solidFill>
                  <a:srgbClr val="6554C0"/>
                </a:solidFill>
                <a:highlight>
                  <a:srgbClr val="FFFFFE"/>
                </a:highlight>
                <a:latin typeface="Roboto Mono"/>
                <a:ea typeface="Roboto Mono"/>
                <a:cs typeface="Roboto Mono"/>
                <a:sym typeface="Roboto Mono"/>
              </a:rPr>
              <a:t>4</a:t>
            </a:r>
            <a:r>
              <a:rPr lang="en" sz="1200">
                <a:solidFill>
                  <a:srgbClr val="202020"/>
                </a:solidFill>
                <a:highlight>
                  <a:srgbClr val="FFFFFE"/>
                </a:highlight>
                <a:latin typeface="Roboto Mono"/>
                <a:ea typeface="Roboto Mono"/>
                <a:cs typeface="Roboto Mono"/>
                <a:sym typeface="Roboto Mono"/>
              </a:rPr>
              <a:t>]);</a:t>
            </a:r>
            <a:endParaRPr sz="1200">
              <a:solidFill>
                <a:srgbClr val="202020"/>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flux[irho][k][j][i] += ...;</a:t>
            </a:r>
            <a:endParaRPr sz="1200">
              <a:solidFill>
                <a:srgbClr val="202020"/>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a:t>
            </a:r>
            <a:r>
              <a:rPr lang="en"/>
              <a:t>verview</a:t>
            </a:r>
            <a:endParaRPr/>
          </a:p>
        </p:txBody>
      </p:sp>
      <p:sp>
        <p:nvSpPr>
          <p:cNvPr id="183" name="Google Shape;183;p26"/>
          <p:cNvSpPr txBox="1"/>
          <p:nvPr>
            <p:ph idx="1" type="body"/>
          </p:nvPr>
        </p:nvSpPr>
        <p:spPr>
          <a:xfrm>
            <a:off x="311700" y="1180900"/>
            <a:ext cx="58299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lang="en"/>
              <a:t>Isolate operators with reuse potential</a:t>
            </a:r>
            <a:endParaRPr/>
          </a:p>
          <a:p>
            <a:pPr indent="-355600" lvl="0" marL="457200" rtl="0" algn="l">
              <a:spcBef>
                <a:spcPts val="0"/>
              </a:spcBef>
              <a:spcAft>
                <a:spcPts val="0"/>
              </a:spcAft>
              <a:buSzPts val="2000"/>
              <a:buAutoNum type="arabicPeriod"/>
            </a:pPr>
            <a:r>
              <a:rPr lang="en"/>
              <a:t>Group operators into stages</a:t>
            </a:r>
            <a:endParaRPr/>
          </a:p>
          <a:p>
            <a:pPr indent="-330200" lvl="1" marL="914400" rtl="0" algn="l">
              <a:spcBef>
                <a:spcPts val="0"/>
              </a:spcBef>
              <a:spcAft>
                <a:spcPts val="0"/>
              </a:spcAft>
              <a:buSzPts val="1600"/>
              <a:buChar char="○"/>
            </a:pPr>
            <a:r>
              <a:rPr lang="en"/>
              <a:t>better utilize machine resource and capture cross-operator reuse</a:t>
            </a:r>
            <a:endParaRPr/>
          </a:p>
          <a:p>
            <a:pPr indent="-355600" lvl="0" marL="457200" rtl="0" algn="l">
              <a:spcBef>
                <a:spcPts val="0"/>
              </a:spcBef>
              <a:spcAft>
                <a:spcPts val="0"/>
              </a:spcAft>
              <a:buSzPts val="2000"/>
              <a:buAutoNum type="arabicPeriod"/>
            </a:pPr>
            <a:r>
              <a:rPr lang="en"/>
              <a:t>Generate vectorized computation for both CPUs and GPUs</a:t>
            </a:r>
            <a:endParaRPr/>
          </a:p>
        </p:txBody>
      </p:sp>
      <p:sp>
        <p:nvSpPr>
          <p:cNvPr id="184" name="Google Shape;184;p26"/>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Overview</a:t>
            </a:r>
            <a:endParaRPr b="1">
              <a:solidFill>
                <a:srgbClr val="999999"/>
              </a:solidFill>
            </a:endParaRPr>
          </a:p>
        </p:txBody>
      </p:sp>
      <p:sp>
        <p:nvSpPr>
          <p:cNvPr id="185" name="Google Shape;18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6" name="Google Shape;186;p26"/>
          <p:cNvSpPr/>
          <p:nvPr/>
        </p:nvSpPr>
        <p:spPr>
          <a:xfrm>
            <a:off x="6141600" y="1209750"/>
            <a:ext cx="2512500" cy="54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Step 0: Preparation</a:t>
            </a:r>
            <a:endParaRPr sz="1600"/>
          </a:p>
        </p:txBody>
      </p:sp>
      <p:sp>
        <p:nvSpPr>
          <p:cNvPr id="187" name="Google Shape;187;p26"/>
          <p:cNvSpPr/>
          <p:nvPr/>
        </p:nvSpPr>
        <p:spPr>
          <a:xfrm>
            <a:off x="6141600" y="1971250"/>
            <a:ext cx="2512500" cy="54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Step 1: Identify reuse</a:t>
            </a:r>
            <a:endParaRPr sz="1600"/>
          </a:p>
        </p:txBody>
      </p:sp>
      <p:sp>
        <p:nvSpPr>
          <p:cNvPr id="188" name="Google Shape;188;p26"/>
          <p:cNvSpPr/>
          <p:nvPr/>
        </p:nvSpPr>
        <p:spPr>
          <a:xfrm>
            <a:off x="6141600" y="2732750"/>
            <a:ext cx="2512500" cy="54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Step 2: Grouping Ops</a:t>
            </a:r>
            <a:endParaRPr sz="1600"/>
          </a:p>
        </p:txBody>
      </p:sp>
      <p:sp>
        <p:nvSpPr>
          <p:cNvPr id="189" name="Google Shape;189;p26"/>
          <p:cNvSpPr/>
          <p:nvPr/>
        </p:nvSpPr>
        <p:spPr>
          <a:xfrm>
            <a:off x="6141600" y="3494250"/>
            <a:ext cx="2512500" cy="54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Step 3: Code Generation</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associativity to capture reuse</a:t>
            </a:r>
            <a:endParaRPr/>
          </a:p>
        </p:txBody>
      </p:sp>
      <p:sp>
        <p:nvSpPr>
          <p:cNvPr id="195" name="Google Shape;195;p27"/>
          <p:cNvSpPr txBox="1"/>
          <p:nvPr>
            <p:ph idx="1" type="body"/>
          </p:nvPr>
        </p:nvSpPr>
        <p:spPr>
          <a:xfrm>
            <a:off x="311700" y="1152475"/>
            <a:ext cx="8520600" cy="1542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Starting from expression directed acyclic graph (Expr-DAG).</a:t>
            </a:r>
            <a:endParaRPr/>
          </a:p>
          <a:p>
            <a:pPr indent="-355600" lvl="0" marL="457200" rtl="0" algn="l">
              <a:spcBef>
                <a:spcPts val="0"/>
              </a:spcBef>
              <a:spcAft>
                <a:spcPts val="0"/>
              </a:spcAft>
              <a:buSzPts val="2000"/>
              <a:buChar char="●"/>
            </a:pPr>
            <a:r>
              <a:rPr lang="en"/>
              <a:t>Merge consecutive associative operators of the same category</a:t>
            </a:r>
            <a:endParaRPr/>
          </a:p>
          <a:p>
            <a:pPr indent="-355600" lvl="0" marL="457200" rtl="0" algn="l">
              <a:spcBef>
                <a:spcPts val="0"/>
              </a:spcBef>
              <a:spcAft>
                <a:spcPts val="0"/>
              </a:spcAft>
              <a:buSzPts val="2000"/>
              <a:buChar char="●"/>
            </a:pPr>
            <a:r>
              <a:rPr lang="en"/>
              <a:t>Expressed as </a:t>
            </a:r>
            <a:r>
              <a:rPr b="1" lang="en"/>
              <a:t>reduction</a:t>
            </a:r>
            <a:r>
              <a:rPr lang="en"/>
              <a:t> of </a:t>
            </a:r>
            <a:r>
              <a:rPr b="1" lang="en"/>
              <a:t>terms</a:t>
            </a:r>
            <a:r>
              <a:rPr lang="en"/>
              <a:t> e.g. addition as accumulation</a:t>
            </a:r>
            <a:endParaRPr/>
          </a:p>
        </p:txBody>
      </p:sp>
      <p:pic>
        <p:nvPicPr>
          <p:cNvPr id="196" name="Google Shape;196;p27"/>
          <p:cNvPicPr preferRelativeResize="0"/>
          <p:nvPr/>
        </p:nvPicPr>
        <p:blipFill>
          <a:blip r:embed="rId3">
            <a:alphaModFix/>
          </a:blip>
          <a:stretch>
            <a:fillRect/>
          </a:stretch>
        </p:blipFill>
        <p:spPr>
          <a:xfrm>
            <a:off x="6601922" y="3094501"/>
            <a:ext cx="2351676" cy="1443036"/>
          </a:xfrm>
          <a:prstGeom prst="rect">
            <a:avLst/>
          </a:prstGeom>
          <a:noFill/>
          <a:ln>
            <a:noFill/>
          </a:ln>
        </p:spPr>
      </p:pic>
      <p:pic>
        <p:nvPicPr>
          <p:cNvPr id="197" name="Google Shape;197;p27"/>
          <p:cNvPicPr preferRelativeResize="0"/>
          <p:nvPr/>
        </p:nvPicPr>
        <p:blipFill>
          <a:blip r:embed="rId4">
            <a:alphaModFix/>
          </a:blip>
          <a:stretch>
            <a:fillRect/>
          </a:stretch>
        </p:blipFill>
        <p:spPr>
          <a:xfrm>
            <a:off x="2900933" y="2894350"/>
            <a:ext cx="2928505" cy="2174975"/>
          </a:xfrm>
          <a:prstGeom prst="rect">
            <a:avLst/>
          </a:prstGeom>
          <a:noFill/>
          <a:ln>
            <a:noFill/>
          </a:ln>
        </p:spPr>
      </p:pic>
      <p:sp>
        <p:nvSpPr>
          <p:cNvPr id="198" name="Google Shape;198;p27"/>
          <p:cNvSpPr/>
          <p:nvPr/>
        </p:nvSpPr>
        <p:spPr>
          <a:xfrm>
            <a:off x="2191250" y="3565875"/>
            <a:ext cx="1211100" cy="500400"/>
          </a:xfrm>
          <a:prstGeom prst="rightArrow">
            <a:avLst>
              <a:gd fmla="val 3702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t>Expr-DAG</a:t>
            </a:r>
            <a:endParaRPr sz="1600"/>
          </a:p>
        </p:txBody>
      </p:sp>
      <p:sp>
        <p:nvSpPr>
          <p:cNvPr id="199" name="Google Shape;199;p27"/>
          <p:cNvSpPr/>
          <p:nvPr/>
        </p:nvSpPr>
        <p:spPr>
          <a:xfrm>
            <a:off x="5390825" y="3565800"/>
            <a:ext cx="1211100" cy="500400"/>
          </a:xfrm>
          <a:prstGeom prst="rightArrow">
            <a:avLst>
              <a:gd fmla="val 3702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t>Reduction</a:t>
            </a:r>
            <a:endParaRPr sz="1600"/>
          </a:p>
        </p:txBody>
      </p:sp>
      <p:sp>
        <p:nvSpPr>
          <p:cNvPr id="200" name="Google Shape;200;p27"/>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0: Preparation</a:t>
            </a:r>
            <a:endParaRPr b="1">
              <a:solidFill>
                <a:srgbClr val="999999"/>
              </a:solidFill>
            </a:endParaRPr>
          </a:p>
        </p:txBody>
      </p:sp>
      <p:sp>
        <p:nvSpPr>
          <p:cNvPr id="201" name="Google Shape;201;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27"/>
          <p:cNvSpPr txBox="1"/>
          <p:nvPr/>
        </p:nvSpPr>
        <p:spPr>
          <a:xfrm>
            <a:off x="-76200" y="2850075"/>
            <a:ext cx="2588700" cy="19506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b="1" lang="en" sz="1000">
                <a:solidFill>
                  <a:srgbClr val="091E42"/>
                </a:solidFill>
                <a:highlight>
                  <a:srgbClr val="FFFFFE"/>
                </a:highlight>
                <a:latin typeface="Roboto Mono"/>
                <a:ea typeface="Roboto Mono"/>
                <a:cs typeface="Roboto Mono"/>
                <a:sym typeface="Roboto Mono"/>
              </a:rPr>
              <a:t>for</a:t>
            </a:r>
            <a:r>
              <a:rPr lang="en" sz="1000">
                <a:solidFill>
                  <a:schemeClr val="dk1"/>
                </a:solidFill>
                <a:highlight>
                  <a:srgbClr val="FFFFFE"/>
                </a:highlight>
                <a:latin typeface="Roboto Mono"/>
                <a:ea typeface="Roboto Mono"/>
                <a:cs typeface="Roboto Mono"/>
                <a:sym typeface="Roboto Mono"/>
              </a:rPr>
              <a:t> (j = tj; j &lt; tj + </a:t>
            </a:r>
            <a:r>
              <a:rPr lang="en" sz="1000">
                <a:solidFill>
                  <a:srgbClr val="6554C0"/>
                </a:solidFill>
                <a:highlight>
                  <a:srgbClr val="FFFFFE"/>
                </a:highlight>
                <a:latin typeface="Roboto Mono"/>
                <a:ea typeface="Roboto Mono"/>
                <a:cs typeface="Roboto Mono"/>
                <a:sym typeface="Roboto Mono"/>
              </a:rPr>
              <a:t>8</a:t>
            </a:r>
            <a:r>
              <a:rPr lang="en" sz="1000">
                <a:solidFill>
                  <a:schemeClr val="dk1"/>
                </a:solidFill>
                <a:highlight>
                  <a:srgbClr val="FFFFFE"/>
                </a:highlight>
                <a:latin typeface="Roboto Mono"/>
                <a:ea typeface="Roboto Mono"/>
                <a:cs typeface="Roboto Mono"/>
                <a:sym typeface="Roboto Mono"/>
              </a:rPr>
              <a:t>; ++j)</a:t>
            </a:r>
            <a:endParaRPr sz="10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b="1" lang="en" sz="1000">
                <a:solidFill>
                  <a:srgbClr val="091E42"/>
                </a:solidFill>
                <a:highlight>
                  <a:srgbClr val="FFFFFE"/>
                </a:highlight>
                <a:latin typeface="Roboto Mono"/>
                <a:ea typeface="Roboto Mono"/>
                <a:cs typeface="Roboto Mono"/>
                <a:sym typeface="Roboto Mono"/>
              </a:rPr>
              <a:t>for</a:t>
            </a:r>
            <a:r>
              <a:rPr lang="en" sz="1000">
                <a:solidFill>
                  <a:schemeClr val="dk1"/>
                </a:solidFill>
                <a:highlight>
                  <a:srgbClr val="FFFFFE"/>
                </a:highlight>
                <a:latin typeface="Roboto Mono"/>
                <a:ea typeface="Roboto Mono"/>
                <a:cs typeface="Roboto Mono"/>
                <a:sym typeface="Roboto Mono"/>
              </a:rPr>
              <a:t> (i = ti; i &lt; ti + </a:t>
            </a:r>
            <a:r>
              <a:rPr lang="en" sz="1000">
                <a:solidFill>
                  <a:srgbClr val="6554C0"/>
                </a:solidFill>
                <a:highlight>
                  <a:srgbClr val="FFFFFE"/>
                </a:highlight>
                <a:latin typeface="Roboto Mono"/>
                <a:ea typeface="Roboto Mono"/>
                <a:cs typeface="Roboto Mono"/>
                <a:sym typeface="Roboto Mono"/>
              </a:rPr>
              <a:t>8</a:t>
            </a:r>
            <a:r>
              <a:rPr lang="en" sz="1000">
                <a:solidFill>
                  <a:schemeClr val="dk1"/>
                </a:solidFill>
                <a:highlight>
                  <a:srgbClr val="FFFFFE"/>
                </a:highlight>
                <a:latin typeface="Roboto Mono"/>
                <a:ea typeface="Roboto Mono"/>
                <a:cs typeface="Roboto Mono"/>
                <a:sym typeface="Roboto Mono"/>
              </a:rPr>
              <a:t>; ++i) {</a:t>
            </a:r>
            <a:endParaRPr sz="10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000">
                <a:solidFill>
                  <a:schemeClr val="dk1"/>
                </a:solidFill>
                <a:highlight>
                  <a:srgbClr val="FFFFFE"/>
                </a:highlight>
                <a:latin typeface="Roboto Mono"/>
                <a:ea typeface="Roboto Mono"/>
                <a:cs typeface="Roboto Mono"/>
                <a:sym typeface="Roboto Mono"/>
              </a:rPr>
              <a:t>  c = In[j][i] * coeff[</a:t>
            </a:r>
            <a:r>
              <a:rPr lang="en" sz="1000">
                <a:solidFill>
                  <a:srgbClr val="6554C0"/>
                </a:solidFill>
                <a:highlight>
                  <a:srgbClr val="FFFFFE"/>
                </a:highlight>
                <a:latin typeface="Roboto Mono"/>
                <a:ea typeface="Roboto Mono"/>
                <a:cs typeface="Roboto Mono"/>
                <a:sym typeface="Roboto Mono"/>
              </a:rPr>
              <a:t>0</a:t>
            </a:r>
            <a:r>
              <a:rPr lang="en" sz="1000">
                <a:solidFill>
                  <a:schemeClr val="dk1"/>
                </a:solidFill>
                <a:highlight>
                  <a:srgbClr val="FFFFFE"/>
                </a:highlight>
                <a:latin typeface="Roboto Mono"/>
                <a:ea typeface="Roboto Mono"/>
                <a:cs typeface="Roboto Mono"/>
                <a:sym typeface="Roboto Mono"/>
              </a:rPr>
              <a:t>] </a:t>
            </a:r>
            <a:endParaRPr sz="10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000">
                <a:solidFill>
                  <a:schemeClr val="dk1"/>
                </a:solidFill>
                <a:highlight>
                  <a:srgbClr val="FFFFFE"/>
                </a:highlight>
                <a:latin typeface="Roboto Mono"/>
                <a:ea typeface="Roboto Mono"/>
                <a:cs typeface="Roboto Mono"/>
                <a:sym typeface="Roboto Mono"/>
              </a:rPr>
              <a:t>    + In[j][i+</a:t>
            </a:r>
            <a:r>
              <a:rPr lang="en" sz="1000">
                <a:solidFill>
                  <a:srgbClr val="6554C0"/>
                </a:solidFill>
                <a:highlight>
                  <a:srgbClr val="FFFFFE"/>
                </a:highlight>
                <a:latin typeface="Roboto Mono"/>
                <a:ea typeface="Roboto Mono"/>
                <a:cs typeface="Roboto Mono"/>
                <a:sym typeface="Roboto Mono"/>
              </a:rPr>
              <a:t>1</a:t>
            </a:r>
            <a:r>
              <a:rPr lang="en" sz="1000">
                <a:solidFill>
                  <a:schemeClr val="dk1"/>
                </a:solidFill>
                <a:highlight>
                  <a:srgbClr val="FFFFFE"/>
                </a:highlight>
                <a:latin typeface="Roboto Mono"/>
                <a:ea typeface="Roboto Mono"/>
                <a:cs typeface="Roboto Mono"/>
                <a:sym typeface="Roboto Mono"/>
              </a:rPr>
              <a:t>] * coeff[</a:t>
            </a:r>
            <a:r>
              <a:rPr lang="en" sz="1000">
                <a:solidFill>
                  <a:srgbClr val="6554C0"/>
                </a:solidFill>
                <a:highlight>
                  <a:srgbClr val="FFFFFE"/>
                </a:highlight>
                <a:latin typeface="Roboto Mono"/>
                <a:ea typeface="Roboto Mono"/>
                <a:cs typeface="Roboto Mono"/>
                <a:sym typeface="Roboto Mono"/>
              </a:rPr>
              <a:t>1</a:t>
            </a:r>
            <a:r>
              <a:rPr lang="en" sz="1000">
                <a:solidFill>
                  <a:schemeClr val="dk1"/>
                </a:solidFill>
                <a:highlight>
                  <a:srgbClr val="FFFFFE"/>
                </a:highlight>
                <a:latin typeface="Roboto Mono"/>
                <a:ea typeface="Roboto Mono"/>
                <a:cs typeface="Roboto Mono"/>
                <a:sym typeface="Roboto Mono"/>
              </a:rPr>
              <a:t>]</a:t>
            </a:r>
            <a:endParaRPr sz="10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000">
                <a:solidFill>
                  <a:schemeClr val="dk1"/>
                </a:solidFill>
                <a:highlight>
                  <a:srgbClr val="FFFFFE"/>
                </a:highlight>
                <a:latin typeface="Roboto Mono"/>
                <a:ea typeface="Roboto Mono"/>
                <a:cs typeface="Roboto Mono"/>
                <a:sym typeface="Roboto Mono"/>
              </a:rPr>
              <a:t>    + In[j][i-</a:t>
            </a:r>
            <a:r>
              <a:rPr lang="en" sz="1000">
                <a:solidFill>
                  <a:srgbClr val="6554C0"/>
                </a:solidFill>
                <a:highlight>
                  <a:srgbClr val="FFFFFE"/>
                </a:highlight>
                <a:latin typeface="Roboto Mono"/>
                <a:ea typeface="Roboto Mono"/>
                <a:cs typeface="Roboto Mono"/>
                <a:sym typeface="Roboto Mono"/>
              </a:rPr>
              <a:t>1</a:t>
            </a:r>
            <a:r>
              <a:rPr lang="en" sz="1000">
                <a:solidFill>
                  <a:schemeClr val="dk1"/>
                </a:solidFill>
                <a:highlight>
                  <a:srgbClr val="FFFFFE"/>
                </a:highlight>
                <a:latin typeface="Roboto Mono"/>
                <a:ea typeface="Roboto Mono"/>
                <a:cs typeface="Roboto Mono"/>
                <a:sym typeface="Roboto Mono"/>
              </a:rPr>
              <a:t>] * coeff[</a:t>
            </a:r>
            <a:r>
              <a:rPr lang="en" sz="1000">
                <a:solidFill>
                  <a:srgbClr val="6554C0"/>
                </a:solidFill>
                <a:highlight>
                  <a:srgbClr val="FFFFFE"/>
                </a:highlight>
                <a:latin typeface="Roboto Mono"/>
                <a:ea typeface="Roboto Mono"/>
                <a:cs typeface="Roboto Mono"/>
                <a:sym typeface="Roboto Mono"/>
              </a:rPr>
              <a:t>2</a:t>
            </a:r>
            <a:r>
              <a:rPr lang="en" sz="1000">
                <a:solidFill>
                  <a:schemeClr val="dk1"/>
                </a:solidFill>
                <a:highlight>
                  <a:srgbClr val="FFFFFE"/>
                </a:highlight>
                <a:latin typeface="Roboto Mono"/>
                <a:ea typeface="Roboto Mono"/>
                <a:cs typeface="Roboto Mono"/>
                <a:sym typeface="Roboto Mono"/>
              </a:rPr>
              <a:t>]</a:t>
            </a:r>
            <a:endParaRPr sz="10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000">
                <a:solidFill>
                  <a:schemeClr val="dk1"/>
                </a:solidFill>
                <a:highlight>
                  <a:srgbClr val="FFFFFE"/>
                </a:highlight>
                <a:latin typeface="Roboto Mono"/>
                <a:ea typeface="Roboto Mono"/>
                <a:cs typeface="Roboto Mono"/>
                <a:sym typeface="Roboto Mono"/>
              </a:rPr>
              <a:t>    + In[j+</a:t>
            </a:r>
            <a:r>
              <a:rPr lang="en" sz="1000">
                <a:solidFill>
                  <a:srgbClr val="6554C0"/>
                </a:solidFill>
                <a:highlight>
                  <a:srgbClr val="FFFFFE"/>
                </a:highlight>
                <a:latin typeface="Roboto Mono"/>
                <a:ea typeface="Roboto Mono"/>
                <a:cs typeface="Roboto Mono"/>
                <a:sym typeface="Roboto Mono"/>
              </a:rPr>
              <a:t>1</a:t>
            </a:r>
            <a:r>
              <a:rPr lang="en" sz="1000">
                <a:solidFill>
                  <a:schemeClr val="dk1"/>
                </a:solidFill>
                <a:highlight>
                  <a:srgbClr val="FFFFFE"/>
                </a:highlight>
                <a:latin typeface="Roboto Mono"/>
                <a:ea typeface="Roboto Mono"/>
                <a:cs typeface="Roboto Mono"/>
                <a:sym typeface="Roboto Mono"/>
              </a:rPr>
              <a:t>][i] * coeff[</a:t>
            </a:r>
            <a:r>
              <a:rPr lang="en" sz="1000">
                <a:solidFill>
                  <a:srgbClr val="6554C0"/>
                </a:solidFill>
                <a:highlight>
                  <a:srgbClr val="FFFFFE"/>
                </a:highlight>
                <a:latin typeface="Roboto Mono"/>
                <a:ea typeface="Roboto Mono"/>
                <a:cs typeface="Roboto Mono"/>
                <a:sym typeface="Roboto Mono"/>
              </a:rPr>
              <a:t>3</a:t>
            </a:r>
            <a:r>
              <a:rPr lang="en" sz="1000">
                <a:solidFill>
                  <a:schemeClr val="dk1"/>
                </a:solidFill>
                <a:highlight>
                  <a:srgbClr val="FFFFFE"/>
                </a:highlight>
                <a:latin typeface="Roboto Mono"/>
                <a:ea typeface="Roboto Mono"/>
                <a:cs typeface="Roboto Mono"/>
                <a:sym typeface="Roboto Mono"/>
              </a:rPr>
              <a:t>]</a:t>
            </a:r>
            <a:endParaRPr sz="10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000">
                <a:solidFill>
                  <a:schemeClr val="dk1"/>
                </a:solidFill>
                <a:highlight>
                  <a:srgbClr val="FFFFFE"/>
                </a:highlight>
                <a:latin typeface="Roboto Mono"/>
                <a:ea typeface="Roboto Mono"/>
                <a:cs typeface="Roboto Mono"/>
                <a:sym typeface="Roboto Mono"/>
              </a:rPr>
              <a:t>    + In[j-</a:t>
            </a:r>
            <a:r>
              <a:rPr lang="en" sz="1000">
                <a:solidFill>
                  <a:srgbClr val="6554C0"/>
                </a:solidFill>
                <a:highlight>
                  <a:srgbClr val="FFFFFE"/>
                </a:highlight>
                <a:latin typeface="Roboto Mono"/>
                <a:ea typeface="Roboto Mono"/>
                <a:cs typeface="Roboto Mono"/>
                <a:sym typeface="Roboto Mono"/>
              </a:rPr>
              <a:t>1</a:t>
            </a:r>
            <a:r>
              <a:rPr lang="en" sz="1000">
                <a:solidFill>
                  <a:schemeClr val="dk1"/>
                </a:solidFill>
                <a:highlight>
                  <a:srgbClr val="FFFFFE"/>
                </a:highlight>
                <a:latin typeface="Roboto Mono"/>
                <a:ea typeface="Roboto Mono"/>
                <a:cs typeface="Roboto Mono"/>
                <a:sym typeface="Roboto Mono"/>
              </a:rPr>
              <a:t>][i] * coeff[</a:t>
            </a:r>
            <a:r>
              <a:rPr lang="en" sz="1000">
                <a:solidFill>
                  <a:srgbClr val="6554C0"/>
                </a:solidFill>
                <a:highlight>
                  <a:srgbClr val="FFFFFE"/>
                </a:highlight>
                <a:latin typeface="Roboto Mono"/>
                <a:ea typeface="Roboto Mono"/>
                <a:cs typeface="Roboto Mono"/>
                <a:sym typeface="Roboto Mono"/>
              </a:rPr>
              <a:t>4</a:t>
            </a:r>
            <a:r>
              <a:rPr lang="en" sz="1000">
                <a:solidFill>
                  <a:schemeClr val="dk1"/>
                </a:solidFill>
                <a:highlight>
                  <a:srgbClr val="FFFFFE"/>
                </a:highlight>
                <a:latin typeface="Roboto Mono"/>
                <a:ea typeface="Roboto Mono"/>
                <a:cs typeface="Roboto Mono"/>
                <a:sym typeface="Roboto Mono"/>
              </a:rPr>
              <a:t>];</a:t>
            </a:r>
            <a:endParaRPr sz="10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000">
                <a:solidFill>
                  <a:schemeClr val="dk1"/>
                </a:solidFill>
                <a:highlight>
                  <a:srgbClr val="FFFFFE"/>
                </a:highlight>
                <a:latin typeface="Roboto Mono"/>
                <a:ea typeface="Roboto Mono"/>
                <a:cs typeface="Roboto Mono"/>
                <a:sym typeface="Roboto Mono"/>
              </a:rPr>
              <a:t>  Out[j][i] = c * vel[j][i];</a:t>
            </a:r>
            <a:endParaRPr sz="10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000">
                <a:solidFill>
                  <a:schemeClr val="dk1"/>
                </a:solidFill>
                <a:highlight>
                  <a:srgbClr val="FFFFFE"/>
                </a:highlight>
                <a:latin typeface="Roboto Mono"/>
                <a:ea typeface="Roboto Mono"/>
                <a:cs typeface="Roboto Mono"/>
                <a:sym typeface="Roboto Mono"/>
              </a:rPr>
              <a:t>}</a:t>
            </a:r>
            <a:endParaRPr sz="10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t/>
            </a:r>
            <a:endParaRPr sz="1000">
              <a:solidFill>
                <a:schemeClr val="dk1"/>
              </a:solidFill>
              <a:highlight>
                <a:srgbClr val="FFFFFE"/>
              </a:highlight>
              <a:latin typeface="Roboto Mono"/>
              <a:ea typeface="Roboto Mono"/>
              <a:cs typeface="Roboto Mono"/>
              <a:sym typeface="Roboto Mono"/>
            </a:endParaRPr>
          </a:p>
          <a:p>
            <a:pPr indent="0" lvl="0" marL="0" rtl="0" algn="l">
              <a:spcBef>
                <a:spcPts val="0"/>
              </a:spcBef>
              <a:spcAft>
                <a:spcPts val="0"/>
              </a:spcAft>
              <a:buNone/>
            </a:pPr>
            <a:r>
              <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Inspecting DAG with Post-order Traversal</a:t>
            </a:r>
            <a:endParaRPr/>
          </a:p>
        </p:txBody>
      </p:sp>
      <p:pic>
        <p:nvPicPr>
          <p:cNvPr id="208" name="Google Shape;208;p28"/>
          <p:cNvPicPr preferRelativeResize="0"/>
          <p:nvPr/>
        </p:nvPicPr>
        <p:blipFill rotWithShape="1">
          <a:blip r:embed="rId3">
            <a:alphaModFix/>
          </a:blip>
          <a:srcRect b="0" l="0" r="0" t="0"/>
          <a:stretch/>
        </p:blipFill>
        <p:spPr>
          <a:xfrm>
            <a:off x="2584362" y="1795750"/>
            <a:ext cx="3975276" cy="2530926"/>
          </a:xfrm>
          <a:prstGeom prst="rect">
            <a:avLst/>
          </a:prstGeom>
          <a:noFill/>
          <a:ln>
            <a:noFill/>
          </a:ln>
        </p:spPr>
      </p:pic>
      <p:sp>
        <p:nvSpPr>
          <p:cNvPr id="209" name="Google Shape;209;p28"/>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1: Identify Reuse</a:t>
            </a:r>
            <a:endParaRPr b="1">
              <a:solidFill>
                <a:srgbClr val="999999"/>
              </a:solidFill>
            </a:endParaRPr>
          </a:p>
        </p:txBody>
      </p:sp>
      <p:sp>
        <p:nvSpPr>
          <p:cNvPr id="210" name="Google Shape;210;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1" name="Google Shape;211;p28"/>
          <p:cNvPicPr preferRelativeResize="0"/>
          <p:nvPr/>
        </p:nvPicPr>
        <p:blipFill>
          <a:blip r:embed="rId4">
            <a:alphaModFix/>
          </a:blip>
          <a:stretch>
            <a:fillRect/>
          </a:stretch>
        </p:blipFill>
        <p:spPr>
          <a:xfrm>
            <a:off x="-1" y="2173675"/>
            <a:ext cx="2955900" cy="525500"/>
          </a:xfrm>
          <a:prstGeom prst="rect">
            <a:avLst/>
          </a:prstGeom>
          <a:noFill/>
          <a:ln>
            <a:noFill/>
          </a:ln>
        </p:spPr>
      </p:pic>
      <p:sp>
        <p:nvSpPr>
          <p:cNvPr id="212" name="Google Shape;212;p28"/>
          <p:cNvSpPr txBox="1"/>
          <p:nvPr/>
        </p:nvSpPr>
        <p:spPr>
          <a:xfrm>
            <a:off x="839400" y="2770963"/>
            <a:ext cx="12771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Inspecting DAG with Post-order Traversal</a:t>
            </a:r>
            <a:endParaRPr/>
          </a:p>
        </p:txBody>
      </p:sp>
      <p:pic>
        <p:nvPicPr>
          <p:cNvPr id="218" name="Google Shape;218;p29"/>
          <p:cNvPicPr preferRelativeResize="0"/>
          <p:nvPr/>
        </p:nvPicPr>
        <p:blipFill rotWithShape="1">
          <a:blip r:embed="rId3">
            <a:alphaModFix/>
          </a:blip>
          <a:srcRect b="0" l="0" r="0" t="0"/>
          <a:stretch/>
        </p:blipFill>
        <p:spPr>
          <a:xfrm>
            <a:off x="2584362" y="1795750"/>
            <a:ext cx="3975276" cy="2530926"/>
          </a:xfrm>
          <a:prstGeom prst="rect">
            <a:avLst/>
          </a:prstGeom>
          <a:noFill/>
          <a:ln>
            <a:noFill/>
          </a:ln>
        </p:spPr>
      </p:pic>
      <p:sp>
        <p:nvSpPr>
          <p:cNvPr id="219" name="Google Shape;219;p29"/>
          <p:cNvSpPr txBox="1"/>
          <p:nvPr/>
        </p:nvSpPr>
        <p:spPr>
          <a:xfrm>
            <a:off x="829050" y="2571750"/>
            <a:ext cx="10914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Eq.1 = 1</a:t>
            </a:r>
            <a:endParaRPr sz="1800"/>
          </a:p>
        </p:txBody>
      </p:sp>
      <p:cxnSp>
        <p:nvCxnSpPr>
          <p:cNvPr id="220" name="Google Shape;220;p29"/>
          <p:cNvCxnSpPr>
            <a:stCxn id="219" idx="2"/>
          </p:cNvCxnSpPr>
          <p:nvPr/>
        </p:nvCxnSpPr>
        <p:spPr>
          <a:xfrm>
            <a:off x="1374750" y="3048750"/>
            <a:ext cx="1527600" cy="335700"/>
          </a:xfrm>
          <a:prstGeom prst="straightConnector1">
            <a:avLst/>
          </a:prstGeom>
          <a:noFill/>
          <a:ln cap="flat" cmpd="sng" w="9525">
            <a:solidFill>
              <a:schemeClr val="dk2"/>
            </a:solidFill>
            <a:prstDash val="solid"/>
            <a:round/>
            <a:headEnd len="med" w="med" type="none"/>
            <a:tailEnd len="med" w="med" type="triangle"/>
          </a:ln>
        </p:spPr>
      </p:cxnSp>
      <p:cxnSp>
        <p:nvCxnSpPr>
          <p:cNvPr id="221" name="Google Shape;221;p29"/>
          <p:cNvCxnSpPr>
            <a:stCxn id="219" idx="2"/>
          </p:cNvCxnSpPr>
          <p:nvPr/>
        </p:nvCxnSpPr>
        <p:spPr>
          <a:xfrm>
            <a:off x="1374750" y="3048750"/>
            <a:ext cx="2379900" cy="340500"/>
          </a:xfrm>
          <a:prstGeom prst="straightConnector1">
            <a:avLst/>
          </a:prstGeom>
          <a:noFill/>
          <a:ln cap="flat" cmpd="sng" w="9525">
            <a:solidFill>
              <a:schemeClr val="dk2"/>
            </a:solidFill>
            <a:prstDash val="solid"/>
            <a:round/>
            <a:headEnd len="med" w="med" type="none"/>
            <a:tailEnd len="med" w="med" type="triangle"/>
          </a:ln>
        </p:spPr>
      </p:cxnSp>
      <p:cxnSp>
        <p:nvCxnSpPr>
          <p:cNvPr id="222" name="Google Shape;222;p29"/>
          <p:cNvCxnSpPr>
            <a:stCxn id="219" idx="2"/>
          </p:cNvCxnSpPr>
          <p:nvPr/>
        </p:nvCxnSpPr>
        <p:spPr>
          <a:xfrm>
            <a:off x="1374750" y="3048750"/>
            <a:ext cx="3167700" cy="335700"/>
          </a:xfrm>
          <a:prstGeom prst="straightConnector1">
            <a:avLst/>
          </a:prstGeom>
          <a:noFill/>
          <a:ln cap="flat" cmpd="sng" w="9525">
            <a:solidFill>
              <a:schemeClr val="dk2"/>
            </a:solidFill>
            <a:prstDash val="solid"/>
            <a:round/>
            <a:headEnd len="med" w="med" type="none"/>
            <a:tailEnd len="med" w="med" type="triangle"/>
          </a:ln>
        </p:spPr>
      </p:cxnSp>
      <p:cxnSp>
        <p:nvCxnSpPr>
          <p:cNvPr id="223" name="Google Shape;223;p29"/>
          <p:cNvCxnSpPr>
            <a:stCxn id="219" idx="2"/>
          </p:cNvCxnSpPr>
          <p:nvPr/>
        </p:nvCxnSpPr>
        <p:spPr>
          <a:xfrm>
            <a:off x="1374750" y="3048750"/>
            <a:ext cx="3965400" cy="320700"/>
          </a:xfrm>
          <a:prstGeom prst="straightConnector1">
            <a:avLst/>
          </a:prstGeom>
          <a:noFill/>
          <a:ln cap="flat" cmpd="sng" w="9525">
            <a:solidFill>
              <a:schemeClr val="dk2"/>
            </a:solidFill>
            <a:prstDash val="solid"/>
            <a:round/>
            <a:headEnd len="med" w="med" type="none"/>
            <a:tailEnd len="med" w="med" type="triangle"/>
          </a:ln>
        </p:spPr>
      </p:cxnSp>
      <p:cxnSp>
        <p:nvCxnSpPr>
          <p:cNvPr id="224" name="Google Shape;224;p29"/>
          <p:cNvCxnSpPr>
            <a:stCxn id="219" idx="2"/>
          </p:cNvCxnSpPr>
          <p:nvPr/>
        </p:nvCxnSpPr>
        <p:spPr>
          <a:xfrm>
            <a:off x="1374750" y="3048750"/>
            <a:ext cx="4728600" cy="330600"/>
          </a:xfrm>
          <a:prstGeom prst="straightConnector1">
            <a:avLst/>
          </a:prstGeom>
          <a:noFill/>
          <a:ln cap="flat" cmpd="sng" w="9525">
            <a:solidFill>
              <a:schemeClr val="dk2"/>
            </a:solidFill>
            <a:prstDash val="solid"/>
            <a:round/>
            <a:headEnd len="med" w="med" type="none"/>
            <a:tailEnd len="med" w="med" type="triangle"/>
          </a:ln>
        </p:spPr>
      </p:cxnSp>
      <p:sp>
        <p:nvSpPr>
          <p:cNvPr id="225" name="Google Shape;225;p29"/>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1: Identify Reuse</a:t>
            </a:r>
            <a:endParaRPr b="1">
              <a:solidFill>
                <a:srgbClr val="999999"/>
              </a:solidFill>
            </a:endParaRPr>
          </a:p>
        </p:txBody>
      </p:sp>
      <p:sp>
        <p:nvSpPr>
          <p:cNvPr id="226" name="Google Shape;226;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Inspecting DAG with Post-order Traversal</a:t>
            </a:r>
            <a:endParaRPr/>
          </a:p>
        </p:txBody>
      </p:sp>
      <p:pic>
        <p:nvPicPr>
          <p:cNvPr id="232" name="Google Shape;232;p30"/>
          <p:cNvPicPr preferRelativeResize="0"/>
          <p:nvPr/>
        </p:nvPicPr>
        <p:blipFill rotWithShape="1">
          <a:blip r:embed="rId3">
            <a:alphaModFix/>
          </a:blip>
          <a:srcRect b="0" l="0" r="0" t="0"/>
          <a:stretch/>
        </p:blipFill>
        <p:spPr>
          <a:xfrm>
            <a:off x="2584362" y="1795750"/>
            <a:ext cx="3975276" cy="2530926"/>
          </a:xfrm>
          <a:prstGeom prst="rect">
            <a:avLst/>
          </a:prstGeom>
          <a:noFill/>
          <a:ln>
            <a:noFill/>
          </a:ln>
        </p:spPr>
      </p:pic>
      <p:sp>
        <p:nvSpPr>
          <p:cNvPr id="233" name="Google Shape;233;p30"/>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1: Identify Reuse</a:t>
            </a:r>
            <a:endParaRPr b="1">
              <a:solidFill>
                <a:srgbClr val="999999"/>
              </a:solidFill>
            </a:endParaRPr>
          </a:p>
        </p:txBody>
      </p:sp>
      <p:sp>
        <p:nvSpPr>
          <p:cNvPr id="234" name="Google Shape;234;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Greedy Algorithm</a:t>
            </a:r>
            <a:endParaRPr/>
          </a:p>
        </p:txBody>
      </p:sp>
      <p:sp>
        <p:nvSpPr>
          <p:cNvPr id="240" name="Google Shape;240;p31"/>
          <p:cNvSpPr txBox="1"/>
          <p:nvPr>
            <p:ph idx="1" type="body"/>
          </p:nvPr>
        </p:nvSpPr>
        <p:spPr>
          <a:xfrm>
            <a:off x="311700" y="1152475"/>
            <a:ext cx="8520600" cy="36543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AutoNum type="arabicPeriod"/>
            </a:pPr>
            <a:r>
              <a:rPr lang="en"/>
              <a:t>Every term of the associative operator is reduced to the reads and offset</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355600" lvl="0" marL="457200" rtl="0" algn="l">
              <a:lnSpc>
                <a:spcPct val="100000"/>
              </a:lnSpc>
              <a:spcBef>
                <a:spcPts val="0"/>
              </a:spcBef>
              <a:spcAft>
                <a:spcPts val="0"/>
              </a:spcAft>
              <a:buSzPts val="2000"/>
              <a:buAutoNum type="arabicPeriod"/>
            </a:pPr>
            <a:r>
              <a:rPr lang="en"/>
              <a:t>Iterating over the terms</a:t>
            </a:r>
            <a:endParaRPr/>
          </a:p>
          <a:p>
            <a:pPr indent="-330200" lvl="1" marL="914400" rtl="0" algn="l">
              <a:spcBef>
                <a:spcPts val="0"/>
              </a:spcBef>
              <a:spcAft>
                <a:spcPts val="0"/>
              </a:spcAft>
              <a:buSzPts val="1600"/>
              <a:buAutoNum type="alphaLcPeriod"/>
            </a:pPr>
            <a:r>
              <a:rPr lang="en"/>
              <a:t>Move around by adding shift to offsets so that at least one of the reads is reused</a:t>
            </a:r>
            <a:endParaRPr/>
          </a:p>
          <a:p>
            <a:pPr indent="-330200" lvl="1" marL="914400" rtl="0" algn="l">
              <a:spcBef>
                <a:spcPts val="0"/>
              </a:spcBef>
              <a:spcAft>
                <a:spcPts val="0"/>
              </a:spcAft>
              <a:buSzPts val="1600"/>
              <a:buAutoNum type="alphaLcPeriod"/>
            </a:pPr>
            <a:r>
              <a:rPr lang="en"/>
              <a:t>Update results if moving results in more reuse</a:t>
            </a:r>
            <a:endParaRPr/>
          </a:p>
          <a:p>
            <a:pPr indent="-355600" lvl="0" marL="457200" rtl="0" algn="l">
              <a:spcBef>
                <a:spcPts val="0"/>
              </a:spcBef>
              <a:spcAft>
                <a:spcPts val="0"/>
              </a:spcAft>
              <a:buSzPts val="2000"/>
              <a:buAutoNum type="arabicPeriod"/>
            </a:pPr>
            <a:r>
              <a:rPr lang="en"/>
              <a:t>If after trying all terms yielded improvement goto 2, else return</a:t>
            </a:r>
            <a:endParaRPr/>
          </a:p>
          <a:p>
            <a:pPr indent="0" lvl="0" marL="0" rtl="0" algn="l">
              <a:lnSpc>
                <a:spcPct val="100000"/>
              </a:lnSpc>
              <a:spcBef>
                <a:spcPts val="1600"/>
              </a:spcBef>
              <a:spcAft>
                <a:spcPts val="0"/>
              </a:spcAft>
              <a:buNone/>
            </a:pPr>
            <a:r>
              <a:t/>
            </a:r>
            <a:endParaRPr/>
          </a:p>
        </p:txBody>
      </p:sp>
      <p:sp>
        <p:nvSpPr>
          <p:cNvPr id="241" name="Google Shape;241;p31"/>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1: Identify Reuse</a:t>
            </a:r>
            <a:endParaRPr b="1">
              <a:solidFill>
                <a:srgbClr val="999999"/>
              </a:solidFill>
            </a:endParaRPr>
          </a:p>
        </p:txBody>
      </p:sp>
      <p:pic>
        <p:nvPicPr>
          <p:cNvPr id="242" name="Google Shape;242;p31"/>
          <p:cNvPicPr preferRelativeResize="0"/>
          <p:nvPr/>
        </p:nvPicPr>
        <p:blipFill rotWithShape="1">
          <a:blip r:embed="rId3">
            <a:alphaModFix/>
          </a:blip>
          <a:srcRect b="0" l="0" r="0" t="88851"/>
          <a:stretch/>
        </p:blipFill>
        <p:spPr>
          <a:xfrm>
            <a:off x="1799229" y="1763425"/>
            <a:ext cx="5545554" cy="393599"/>
          </a:xfrm>
          <a:prstGeom prst="rect">
            <a:avLst/>
          </a:prstGeom>
          <a:noFill/>
          <a:ln>
            <a:noFill/>
          </a:ln>
        </p:spPr>
      </p:pic>
      <p:pic>
        <p:nvPicPr>
          <p:cNvPr id="243" name="Google Shape;243;p31"/>
          <p:cNvPicPr preferRelativeResize="0"/>
          <p:nvPr/>
        </p:nvPicPr>
        <p:blipFill>
          <a:blip r:embed="rId4">
            <a:alphaModFix/>
          </a:blip>
          <a:stretch>
            <a:fillRect/>
          </a:stretch>
        </p:blipFill>
        <p:spPr>
          <a:xfrm>
            <a:off x="1535625" y="3667225"/>
            <a:ext cx="6072725" cy="901325"/>
          </a:xfrm>
          <a:prstGeom prst="rect">
            <a:avLst/>
          </a:prstGeom>
          <a:noFill/>
          <a:ln>
            <a:noFill/>
          </a:ln>
        </p:spPr>
      </p:pic>
      <p:sp>
        <p:nvSpPr>
          <p:cNvPr id="244" name="Google Shape;244;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idx="4294967295" type="body"/>
          </p:nvPr>
        </p:nvSpPr>
        <p:spPr>
          <a:xfrm>
            <a:off x="311700" y="1180888"/>
            <a:ext cx="8520600" cy="338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solidFill>
                  <a:srgbClr val="666666"/>
                </a:solidFill>
              </a:rPr>
              <a:t>This research was supported by the Exascale Computing Project (17-SC-20-SC), a joint project of the U.S. Department of Energy’s Office of Science and National Nuclear Security Administration, responsible for delivering a capable exascale ecosystem, including software, applications, and hardware technology, to support the nation’s exascale computing imperative.</a:t>
            </a:r>
            <a:endParaRPr sz="1400">
              <a:solidFill>
                <a:srgbClr val="666666"/>
              </a:solidFill>
            </a:endParaRPr>
          </a:p>
          <a:p>
            <a:pPr indent="0" lvl="0" marL="0" rtl="0" algn="l">
              <a:spcBef>
                <a:spcPts val="1600"/>
              </a:spcBef>
              <a:spcAft>
                <a:spcPts val="1600"/>
              </a:spcAft>
              <a:buNone/>
            </a:pPr>
            <a:r>
              <a:rPr lang="en" sz="1400">
                <a:solidFill>
                  <a:srgbClr val="666666"/>
                </a:solidFill>
              </a:rPr>
              <a:t>This research used resources in Lawrence Berkeley National Laboratory and the National Energy Research Scientific Computing Center, which are supported by the U.S. Department of Energy Office of Science’s Advanced Scientific Computing Research program under contract number DE-AC02-05CH11231.</a:t>
            </a:r>
            <a:endParaRPr sz="1400">
              <a:solidFill>
                <a:srgbClr val="666666"/>
              </a:solidFill>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Inspecting DAG with Post-order Traversal</a:t>
            </a:r>
            <a:endParaRPr/>
          </a:p>
        </p:txBody>
      </p:sp>
      <p:pic>
        <p:nvPicPr>
          <p:cNvPr id="250" name="Google Shape;250;p32"/>
          <p:cNvPicPr preferRelativeResize="0"/>
          <p:nvPr/>
        </p:nvPicPr>
        <p:blipFill rotWithShape="1">
          <a:blip r:embed="rId3">
            <a:alphaModFix/>
          </a:blip>
          <a:srcRect b="0" l="0" r="0" t="0"/>
          <a:stretch/>
        </p:blipFill>
        <p:spPr>
          <a:xfrm>
            <a:off x="2584362" y="1795750"/>
            <a:ext cx="3975276" cy="2530926"/>
          </a:xfrm>
          <a:prstGeom prst="rect">
            <a:avLst/>
          </a:prstGeom>
          <a:noFill/>
          <a:ln>
            <a:noFill/>
          </a:ln>
        </p:spPr>
      </p:pic>
      <p:sp>
        <p:nvSpPr>
          <p:cNvPr id="251" name="Google Shape;251;p32"/>
          <p:cNvSpPr txBox="1"/>
          <p:nvPr/>
        </p:nvSpPr>
        <p:spPr>
          <a:xfrm>
            <a:off x="1446600" y="2013400"/>
            <a:ext cx="1107900" cy="4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Eq.1 = 5</a:t>
            </a:r>
            <a:endParaRPr sz="1800"/>
          </a:p>
        </p:txBody>
      </p:sp>
      <p:cxnSp>
        <p:nvCxnSpPr>
          <p:cNvPr id="252" name="Google Shape;252;p32"/>
          <p:cNvCxnSpPr>
            <a:stCxn id="251" idx="2"/>
          </p:cNvCxnSpPr>
          <p:nvPr/>
        </p:nvCxnSpPr>
        <p:spPr>
          <a:xfrm>
            <a:off x="2000550" y="2469700"/>
            <a:ext cx="2440500" cy="396600"/>
          </a:xfrm>
          <a:prstGeom prst="straightConnector1">
            <a:avLst/>
          </a:prstGeom>
          <a:noFill/>
          <a:ln cap="flat" cmpd="sng" w="9525">
            <a:solidFill>
              <a:schemeClr val="dk2"/>
            </a:solidFill>
            <a:prstDash val="solid"/>
            <a:round/>
            <a:headEnd len="med" w="med" type="none"/>
            <a:tailEnd len="med" w="med" type="triangle"/>
          </a:ln>
        </p:spPr>
      </p:cxnSp>
      <p:sp>
        <p:nvSpPr>
          <p:cNvPr id="253" name="Google Shape;253;p32"/>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1: Identify Reuse</a:t>
            </a:r>
            <a:endParaRPr b="1">
              <a:solidFill>
                <a:srgbClr val="999999"/>
              </a:solidFill>
            </a:endParaRPr>
          </a:p>
        </p:txBody>
      </p:sp>
      <p:sp>
        <p:nvSpPr>
          <p:cNvPr id="254" name="Google Shape;25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Inspecting DAG with Post-order Traversal</a:t>
            </a:r>
            <a:endParaRPr/>
          </a:p>
        </p:txBody>
      </p:sp>
      <p:pic>
        <p:nvPicPr>
          <p:cNvPr id="260" name="Google Shape;260;p33"/>
          <p:cNvPicPr preferRelativeResize="0"/>
          <p:nvPr/>
        </p:nvPicPr>
        <p:blipFill rotWithShape="1">
          <a:blip r:embed="rId3">
            <a:alphaModFix/>
          </a:blip>
          <a:srcRect b="0" l="0" r="0" t="0"/>
          <a:stretch/>
        </p:blipFill>
        <p:spPr>
          <a:xfrm>
            <a:off x="2584362" y="1795750"/>
            <a:ext cx="3975276" cy="2530926"/>
          </a:xfrm>
          <a:prstGeom prst="rect">
            <a:avLst/>
          </a:prstGeom>
          <a:noFill/>
          <a:ln>
            <a:noFill/>
          </a:ln>
        </p:spPr>
      </p:pic>
      <p:sp>
        <p:nvSpPr>
          <p:cNvPr id="261" name="Google Shape;261;p33"/>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1: Identify Reuse</a:t>
            </a:r>
            <a:endParaRPr b="1">
              <a:solidFill>
                <a:srgbClr val="999999"/>
              </a:solidFill>
            </a:endParaRPr>
          </a:p>
        </p:txBody>
      </p:sp>
      <p:sp>
        <p:nvSpPr>
          <p:cNvPr id="262" name="Google Shape;262;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DAG to Stages</a:t>
            </a:r>
            <a:endParaRPr/>
          </a:p>
        </p:txBody>
      </p:sp>
      <p:sp>
        <p:nvSpPr>
          <p:cNvPr id="268" name="Google Shape;268;p34"/>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A group of operators is a stage that is computed together</a:t>
            </a:r>
            <a:endParaRPr/>
          </a:p>
          <a:p>
            <a:pPr indent="-330200" lvl="1" marL="914400" rtl="0" algn="l">
              <a:spcBef>
                <a:spcPts val="0"/>
              </a:spcBef>
              <a:spcAft>
                <a:spcPts val="0"/>
              </a:spcAft>
              <a:buSzPts val="1600"/>
              <a:buChar char="○"/>
            </a:pPr>
            <a:r>
              <a:rPr lang="en"/>
              <a:t>Write-back, reused partial results, and reordered operators</a:t>
            </a:r>
            <a:endParaRPr/>
          </a:p>
          <a:p>
            <a:pPr indent="-330200" lvl="1" marL="914400" rtl="0" algn="l">
              <a:spcBef>
                <a:spcPts val="0"/>
              </a:spcBef>
              <a:spcAft>
                <a:spcPts val="0"/>
              </a:spcAft>
              <a:buSzPts val="1600"/>
              <a:buChar char="○"/>
            </a:pPr>
            <a:r>
              <a:rPr lang="en"/>
              <a:t>They are marked in DAG and edges are contracted to form a dependency graph</a:t>
            </a:r>
            <a:endParaRPr/>
          </a:p>
          <a:p>
            <a:pPr indent="0" lvl="0" marL="457200" rtl="0" algn="l">
              <a:spcBef>
                <a:spcPts val="1600"/>
              </a:spcBef>
              <a:spcAft>
                <a:spcPts val="1600"/>
              </a:spcAft>
              <a:buNone/>
            </a:pPr>
            <a:r>
              <a:t/>
            </a:r>
            <a:endParaRPr/>
          </a:p>
        </p:txBody>
      </p:sp>
      <p:sp>
        <p:nvSpPr>
          <p:cNvPr id="269" name="Google Shape;269;p34"/>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2: Grouping Ops</a:t>
            </a:r>
            <a:endParaRPr b="1">
              <a:solidFill>
                <a:srgbClr val="999999"/>
              </a:solidFill>
            </a:endParaRPr>
          </a:p>
        </p:txBody>
      </p:sp>
      <p:pic>
        <p:nvPicPr>
          <p:cNvPr id="270" name="Google Shape;270;p34"/>
          <p:cNvPicPr preferRelativeResize="0"/>
          <p:nvPr/>
        </p:nvPicPr>
        <p:blipFill rotWithShape="1">
          <a:blip r:embed="rId3">
            <a:alphaModFix/>
          </a:blip>
          <a:srcRect b="0" l="0" r="0" t="0"/>
          <a:stretch/>
        </p:blipFill>
        <p:spPr>
          <a:xfrm>
            <a:off x="1824129" y="2443400"/>
            <a:ext cx="2847525" cy="1812924"/>
          </a:xfrm>
          <a:prstGeom prst="rect">
            <a:avLst/>
          </a:prstGeom>
          <a:noFill/>
          <a:ln>
            <a:noFill/>
          </a:ln>
        </p:spPr>
      </p:pic>
      <p:sp>
        <p:nvSpPr>
          <p:cNvPr id="271" name="Google Shape;271;p34"/>
          <p:cNvSpPr/>
          <p:nvPr/>
        </p:nvSpPr>
        <p:spPr>
          <a:xfrm>
            <a:off x="5094050" y="3153225"/>
            <a:ext cx="1256100" cy="572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t>Transform</a:t>
            </a:r>
            <a:endParaRPr sz="1600"/>
          </a:p>
        </p:txBody>
      </p:sp>
      <p:pic>
        <p:nvPicPr>
          <p:cNvPr id="272" name="Google Shape;272;p34"/>
          <p:cNvPicPr preferRelativeResize="0"/>
          <p:nvPr/>
        </p:nvPicPr>
        <p:blipFill>
          <a:blip r:embed="rId4">
            <a:alphaModFix/>
          </a:blip>
          <a:stretch>
            <a:fillRect/>
          </a:stretch>
        </p:blipFill>
        <p:spPr>
          <a:xfrm>
            <a:off x="6758800" y="2910959"/>
            <a:ext cx="481500" cy="1057226"/>
          </a:xfrm>
          <a:prstGeom prst="rect">
            <a:avLst/>
          </a:prstGeom>
          <a:noFill/>
          <a:ln>
            <a:noFill/>
          </a:ln>
        </p:spPr>
      </p:pic>
      <p:sp>
        <p:nvSpPr>
          <p:cNvPr id="273" name="Google Shape;27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Grouping operators</a:t>
            </a:r>
            <a:endParaRPr/>
          </a:p>
        </p:txBody>
      </p:sp>
      <p:sp>
        <p:nvSpPr>
          <p:cNvPr id="279" name="Google Shape;279;p35"/>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Grouping operators helps improve utilization of hardware resources and capitalize on reuse across operators, expressed as:</a:t>
            </a:r>
            <a:endParaRPr/>
          </a:p>
          <a:p>
            <a:pPr indent="0" lvl="0" marL="457200" rtl="0" algn="l">
              <a:spcBef>
                <a:spcPts val="1600"/>
              </a:spcBef>
              <a:spcAft>
                <a:spcPts val="0"/>
              </a:spcAft>
              <a:buNone/>
            </a:pPr>
            <a:r>
              <a:t/>
            </a:r>
            <a:endParaRPr/>
          </a:p>
          <a:p>
            <a:pPr indent="-355600" lvl="0" marL="457200" rtl="0" algn="l">
              <a:spcBef>
                <a:spcPts val="1600"/>
              </a:spcBef>
              <a:spcAft>
                <a:spcPts val="0"/>
              </a:spcAft>
              <a:buSzPts val="2000"/>
              <a:buChar char="●"/>
            </a:pPr>
            <a:r>
              <a:rPr lang="en"/>
              <a:t>Greedy algorithm used again to determine cross operator reuse</a:t>
            </a:r>
            <a:endParaRPr/>
          </a:p>
          <a:p>
            <a:pPr indent="-355600" lvl="0" marL="457200" rtl="0" algn="l">
              <a:spcBef>
                <a:spcPts val="0"/>
              </a:spcBef>
              <a:spcAft>
                <a:spcPts val="0"/>
              </a:spcAft>
              <a:buSzPts val="2000"/>
              <a:buChar char="●"/>
            </a:pPr>
            <a:r>
              <a:rPr lang="en"/>
              <a:t>Topological sort to preserve dependencies</a:t>
            </a:r>
            <a:endParaRPr/>
          </a:p>
          <a:p>
            <a:pPr indent="0" lvl="0" marL="457200" rtl="0" algn="l">
              <a:spcBef>
                <a:spcPts val="1600"/>
              </a:spcBef>
              <a:spcAft>
                <a:spcPts val="0"/>
              </a:spcAft>
              <a:buNone/>
            </a:pPr>
            <a:r>
              <a:t/>
            </a:r>
            <a:endParaRPr/>
          </a:p>
          <a:p>
            <a:pPr indent="-355600" lvl="0" marL="457200" rtl="0" algn="l">
              <a:spcBef>
                <a:spcPts val="1600"/>
              </a:spcBef>
              <a:spcAft>
                <a:spcPts val="0"/>
              </a:spcAft>
              <a:buSzPts val="2000"/>
              <a:buChar char="●"/>
            </a:pPr>
            <a:r>
              <a:rPr lang="en"/>
              <a:t>Break down complex stencils into stages of simpler stencils while keeping expressions without reuse intact</a:t>
            </a:r>
            <a:endParaRPr/>
          </a:p>
          <a:p>
            <a:pPr indent="0" lvl="0" marL="457200" rtl="0" algn="l">
              <a:spcBef>
                <a:spcPts val="1600"/>
              </a:spcBef>
              <a:spcAft>
                <a:spcPts val="1600"/>
              </a:spcAft>
              <a:buNone/>
            </a:pPr>
            <a:r>
              <a:t/>
            </a:r>
            <a:endParaRPr/>
          </a:p>
        </p:txBody>
      </p:sp>
      <p:sp>
        <p:nvSpPr>
          <p:cNvPr id="280" name="Google Shape;280;p35"/>
          <p:cNvSpPr txBox="1"/>
          <p:nvPr/>
        </p:nvSpPr>
        <p:spPr>
          <a:xfrm>
            <a:off x="8199300" y="2073413"/>
            <a:ext cx="633000" cy="42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t>(2)</a:t>
            </a:r>
            <a:endParaRPr sz="1800"/>
          </a:p>
        </p:txBody>
      </p:sp>
      <p:pic>
        <p:nvPicPr>
          <p:cNvPr id="281" name="Google Shape;281;p35"/>
          <p:cNvPicPr preferRelativeResize="0"/>
          <p:nvPr/>
        </p:nvPicPr>
        <p:blipFill>
          <a:blip r:embed="rId3">
            <a:alphaModFix/>
          </a:blip>
          <a:stretch>
            <a:fillRect/>
          </a:stretch>
        </p:blipFill>
        <p:spPr>
          <a:xfrm>
            <a:off x="478025" y="2157222"/>
            <a:ext cx="7566576" cy="260500"/>
          </a:xfrm>
          <a:prstGeom prst="rect">
            <a:avLst/>
          </a:prstGeom>
          <a:noFill/>
          <a:ln>
            <a:noFill/>
          </a:ln>
        </p:spPr>
      </p:pic>
      <p:sp>
        <p:nvSpPr>
          <p:cNvPr id="282" name="Google Shape;282;p35"/>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2: Grouping Ops</a:t>
            </a:r>
            <a:endParaRPr b="1">
              <a:solidFill>
                <a:srgbClr val="999999"/>
              </a:solidFill>
            </a:endParaRPr>
          </a:p>
        </p:txBody>
      </p:sp>
      <p:sp>
        <p:nvSpPr>
          <p:cNvPr id="283" name="Google Shape;283;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pic>
        <p:nvPicPr>
          <p:cNvPr id="288" name="Google Shape;288;p36"/>
          <p:cNvPicPr preferRelativeResize="0"/>
          <p:nvPr/>
        </p:nvPicPr>
        <p:blipFill>
          <a:blip r:embed="rId3">
            <a:alphaModFix/>
          </a:blip>
          <a:stretch>
            <a:fillRect/>
          </a:stretch>
        </p:blipFill>
        <p:spPr>
          <a:xfrm>
            <a:off x="7900605" y="0"/>
            <a:ext cx="1243388" cy="5143493"/>
          </a:xfrm>
          <a:prstGeom prst="rect">
            <a:avLst/>
          </a:prstGeom>
          <a:noFill/>
          <a:ln>
            <a:noFill/>
          </a:ln>
        </p:spPr>
      </p:pic>
      <p:sp>
        <p:nvSpPr>
          <p:cNvPr id="289" name="Google Shape;289;p36"/>
          <p:cNvSpPr/>
          <p:nvPr/>
        </p:nvSpPr>
        <p:spPr>
          <a:xfrm>
            <a:off x="7900600" y="301975"/>
            <a:ext cx="1243500" cy="39429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rPr>
              <a:t>Stage 1</a:t>
            </a:r>
            <a:endParaRPr>
              <a:solidFill>
                <a:srgbClr val="666666"/>
              </a:solidFill>
            </a:endParaRPr>
          </a:p>
        </p:txBody>
      </p:sp>
      <p:sp>
        <p:nvSpPr>
          <p:cNvPr id="290" name="Google Shape;290;p36"/>
          <p:cNvSpPr/>
          <p:nvPr/>
        </p:nvSpPr>
        <p:spPr>
          <a:xfrm>
            <a:off x="7900550" y="4244675"/>
            <a:ext cx="1243500" cy="6516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rPr>
              <a:t>Stage 2</a:t>
            </a:r>
            <a:endParaRPr>
              <a:solidFill>
                <a:srgbClr val="666666"/>
              </a:solidFill>
            </a:endParaRPr>
          </a:p>
        </p:txBody>
      </p:sp>
      <p:sp>
        <p:nvSpPr>
          <p:cNvPr id="291" name="Google Shape;291;p3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Code generation</a:t>
            </a:r>
            <a:endParaRPr/>
          </a:p>
        </p:txBody>
      </p:sp>
      <p:sp>
        <p:nvSpPr>
          <p:cNvPr id="292" name="Google Shape;292;p36"/>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Vectorization</a:t>
            </a:r>
            <a:endParaRPr/>
          </a:p>
          <a:p>
            <a:pPr indent="-355600" lvl="0" marL="457200" rtl="0" algn="l">
              <a:spcBef>
                <a:spcPts val="0"/>
              </a:spcBef>
              <a:spcAft>
                <a:spcPts val="0"/>
              </a:spcAft>
              <a:buSzPts val="2000"/>
              <a:buChar char="●"/>
            </a:pPr>
            <a:r>
              <a:rPr lang="en"/>
              <a:t>Loop bounds</a:t>
            </a:r>
            <a:endParaRPr/>
          </a:p>
          <a:p>
            <a:pPr indent="-355600" lvl="0" marL="457200" rtl="0" algn="l">
              <a:spcBef>
                <a:spcPts val="0"/>
              </a:spcBef>
              <a:spcAft>
                <a:spcPts val="0"/>
              </a:spcAft>
              <a:buSzPts val="2000"/>
              <a:buChar char="●"/>
            </a:pPr>
            <a:r>
              <a:rPr lang="en"/>
              <a:t>Optimizations</a:t>
            </a:r>
            <a:endParaRPr/>
          </a:p>
        </p:txBody>
      </p:sp>
      <p:sp>
        <p:nvSpPr>
          <p:cNvPr id="293" name="Google Shape;293;p36"/>
          <p:cNvSpPr txBox="1"/>
          <p:nvPr/>
        </p:nvSpPr>
        <p:spPr>
          <a:xfrm>
            <a:off x="6778925" y="0"/>
            <a:ext cx="2364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3: Code Generation</a:t>
            </a:r>
            <a:endParaRPr b="1">
              <a:solidFill>
                <a:srgbClr val="999999"/>
              </a:solidFill>
            </a:endParaRPr>
          </a:p>
        </p:txBody>
      </p:sp>
      <p:sp>
        <p:nvSpPr>
          <p:cNvPr id="294" name="Google Shape;294;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Multidimensional Vector Abstraction</a:t>
            </a:r>
            <a:endParaRPr/>
          </a:p>
        </p:txBody>
      </p:sp>
      <p:sp>
        <p:nvSpPr>
          <p:cNvPr id="300" name="Google Shape;300;p37"/>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Applies to both CPU (vector) and GPU (warp)</a:t>
            </a:r>
            <a:endParaRPr/>
          </a:p>
          <a:p>
            <a:pPr indent="-355600" lvl="0" marL="457200" rtl="0" algn="l">
              <a:spcBef>
                <a:spcPts val="0"/>
              </a:spcBef>
              <a:spcAft>
                <a:spcPts val="0"/>
              </a:spcAft>
              <a:buSzPts val="2000"/>
              <a:buChar char="●"/>
            </a:pPr>
            <a:r>
              <a:rPr lang="en"/>
              <a:t>Support operations:</a:t>
            </a:r>
            <a:endParaRPr/>
          </a:p>
          <a:p>
            <a:pPr indent="-330200" lvl="1" marL="914400" rtl="0" algn="l">
              <a:spcBef>
                <a:spcPts val="0"/>
              </a:spcBef>
              <a:spcAft>
                <a:spcPts val="0"/>
              </a:spcAft>
              <a:buSzPts val="1600"/>
              <a:buChar char="○"/>
            </a:pPr>
            <a:r>
              <a:rPr lang="en"/>
              <a:t>Vector load from / store to consecutive memory</a:t>
            </a:r>
            <a:endParaRPr/>
          </a:p>
          <a:p>
            <a:pPr indent="-330200" lvl="1" marL="914400" rtl="0" algn="l">
              <a:spcBef>
                <a:spcPts val="0"/>
              </a:spcBef>
              <a:spcAft>
                <a:spcPts val="0"/>
              </a:spcAft>
              <a:buSzPts val="1600"/>
              <a:buChar char="○"/>
            </a:pPr>
            <a:r>
              <a:rPr lang="en"/>
              <a:t>Element-wise vector operation: “vadd”</a:t>
            </a:r>
            <a:endParaRPr/>
          </a:p>
          <a:p>
            <a:pPr indent="-330200" lvl="1" marL="914400" rtl="0" algn="l">
              <a:spcBef>
                <a:spcPts val="0"/>
              </a:spcBef>
              <a:spcAft>
                <a:spcPts val="0"/>
              </a:spcAft>
              <a:buSzPts val="1600"/>
              <a:buChar char="○"/>
            </a:pPr>
            <a:r>
              <a:rPr lang="en"/>
              <a:t>Vector align — shifting across vector lane: “alignr” on CPU, “shfl” on CUDA GPU</a:t>
            </a:r>
            <a:endParaRPr/>
          </a:p>
          <a:p>
            <a:pPr indent="-330200" lvl="1" marL="914400" rtl="0" algn="l">
              <a:spcBef>
                <a:spcPts val="0"/>
              </a:spcBef>
              <a:spcAft>
                <a:spcPts val="0"/>
              </a:spcAft>
              <a:buSzPts val="1600"/>
              <a:buChar char="○"/>
            </a:pPr>
            <a:r>
              <a:rPr lang="en"/>
              <a:t>Vector select/mask — merging two vectors based on predicate/mask</a:t>
            </a:r>
            <a:endParaRPr/>
          </a:p>
          <a:p>
            <a:pPr indent="0" lvl="0" marL="0" rtl="0" algn="l">
              <a:spcBef>
                <a:spcPts val="1600"/>
              </a:spcBef>
              <a:spcAft>
                <a:spcPts val="0"/>
              </a:spcAft>
              <a:buNone/>
            </a:pPr>
            <a:r>
              <a:t/>
            </a:r>
            <a:endParaRPr sz="800"/>
          </a:p>
          <a:p>
            <a:pPr indent="-355600" lvl="0" marL="457200" rtl="0" algn="l">
              <a:spcBef>
                <a:spcPts val="1600"/>
              </a:spcBef>
              <a:spcAft>
                <a:spcPts val="0"/>
              </a:spcAft>
              <a:buSzPts val="2000"/>
              <a:buChar char="●"/>
            </a:pPr>
            <a:r>
              <a:rPr lang="en"/>
              <a:t>Trading extra cache usage and inefficiencies in data copy for few extra vector manipulation during computation</a:t>
            </a:r>
            <a:endParaRPr/>
          </a:p>
        </p:txBody>
      </p:sp>
      <p:sp>
        <p:nvSpPr>
          <p:cNvPr id="301" name="Google Shape;301;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2" name="Google Shape;302;p37"/>
          <p:cNvSpPr txBox="1"/>
          <p:nvPr/>
        </p:nvSpPr>
        <p:spPr>
          <a:xfrm>
            <a:off x="6778925" y="0"/>
            <a:ext cx="2364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3: Code Generation</a:t>
            </a:r>
            <a:endParaRPr b="1">
              <a:solidFill>
                <a:srgbClr val="99999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Merging vectors for unaligned read</a:t>
            </a:r>
            <a:endParaRPr/>
          </a:p>
        </p:txBody>
      </p:sp>
      <p:sp>
        <p:nvSpPr>
          <p:cNvPr id="308" name="Google Shape;308;p38"/>
          <p:cNvSpPr txBox="1"/>
          <p:nvPr>
            <p:ph idx="1" type="body"/>
          </p:nvPr>
        </p:nvSpPr>
        <p:spPr>
          <a:xfrm>
            <a:off x="-150" y="3396250"/>
            <a:ext cx="9144000" cy="1105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No need for per-brick ghostzone</a:t>
            </a:r>
            <a:endParaRPr/>
          </a:p>
          <a:p>
            <a:pPr indent="-355600" lvl="0" marL="457200" rtl="0" algn="l">
              <a:spcBef>
                <a:spcPts val="0"/>
              </a:spcBef>
              <a:spcAft>
                <a:spcPts val="0"/>
              </a:spcAft>
              <a:buSzPts val="2000"/>
              <a:buChar char="●"/>
            </a:pPr>
            <a:r>
              <a:rPr lang="en"/>
              <a:t>Reuse of input === reuse of index computation &amp; vector operations</a:t>
            </a:r>
            <a:endParaRPr/>
          </a:p>
          <a:p>
            <a:pPr indent="0" lvl="0" marL="0" rtl="0" algn="l">
              <a:spcBef>
                <a:spcPts val="1600"/>
              </a:spcBef>
              <a:spcAft>
                <a:spcPts val="1600"/>
              </a:spcAft>
              <a:buNone/>
            </a:pPr>
            <a:r>
              <a:t/>
            </a:r>
            <a:endParaRPr/>
          </a:p>
        </p:txBody>
      </p:sp>
      <p:pic>
        <p:nvPicPr>
          <p:cNvPr id="309" name="Google Shape;309;p38"/>
          <p:cNvPicPr preferRelativeResize="0"/>
          <p:nvPr/>
        </p:nvPicPr>
        <p:blipFill rotWithShape="1">
          <a:blip r:embed="rId3">
            <a:alphaModFix/>
          </a:blip>
          <a:srcRect b="0" l="0" r="0" t="0"/>
          <a:stretch/>
        </p:blipFill>
        <p:spPr>
          <a:xfrm>
            <a:off x="975513" y="1018325"/>
            <a:ext cx="7192976" cy="2345925"/>
          </a:xfrm>
          <a:prstGeom prst="rect">
            <a:avLst/>
          </a:prstGeom>
          <a:noFill/>
          <a:ln>
            <a:noFill/>
          </a:ln>
        </p:spPr>
      </p:pic>
      <p:sp>
        <p:nvSpPr>
          <p:cNvPr id="310" name="Google Shape;31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1" name="Google Shape;311;p38"/>
          <p:cNvSpPr txBox="1"/>
          <p:nvPr/>
        </p:nvSpPr>
        <p:spPr>
          <a:xfrm>
            <a:off x="6778925" y="0"/>
            <a:ext cx="2364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Step 3: Code Generation</a:t>
            </a:r>
            <a:endParaRPr b="1">
              <a:solidFill>
                <a:srgbClr val="99999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3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a:t>
            </a:r>
            <a:endParaRPr/>
          </a:p>
        </p:txBody>
      </p:sp>
      <p:sp>
        <p:nvSpPr>
          <p:cNvPr id="317" name="Google Shape;317;p39"/>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Intel Xeon Gold 6130 (Skylake-X: SKX)</a:t>
            </a:r>
            <a:endParaRPr/>
          </a:p>
          <a:p>
            <a:pPr indent="-355600" lvl="0" marL="457200" rtl="0" algn="l">
              <a:spcBef>
                <a:spcPts val="0"/>
              </a:spcBef>
              <a:spcAft>
                <a:spcPts val="0"/>
              </a:spcAft>
              <a:buSzPts val="2000"/>
              <a:buChar char="●"/>
            </a:pPr>
            <a:r>
              <a:rPr lang="en"/>
              <a:t>Intel Xeon Phi 7250 (Knights Landing: KNL)</a:t>
            </a:r>
            <a:endParaRPr/>
          </a:p>
          <a:p>
            <a:pPr indent="-355600" lvl="0" marL="457200" rtl="0" algn="l">
              <a:spcBef>
                <a:spcPts val="0"/>
              </a:spcBef>
              <a:spcAft>
                <a:spcPts val="0"/>
              </a:spcAft>
              <a:buSzPts val="2000"/>
              <a:buChar char="●"/>
            </a:pPr>
            <a:r>
              <a:rPr lang="en"/>
              <a:t>Nvidia P100 (Pascal: P100)</a:t>
            </a:r>
            <a:endParaRPr/>
          </a:p>
          <a:p>
            <a:pPr indent="0" lvl="0" marL="0" rtl="0" algn="l">
              <a:spcBef>
                <a:spcPts val="1600"/>
              </a:spcBef>
              <a:spcAft>
                <a:spcPts val="0"/>
              </a:spcAft>
              <a:buNone/>
            </a:pPr>
            <a:r>
              <a:t/>
            </a:r>
            <a:endParaRPr/>
          </a:p>
          <a:p>
            <a:pPr indent="-355600" lvl="0" marL="457200" rtl="0" algn="l">
              <a:spcBef>
                <a:spcPts val="1600"/>
              </a:spcBef>
              <a:spcAft>
                <a:spcPts val="0"/>
              </a:spcAft>
              <a:buSzPts val="2000"/>
              <a:buChar char="●"/>
            </a:pPr>
            <a:r>
              <a:rPr lang="en"/>
              <a:t>Using synthetic and real stencils (HPGMG, CNS)</a:t>
            </a:r>
            <a:endParaRPr/>
          </a:p>
          <a:p>
            <a:pPr indent="-355600" lvl="0" marL="457200" rtl="0" algn="l">
              <a:spcBef>
                <a:spcPts val="0"/>
              </a:spcBef>
              <a:spcAft>
                <a:spcPts val="0"/>
              </a:spcAft>
              <a:buSzPts val="2000"/>
              <a:buChar char="●"/>
            </a:pPr>
            <a:r>
              <a:rPr lang="en"/>
              <a:t>Baseline: parallelized, tiled, vectorized</a:t>
            </a:r>
            <a:endParaRPr/>
          </a:p>
        </p:txBody>
      </p:sp>
      <p:sp>
        <p:nvSpPr>
          <p:cNvPr id="318" name="Google Shape;318;p39"/>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Experiments</a:t>
            </a:r>
            <a:endParaRPr b="1">
              <a:solidFill>
                <a:srgbClr val="999999"/>
              </a:solidFill>
            </a:endParaRPr>
          </a:p>
        </p:txBody>
      </p:sp>
      <p:sp>
        <p:nvSpPr>
          <p:cNvPr id="319" name="Google Shape;319;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 - Real stencils</a:t>
            </a:r>
            <a:endParaRPr/>
          </a:p>
        </p:txBody>
      </p:sp>
      <p:sp>
        <p:nvSpPr>
          <p:cNvPr id="325" name="Google Shape;325;p40"/>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Experiments</a:t>
            </a:r>
            <a:endParaRPr b="1">
              <a:solidFill>
                <a:srgbClr val="999999"/>
              </a:solidFill>
            </a:endParaRPr>
          </a:p>
        </p:txBody>
      </p:sp>
      <p:pic>
        <p:nvPicPr>
          <p:cNvPr id="326" name="Google Shape;326;p40"/>
          <p:cNvPicPr preferRelativeResize="0"/>
          <p:nvPr/>
        </p:nvPicPr>
        <p:blipFill rotWithShape="1">
          <a:blip r:embed="rId3">
            <a:alphaModFix/>
          </a:blip>
          <a:srcRect b="0" l="0" r="0" t="0"/>
          <a:stretch/>
        </p:blipFill>
        <p:spPr>
          <a:xfrm>
            <a:off x="1376528" y="1076275"/>
            <a:ext cx="6390924" cy="3622851"/>
          </a:xfrm>
          <a:prstGeom prst="rect">
            <a:avLst/>
          </a:prstGeom>
          <a:noFill/>
          <a:ln>
            <a:noFill/>
          </a:ln>
        </p:spPr>
      </p:pic>
      <p:sp>
        <p:nvSpPr>
          <p:cNvPr id="327" name="Google Shape;327;p40"/>
          <p:cNvSpPr txBox="1"/>
          <p:nvPr/>
        </p:nvSpPr>
        <p:spPr>
          <a:xfrm>
            <a:off x="2400300" y="4476750"/>
            <a:ext cx="1212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t>1.2x</a:t>
            </a:r>
            <a:endParaRPr sz="1600"/>
          </a:p>
          <a:p>
            <a:pPr indent="0" lvl="0" marL="0" rtl="0" algn="ctr">
              <a:spcBef>
                <a:spcPts val="0"/>
              </a:spcBef>
              <a:spcAft>
                <a:spcPts val="0"/>
              </a:spcAft>
              <a:buNone/>
            </a:pPr>
            <a:r>
              <a:rPr lang="en" sz="1600"/>
              <a:t>~1.06x</a:t>
            </a:r>
            <a:endParaRPr sz="1600"/>
          </a:p>
        </p:txBody>
      </p:sp>
      <p:sp>
        <p:nvSpPr>
          <p:cNvPr id="328" name="Google Shape;328;p40"/>
          <p:cNvSpPr txBox="1"/>
          <p:nvPr/>
        </p:nvSpPr>
        <p:spPr>
          <a:xfrm>
            <a:off x="4222750" y="4476750"/>
            <a:ext cx="126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t>3.4x</a:t>
            </a:r>
            <a:endParaRPr sz="1600"/>
          </a:p>
          <a:p>
            <a:pPr indent="0" lvl="0" marL="0" rtl="0" algn="ctr">
              <a:spcBef>
                <a:spcPts val="0"/>
              </a:spcBef>
              <a:spcAft>
                <a:spcPts val="0"/>
              </a:spcAft>
              <a:buNone/>
            </a:pPr>
            <a:r>
              <a:rPr lang="en" sz="1600"/>
              <a:t>~1.52x</a:t>
            </a:r>
            <a:endParaRPr sz="1600"/>
          </a:p>
        </p:txBody>
      </p:sp>
      <p:sp>
        <p:nvSpPr>
          <p:cNvPr id="329" name="Google Shape;329;p40"/>
          <p:cNvSpPr txBox="1"/>
          <p:nvPr/>
        </p:nvSpPr>
        <p:spPr>
          <a:xfrm>
            <a:off x="6013450" y="4476750"/>
            <a:ext cx="1333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t>1.6x</a:t>
            </a:r>
            <a:endParaRPr sz="1600"/>
          </a:p>
          <a:p>
            <a:pPr indent="0" lvl="0" marL="0" rtl="0" algn="ctr">
              <a:spcBef>
                <a:spcPts val="0"/>
              </a:spcBef>
              <a:spcAft>
                <a:spcPts val="0"/>
              </a:spcAft>
              <a:buNone/>
            </a:pPr>
            <a:r>
              <a:rPr lang="en" sz="1600"/>
              <a:t>~1.33x</a:t>
            </a:r>
            <a:endParaRPr sz="1600"/>
          </a:p>
        </p:txBody>
      </p:sp>
      <p:sp>
        <p:nvSpPr>
          <p:cNvPr id="330" name="Google Shape;330;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1" name="Google Shape;331;p40"/>
          <p:cNvSpPr txBox="1"/>
          <p:nvPr/>
        </p:nvSpPr>
        <p:spPr>
          <a:xfrm>
            <a:off x="594400" y="4476750"/>
            <a:ext cx="12129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t>Maximum</a:t>
            </a:r>
            <a:endParaRPr sz="1600"/>
          </a:p>
          <a:p>
            <a:pPr indent="0" lvl="0" marL="0" rtl="0" algn="ctr">
              <a:spcBef>
                <a:spcPts val="0"/>
              </a:spcBef>
              <a:spcAft>
                <a:spcPts val="0"/>
              </a:spcAft>
              <a:buNone/>
            </a:pPr>
            <a:r>
              <a:rPr lang="en" sz="1600"/>
              <a:t>Average</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Hypterm: Hardware counters</a:t>
            </a:r>
            <a:endParaRPr/>
          </a:p>
        </p:txBody>
      </p:sp>
      <p:sp>
        <p:nvSpPr>
          <p:cNvPr id="337" name="Google Shape;337;p41"/>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Experiments</a:t>
            </a:r>
            <a:endParaRPr b="1">
              <a:solidFill>
                <a:srgbClr val="999999"/>
              </a:solidFill>
            </a:endParaRPr>
          </a:p>
        </p:txBody>
      </p:sp>
      <p:pic>
        <p:nvPicPr>
          <p:cNvPr id="338" name="Google Shape;338;p41"/>
          <p:cNvPicPr preferRelativeResize="0"/>
          <p:nvPr/>
        </p:nvPicPr>
        <p:blipFill rotWithShape="1">
          <a:blip r:embed="rId3">
            <a:alphaModFix/>
          </a:blip>
          <a:srcRect b="0" l="0" r="0" t="0"/>
          <a:stretch/>
        </p:blipFill>
        <p:spPr>
          <a:xfrm>
            <a:off x="409783" y="1210688"/>
            <a:ext cx="8324428" cy="3147674"/>
          </a:xfrm>
          <a:prstGeom prst="rect">
            <a:avLst/>
          </a:prstGeom>
          <a:noFill/>
          <a:ln>
            <a:noFill/>
          </a:ln>
        </p:spPr>
      </p:pic>
      <p:sp>
        <p:nvSpPr>
          <p:cNvPr id="339" name="Google Shape;339;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Stencil computation</a:t>
            </a:r>
            <a:endParaRPr/>
          </a:p>
        </p:txBody>
      </p:sp>
      <p:sp>
        <p:nvSpPr>
          <p:cNvPr id="73" name="Google Shape;73;p15"/>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Solve partial differential equations</a:t>
            </a:r>
            <a:endParaRPr/>
          </a:p>
          <a:p>
            <a:pPr indent="-330200" lvl="1" marL="914400" rtl="0" algn="l">
              <a:spcBef>
                <a:spcPts val="0"/>
              </a:spcBef>
              <a:spcAft>
                <a:spcPts val="0"/>
              </a:spcAft>
              <a:buSzPts val="1600"/>
              <a:buChar char="○"/>
            </a:pPr>
            <a:r>
              <a:rPr lang="en"/>
              <a:t>Points are computed using neighbors</a:t>
            </a:r>
            <a:endParaRPr/>
          </a:p>
          <a:p>
            <a:pPr indent="-330200" lvl="1" marL="914400" rtl="0" algn="l">
              <a:spcBef>
                <a:spcPts val="0"/>
              </a:spcBef>
              <a:spcAft>
                <a:spcPts val="0"/>
              </a:spcAft>
              <a:buSzPts val="1600"/>
              <a:buChar char="○"/>
            </a:pPr>
            <a:r>
              <a:rPr lang="en"/>
              <a:t>Neighboring stencil applications exhibits reuse</a:t>
            </a:r>
            <a:endParaRPr/>
          </a:p>
          <a:p>
            <a:pPr indent="-355600" lvl="0" marL="457200" rtl="0" algn="l">
              <a:spcBef>
                <a:spcPts val="0"/>
              </a:spcBef>
              <a:spcAft>
                <a:spcPts val="0"/>
              </a:spcAft>
              <a:buSzPts val="2000"/>
              <a:buChar char="●"/>
            </a:pPr>
            <a:r>
              <a:rPr lang="en"/>
              <a:t>Low order stencil</a:t>
            </a:r>
            <a:endParaRPr/>
          </a:p>
          <a:p>
            <a:pPr indent="-330200" lvl="1" marL="914400" rtl="0" algn="l">
              <a:spcBef>
                <a:spcPts val="0"/>
              </a:spcBef>
              <a:spcAft>
                <a:spcPts val="0"/>
              </a:spcAft>
              <a:buSzPts val="1600"/>
              <a:buChar char="○"/>
            </a:pPr>
            <a:r>
              <a:rPr lang="en"/>
              <a:t>Lower accuracy, l</a:t>
            </a:r>
            <a:r>
              <a:rPr lang="en"/>
              <a:t>ow arithmetic intensity (FLOP per byte) typically memory bound</a:t>
            </a:r>
            <a:endParaRPr/>
          </a:p>
          <a:p>
            <a:pPr indent="-355600" lvl="0" marL="457200" rtl="0" algn="l">
              <a:spcBef>
                <a:spcPts val="0"/>
              </a:spcBef>
              <a:spcAft>
                <a:spcPts val="0"/>
              </a:spcAft>
              <a:buSzPts val="2000"/>
              <a:buChar char="●"/>
            </a:pPr>
            <a:r>
              <a:rPr b="1" lang="en"/>
              <a:t>High order stencil</a:t>
            </a:r>
            <a:endParaRPr b="1"/>
          </a:p>
          <a:p>
            <a:pPr indent="-330200" lvl="1" marL="914400" rtl="0" algn="l">
              <a:spcBef>
                <a:spcPts val="0"/>
              </a:spcBef>
              <a:spcAft>
                <a:spcPts val="0"/>
              </a:spcAft>
              <a:buSzPts val="1600"/>
              <a:buChar char="○"/>
            </a:pPr>
            <a:r>
              <a:rPr lang="en"/>
              <a:t>Higher accuracy, h</a:t>
            </a:r>
            <a:r>
              <a:rPr lang="en"/>
              <a:t>igh arithmetic intensity and could be compute bound</a:t>
            </a:r>
            <a:endParaRPr/>
          </a:p>
          <a:p>
            <a:pPr indent="-355600" lvl="0" marL="457200" rtl="0" algn="l">
              <a:spcBef>
                <a:spcPts val="0"/>
              </a:spcBef>
              <a:spcAft>
                <a:spcPts val="0"/>
              </a:spcAft>
              <a:buSzPts val="2000"/>
              <a:buChar char="●"/>
            </a:pPr>
            <a:r>
              <a:rPr lang="en"/>
              <a:t>Diameter of stencil related to order of stencil</a:t>
            </a:r>
            <a:endParaRPr/>
          </a:p>
          <a:p>
            <a:pPr indent="-355600" lvl="0" marL="457200" rtl="0" algn="l">
              <a:spcBef>
                <a:spcPts val="0"/>
              </a:spcBef>
              <a:spcAft>
                <a:spcPts val="0"/>
              </a:spcAft>
              <a:buSzPts val="2000"/>
              <a:buChar char="●"/>
            </a:pPr>
            <a:r>
              <a:rPr lang="en"/>
              <a:t>Blocking to exploit locality to reduce data movement</a:t>
            </a:r>
            <a:endParaRPr/>
          </a:p>
          <a:p>
            <a:pPr indent="-330200" lvl="1" marL="914400" rtl="0" algn="l">
              <a:spcBef>
                <a:spcPts val="0"/>
              </a:spcBef>
              <a:spcAft>
                <a:spcPts val="0"/>
              </a:spcAft>
              <a:buSzPts val="1600"/>
              <a:buChar char="○"/>
            </a:pPr>
            <a:r>
              <a:rPr lang="en"/>
              <a:t>Iteration blocking (Tiling)</a:t>
            </a:r>
            <a:endParaRPr/>
          </a:p>
          <a:p>
            <a:pPr indent="0" lvl="0" marL="914400" marR="0" rtl="0" algn="l">
              <a:lnSpc>
                <a:spcPct val="115000"/>
              </a:lnSpc>
              <a:spcBef>
                <a:spcPts val="1600"/>
              </a:spcBef>
              <a:spcAft>
                <a:spcPts val="1600"/>
              </a:spcAft>
              <a:buNone/>
            </a:pPr>
            <a:r>
              <a:t/>
            </a:r>
            <a:endParaRPr/>
          </a:p>
        </p:txBody>
      </p:sp>
      <p:pic>
        <p:nvPicPr>
          <p:cNvPr id="74" name="Google Shape;74;p15"/>
          <p:cNvPicPr preferRelativeResize="0"/>
          <p:nvPr/>
        </p:nvPicPr>
        <p:blipFill>
          <a:blip r:embed="rId3">
            <a:alphaModFix/>
          </a:blip>
          <a:stretch>
            <a:fillRect/>
          </a:stretch>
        </p:blipFill>
        <p:spPr>
          <a:xfrm>
            <a:off x="5676075" y="1200799"/>
            <a:ext cx="3156225" cy="1127549"/>
          </a:xfrm>
          <a:prstGeom prst="rect">
            <a:avLst/>
          </a:prstGeom>
          <a:noFill/>
          <a:ln>
            <a:noFill/>
          </a:ln>
        </p:spPr>
      </p:pic>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 name="Google Shape;76;p15"/>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Introduction: Stencil</a:t>
            </a:r>
            <a:endParaRPr b="1">
              <a:solidFill>
                <a:srgbClr val="99999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Hypterm: Hardware counters</a:t>
            </a:r>
            <a:endParaRPr/>
          </a:p>
        </p:txBody>
      </p:sp>
      <p:sp>
        <p:nvSpPr>
          <p:cNvPr id="345" name="Google Shape;345;p42"/>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Experiments</a:t>
            </a:r>
            <a:endParaRPr b="1">
              <a:solidFill>
                <a:srgbClr val="999999"/>
              </a:solidFill>
            </a:endParaRPr>
          </a:p>
        </p:txBody>
      </p:sp>
      <p:pic>
        <p:nvPicPr>
          <p:cNvPr id="346" name="Google Shape;346;p42"/>
          <p:cNvPicPr preferRelativeResize="0"/>
          <p:nvPr/>
        </p:nvPicPr>
        <p:blipFill rotWithShape="1">
          <a:blip r:embed="rId3">
            <a:alphaModFix/>
          </a:blip>
          <a:srcRect b="0" l="0" r="0" t="0"/>
          <a:stretch/>
        </p:blipFill>
        <p:spPr>
          <a:xfrm>
            <a:off x="409783" y="1210688"/>
            <a:ext cx="8324428" cy="3147674"/>
          </a:xfrm>
          <a:prstGeom prst="rect">
            <a:avLst/>
          </a:prstGeom>
          <a:noFill/>
          <a:ln>
            <a:noFill/>
          </a:ln>
        </p:spPr>
      </p:pic>
      <p:sp>
        <p:nvSpPr>
          <p:cNvPr id="347" name="Google Shape;347;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8" name="Google Shape;348;p42"/>
          <p:cNvSpPr txBox="1"/>
          <p:nvPr/>
        </p:nvSpPr>
        <p:spPr>
          <a:xfrm>
            <a:off x="1274100" y="4358350"/>
            <a:ext cx="2556000" cy="6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Much better cache locality</a:t>
            </a:r>
            <a:endParaRPr sz="1600"/>
          </a:p>
          <a:p>
            <a:pPr indent="0" lvl="0" marL="0" rtl="0" algn="l">
              <a:spcBef>
                <a:spcPts val="0"/>
              </a:spcBef>
              <a:spcAft>
                <a:spcPts val="0"/>
              </a:spcAft>
              <a:buNone/>
            </a:pPr>
            <a:r>
              <a:rPr lang="en" sz="1600"/>
              <a:t>M</a:t>
            </a:r>
            <a:r>
              <a:rPr lang="en" sz="1600"/>
              <a:t>uch </a:t>
            </a:r>
            <a:r>
              <a:rPr lang="en" sz="1600"/>
              <a:t>less TLB pressure</a:t>
            </a:r>
            <a:endParaRPr sz="1600"/>
          </a:p>
        </p:txBody>
      </p:sp>
      <p:sp>
        <p:nvSpPr>
          <p:cNvPr id="349" name="Google Shape;349;p42"/>
          <p:cNvSpPr txBox="1"/>
          <p:nvPr/>
        </p:nvSpPr>
        <p:spPr>
          <a:xfrm>
            <a:off x="5658825" y="4358350"/>
            <a:ext cx="2556000" cy="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Much better register reuse</a:t>
            </a:r>
            <a:endParaRPr sz="1600"/>
          </a:p>
        </p:txBody>
      </p:sp>
      <p:sp>
        <p:nvSpPr>
          <p:cNvPr id="350" name="Google Shape;350;p42"/>
          <p:cNvSpPr txBox="1"/>
          <p:nvPr/>
        </p:nvSpPr>
        <p:spPr>
          <a:xfrm>
            <a:off x="3794800" y="184785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rPr>
              <a:t>70x</a:t>
            </a:r>
            <a:endParaRPr sz="1600">
              <a:solidFill>
                <a:srgbClr val="FF0000"/>
              </a:solidFill>
            </a:endParaRPr>
          </a:p>
        </p:txBody>
      </p:sp>
      <p:sp>
        <p:nvSpPr>
          <p:cNvPr id="351" name="Google Shape;351;p42"/>
          <p:cNvSpPr txBox="1"/>
          <p:nvPr/>
        </p:nvSpPr>
        <p:spPr>
          <a:xfrm>
            <a:off x="3331250" y="192405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rPr>
              <a:t>30x</a:t>
            </a:r>
            <a:endParaRPr sz="1600">
              <a:solidFill>
                <a:srgbClr val="FF0000"/>
              </a:solidFill>
            </a:endParaRPr>
          </a:p>
        </p:txBody>
      </p:sp>
      <p:sp>
        <p:nvSpPr>
          <p:cNvPr id="352" name="Google Shape;352;p42"/>
          <p:cNvSpPr txBox="1"/>
          <p:nvPr/>
        </p:nvSpPr>
        <p:spPr>
          <a:xfrm>
            <a:off x="2840500" y="171920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rPr>
              <a:t>18x</a:t>
            </a:r>
            <a:endParaRPr sz="1600">
              <a:solidFill>
                <a:srgbClr val="FF0000"/>
              </a:solidFill>
            </a:endParaRPr>
          </a:p>
        </p:txBody>
      </p:sp>
      <p:sp>
        <p:nvSpPr>
          <p:cNvPr id="353" name="Google Shape;353;p42"/>
          <p:cNvSpPr txBox="1"/>
          <p:nvPr/>
        </p:nvSpPr>
        <p:spPr>
          <a:xfrm>
            <a:off x="2423800" y="2101950"/>
            <a:ext cx="482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rPr>
              <a:t>5x</a:t>
            </a:r>
            <a:endParaRPr sz="1600">
              <a:solidFill>
                <a:srgbClr val="FF0000"/>
              </a:solidFill>
            </a:endParaRPr>
          </a:p>
        </p:txBody>
      </p:sp>
      <p:sp>
        <p:nvSpPr>
          <p:cNvPr id="354" name="Google Shape;354;p42"/>
          <p:cNvSpPr txBox="1"/>
          <p:nvPr/>
        </p:nvSpPr>
        <p:spPr>
          <a:xfrm>
            <a:off x="6946900" y="1428750"/>
            <a:ext cx="558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rPr>
              <a:t>12x</a:t>
            </a:r>
            <a:endParaRPr sz="1600">
              <a:solidFill>
                <a:srgbClr val="FF0000"/>
              </a:solidFill>
            </a:endParaRPr>
          </a:p>
        </p:txBody>
      </p:sp>
      <p:sp>
        <p:nvSpPr>
          <p:cNvPr id="355" name="Google Shape;355;p42"/>
          <p:cNvSpPr txBox="1"/>
          <p:nvPr/>
        </p:nvSpPr>
        <p:spPr>
          <a:xfrm>
            <a:off x="7727900" y="2006700"/>
            <a:ext cx="635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0000"/>
                </a:solidFill>
              </a:rPr>
              <a:t>2.6x</a:t>
            </a:r>
            <a:endParaRPr sz="160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a:t>
            </a:r>
            <a:endParaRPr/>
          </a:p>
        </p:txBody>
      </p:sp>
      <p:sp>
        <p:nvSpPr>
          <p:cNvPr id="361" name="Google Shape;361;p43"/>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Associative reordering</a:t>
            </a:r>
            <a:endParaRPr/>
          </a:p>
          <a:p>
            <a:pPr indent="-330200" lvl="1" marL="914400" rtl="0" algn="l">
              <a:spcBef>
                <a:spcPts val="0"/>
              </a:spcBef>
              <a:spcAft>
                <a:spcPts val="0"/>
              </a:spcAft>
              <a:buSzPts val="1600"/>
              <a:buChar char="○"/>
            </a:pPr>
            <a:r>
              <a:rPr lang="en"/>
              <a:t>Stock, Kevin, et al. 2014</a:t>
            </a:r>
            <a:endParaRPr/>
          </a:p>
          <a:p>
            <a:pPr indent="-355600" lvl="0" marL="457200" rtl="0" algn="l">
              <a:spcBef>
                <a:spcPts val="0"/>
              </a:spcBef>
              <a:spcAft>
                <a:spcPts val="0"/>
              </a:spcAft>
              <a:buSzPts val="2000"/>
              <a:buChar char="●"/>
            </a:pPr>
            <a:r>
              <a:rPr lang="en"/>
              <a:t>Matrix multiplication</a:t>
            </a:r>
            <a:endParaRPr/>
          </a:p>
          <a:p>
            <a:pPr indent="-330200" lvl="1" marL="914400" rtl="0" algn="l">
              <a:spcBef>
                <a:spcPts val="0"/>
              </a:spcBef>
              <a:spcAft>
                <a:spcPts val="0"/>
              </a:spcAft>
              <a:buSzPts val="1600"/>
              <a:buChar char="○"/>
            </a:pPr>
            <a:r>
              <a:rPr lang="en"/>
              <a:t>Goto, Kazushige, et al. 2008</a:t>
            </a:r>
            <a:endParaRPr/>
          </a:p>
          <a:p>
            <a:pPr indent="-355600" lvl="0" marL="457200" rtl="0" algn="l">
              <a:spcBef>
                <a:spcPts val="0"/>
              </a:spcBef>
              <a:spcAft>
                <a:spcPts val="0"/>
              </a:spcAft>
              <a:buSzPts val="2000"/>
              <a:buChar char="●"/>
            </a:pPr>
            <a:r>
              <a:rPr lang="en"/>
              <a:t>Coarse grained data blocking</a:t>
            </a:r>
            <a:endParaRPr/>
          </a:p>
          <a:p>
            <a:pPr indent="-330200" lvl="1" marL="914400" rtl="0" algn="l">
              <a:spcBef>
                <a:spcPts val="0"/>
              </a:spcBef>
              <a:spcAft>
                <a:spcPts val="0"/>
              </a:spcAft>
              <a:buSzPts val="1600"/>
              <a:buChar char="○"/>
            </a:pPr>
            <a:r>
              <a:rPr lang="en"/>
              <a:t>Unat, Didem, et al. 2016</a:t>
            </a:r>
            <a:endParaRPr/>
          </a:p>
          <a:p>
            <a:pPr indent="-355600" lvl="0" marL="457200" rtl="0" algn="l">
              <a:spcBef>
                <a:spcPts val="0"/>
              </a:spcBef>
              <a:spcAft>
                <a:spcPts val="0"/>
              </a:spcAft>
              <a:buSzPts val="2000"/>
              <a:buChar char="●"/>
            </a:pPr>
            <a:r>
              <a:rPr lang="en"/>
              <a:t>Fine grained data blocking for stencils</a:t>
            </a:r>
            <a:endParaRPr/>
          </a:p>
          <a:p>
            <a:pPr indent="-330200" lvl="1" marL="914400" rtl="0" algn="l">
              <a:spcBef>
                <a:spcPts val="0"/>
              </a:spcBef>
              <a:spcAft>
                <a:spcPts val="0"/>
              </a:spcAft>
              <a:buSzPts val="1600"/>
              <a:buChar char="○"/>
            </a:pPr>
            <a:r>
              <a:rPr lang="en"/>
              <a:t>Jayaraj, Jagan. 2013</a:t>
            </a:r>
            <a:endParaRPr/>
          </a:p>
          <a:p>
            <a:pPr indent="-317500" lvl="2" marL="1371600" rtl="0" algn="l">
              <a:spcBef>
                <a:spcPts val="0"/>
              </a:spcBef>
              <a:spcAft>
                <a:spcPts val="0"/>
              </a:spcAft>
              <a:buSzPts val="1400"/>
              <a:buChar char="■"/>
            </a:pPr>
            <a:r>
              <a:rPr lang="en"/>
              <a:t>Briquette, require stencils that can be split into 1D stencils</a:t>
            </a:r>
            <a:endParaRPr/>
          </a:p>
          <a:p>
            <a:pPr indent="-330200" lvl="1" marL="914400" rtl="0" algn="l">
              <a:spcBef>
                <a:spcPts val="0"/>
              </a:spcBef>
              <a:spcAft>
                <a:spcPts val="0"/>
              </a:spcAft>
              <a:buSzPts val="1600"/>
              <a:buChar char="○"/>
            </a:pPr>
            <a:r>
              <a:rPr lang="en"/>
              <a:t>Yount, Charles, et al. 2016</a:t>
            </a:r>
            <a:endParaRPr/>
          </a:p>
          <a:p>
            <a:pPr indent="-317500" lvl="2" marL="1371600" rtl="0" algn="l">
              <a:spcBef>
                <a:spcPts val="0"/>
              </a:spcBef>
              <a:spcAft>
                <a:spcPts val="0"/>
              </a:spcAft>
              <a:buSzPts val="1400"/>
              <a:buChar char="■"/>
            </a:pPr>
            <a:r>
              <a:rPr lang="en"/>
              <a:t>Vector folding, only vector-lengthed and uses unrolling</a:t>
            </a:r>
            <a:endParaRPr/>
          </a:p>
        </p:txBody>
      </p:sp>
      <p:sp>
        <p:nvSpPr>
          <p:cNvPr id="362" name="Google Shape;36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&amp; Future Work</a:t>
            </a:r>
            <a:endParaRPr/>
          </a:p>
        </p:txBody>
      </p:sp>
      <p:sp>
        <p:nvSpPr>
          <p:cNvPr id="368" name="Google Shape;368;p44"/>
          <p:cNvSpPr txBox="1"/>
          <p:nvPr>
            <p:ph idx="1" type="body"/>
          </p:nvPr>
        </p:nvSpPr>
        <p:spPr>
          <a:xfrm>
            <a:off x="311700" y="1152475"/>
            <a:ext cx="8520600" cy="3359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Vector code generation exploit reuse of vectors for stencil computations, particularly beneficial for high-order stencils</a:t>
            </a:r>
            <a:endParaRPr/>
          </a:p>
          <a:p>
            <a:pPr indent="-355600" lvl="0" marL="457200" rtl="0" algn="l">
              <a:spcBef>
                <a:spcPts val="0"/>
              </a:spcBef>
              <a:spcAft>
                <a:spcPts val="0"/>
              </a:spcAft>
              <a:buSzPts val="2000"/>
              <a:buChar char="●"/>
            </a:pPr>
            <a:r>
              <a:rPr lang="en"/>
              <a:t>Enabling performance portable stencil computation with fine-grained data blocking</a:t>
            </a:r>
            <a:endParaRPr/>
          </a:p>
          <a:p>
            <a:pPr indent="0" lvl="0" marL="457200" rtl="0" algn="l">
              <a:spcBef>
                <a:spcPts val="1600"/>
              </a:spcBef>
              <a:spcAft>
                <a:spcPts val="0"/>
              </a:spcAft>
              <a:buNone/>
            </a:pPr>
            <a:r>
              <a:t/>
            </a:r>
            <a:endParaRPr/>
          </a:p>
          <a:p>
            <a:pPr indent="-355600" lvl="0" marL="457200" rtl="0" algn="l">
              <a:spcBef>
                <a:spcPts val="1600"/>
              </a:spcBef>
              <a:spcAft>
                <a:spcPts val="0"/>
              </a:spcAft>
              <a:buSzPts val="2000"/>
              <a:buChar char="●"/>
            </a:pPr>
            <a:r>
              <a:rPr lang="en"/>
              <a:t>Add more code generation optimization</a:t>
            </a:r>
            <a:endParaRPr/>
          </a:p>
          <a:p>
            <a:pPr indent="-355600" lvl="0" marL="457200" rtl="0" algn="l">
              <a:spcBef>
                <a:spcPts val="0"/>
              </a:spcBef>
              <a:spcAft>
                <a:spcPts val="0"/>
              </a:spcAft>
              <a:buSzPts val="2000"/>
              <a:buChar char="●"/>
            </a:pPr>
            <a:r>
              <a:rPr lang="en"/>
              <a:t>Support other architectures</a:t>
            </a:r>
            <a:endParaRPr/>
          </a:p>
          <a:p>
            <a:pPr indent="-355600" lvl="0" marL="457200" rtl="0" algn="l">
              <a:spcBef>
                <a:spcPts val="0"/>
              </a:spcBef>
              <a:spcAft>
                <a:spcPts val="0"/>
              </a:spcAft>
              <a:buSzPts val="2000"/>
              <a:buChar char="●"/>
            </a:pPr>
            <a:r>
              <a:rPr lang="en"/>
              <a:t>Use bricks to optimize MPI communication</a:t>
            </a:r>
            <a:endParaRPr/>
          </a:p>
        </p:txBody>
      </p:sp>
      <p:sp>
        <p:nvSpPr>
          <p:cNvPr id="369" name="Google Shape;369;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Stencil － Strided memory accesses</a:t>
            </a:r>
            <a:endParaRPr/>
          </a:p>
        </p:txBody>
      </p:sp>
      <p:sp>
        <p:nvSpPr>
          <p:cNvPr id="82" name="Google Shape;82;p16"/>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Hardware prefetching streams</a:t>
            </a:r>
            <a:endParaRPr/>
          </a:p>
          <a:p>
            <a:pPr indent="-355600" lvl="0" marL="457200" rtl="0" algn="l">
              <a:spcBef>
                <a:spcPts val="0"/>
              </a:spcBef>
              <a:spcAft>
                <a:spcPts val="0"/>
              </a:spcAft>
              <a:buSzPts val="2000"/>
              <a:buChar char="●"/>
            </a:pPr>
            <a:r>
              <a:rPr lang="en"/>
              <a:t>TLB entries</a:t>
            </a:r>
            <a:endParaRPr/>
          </a:p>
          <a:p>
            <a:pPr indent="-355600" lvl="0" marL="457200" rtl="0" algn="l">
              <a:spcBef>
                <a:spcPts val="0"/>
              </a:spcBef>
              <a:spcAft>
                <a:spcPts val="0"/>
              </a:spcAft>
              <a:buSzPts val="2000"/>
              <a:buChar char="●"/>
            </a:pPr>
            <a:r>
              <a:rPr lang="en"/>
              <a:t>Worst case usage (cube-shaped):</a:t>
            </a:r>
            <a:endParaRPr/>
          </a:p>
          <a:p>
            <a:pPr indent="-330200" lvl="1" marL="914400" rtl="0" algn="l">
              <a:spcBef>
                <a:spcPts val="0"/>
              </a:spcBef>
              <a:spcAft>
                <a:spcPts val="0"/>
              </a:spcAft>
              <a:buSzPts val="1600"/>
              <a:buChar char="○"/>
            </a:pPr>
            <a:r>
              <a:rPr lang="en"/>
              <a:t>~ diameter in 2D</a:t>
            </a:r>
            <a:endParaRPr/>
          </a:p>
          <a:p>
            <a:pPr indent="-330200" lvl="1" marL="914400" rtl="0" algn="l">
              <a:spcBef>
                <a:spcPts val="0"/>
              </a:spcBef>
              <a:spcAft>
                <a:spcPts val="0"/>
              </a:spcAft>
              <a:buSzPts val="1600"/>
              <a:buChar char="○"/>
            </a:pPr>
            <a:r>
              <a:rPr lang="en"/>
              <a:t>~ diameter</a:t>
            </a:r>
            <a:r>
              <a:rPr baseline="30000" lang="en"/>
              <a:t>2</a:t>
            </a:r>
            <a:r>
              <a:rPr lang="en"/>
              <a:t> in 3D</a:t>
            </a:r>
            <a:endParaRPr/>
          </a:p>
        </p:txBody>
      </p:sp>
      <p:sp>
        <p:nvSpPr>
          <p:cNvPr id="83" name="Google Shape;83;p16"/>
          <p:cNvSpPr txBox="1"/>
          <p:nvPr>
            <p:ph idx="1" type="body"/>
          </p:nvPr>
        </p:nvSpPr>
        <p:spPr>
          <a:xfrm>
            <a:off x="4267200" y="1152475"/>
            <a:ext cx="4565100" cy="3416400"/>
          </a:xfrm>
          <a:prstGeom prst="rect">
            <a:avLst/>
          </a:prstGeom>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SzPts val="2000"/>
              <a:buChar char="●"/>
            </a:pPr>
            <a:r>
              <a:rPr lang="en"/>
              <a:t>L</a:t>
            </a:r>
            <a:r>
              <a:rPr lang="en"/>
              <a:t>imits parallelism</a:t>
            </a:r>
            <a:endParaRPr/>
          </a:p>
          <a:p>
            <a:pPr indent="-355600" lvl="0" marL="457200" marR="0" rtl="0" algn="l">
              <a:lnSpc>
                <a:spcPct val="115000"/>
              </a:lnSpc>
              <a:spcBef>
                <a:spcPts val="0"/>
              </a:spcBef>
              <a:spcAft>
                <a:spcPts val="0"/>
              </a:spcAft>
              <a:buSzPts val="2000"/>
              <a:buChar char="●"/>
            </a:pPr>
            <a:r>
              <a:rPr lang="en"/>
              <a:t>Problem exacerbated with tiling</a:t>
            </a:r>
            <a:endParaRPr/>
          </a:p>
        </p:txBody>
      </p:sp>
      <p:pic>
        <p:nvPicPr>
          <p:cNvPr id="84" name="Google Shape;84;p16"/>
          <p:cNvPicPr preferRelativeResize="0"/>
          <p:nvPr/>
        </p:nvPicPr>
        <p:blipFill>
          <a:blip r:embed="rId3">
            <a:alphaModFix/>
          </a:blip>
          <a:stretch>
            <a:fillRect/>
          </a:stretch>
        </p:blipFill>
        <p:spPr>
          <a:xfrm>
            <a:off x="1953613" y="2752525"/>
            <a:ext cx="5236774" cy="2230725"/>
          </a:xfrm>
          <a:prstGeom prst="rect">
            <a:avLst/>
          </a:prstGeom>
          <a:noFill/>
          <a:ln>
            <a:noFill/>
          </a:ln>
        </p:spPr>
      </p:pic>
      <p:sp>
        <p:nvSpPr>
          <p:cNvPr id="85" name="Google Shape;8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6" name="Google Shape;86;p16"/>
          <p:cNvPicPr preferRelativeResize="0"/>
          <p:nvPr/>
        </p:nvPicPr>
        <p:blipFill>
          <a:blip r:embed="rId4">
            <a:alphaModFix/>
          </a:blip>
          <a:stretch>
            <a:fillRect/>
          </a:stretch>
        </p:blipFill>
        <p:spPr>
          <a:xfrm>
            <a:off x="7620450" y="2764500"/>
            <a:ext cx="1211851" cy="845475"/>
          </a:xfrm>
          <a:prstGeom prst="rect">
            <a:avLst/>
          </a:prstGeom>
          <a:noFill/>
          <a:ln>
            <a:noFill/>
          </a:ln>
        </p:spPr>
      </p:pic>
      <p:sp>
        <p:nvSpPr>
          <p:cNvPr id="87" name="Google Shape;87;p16"/>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Introduction: Blocking</a:t>
            </a:r>
            <a:endParaRPr b="1">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Stencil － Strided memory accesses</a:t>
            </a:r>
            <a:endParaRPr/>
          </a:p>
        </p:txBody>
      </p:sp>
      <p:sp>
        <p:nvSpPr>
          <p:cNvPr id="93" name="Google Shape;93;p17"/>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Hardware prefetching streams</a:t>
            </a:r>
            <a:endParaRPr/>
          </a:p>
          <a:p>
            <a:pPr indent="-355600" lvl="0" marL="457200" rtl="0" algn="l">
              <a:spcBef>
                <a:spcPts val="0"/>
              </a:spcBef>
              <a:spcAft>
                <a:spcPts val="0"/>
              </a:spcAft>
              <a:buSzPts val="2000"/>
              <a:buChar char="●"/>
            </a:pPr>
            <a:r>
              <a:rPr lang="en"/>
              <a:t>TLB entries</a:t>
            </a:r>
            <a:endParaRPr/>
          </a:p>
          <a:p>
            <a:pPr indent="-355600" lvl="0" marL="457200" rtl="0" algn="l">
              <a:spcBef>
                <a:spcPts val="0"/>
              </a:spcBef>
              <a:spcAft>
                <a:spcPts val="0"/>
              </a:spcAft>
              <a:buSzPts val="2000"/>
              <a:buChar char="●"/>
            </a:pPr>
            <a:r>
              <a:rPr lang="en"/>
              <a:t>Worst case usage (cube-shaped):</a:t>
            </a:r>
            <a:endParaRPr/>
          </a:p>
          <a:p>
            <a:pPr indent="-330200" lvl="1" marL="914400" rtl="0" algn="l">
              <a:spcBef>
                <a:spcPts val="0"/>
              </a:spcBef>
              <a:spcAft>
                <a:spcPts val="0"/>
              </a:spcAft>
              <a:buSzPts val="1600"/>
              <a:buChar char="○"/>
            </a:pPr>
            <a:r>
              <a:rPr lang="en"/>
              <a:t>~ diameter in 2D</a:t>
            </a:r>
            <a:endParaRPr/>
          </a:p>
          <a:p>
            <a:pPr indent="-330200" lvl="1" marL="914400" rtl="0" algn="l">
              <a:spcBef>
                <a:spcPts val="0"/>
              </a:spcBef>
              <a:spcAft>
                <a:spcPts val="0"/>
              </a:spcAft>
              <a:buSzPts val="1600"/>
              <a:buChar char="○"/>
            </a:pPr>
            <a:r>
              <a:rPr lang="en"/>
              <a:t>~ diameter</a:t>
            </a:r>
            <a:r>
              <a:rPr baseline="30000" lang="en"/>
              <a:t>2</a:t>
            </a:r>
            <a:r>
              <a:rPr lang="en"/>
              <a:t> in 3D</a:t>
            </a:r>
            <a:endParaRPr/>
          </a:p>
        </p:txBody>
      </p:sp>
      <p:sp>
        <p:nvSpPr>
          <p:cNvPr id="94" name="Google Shape;94;p17"/>
          <p:cNvSpPr txBox="1"/>
          <p:nvPr>
            <p:ph idx="1" type="body"/>
          </p:nvPr>
        </p:nvSpPr>
        <p:spPr>
          <a:xfrm>
            <a:off x="4267200" y="1152475"/>
            <a:ext cx="45651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L</a:t>
            </a:r>
            <a:r>
              <a:rPr lang="en"/>
              <a:t>imits parallelism</a:t>
            </a:r>
            <a:endParaRPr/>
          </a:p>
          <a:p>
            <a:pPr indent="-355600" lvl="0" marL="457200" rtl="0" algn="l">
              <a:spcBef>
                <a:spcPts val="0"/>
              </a:spcBef>
              <a:spcAft>
                <a:spcPts val="0"/>
              </a:spcAft>
              <a:buSzPts val="2000"/>
              <a:buChar char="●"/>
            </a:pPr>
            <a:r>
              <a:rPr lang="en"/>
              <a:t>Problem exacerbated with tiling</a:t>
            </a:r>
            <a:endParaRPr/>
          </a:p>
        </p:txBody>
      </p:sp>
      <p:pic>
        <p:nvPicPr>
          <p:cNvPr id="95" name="Google Shape;95;p17"/>
          <p:cNvPicPr preferRelativeResize="0"/>
          <p:nvPr/>
        </p:nvPicPr>
        <p:blipFill rotWithShape="1">
          <a:blip r:embed="rId3">
            <a:alphaModFix/>
          </a:blip>
          <a:srcRect b="0" l="0" r="0" t="0"/>
          <a:stretch/>
        </p:blipFill>
        <p:spPr>
          <a:xfrm>
            <a:off x="1953613" y="2752525"/>
            <a:ext cx="5236774" cy="2230725"/>
          </a:xfrm>
          <a:prstGeom prst="rect">
            <a:avLst/>
          </a:prstGeom>
          <a:noFill/>
          <a:ln>
            <a:noFill/>
          </a:ln>
        </p:spPr>
      </p:pic>
      <p:sp>
        <p:nvSpPr>
          <p:cNvPr id="96" name="Google Shape;9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4">
            <a:alphaModFix/>
          </a:blip>
          <a:stretch>
            <a:fillRect/>
          </a:stretch>
        </p:blipFill>
        <p:spPr>
          <a:xfrm>
            <a:off x="7620450" y="2764500"/>
            <a:ext cx="1211851" cy="845475"/>
          </a:xfrm>
          <a:prstGeom prst="rect">
            <a:avLst/>
          </a:prstGeom>
          <a:noFill/>
          <a:ln>
            <a:noFill/>
          </a:ln>
        </p:spPr>
      </p:pic>
      <p:sp>
        <p:nvSpPr>
          <p:cNvPr id="98" name="Google Shape;98;p17"/>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Introduction: Blocking</a:t>
            </a:r>
            <a:endParaRPr b="1">
              <a:solidFill>
                <a:srgbClr val="99999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Google Shape;103;p18"/>
          <p:cNvPicPr preferRelativeResize="0"/>
          <p:nvPr/>
        </p:nvPicPr>
        <p:blipFill>
          <a:blip r:embed="rId3">
            <a:alphaModFix/>
          </a:blip>
          <a:stretch>
            <a:fillRect/>
          </a:stretch>
        </p:blipFill>
        <p:spPr>
          <a:xfrm>
            <a:off x="4293572" y="2367950"/>
            <a:ext cx="2641905" cy="2266925"/>
          </a:xfrm>
          <a:prstGeom prst="rect">
            <a:avLst/>
          </a:prstGeom>
          <a:noFill/>
          <a:ln>
            <a:noFill/>
          </a:ln>
        </p:spPr>
      </p:pic>
      <p:sp>
        <p:nvSpPr>
          <p:cNvPr id="104" name="Google Shape;104;p1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Fine-grained data blocking </a:t>
            </a:r>
            <a:r>
              <a:rPr lang="en"/>
              <a:t>—</a:t>
            </a:r>
            <a:r>
              <a:rPr lang="en"/>
              <a:t> Bricks</a:t>
            </a:r>
            <a:endParaRPr/>
          </a:p>
          <a:p>
            <a:pPr indent="0" lvl="0" marL="0" rtl="0" algn="l">
              <a:spcBef>
                <a:spcPts val="0"/>
              </a:spcBef>
              <a:spcAft>
                <a:spcPts val="0"/>
              </a:spcAft>
              <a:buNone/>
            </a:pPr>
            <a:r>
              <a:t/>
            </a:r>
            <a:endParaRPr/>
          </a:p>
        </p:txBody>
      </p:sp>
      <p:sp>
        <p:nvSpPr>
          <p:cNvPr id="105" name="Google Shape;105;p18"/>
          <p:cNvSpPr txBox="1"/>
          <p:nvPr>
            <p:ph idx="1" type="body"/>
          </p:nvPr>
        </p:nvSpPr>
        <p:spPr>
          <a:xfrm>
            <a:off x="311700" y="1152475"/>
            <a:ext cx="8520600" cy="1419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Logically nearby elements made physically nearby</a:t>
            </a:r>
            <a:endParaRPr/>
          </a:p>
          <a:p>
            <a:pPr indent="-355600" lvl="0" marL="457200" rtl="0" algn="l">
              <a:spcBef>
                <a:spcPts val="0"/>
              </a:spcBef>
              <a:spcAft>
                <a:spcPts val="0"/>
              </a:spcAft>
              <a:buSzPts val="2000"/>
              <a:buChar char="●"/>
            </a:pPr>
            <a:r>
              <a:rPr lang="en"/>
              <a:t>Data decomposition of the per-process domain into fixed size “bricks”</a:t>
            </a:r>
            <a:endParaRPr/>
          </a:p>
          <a:p>
            <a:pPr indent="-355600" lvl="0" marL="457200" rtl="0" algn="l">
              <a:spcBef>
                <a:spcPts val="0"/>
              </a:spcBef>
              <a:spcAft>
                <a:spcPts val="0"/>
              </a:spcAft>
              <a:buSzPts val="2000"/>
              <a:buChar char="●"/>
            </a:pPr>
            <a:r>
              <a:rPr lang="en"/>
              <a:t>Each brick is stored contiguously without per-brick ghost cells</a:t>
            </a:r>
            <a:endParaRPr sz="1600"/>
          </a:p>
        </p:txBody>
      </p:sp>
      <p:sp>
        <p:nvSpPr>
          <p:cNvPr id="106" name="Google Shape;106;p18"/>
          <p:cNvSpPr/>
          <p:nvPr/>
        </p:nvSpPr>
        <p:spPr>
          <a:xfrm>
            <a:off x="3879981" y="3217750"/>
            <a:ext cx="783600" cy="567300"/>
          </a:xfrm>
          <a:prstGeom prst="rightArrow">
            <a:avLst>
              <a:gd fmla="val 50000" name="adj1"/>
              <a:gd fmla="val 50000" name="adj2"/>
            </a:avLst>
          </a:prstGeom>
          <a:solidFill>
            <a:srgbClr val="999999"/>
          </a:solidFill>
          <a:ln cap="flat" cmpd="sng" w="9525">
            <a:solidFill>
              <a:srgbClr val="595959"/>
            </a:solidFill>
            <a:prstDash val="solid"/>
            <a:round/>
            <a:headEnd len="sm" w="sm" type="none"/>
            <a:tailEnd len="sm" w="sm" type="none"/>
          </a:ln>
        </p:spPr>
        <p:txBody>
          <a:bodyPr anchorCtr="0" anchor="ctr" bIns="85500" lIns="85500" spcFirstLastPara="1" rIns="85500" wrap="square" tIns="85500">
            <a:noAutofit/>
          </a:bodyPr>
          <a:lstStyle/>
          <a:p>
            <a:pPr indent="0" lvl="0" marL="0" rtl="0" algn="l">
              <a:spcBef>
                <a:spcPts val="0"/>
              </a:spcBef>
              <a:spcAft>
                <a:spcPts val="0"/>
              </a:spcAft>
              <a:buNone/>
            </a:pPr>
            <a:r>
              <a:t/>
            </a:r>
            <a:endParaRPr/>
          </a:p>
        </p:txBody>
      </p:sp>
      <p:pic>
        <p:nvPicPr>
          <p:cNvPr descr="brick.png" id="107" name="Google Shape;107;p18"/>
          <p:cNvPicPr preferRelativeResize="0"/>
          <p:nvPr/>
        </p:nvPicPr>
        <p:blipFill rotWithShape="1">
          <a:blip r:embed="rId4">
            <a:alphaModFix/>
          </a:blip>
          <a:srcRect b="12266" l="21243" r="25111" t="10875"/>
          <a:stretch/>
        </p:blipFill>
        <p:spPr>
          <a:xfrm flipH="1">
            <a:off x="3879975" y="4101074"/>
            <a:ext cx="936000" cy="894251"/>
          </a:xfrm>
          <a:prstGeom prst="rect">
            <a:avLst/>
          </a:prstGeom>
          <a:noFill/>
          <a:ln>
            <a:noFill/>
          </a:ln>
        </p:spPr>
      </p:pic>
      <p:cxnSp>
        <p:nvCxnSpPr>
          <p:cNvPr id="108" name="Google Shape;108;p18"/>
          <p:cNvCxnSpPr/>
          <p:nvPr/>
        </p:nvCxnSpPr>
        <p:spPr>
          <a:xfrm flipH="1">
            <a:off x="4652675" y="4101075"/>
            <a:ext cx="415800" cy="221700"/>
          </a:xfrm>
          <a:prstGeom prst="straightConnector1">
            <a:avLst/>
          </a:prstGeom>
          <a:noFill/>
          <a:ln cap="flat" cmpd="sng" w="28575">
            <a:solidFill>
              <a:srgbClr val="999999"/>
            </a:solidFill>
            <a:prstDash val="solid"/>
            <a:round/>
            <a:headEnd len="med" w="med" type="none"/>
            <a:tailEnd len="med" w="med" type="triangle"/>
          </a:ln>
        </p:spPr>
      </p:cxnSp>
      <p:pic>
        <p:nvPicPr>
          <p:cNvPr id="109" name="Google Shape;109;p18"/>
          <p:cNvPicPr preferRelativeResize="0"/>
          <p:nvPr/>
        </p:nvPicPr>
        <p:blipFill>
          <a:blip r:embed="rId5">
            <a:alphaModFix/>
          </a:blip>
          <a:stretch>
            <a:fillRect/>
          </a:stretch>
        </p:blipFill>
        <p:spPr>
          <a:xfrm>
            <a:off x="1437422" y="2367950"/>
            <a:ext cx="2641905" cy="2266925"/>
          </a:xfrm>
          <a:prstGeom prst="rect">
            <a:avLst/>
          </a:prstGeom>
          <a:noFill/>
          <a:ln>
            <a:noFill/>
          </a:ln>
        </p:spPr>
      </p:pic>
      <p:sp>
        <p:nvSpPr>
          <p:cNvPr id="110" name="Google Shape;11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1" name="Google Shape;111;p18"/>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Introduction: Blocking</a:t>
            </a:r>
            <a:endParaRPr b="1">
              <a:solidFill>
                <a:srgbClr val="999999"/>
              </a:solidFill>
            </a:endParaRPr>
          </a:p>
        </p:txBody>
      </p:sp>
      <p:sp>
        <p:nvSpPr>
          <p:cNvPr id="112" name="Google Shape;112;p18"/>
          <p:cNvSpPr txBox="1"/>
          <p:nvPr/>
        </p:nvSpPr>
        <p:spPr>
          <a:xfrm>
            <a:off x="6936900" y="3094275"/>
            <a:ext cx="1819200" cy="100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2"/>
                </a:solidFill>
              </a:rPr>
              <a:t>6x6x6 collection of 4x4x4 bricks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Bricks — Abstraction for performance portability</a:t>
            </a:r>
            <a:endParaRPr/>
          </a:p>
        </p:txBody>
      </p:sp>
      <p:sp>
        <p:nvSpPr>
          <p:cNvPr id="118" name="Google Shape;118;p19"/>
          <p:cNvSpPr txBox="1"/>
          <p:nvPr>
            <p:ph idx="1" type="body"/>
          </p:nvPr>
        </p:nvSpPr>
        <p:spPr>
          <a:xfrm>
            <a:off x="311700" y="1180888"/>
            <a:ext cx="8520600" cy="3387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Unit of data</a:t>
            </a:r>
            <a:endParaRPr/>
          </a:p>
          <a:p>
            <a:pPr indent="-330200" lvl="1" marL="914400" rtl="0" algn="l">
              <a:spcBef>
                <a:spcPts val="0"/>
              </a:spcBef>
              <a:spcAft>
                <a:spcPts val="0"/>
              </a:spcAft>
              <a:buSzPts val="1600"/>
              <a:buChar char="○"/>
            </a:pPr>
            <a:r>
              <a:rPr lang="en"/>
              <a:t>Compact for vertical data movement</a:t>
            </a:r>
            <a:endParaRPr/>
          </a:p>
          <a:p>
            <a:pPr indent="-330200" lvl="1" marL="914400" rtl="0" algn="l">
              <a:spcBef>
                <a:spcPts val="0"/>
              </a:spcBef>
              <a:spcAft>
                <a:spcPts val="0"/>
              </a:spcAft>
              <a:buSzPts val="1600"/>
              <a:buChar char="○"/>
            </a:pPr>
            <a:r>
              <a:rPr lang="en"/>
              <a:t>Predictable alignment</a:t>
            </a:r>
            <a:endParaRPr/>
          </a:p>
          <a:p>
            <a:pPr indent="-355600" lvl="0" marL="457200" rtl="0" algn="l">
              <a:spcBef>
                <a:spcPts val="0"/>
              </a:spcBef>
              <a:spcAft>
                <a:spcPts val="0"/>
              </a:spcAft>
              <a:buSzPts val="2000"/>
              <a:buChar char="●"/>
            </a:pPr>
            <a:r>
              <a:rPr lang="en" sz="2000"/>
              <a:t>Unit of parallel work</a:t>
            </a:r>
            <a:endParaRPr sz="2000"/>
          </a:p>
          <a:p>
            <a:pPr indent="-330200" lvl="1" marL="914400" rtl="0" algn="l">
              <a:spcBef>
                <a:spcPts val="0"/>
              </a:spcBef>
              <a:spcAft>
                <a:spcPts val="0"/>
              </a:spcAft>
              <a:buSzPts val="1600"/>
              <a:buChar char="○"/>
            </a:pPr>
            <a:r>
              <a:rPr lang="en" sz="1600"/>
              <a:t>Fixed-iteration space</a:t>
            </a:r>
            <a:endParaRPr/>
          </a:p>
          <a:p>
            <a:pPr indent="-355600" lvl="0" marL="457200" rtl="0" algn="l">
              <a:spcBef>
                <a:spcPts val="0"/>
              </a:spcBef>
              <a:spcAft>
                <a:spcPts val="0"/>
              </a:spcAft>
              <a:buSzPts val="2000"/>
              <a:buChar char="●"/>
            </a:pPr>
            <a:r>
              <a:rPr lang="en"/>
              <a:t>Configurable brick size for different applications and architectures</a:t>
            </a:r>
            <a:endParaRPr/>
          </a:p>
          <a:p>
            <a:pPr indent="-355600" lvl="0" marL="457200" rtl="0" algn="l">
              <a:spcBef>
                <a:spcPts val="0"/>
              </a:spcBef>
              <a:spcAft>
                <a:spcPts val="0"/>
              </a:spcAft>
              <a:buSzPts val="2000"/>
              <a:buChar char="●"/>
            </a:pPr>
            <a:r>
              <a:rPr lang="en"/>
              <a:t>Flexible compute schedule</a:t>
            </a:r>
            <a:endParaRPr/>
          </a:p>
        </p:txBody>
      </p:sp>
      <p:sp>
        <p:nvSpPr>
          <p:cNvPr id="119" name="Google Shape;11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Brick library example</a:t>
            </a:r>
            <a:endParaRPr/>
          </a:p>
        </p:txBody>
      </p:sp>
      <p:sp>
        <p:nvSpPr>
          <p:cNvPr id="125" name="Google Shape;125;p20"/>
          <p:cNvSpPr txBox="1"/>
          <p:nvPr>
            <p:ph idx="1" type="body"/>
          </p:nvPr>
        </p:nvSpPr>
        <p:spPr>
          <a:xfrm>
            <a:off x="311700" y="1152475"/>
            <a:ext cx="8520600" cy="2256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Operate on brick-ed input/ouput array “</a:t>
            </a:r>
            <a:r>
              <a:rPr lang="en">
                <a:solidFill>
                  <a:srgbClr val="9900FF"/>
                </a:solidFill>
                <a:highlight>
                  <a:srgbClr val="FFFFFE"/>
                </a:highlight>
                <a:latin typeface="Roboto Mono"/>
                <a:ea typeface="Roboto Mono"/>
                <a:cs typeface="Roboto Mono"/>
                <a:sym typeface="Roboto Mono"/>
              </a:rPr>
              <a:t>In/Out</a:t>
            </a:r>
            <a:r>
              <a:rPr lang="en"/>
              <a:t>”</a:t>
            </a:r>
            <a:endParaRPr/>
          </a:p>
          <a:p>
            <a:pPr indent="-355600" lvl="0" marL="457200" rtl="0" algn="l">
              <a:spcBef>
                <a:spcPts val="0"/>
              </a:spcBef>
              <a:spcAft>
                <a:spcPts val="0"/>
              </a:spcAft>
              <a:buSzPts val="2000"/>
              <a:buChar char="●"/>
            </a:pPr>
            <a:r>
              <a:rPr lang="en"/>
              <a:t>Accesses </a:t>
            </a:r>
            <a:r>
              <a:rPr lang="en"/>
              <a:t>outside</a:t>
            </a:r>
            <a:r>
              <a:rPr lang="en"/>
              <a:t> of brick “</a:t>
            </a:r>
            <a:r>
              <a:rPr b="1" lang="en">
                <a:solidFill>
                  <a:srgbClr val="FF0000"/>
                </a:solidFill>
                <a:highlight>
                  <a:srgbClr val="FFFFFE"/>
                </a:highlight>
                <a:latin typeface="Roboto Mono"/>
                <a:ea typeface="Roboto Mono"/>
                <a:cs typeface="Roboto Mono"/>
                <a:sym typeface="Roboto Mono"/>
              </a:rPr>
              <a:t>b</a:t>
            </a:r>
            <a:r>
              <a:rPr lang="en"/>
              <a:t>” are automatically resolved</a:t>
            </a:r>
            <a:endParaRPr/>
          </a:p>
          <a:p>
            <a:pPr indent="-355600" lvl="0" marL="457200" rtl="0" algn="l">
              <a:spcBef>
                <a:spcPts val="0"/>
              </a:spcBef>
              <a:spcAft>
                <a:spcPts val="0"/>
              </a:spcAft>
              <a:buSzPts val="2000"/>
              <a:buChar char="●"/>
            </a:pPr>
            <a:r>
              <a:rPr lang="en"/>
              <a:t>Stencil expression for code generation expressed in Python</a:t>
            </a:r>
            <a:endParaRPr/>
          </a:p>
        </p:txBody>
      </p:sp>
      <p:sp>
        <p:nvSpPr>
          <p:cNvPr id="126" name="Google Shape;126;p20"/>
          <p:cNvSpPr txBox="1"/>
          <p:nvPr/>
        </p:nvSpPr>
        <p:spPr>
          <a:xfrm>
            <a:off x="1699075" y="2407525"/>
            <a:ext cx="5508600" cy="24231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Brick</a:t>
            </a:r>
            <a:r>
              <a:rPr lang="en" sz="1200">
                <a:solidFill>
                  <a:schemeClr val="dk1"/>
                </a:solidFill>
                <a:highlight>
                  <a:srgbClr val="FFFFFE"/>
                </a:highlight>
                <a:latin typeface="Roboto Mono"/>
                <a:ea typeface="Roboto Mono"/>
                <a:cs typeface="Roboto Mono"/>
                <a:sym typeface="Roboto Mono"/>
              </a:rPr>
              <a:t>&lt;</a:t>
            </a:r>
            <a:r>
              <a:rPr lang="en" sz="1200">
                <a:solidFill>
                  <a:srgbClr val="202020"/>
                </a:solidFill>
                <a:highlight>
                  <a:srgbClr val="FFFFFE"/>
                </a:highlight>
                <a:latin typeface="Roboto Mono"/>
                <a:ea typeface="Roboto Mono"/>
                <a:cs typeface="Roboto Mono"/>
                <a:sym typeface="Roboto Mono"/>
              </a:rPr>
              <a:t>Dim</a:t>
            </a:r>
            <a:r>
              <a:rPr lang="en" sz="1200">
                <a:solidFill>
                  <a:schemeClr val="dk1"/>
                </a:solidFill>
                <a:highlight>
                  <a:srgbClr val="FFFFFE"/>
                </a:highlight>
                <a:latin typeface="Roboto Mono"/>
                <a:ea typeface="Roboto Mono"/>
                <a:cs typeface="Roboto Mono"/>
                <a:sym typeface="Roboto Mono"/>
              </a:rPr>
              <a:t>&lt;</a:t>
            </a:r>
            <a:r>
              <a:rPr lang="en" sz="1200">
                <a:solidFill>
                  <a:srgbClr val="6554C0"/>
                </a:solidFill>
                <a:highlight>
                  <a:srgbClr val="FFFFFE"/>
                </a:highlight>
                <a:latin typeface="Roboto Mono"/>
                <a:ea typeface="Roboto Mono"/>
                <a:cs typeface="Roboto Mono"/>
                <a:sym typeface="Roboto Mono"/>
              </a:rPr>
              <a:t>8</a:t>
            </a:r>
            <a:r>
              <a:rPr lang="en" sz="1200">
                <a:solidFill>
                  <a:srgbClr val="202020"/>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8</a:t>
            </a:r>
            <a:r>
              <a:rPr lang="en" sz="1200">
                <a:solidFill>
                  <a:schemeClr val="dk1"/>
                </a:solidFill>
                <a:highlight>
                  <a:srgbClr val="FFFFFE"/>
                </a:highlight>
                <a:latin typeface="Roboto Mono"/>
                <a:ea typeface="Roboto Mono"/>
                <a:cs typeface="Roboto Mono"/>
                <a:sym typeface="Roboto Mono"/>
              </a:rPr>
              <a:t>&gt;, </a:t>
            </a:r>
            <a:r>
              <a:rPr lang="en" sz="1200">
                <a:solidFill>
                  <a:srgbClr val="202020"/>
                </a:solidFill>
                <a:highlight>
                  <a:srgbClr val="FFFFFE"/>
                </a:highlight>
                <a:latin typeface="Roboto Mono"/>
                <a:ea typeface="Roboto Mono"/>
                <a:cs typeface="Roboto Mono"/>
                <a:sym typeface="Roboto Mono"/>
              </a:rPr>
              <a:t>Dim</a:t>
            </a:r>
            <a:r>
              <a:rPr lang="en" sz="1200">
                <a:solidFill>
                  <a:schemeClr val="dk1"/>
                </a:solidFill>
                <a:highlight>
                  <a:srgbClr val="FFFFFE"/>
                </a:highlight>
                <a:latin typeface="Roboto Mono"/>
                <a:ea typeface="Roboto Mono"/>
                <a:cs typeface="Roboto Mono"/>
                <a:sym typeface="Roboto Mono"/>
              </a:rPr>
              <a:t>&lt;</a:t>
            </a:r>
            <a:r>
              <a:rPr lang="en" sz="1200">
                <a:solidFill>
                  <a:srgbClr val="6554C0"/>
                </a:solidFill>
                <a:highlight>
                  <a:srgbClr val="FFFFFE"/>
                </a:highlight>
                <a:latin typeface="Roboto Mono"/>
                <a:ea typeface="Roboto Mono"/>
                <a:cs typeface="Roboto Mono"/>
                <a:sym typeface="Roboto Mono"/>
              </a:rPr>
              <a:t>2</a:t>
            </a:r>
            <a:r>
              <a:rPr lang="en" sz="1200">
                <a:solidFill>
                  <a:srgbClr val="202020"/>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2</a:t>
            </a:r>
            <a:r>
              <a:rPr lang="en" sz="1200">
                <a:solidFill>
                  <a:schemeClr val="dk1"/>
                </a:solidFill>
                <a:highlight>
                  <a:srgbClr val="FFFFFE"/>
                </a:highlight>
                <a:latin typeface="Roboto Mono"/>
                <a:ea typeface="Roboto Mono"/>
                <a:cs typeface="Roboto Mono"/>
                <a:sym typeface="Roboto Mono"/>
              </a:rPr>
              <a:t>&gt;&gt; </a:t>
            </a:r>
            <a:r>
              <a:rPr lang="en" sz="1200">
                <a:solidFill>
                  <a:srgbClr val="202020"/>
                </a:solidFill>
                <a:highlight>
                  <a:srgbClr val="FFFFFE"/>
                </a:highlight>
                <a:latin typeface="Roboto Mono"/>
                <a:ea typeface="Roboto Mono"/>
                <a:cs typeface="Roboto Mono"/>
                <a:sym typeface="Roboto Mono"/>
              </a:rPr>
              <a:t>In</a:t>
            </a:r>
            <a:r>
              <a:rPr lang="en" sz="1200">
                <a:solidFill>
                  <a:schemeClr val="dk1"/>
                </a:solidFill>
                <a:highlight>
                  <a:srgbClr val="FFFFFE"/>
                </a:highlight>
                <a:latin typeface="Roboto Mono"/>
                <a:ea typeface="Roboto Mono"/>
                <a:cs typeface="Roboto Mono"/>
                <a:sym typeface="Roboto Mono"/>
              </a:rPr>
              <a:t>(&amp;</a:t>
            </a:r>
            <a:r>
              <a:rPr lang="en" sz="1200">
                <a:solidFill>
                  <a:srgbClr val="202020"/>
                </a:solidFill>
                <a:highlight>
                  <a:srgbClr val="FFFFFE"/>
                </a:highlight>
                <a:latin typeface="Roboto Mono"/>
                <a:ea typeface="Roboto Mono"/>
                <a:cs typeface="Roboto Mono"/>
                <a:sym typeface="Roboto Mono"/>
              </a:rPr>
              <a:t>brickInfo</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brickStorage</a:t>
            </a:r>
            <a:r>
              <a:rPr lang="en" sz="1200">
                <a:solidFill>
                  <a:schemeClr val="dk1"/>
                </a:solidFill>
                <a:highlight>
                  <a:srgbClr val="FFFFFE"/>
                </a:highlight>
                <a:latin typeface="Roboto Mono"/>
                <a:ea typeface="Roboto Mono"/>
                <a:cs typeface="Roboto Mono"/>
                <a:sym typeface="Roboto Mono"/>
              </a:rPr>
              <a:t>, </a:t>
            </a:r>
            <a:r>
              <a:rPr lang="en" sz="1200">
                <a:solidFill>
                  <a:srgbClr val="6554C0"/>
                </a:solidFill>
                <a:highlight>
                  <a:srgbClr val="FFFFFE"/>
                </a:highlight>
                <a:latin typeface="Roboto Mono"/>
                <a:ea typeface="Roboto Mono"/>
                <a:cs typeface="Roboto Mono"/>
                <a:sym typeface="Roboto Mono"/>
              </a:rPr>
              <a:t>0</a:t>
            </a:r>
            <a:r>
              <a:rPr lang="en" sz="1200">
                <a:solidFill>
                  <a:schemeClr val="dk1"/>
                </a:solidFill>
                <a:highlight>
                  <a:srgbClr val="FFFFFE"/>
                </a:highlight>
                <a:latin typeface="Roboto Mono"/>
                <a:ea typeface="Roboto Mono"/>
                <a:cs typeface="Roboto Mono"/>
                <a:sym typeface="Roboto Mono"/>
              </a:rPr>
              <a:t>);</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202020"/>
                </a:solidFill>
                <a:highlight>
                  <a:srgbClr val="FFFFFE"/>
                </a:highlight>
                <a:latin typeface="Roboto Mono"/>
                <a:ea typeface="Roboto Mono"/>
                <a:cs typeface="Roboto Mono"/>
                <a:sym typeface="Roboto Mono"/>
              </a:rPr>
              <a:t>...</a:t>
            </a:r>
            <a:endParaRPr b="1" sz="1200">
              <a:solidFill>
                <a:srgbClr val="091E42"/>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b="1" lang="en" sz="1200">
                <a:solidFill>
                  <a:srgbClr val="091E42"/>
                </a:solidFill>
                <a:highlight>
                  <a:srgbClr val="FFFFFE"/>
                </a:highlight>
                <a:latin typeface="Roboto Mono"/>
                <a:ea typeface="Roboto Mono"/>
                <a:cs typeface="Roboto Mono"/>
                <a:sym typeface="Roboto Mono"/>
              </a:rPr>
              <a:t>for</a:t>
            </a:r>
            <a:r>
              <a:rPr lang="en" sz="1200">
                <a:solidFill>
                  <a:schemeClr val="dk1"/>
                </a:solidFill>
                <a:highlight>
                  <a:srgbClr val="FFFFFE"/>
                </a:highlight>
                <a:latin typeface="Roboto Mono"/>
                <a:ea typeface="Roboto Mono"/>
                <a:cs typeface="Roboto Mono"/>
                <a:sym typeface="Roboto Mono"/>
              </a:rPr>
              <a:t> (</a:t>
            </a:r>
            <a:r>
              <a:rPr b="1" lang="en" sz="1200">
                <a:solidFill>
                  <a:srgbClr val="091E42"/>
                </a:solidFill>
                <a:highlight>
                  <a:srgbClr val="FFFFFE"/>
                </a:highlight>
                <a:latin typeface="Roboto Mono"/>
                <a:ea typeface="Roboto Mono"/>
                <a:cs typeface="Roboto Mono"/>
                <a:sym typeface="Roboto Mono"/>
              </a:rPr>
              <a:t>long</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b</a:t>
            </a:r>
            <a:r>
              <a:rPr lang="en" sz="1200">
                <a:solidFill>
                  <a:schemeClr val="dk1"/>
                </a:solidFill>
                <a:highlight>
                  <a:srgbClr val="FFFFFE"/>
                </a:highlight>
                <a:latin typeface="Roboto Mono"/>
                <a:ea typeface="Roboto Mono"/>
                <a:cs typeface="Roboto Mono"/>
                <a:sym typeface="Roboto Mono"/>
              </a:rPr>
              <a:t>: allbricks)</a:t>
            </a:r>
            <a:endParaRPr b="1" sz="1200">
              <a:solidFill>
                <a:srgbClr val="091E42"/>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Clr>
                <a:schemeClr val="dk1"/>
              </a:buClr>
              <a:buSzPts val="1100"/>
              <a:buFont typeface="Arial"/>
              <a:buNone/>
            </a:pPr>
            <a:r>
              <a:rPr b="1" lang="en" sz="1200">
                <a:solidFill>
                  <a:srgbClr val="091E42"/>
                </a:solidFill>
                <a:highlight>
                  <a:srgbClr val="FFFFFE"/>
                </a:highlight>
                <a:latin typeface="Roboto Mono"/>
                <a:ea typeface="Roboto Mono"/>
                <a:cs typeface="Roboto Mono"/>
                <a:sym typeface="Roboto Mono"/>
              </a:rPr>
              <a:t>for</a:t>
            </a:r>
            <a:r>
              <a:rPr lang="en" sz="1200">
                <a:solidFill>
                  <a:schemeClr val="dk1"/>
                </a:solidFill>
                <a:highlight>
                  <a:srgbClr val="FFFFFE"/>
                </a:highlight>
                <a:latin typeface="Roboto Mono"/>
                <a:ea typeface="Roboto Mono"/>
                <a:cs typeface="Roboto Mono"/>
                <a:sym typeface="Roboto Mono"/>
              </a:rPr>
              <a:t> (</a:t>
            </a:r>
            <a:r>
              <a:rPr b="1" lang="en" sz="1200">
                <a:solidFill>
                  <a:srgbClr val="091E42"/>
                </a:solidFill>
                <a:highlight>
                  <a:srgbClr val="FFFFFE"/>
                </a:highlight>
                <a:latin typeface="Roboto Mono"/>
                <a:ea typeface="Roboto Mono"/>
                <a:cs typeface="Roboto Mono"/>
                <a:sym typeface="Roboto Mono"/>
              </a:rPr>
              <a:t>long</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j</a:t>
            </a:r>
            <a:r>
              <a:rPr lang="en" sz="1200">
                <a:solidFill>
                  <a:schemeClr val="dk1"/>
                </a:solidFill>
                <a:highlight>
                  <a:srgbClr val="FFFFFE"/>
                </a:highlight>
                <a:latin typeface="Roboto Mono"/>
                <a:ea typeface="Roboto Mono"/>
                <a:cs typeface="Roboto Mono"/>
                <a:sym typeface="Roboto Mono"/>
              </a:rPr>
              <a:t> = </a:t>
            </a:r>
            <a:r>
              <a:rPr lang="en" sz="1200">
                <a:solidFill>
                  <a:srgbClr val="6554C0"/>
                </a:solidFill>
                <a:highlight>
                  <a:srgbClr val="FFFFFE"/>
                </a:highlight>
                <a:latin typeface="Roboto Mono"/>
                <a:ea typeface="Roboto Mono"/>
                <a:cs typeface="Roboto Mono"/>
                <a:sym typeface="Roboto Mono"/>
              </a:rPr>
              <a:t>0</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j</a:t>
            </a:r>
            <a:r>
              <a:rPr lang="en" sz="1200">
                <a:solidFill>
                  <a:schemeClr val="dk1"/>
                </a:solidFill>
                <a:highlight>
                  <a:srgbClr val="FFFFFE"/>
                </a:highlight>
                <a:latin typeface="Roboto Mono"/>
                <a:ea typeface="Roboto Mono"/>
                <a:cs typeface="Roboto Mono"/>
                <a:sym typeface="Roboto Mono"/>
              </a:rPr>
              <a:t> &lt; </a:t>
            </a:r>
            <a:r>
              <a:rPr lang="en" sz="1200">
                <a:solidFill>
                  <a:srgbClr val="6554C0"/>
                </a:solidFill>
                <a:highlight>
                  <a:srgbClr val="FFFFFE"/>
                </a:highlight>
                <a:latin typeface="Roboto Mono"/>
                <a:ea typeface="Roboto Mono"/>
                <a:cs typeface="Roboto Mono"/>
                <a:sym typeface="Roboto Mono"/>
              </a:rPr>
              <a:t>8</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j</a:t>
            </a:r>
            <a:r>
              <a:rPr lang="en" sz="1200">
                <a:solidFill>
                  <a:schemeClr val="dk1"/>
                </a:solidFill>
                <a:highlight>
                  <a:srgbClr val="FFFFFE"/>
                </a:highlight>
                <a:latin typeface="Roboto Mono"/>
                <a:ea typeface="Roboto Mono"/>
                <a:cs typeface="Roboto Mono"/>
                <a:sym typeface="Roboto Mono"/>
              </a:rPr>
              <a:t>) </a:t>
            </a:r>
            <a:r>
              <a:rPr b="1" lang="en" sz="1200">
                <a:solidFill>
                  <a:srgbClr val="091E42"/>
                </a:solidFill>
                <a:highlight>
                  <a:srgbClr val="FFFFFE"/>
                </a:highlight>
                <a:latin typeface="Roboto Mono"/>
                <a:ea typeface="Roboto Mono"/>
                <a:cs typeface="Roboto Mono"/>
                <a:sym typeface="Roboto Mono"/>
              </a:rPr>
              <a:t>for</a:t>
            </a:r>
            <a:r>
              <a:rPr lang="en" sz="1200">
                <a:solidFill>
                  <a:schemeClr val="dk1"/>
                </a:solidFill>
                <a:highlight>
                  <a:srgbClr val="FFFFFE"/>
                </a:highlight>
                <a:latin typeface="Roboto Mono"/>
                <a:ea typeface="Roboto Mono"/>
                <a:cs typeface="Roboto Mono"/>
                <a:sym typeface="Roboto Mono"/>
              </a:rPr>
              <a:t> (</a:t>
            </a:r>
            <a:r>
              <a:rPr b="1" lang="en" sz="1200">
                <a:solidFill>
                  <a:srgbClr val="091E42"/>
                </a:solidFill>
                <a:highlight>
                  <a:srgbClr val="FFFFFE"/>
                </a:highlight>
                <a:latin typeface="Roboto Mono"/>
                <a:ea typeface="Roboto Mono"/>
                <a:cs typeface="Roboto Mono"/>
                <a:sym typeface="Roboto Mono"/>
              </a:rPr>
              <a:t>long</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 </a:t>
            </a:r>
            <a:r>
              <a:rPr lang="en" sz="1200">
                <a:solidFill>
                  <a:srgbClr val="6554C0"/>
                </a:solidFill>
                <a:highlight>
                  <a:srgbClr val="FFFFFE"/>
                </a:highlight>
                <a:latin typeface="Roboto Mono"/>
                <a:ea typeface="Roboto Mono"/>
                <a:cs typeface="Roboto Mono"/>
                <a:sym typeface="Roboto Mono"/>
              </a:rPr>
              <a:t>0</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&lt; </a:t>
            </a:r>
            <a:r>
              <a:rPr lang="en" sz="1200">
                <a:solidFill>
                  <a:srgbClr val="6554C0"/>
                </a:solidFill>
                <a:highlight>
                  <a:srgbClr val="FFFFFE"/>
                </a:highlight>
                <a:latin typeface="Roboto Mono"/>
                <a:ea typeface="Roboto Mono"/>
                <a:cs typeface="Roboto Mono"/>
                <a:sym typeface="Roboto Mono"/>
              </a:rPr>
              <a:t>8</a:t>
            </a:r>
            <a:r>
              <a:rPr lang="en" sz="1200">
                <a:solidFill>
                  <a:schemeClr val="dk1"/>
                </a:solidFill>
                <a:highlight>
                  <a:srgbClr val="FFFFFE"/>
                </a:highlight>
                <a:latin typeface="Roboto Mono"/>
                <a:ea typeface="Roboto Mono"/>
                <a:cs typeface="Roboto Mono"/>
                <a:sym typeface="Roboto Mono"/>
              </a:rPr>
              <a:t>; ++</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9900FF"/>
                </a:solidFill>
                <a:highlight>
                  <a:srgbClr val="FFFFFE"/>
                </a:highlight>
                <a:latin typeface="Roboto Mono"/>
                <a:ea typeface="Roboto Mono"/>
                <a:cs typeface="Roboto Mono"/>
                <a:sym typeface="Roboto Mono"/>
              </a:rPr>
              <a:t>Out</a:t>
            </a:r>
            <a:r>
              <a:rPr lang="en" sz="1200">
                <a:solidFill>
                  <a:schemeClr val="dk1"/>
                </a:solidFill>
                <a:highlight>
                  <a:srgbClr val="FFFFFE"/>
                </a:highlight>
                <a:latin typeface="Roboto Mono"/>
                <a:ea typeface="Roboto Mono"/>
                <a:cs typeface="Roboto Mono"/>
                <a:sym typeface="Roboto Mono"/>
              </a:rPr>
              <a:t>[</a:t>
            </a:r>
            <a:r>
              <a:rPr b="1" lang="en" sz="1200">
                <a:solidFill>
                  <a:srgbClr val="FF0000"/>
                </a:solidFill>
                <a:highlight>
                  <a:srgbClr val="FFFFFE"/>
                </a:highlight>
                <a:latin typeface="Roboto Mono"/>
                <a:ea typeface="Roboto Mono"/>
                <a:cs typeface="Roboto Mono"/>
                <a:sym typeface="Roboto Mono"/>
              </a:rPr>
              <a:t>b</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j</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 </a:t>
            </a:r>
            <a:r>
              <a:rPr lang="en" sz="1200">
                <a:solidFill>
                  <a:srgbClr val="9900FF"/>
                </a:solidFill>
                <a:highlight>
                  <a:srgbClr val="FFFFFE"/>
                </a:highlight>
                <a:latin typeface="Roboto Mono"/>
                <a:ea typeface="Roboto Mono"/>
                <a:cs typeface="Roboto Mono"/>
                <a:sym typeface="Roboto Mono"/>
              </a:rPr>
              <a:t>In</a:t>
            </a:r>
            <a:r>
              <a:rPr lang="en" sz="1200">
                <a:solidFill>
                  <a:schemeClr val="dk1"/>
                </a:solidFill>
                <a:highlight>
                  <a:srgbClr val="FFFFFE"/>
                </a:highlight>
                <a:latin typeface="Roboto Mono"/>
                <a:ea typeface="Roboto Mono"/>
                <a:cs typeface="Roboto Mono"/>
                <a:sym typeface="Roboto Mono"/>
              </a:rPr>
              <a:t>[</a:t>
            </a:r>
            <a:r>
              <a:rPr b="1" lang="en" sz="1200">
                <a:solidFill>
                  <a:srgbClr val="FF0000"/>
                </a:solidFill>
                <a:highlight>
                  <a:srgbClr val="FFFFFE"/>
                </a:highlight>
                <a:latin typeface="Roboto Mono"/>
                <a:ea typeface="Roboto Mono"/>
                <a:cs typeface="Roboto Mono"/>
                <a:sym typeface="Roboto Mono"/>
              </a:rPr>
              <a:t>b</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j</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coeff</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0</a:t>
            </a:r>
            <a:r>
              <a:rPr lang="en" sz="1200">
                <a:solidFill>
                  <a:schemeClr val="dk1"/>
                </a:solidFill>
                <a:highlight>
                  <a:srgbClr val="FFFFFE"/>
                </a:highlight>
                <a:latin typeface="Roboto Mono"/>
                <a:ea typeface="Roboto Mono"/>
                <a:cs typeface="Roboto Mono"/>
                <a:sym typeface="Roboto Mono"/>
              </a:rPr>
              <a:t>] + </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chemeClr val="dk1"/>
                </a:solidFill>
                <a:highlight>
                  <a:srgbClr val="FFFFFE"/>
                </a:highlight>
                <a:latin typeface="Roboto Mono"/>
                <a:ea typeface="Roboto Mono"/>
                <a:cs typeface="Roboto Mono"/>
                <a:sym typeface="Roboto Mono"/>
              </a:rPr>
              <a:t>    </a:t>
            </a:r>
            <a:r>
              <a:rPr lang="en" sz="1200">
                <a:solidFill>
                  <a:srgbClr val="9900FF"/>
                </a:solidFill>
                <a:highlight>
                  <a:srgbClr val="FFFFFE"/>
                </a:highlight>
                <a:latin typeface="Roboto Mono"/>
                <a:ea typeface="Roboto Mono"/>
                <a:cs typeface="Roboto Mono"/>
                <a:sym typeface="Roboto Mono"/>
              </a:rPr>
              <a:t>In</a:t>
            </a:r>
            <a:r>
              <a:rPr lang="en" sz="1200">
                <a:solidFill>
                  <a:schemeClr val="dk1"/>
                </a:solidFill>
                <a:highlight>
                  <a:srgbClr val="FFFFFE"/>
                </a:highlight>
                <a:latin typeface="Roboto Mono"/>
                <a:ea typeface="Roboto Mono"/>
                <a:cs typeface="Roboto Mono"/>
                <a:sym typeface="Roboto Mono"/>
              </a:rPr>
              <a:t>[</a:t>
            </a:r>
            <a:r>
              <a:rPr b="1" lang="en" sz="1200">
                <a:solidFill>
                  <a:srgbClr val="FF0000"/>
                </a:solidFill>
                <a:highlight>
                  <a:srgbClr val="FFFFFE"/>
                </a:highlight>
                <a:latin typeface="Roboto Mono"/>
                <a:ea typeface="Roboto Mono"/>
                <a:cs typeface="Roboto Mono"/>
                <a:sym typeface="Roboto Mono"/>
              </a:rPr>
              <a:t>b</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j</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1</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coeff</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1</a:t>
            </a:r>
            <a:r>
              <a:rPr lang="en" sz="1200">
                <a:solidFill>
                  <a:schemeClr val="dk1"/>
                </a:solidFill>
                <a:highlight>
                  <a:srgbClr val="FFFFFE"/>
                </a:highlight>
                <a:latin typeface="Roboto Mono"/>
                <a:ea typeface="Roboto Mono"/>
                <a:cs typeface="Roboto Mono"/>
                <a:sym typeface="Roboto Mono"/>
              </a:rPr>
              <a:t>] + </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9900FF"/>
                </a:solidFill>
                <a:highlight>
                  <a:srgbClr val="FFFFFE"/>
                </a:highlight>
                <a:latin typeface="Roboto Mono"/>
                <a:ea typeface="Roboto Mono"/>
                <a:cs typeface="Roboto Mono"/>
                <a:sym typeface="Roboto Mono"/>
              </a:rPr>
              <a:t>    </a:t>
            </a:r>
            <a:r>
              <a:rPr lang="en" sz="1200">
                <a:solidFill>
                  <a:srgbClr val="9900FF"/>
                </a:solidFill>
                <a:highlight>
                  <a:srgbClr val="FFFFFE"/>
                </a:highlight>
                <a:latin typeface="Roboto Mono"/>
                <a:ea typeface="Roboto Mono"/>
                <a:cs typeface="Roboto Mono"/>
                <a:sym typeface="Roboto Mono"/>
              </a:rPr>
              <a:t>In</a:t>
            </a:r>
            <a:r>
              <a:rPr lang="en" sz="1200">
                <a:solidFill>
                  <a:schemeClr val="dk1"/>
                </a:solidFill>
                <a:highlight>
                  <a:srgbClr val="FFFFFE"/>
                </a:highlight>
                <a:latin typeface="Roboto Mono"/>
                <a:ea typeface="Roboto Mono"/>
                <a:cs typeface="Roboto Mono"/>
                <a:sym typeface="Roboto Mono"/>
              </a:rPr>
              <a:t>[</a:t>
            </a:r>
            <a:r>
              <a:rPr b="1" lang="en" sz="1200">
                <a:solidFill>
                  <a:srgbClr val="FF0000"/>
                </a:solidFill>
                <a:highlight>
                  <a:srgbClr val="FFFFFE"/>
                </a:highlight>
                <a:latin typeface="Roboto Mono"/>
                <a:ea typeface="Roboto Mono"/>
                <a:cs typeface="Roboto Mono"/>
                <a:sym typeface="Roboto Mono"/>
              </a:rPr>
              <a:t>b</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j</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1</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coeff</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2</a:t>
            </a:r>
            <a:r>
              <a:rPr lang="en" sz="1200">
                <a:solidFill>
                  <a:schemeClr val="dk1"/>
                </a:solidFill>
                <a:highlight>
                  <a:srgbClr val="FFFFFE"/>
                </a:highlight>
                <a:latin typeface="Roboto Mono"/>
                <a:ea typeface="Roboto Mono"/>
                <a:cs typeface="Roboto Mono"/>
                <a:sym typeface="Roboto Mono"/>
              </a:rPr>
              <a:t>] + </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9900FF"/>
                </a:solidFill>
                <a:highlight>
                  <a:srgbClr val="FFFFFE"/>
                </a:highlight>
                <a:latin typeface="Roboto Mono"/>
                <a:ea typeface="Roboto Mono"/>
                <a:cs typeface="Roboto Mono"/>
                <a:sym typeface="Roboto Mono"/>
              </a:rPr>
              <a:t>    </a:t>
            </a:r>
            <a:r>
              <a:rPr lang="en" sz="1200">
                <a:solidFill>
                  <a:srgbClr val="9900FF"/>
                </a:solidFill>
                <a:highlight>
                  <a:srgbClr val="FFFFFE"/>
                </a:highlight>
                <a:latin typeface="Roboto Mono"/>
                <a:ea typeface="Roboto Mono"/>
                <a:cs typeface="Roboto Mono"/>
                <a:sym typeface="Roboto Mono"/>
              </a:rPr>
              <a:t>In</a:t>
            </a:r>
            <a:r>
              <a:rPr lang="en" sz="1200">
                <a:solidFill>
                  <a:schemeClr val="dk1"/>
                </a:solidFill>
                <a:highlight>
                  <a:srgbClr val="FFFFFE"/>
                </a:highlight>
                <a:latin typeface="Roboto Mono"/>
                <a:ea typeface="Roboto Mono"/>
                <a:cs typeface="Roboto Mono"/>
                <a:sym typeface="Roboto Mono"/>
              </a:rPr>
              <a:t>[</a:t>
            </a:r>
            <a:r>
              <a:rPr b="1" lang="en" sz="1200">
                <a:solidFill>
                  <a:srgbClr val="FF0000"/>
                </a:solidFill>
                <a:highlight>
                  <a:srgbClr val="FFFFFE"/>
                </a:highlight>
                <a:latin typeface="Roboto Mono"/>
                <a:ea typeface="Roboto Mono"/>
                <a:cs typeface="Roboto Mono"/>
                <a:sym typeface="Roboto Mono"/>
              </a:rPr>
              <a:t>b</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j</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1</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coeff</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3</a:t>
            </a:r>
            <a:r>
              <a:rPr lang="en" sz="1200">
                <a:solidFill>
                  <a:schemeClr val="dk1"/>
                </a:solidFill>
                <a:highlight>
                  <a:srgbClr val="FFFFFE"/>
                </a:highlight>
                <a:latin typeface="Roboto Mono"/>
                <a:ea typeface="Roboto Mono"/>
                <a:cs typeface="Roboto Mono"/>
                <a:sym typeface="Roboto Mono"/>
              </a:rPr>
              <a:t>] + </a:t>
            </a:r>
            <a:endParaRPr sz="1200">
              <a:solidFill>
                <a:schemeClr val="dk1"/>
              </a:solidFill>
              <a:highlight>
                <a:srgbClr val="FFFFFE"/>
              </a:highlight>
              <a:latin typeface="Roboto Mono"/>
              <a:ea typeface="Roboto Mono"/>
              <a:cs typeface="Roboto Mono"/>
              <a:sym typeface="Roboto Mono"/>
            </a:endParaRPr>
          </a:p>
          <a:p>
            <a:pPr indent="0" lvl="0" marL="0" rtl="0" algn="l">
              <a:lnSpc>
                <a:spcPct val="135000"/>
              </a:lnSpc>
              <a:spcBef>
                <a:spcPts val="0"/>
              </a:spcBef>
              <a:spcAft>
                <a:spcPts val="0"/>
              </a:spcAft>
              <a:buNone/>
            </a:pPr>
            <a:r>
              <a:rPr lang="en" sz="1200">
                <a:solidFill>
                  <a:srgbClr val="9900FF"/>
                </a:solidFill>
                <a:highlight>
                  <a:srgbClr val="FFFFFE"/>
                </a:highlight>
                <a:latin typeface="Roboto Mono"/>
                <a:ea typeface="Roboto Mono"/>
                <a:cs typeface="Roboto Mono"/>
                <a:sym typeface="Roboto Mono"/>
              </a:rPr>
              <a:t>    </a:t>
            </a:r>
            <a:r>
              <a:rPr lang="en" sz="1200">
                <a:solidFill>
                  <a:srgbClr val="9900FF"/>
                </a:solidFill>
                <a:highlight>
                  <a:srgbClr val="FFFFFE"/>
                </a:highlight>
                <a:latin typeface="Roboto Mono"/>
                <a:ea typeface="Roboto Mono"/>
                <a:cs typeface="Roboto Mono"/>
                <a:sym typeface="Roboto Mono"/>
              </a:rPr>
              <a:t>In</a:t>
            </a:r>
            <a:r>
              <a:rPr lang="en" sz="1200">
                <a:solidFill>
                  <a:schemeClr val="dk1"/>
                </a:solidFill>
                <a:highlight>
                  <a:srgbClr val="FFFFFE"/>
                </a:highlight>
                <a:latin typeface="Roboto Mono"/>
                <a:ea typeface="Roboto Mono"/>
                <a:cs typeface="Roboto Mono"/>
                <a:sym typeface="Roboto Mono"/>
              </a:rPr>
              <a:t>[</a:t>
            </a:r>
            <a:r>
              <a:rPr b="1" lang="en" sz="1200">
                <a:solidFill>
                  <a:srgbClr val="FF0000"/>
                </a:solidFill>
                <a:highlight>
                  <a:srgbClr val="FFFFFE"/>
                </a:highlight>
                <a:latin typeface="Roboto Mono"/>
                <a:ea typeface="Roboto Mono"/>
                <a:cs typeface="Roboto Mono"/>
                <a:sym typeface="Roboto Mono"/>
              </a:rPr>
              <a:t>b</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j</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1</a:t>
            </a:r>
            <a:r>
              <a:rPr lang="en" sz="1200">
                <a:solidFill>
                  <a:schemeClr val="dk1"/>
                </a:solidFill>
                <a:highlight>
                  <a:srgbClr val="FFFFFE"/>
                </a:highlight>
                <a:latin typeface="Roboto Mono"/>
                <a:ea typeface="Roboto Mono"/>
                <a:cs typeface="Roboto Mono"/>
                <a:sym typeface="Roboto Mono"/>
              </a:rPr>
              <a:t>][</a:t>
            </a:r>
            <a:r>
              <a:rPr lang="en" sz="1200">
                <a:solidFill>
                  <a:srgbClr val="202020"/>
                </a:solidFill>
                <a:highlight>
                  <a:srgbClr val="FFFFFE"/>
                </a:highlight>
                <a:latin typeface="Roboto Mono"/>
                <a:ea typeface="Roboto Mono"/>
                <a:cs typeface="Roboto Mono"/>
                <a:sym typeface="Roboto Mono"/>
              </a:rPr>
              <a:t>i</a:t>
            </a:r>
            <a:r>
              <a:rPr lang="en" sz="1200">
                <a:solidFill>
                  <a:schemeClr val="dk1"/>
                </a:solidFill>
                <a:highlight>
                  <a:srgbClr val="FFFFFE"/>
                </a:highlight>
                <a:latin typeface="Roboto Mono"/>
                <a:ea typeface="Roboto Mono"/>
                <a:cs typeface="Roboto Mono"/>
                <a:sym typeface="Roboto Mono"/>
              </a:rPr>
              <a:t>] * </a:t>
            </a:r>
            <a:r>
              <a:rPr lang="en" sz="1200">
                <a:solidFill>
                  <a:srgbClr val="202020"/>
                </a:solidFill>
                <a:highlight>
                  <a:srgbClr val="FFFFFE"/>
                </a:highlight>
                <a:latin typeface="Roboto Mono"/>
                <a:ea typeface="Roboto Mono"/>
                <a:cs typeface="Roboto Mono"/>
                <a:sym typeface="Roboto Mono"/>
              </a:rPr>
              <a:t>coeff</a:t>
            </a:r>
            <a:r>
              <a:rPr lang="en" sz="1200">
                <a:solidFill>
                  <a:schemeClr val="dk1"/>
                </a:solidFill>
                <a:highlight>
                  <a:srgbClr val="FFFFFE"/>
                </a:highlight>
                <a:latin typeface="Roboto Mono"/>
                <a:ea typeface="Roboto Mono"/>
                <a:cs typeface="Roboto Mono"/>
                <a:sym typeface="Roboto Mono"/>
              </a:rPr>
              <a:t>[</a:t>
            </a:r>
            <a:r>
              <a:rPr lang="en" sz="1200">
                <a:solidFill>
                  <a:srgbClr val="6554C0"/>
                </a:solidFill>
                <a:highlight>
                  <a:srgbClr val="FFFFFE"/>
                </a:highlight>
                <a:latin typeface="Roboto Mono"/>
                <a:ea typeface="Roboto Mono"/>
                <a:cs typeface="Roboto Mono"/>
                <a:sym typeface="Roboto Mono"/>
              </a:rPr>
              <a:t>4</a:t>
            </a:r>
            <a:r>
              <a:rPr lang="en" sz="1200">
                <a:solidFill>
                  <a:schemeClr val="dk1"/>
                </a:solidFill>
                <a:highlight>
                  <a:srgbClr val="FFFFFE"/>
                </a:highlight>
                <a:latin typeface="Roboto Mono"/>
                <a:ea typeface="Roboto Mono"/>
                <a:cs typeface="Roboto Mono"/>
                <a:sym typeface="Roboto Mono"/>
              </a:rPr>
              <a:t>];</a:t>
            </a:r>
            <a:endParaRPr sz="1200">
              <a:solidFill>
                <a:schemeClr val="dk1"/>
              </a:solidFill>
              <a:highlight>
                <a:srgbClr val="FFFFFE"/>
              </a:highlight>
              <a:latin typeface="Roboto Mono"/>
              <a:ea typeface="Roboto Mono"/>
              <a:cs typeface="Roboto Mono"/>
              <a:sym typeface="Roboto Mono"/>
            </a:endParaRPr>
          </a:p>
          <a:p>
            <a:pPr indent="0" lvl="0" marL="0" rtl="0" algn="l">
              <a:spcBef>
                <a:spcPts val="0"/>
              </a:spcBef>
              <a:spcAft>
                <a:spcPts val="0"/>
              </a:spcAft>
              <a:buNone/>
            </a:pPr>
            <a:r>
              <a:t/>
            </a:r>
            <a:endParaRPr sz="1200"/>
          </a:p>
        </p:txBody>
      </p:sp>
      <p:sp>
        <p:nvSpPr>
          <p:cNvPr id="127" name="Google Shape;127;p20"/>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Introduction: Blocking</a:t>
            </a:r>
            <a:endParaRPr b="1">
              <a:solidFill>
                <a:srgbClr val="999999"/>
              </a:solidFill>
            </a:endParaRPr>
          </a:p>
        </p:txBody>
      </p:sp>
      <p:sp>
        <p:nvSpPr>
          <p:cNvPr id="128" name="Google Shape;12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Assembling bricks</a:t>
            </a:r>
            <a:endParaRPr/>
          </a:p>
        </p:txBody>
      </p:sp>
      <p:sp>
        <p:nvSpPr>
          <p:cNvPr id="134" name="Google Shape;134;p21"/>
          <p:cNvSpPr txBox="1"/>
          <p:nvPr>
            <p:ph idx="1" type="body"/>
          </p:nvPr>
        </p:nvSpPr>
        <p:spPr>
          <a:xfrm>
            <a:off x="311700" y="1152475"/>
            <a:ext cx="8520600" cy="1752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Indirection from logical to physical layout</a:t>
            </a:r>
            <a:endParaRPr/>
          </a:p>
          <a:p>
            <a:pPr indent="-330200" lvl="1" marL="914400" rtl="0" algn="l">
              <a:spcBef>
                <a:spcPts val="0"/>
              </a:spcBef>
              <a:spcAft>
                <a:spcPts val="0"/>
              </a:spcAft>
              <a:buSzPts val="1600"/>
              <a:buChar char="○"/>
            </a:pPr>
            <a:r>
              <a:rPr lang="en"/>
              <a:t>Bricks’ neighboring information </a:t>
            </a:r>
            <a:r>
              <a:rPr lang="en"/>
              <a:t>are stored as adjacency list “</a:t>
            </a:r>
            <a:r>
              <a:rPr lang="en">
                <a:solidFill>
                  <a:srgbClr val="202020"/>
                </a:solidFill>
                <a:highlight>
                  <a:srgbClr val="FFFFFE"/>
                </a:highlight>
                <a:latin typeface="Roboto Mono"/>
                <a:ea typeface="Roboto Mono"/>
                <a:cs typeface="Roboto Mono"/>
                <a:sym typeface="Roboto Mono"/>
              </a:rPr>
              <a:t>brickInfo</a:t>
            </a:r>
            <a:r>
              <a:rPr lang="en"/>
              <a:t>”</a:t>
            </a:r>
            <a:endParaRPr/>
          </a:p>
          <a:p>
            <a:pPr indent="-330200" lvl="1" marL="914400" rtl="0" algn="l">
              <a:spcBef>
                <a:spcPts val="0"/>
              </a:spcBef>
              <a:spcAft>
                <a:spcPts val="0"/>
              </a:spcAft>
              <a:buSzPts val="1600"/>
              <a:buChar char="○"/>
            </a:pPr>
            <a:r>
              <a:rPr lang="en"/>
              <a:t>Bricks are stored consecutively by-index in “</a:t>
            </a:r>
            <a:r>
              <a:rPr lang="en">
                <a:solidFill>
                  <a:srgbClr val="202020"/>
                </a:solidFill>
                <a:highlight>
                  <a:srgbClr val="FFFFFE"/>
                </a:highlight>
                <a:latin typeface="Roboto Mono"/>
                <a:ea typeface="Roboto Mono"/>
                <a:cs typeface="Roboto Mono"/>
                <a:sym typeface="Roboto Mono"/>
              </a:rPr>
              <a:t>brickStorage</a:t>
            </a:r>
            <a:r>
              <a:rPr lang="en"/>
              <a:t>”</a:t>
            </a:r>
            <a:endParaRPr/>
          </a:p>
          <a:p>
            <a:pPr indent="-355600" lvl="0" marL="457200" rtl="0" algn="l">
              <a:spcBef>
                <a:spcPts val="0"/>
              </a:spcBef>
              <a:spcAft>
                <a:spcPts val="0"/>
              </a:spcAft>
              <a:buSzPts val="2000"/>
              <a:buChar char="●"/>
            </a:pPr>
            <a:r>
              <a:rPr lang="en"/>
              <a:t>Array-of-structure-of-array</a:t>
            </a:r>
            <a:endParaRPr/>
          </a:p>
        </p:txBody>
      </p:sp>
      <p:sp>
        <p:nvSpPr>
          <p:cNvPr id="135" name="Google Shape;135;p21"/>
          <p:cNvSpPr txBox="1"/>
          <p:nvPr/>
        </p:nvSpPr>
        <p:spPr>
          <a:xfrm>
            <a:off x="7063350" y="0"/>
            <a:ext cx="2080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rPr>
              <a:t>Introduction: Blocking</a:t>
            </a:r>
            <a:endParaRPr b="1">
              <a:solidFill>
                <a:srgbClr val="999999"/>
              </a:solidFill>
            </a:endParaRPr>
          </a:p>
        </p:txBody>
      </p:sp>
      <p:pic>
        <p:nvPicPr>
          <p:cNvPr id="136" name="Google Shape;136;p21"/>
          <p:cNvPicPr preferRelativeResize="0"/>
          <p:nvPr/>
        </p:nvPicPr>
        <p:blipFill rotWithShape="1">
          <a:blip r:embed="rId3">
            <a:alphaModFix/>
          </a:blip>
          <a:srcRect b="0" l="0" r="0" t="0"/>
          <a:stretch/>
        </p:blipFill>
        <p:spPr>
          <a:xfrm>
            <a:off x="1456560" y="2681725"/>
            <a:ext cx="6230876" cy="1328100"/>
          </a:xfrm>
          <a:prstGeom prst="rect">
            <a:avLst/>
          </a:prstGeom>
          <a:noFill/>
          <a:ln>
            <a:noFill/>
          </a:ln>
        </p:spPr>
      </p:pic>
      <p:sp>
        <p:nvSpPr>
          <p:cNvPr id="137" name="Google Shape;137;p21"/>
          <p:cNvSpPr txBox="1"/>
          <p:nvPr/>
        </p:nvSpPr>
        <p:spPr>
          <a:xfrm>
            <a:off x="1975500" y="4060575"/>
            <a:ext cx="5193000" cy="35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600">
                <a:solidFill>
                  <a:schemeClr val="dk2"/>
                </a:solidFill>
              </a:rPr>
              <a:t>1D brick layout</a:t>
            </a:r>
            <a:endParaRPr sz="1600"/>
          </a:p>
        </p:txBody>
      </p:sp>
      <p:sp>
        <p:nvSpPr>
          <p:cNvPr id="138" name="Google Shape;13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